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ink/ink1.xml" ContentType="application/inkml+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8" r:id="rId1"/>
  </p:sldMasterIdLst>
  <p:notesMasterIdLst>
    <p:notesMasterId r:id="rId178"/>
  </p:notesMasterIdLst>
  <p:sldIdLst>
    <p:sldId id="256" r:id="rId2"/>
    <p:sldId id="259" r:id="rId3"/>
    <p:sldId id="260" r:id="rId4"/>
    <p:sldId id="263" r:id="rId5"/>
    <p:sldId id="262" r:id="rId6"/>
    <p:sldId id="265" r:id="rId7"/>
    <p:sldId id="266" r:id="rId8"/>
    <p:sldId id="267" r:id="rId9"/>
    <p:sldId id="268" r:id="rId10"/>
    <p:sldId id="269" r:id="rId11"/>
    <p:sldId id="264" r:id="rId12"/>
    <p:sldId id="270" r:id="rId13"/>
    <p:sldId id="271" r:id="rId14"/>
    <p:sldId id="272" r:id="rId15"/>
    <p:sldId id="275" r:id="rId16"/>
    <p:sldId id="276" r:id="rId17"/>
    <p:sldId id="274" r:id="rId18"/>
    <p:sldId id="277" r:id="rId19"/>
    <p:sldId id="434" r:id="rId20"/>
    <p:sldId id="278" r:id="rId21"/>
    <p:sldId id="279" r:id="rId22"/>
    <p:sldId id="280" r:id="rId23"/>
    <p:sldId id="281" r:id="rId24"/>
    <p:sldId id="436" r:id="rId25"/>
    <p:sldId id="435" r:id="rId26"/>
    <p:sldId id="437" r:id="rId27"/>
    <p:sldId id="282" r:id="rId28"/>
    <p:sldId id="438"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8" r:id="rId44"/>
    <p:sldId id="297" r:id="rId45"/>
    <p:sldId id="300" r:id="rId46"/>
    <p:sldId id="299" r:id="rId47"/>
    <p:sldId id="301" r:id="rId48"/>
    <p:sldId id="302" r:id="rId49"/>
    <p:sldId id="303" r:id="rId50"/>
    <p:sldId id="304" r:id="rId51"/>
    <p:sldId id="439" r:id="rId52"/>
    <p:sldId id="305" r:id="rId53"/>
    <p:sldId id="306" r:id="rId54"/>
    <p:sldId id="307" r:id="rId55"/>
    <p:sldId id="308" r:id="rId56"/>
    <p:sldId id="309" r:id="rId57"/>
    <p:sldId id="310" r:id="rId58"/>
    <p:sldId id="311" r:id="rId59"/>
    <p:sldId id="312" r:id="rId60"/>
    <p:sldId id="317" r:id="rId61"/>
    <p:sldId id="313" r:id="rId62"/>
    <p:sldId id="314" r:id="rId63"/>
    <p:sldId id="315" r:id="rId64"/>
    <p:sldId id="316" r:id="rId65"/>
    <p:sldId id="318" r:id="rId66"/>
    <p:sldId id="319" r:id="rId67"/>
    <p:sldId id="320" r:id="rId68"/>
    <p:sldId id="321" r:id="rId69"/>
    <p:sldId id="322" r:id="rId70"/>
    <p:sldId id="323" r:id="rId71"/>
    <p:sldId id="324" r:id="rId72"/>
    <p:sldId id="325" r:id="rId73"/>
    <p:sldId id="326" r:id="rId74"/>
    <p:sldId id="327" r:id="rId75"/>
    <p:sldId id="328" r:id="rId76"/>
    <p:sldId id="329" r:id="rId77"/>
    <p:sldId id="330" r:id="rId78"/>
    <p:sldId id="331" r:id="rId79"/>
    <p:sldId id="332" r:id="rId80"/>
    <p:sldId id="338" r:id="rId81"/>
    <p:sldId id="339" r:id="rId82"/>
    <p:sldId id="334" r:id="rId83"/>
    <p:sldId id="335" r:id="rId84"/>
    <p:sldId id="337" r:id="rId85"/>
    <p:sldId id="340" r:id="rId86"/>
    <p:sldId id="343" r:id="rId87"/>
    <p:sldId id="344" r:id="rId88"/>
    <p:sldId id="345" r:id="rId89"/>
    <p:sldId id="346" r:id="rId90"/>
    <p:sldId id="347" r:id="rId91"/>
    <p:sldId id="348" r:id="rId92"/>
    <p:sldId id="349" r:id="rId93"/>
    <p:sldId id="350" r:id="rId94"/>
    <p:sldId id="351" r:id="rId95"/>
    <p:sldId id="352" r:id="rId96"/>
    <p:sldId id="353" r:id="rId97"/>
    <p:sldId id="354" r:id="rId98"/>
    <p:sldId id="355" r:id="rId99"/>
    <p:sldId id="356" r:id="rId100"/>
    <p:sldId id="357" r:id="rId101"/>
    <p:sldId id="358" r:id="rId102"/>
    <p:sldId id="359" r:id="rId103"/>
    <p:sldId id="360" r:id="rId104"/>
    <p:sldId id="361" r:id="rId105"/>
    <p:sldId id="362" r:id="rId106"/>
    <p:sldId id="363" r:id="rId107"/>
    <p:sldId id="364" r:id="rId108"/>
    <p:sldId id="365" r:id="rId109"/>
    <p:sldId id="366" r:id="rId110"/>
    <p:sldId id="367" r:id="rId111"/>
    <p:sldId id="368" r:id="rId112"/>
    <p:sldId id="369" r:id="rId113"/>
    <p:sldId id="370" r:id="rId114"/>
    <p:sldId id="371" r:id="rId115"/>
    <p:sldId id="372" r:id="rId116"/>
    <p:sldId id="373" r:id="rId117"/>
    <p:sldId id="374" r:id="rId118"/>
    <p:sldId id="375" r:id="rId119"/>
    <p:sldId id="376" r:id="rId120"/>
    <p:sldId id="377" r:id="rId121"/>
    <p:sldId id="378" r:id="rId122"/>
    <p:sldId id="379" r:id="rId123"/>
    <p:sldId id="380" r:id="rId124"/>
    <p:sldId id="381" r:id="rId125"/>
    <p:sldId id="382" r:id="rId126"/>
    <p:sldId id="383" r:id="rId127"/>
    <p:sldId id="384" r:id="rId128"/>
    <p:sldId id="385" r:id="rId129"/>
    <p:sldId id="386" r:id="rId130"/>
    <p:sldId id="387" r:id="rId131"/>
    <p:sldId id="388" r:id="rId132"/>
    <p:sldId id="389" r:id="rId133"/>
    <p:sldId id="390" r:id="rId134"/>
    <p:sldId id="391" r:id="rId135"/>
    <p:sldId id="392" r:id="rId136"/>
    <p:sldId id="393" r:id="rId137"/>
    <p:sldId id="394" r:id="rId138"/>
    <p:sldId id="395" r:id="rId139"/>
    <p:sldId id="396" r:id="rId140"/>
    <p:sldId id="397" r:id="rId141"/>
    <p:sldId id="398" r:id="rId142"/>
    <p:sldId id="399" r:id="rId143"/>
    <p:sldId id="400" r:id="rId144"/>
    <p:sldId id="401" r:id="rId145"/>
    <p:sldId id="402" r:id="rId146"/>
    <p:sldId id="403" r:id="rId147"/>
    <p:sldId id="404" r:id="rId148"/>
    <p:sldId id="405" r:id="rId149"/>
    <p:sldId id="406" r:id="rId150"/>
    <p:sldId id="407" r:id="rId151"/>
    <p:sldId id="408" r:id="rId152"/>
    <p:sldId id="409" r:id="rId153"/>
    <p:sldId id="410" r:id="rId154"/>
    <p:sldId id="411" r:id="rId155"/>
    <p:sldId id="412" r:id="rId156"/>
    <p:sldId id="413" r:id="rId157"/>
    <p:sldId id="414" r:id="rId158"/>
    <p:sldId id="415" r:id="rId159"/>
    <p:sldId id="416" r:id="rId160"/>
    <p:sldId id="417" r:id="rId161"/>
    <p:sldId id="418" r:id="rId162"/>
    <p:sldId id="419" r:id="rId163"/>
    <p:sldId id="420" r:id="rId164"/>
    <p:sldId id="421" r:id="rId165"/>
    <p:sldId id="422" r:id="rId166"/>
    <p:sldId id="423" r:id="rId167"/>
    <p:sldId id="424" r:id="rId168"/>
    <p:sldId id="425" r:id="rId169"/>
    <p:sldId id="426" r:id="rId170"/>
    <p:sldId id="427" r:id="rId171"/>
    <p:sldId id="428" r:id="rId172"/>
    <p:sldId id="429" r:id="rId173"/>
    <p:sldId id="430" r:id="rId174"/>
    <p:sldId id="431" r:id="rId175"/>
    <p:sldId id="432" r:id="rId176"/>
    <p:sldId id="433" r:id="rId17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8640"/>
    <p:restoredTop sz="80544"/>
  </p:normalViewPr>
  <p:slideViewPr>
    <p:cSldViewPr snapToGrid="0" snapToObjects="1">
      <p:cViewPr varScale="1">
        <p:scale>
          <a:sx n="78" d="100"/>
          <a:sy n="78" d="100"/>
        </p:scale>
        <p:origin x="192" y="6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theme" Target="theme/theme1.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tableStyles" Target="tableStyles.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72" Type="http://schemas.openxmlformats.org/officeDocument/2006/relationships/slide" Target="slides/slide17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presProps" Target="pres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viewProps" Target="viewProps.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0T01:16:17.954"/>
    </inkml:context>
    <inkml:brush xml:id="br0">
      <inkml:brushProperty name="width" value="0.1" units="cm"/>
      <inkml:brushProperty name="height" value="0.1" units="cm"/>
      <inkml:brushProperty name="color" value="#FF0066"/>
    </inkml:brush>
  </inkml:definitions>
  <inkml:trace contextRef="#ctx0" brushRef="#br0">1 239 24575,'35'0'0,"31"0"0,-13 0 0,4 0 0,11 0 0,3 0 0,13 0 0,2 0 0,1 0 0,0 0 0,7 0 0,0 0 0,-3-2 0,-1 0 0,3 0 0,-2-1 0,-9-5 0,0-1 0,3 3 0,-1-2 0,-2-6 0,0-1 0,-1 4 0,0 1 0,3-2 0,1-1 0,-8 4 0,-1 1 0,-1-1 0,-1 2 0,-9 2 0,-2 1 0,-4-3 0,-1 1 0,-4 5 0,0 0 0,0-5 0,0 0 0,4 4 0,1 0 0,-2-4 0,1 0 0,2 3 0,1 0 0,-2-2 0,1 1 0,-2 1 0,1 2 0,1-1 0,2 0 0,4 2 0,1 0 0,-3-4 0,0 1 0,1 2 0,-2 0 0,-6-3 0,-3 1 0,36 3 0,-17 0 0,-23 0 0,-13 0 0,-18 0 0,-7 0 0,-7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0EAE423-25D9-A040-9086-7EFCE620D35D}" type="datetimeFigureOut">
              <a:rPr lang="en-US" smtClean="0"/>
              <a:t>5/9/23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41EF36A-4186-2643-B0EB-B06B50C1DAA3}" type="slidenum">
              <a:rPr lang="en-US" smtClean="0"/>
              <a:t>‹#›</a:t>
            </a:fld>
            <a:endParaRPr lang="en-US"/>
          </a:p>
        </p:txBody>
      </p:sp>
    </p:spTree>
    <p:extLst>
      <p:ext uri="{BB962C8B-B14F-4D97-AF65-F5344CB8AC3E}">
        <p14:creationId xmlns:p14="http://schemas.microsoft.com/office/powerpoint/2010/main" val="2745439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49</a:t>
            </a:fld>
            <a:endParaRPr lang="en-US"/>
          </a:p>
        </p:txBody>
      </p:sp>
    </p:spTree>
    <p:extLst>
      <p:ext uri="{BB962C8B-B14F-4D97-AF65-F5344CB8AC3E}">
        <p14:creationId xmlns:p14="http://schemas.microsoft.com/office/powerpoint/2010/main" val="38073594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90</a:t>
            </a:fld>
            <a:endParaRPr lang="en-US"/>
          </a:p>
        </p:txBody>
      </p:sp>
    </p:spTree>
    <p:extLst>
      <p:ext uri="{BB962C8B-B14F-4D97-AF65-F5344CB8AC3E}">
        <p14:creationId xmlns:p14="http://schemas.microsoft.com/office/powerpoint/2010/main" val="21477780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82</a:t>
            </a:fld>
            <a:endParaRPr lang="en-US"/>
          </a:p>
        </p:txBody>
      </p:sp>
    </p:spTree>
    <p:extLst>
      <p:ext uri="{BB962C8B-B14F-4D97-AF65-F5344CB8AC3E}">
        <p14:creationId xmlns:p14="http://schemas.microsoft.com/office/powerpoint/2010/main" val="13492543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83</a:t>
            </a:fld>
            <a:endParaRPr lang="en-US"/>
          </a:p>
        </p:txBody>
      </p:sp>
    </p:spTree>
    <p:extLst>
      <p:ext uri="{BB962C8B-B14F-4D97-AF65-F5344CB8AC3E}">
        <p14:creationId xmlns:p14="http://schemas.microsoft.com/office/powerpoint/2010/main" val="29892016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84</a:t>
            </a:fld>
            <a:endParaRPr lang="en-US"/>
          </a:p>
        </p:txBody>
      </p:sp>
    </p:spTree>
    <p:extLst>
      <p:ext uri="{BB962C8B-B14F-4D97-AF65-F5344CB8AC3E}">
        <p14:creationId xmlns:p14="http://schemas.microsoft.com/office/powerpoint/2010/main" val="7978161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85</a:t>
            </a:fld>
            <a:endParaRPr lang="en-US"/>
          </a:p>
        </p:txBody>
      </p:sp>
    </p:spTree>
    <p:extLst>
      <p:ext uri="{BB962C8B-B14F-4D97-AF65-F5344CB8AC3E}">
        <p14:creationId xmlns:p14="http://schemas.microsoft.com/office/powerpoint/2010/main" val="13448582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86</a:t>
            </a:fld>
            <a:endParaRPr lang="en-US"/>
          </a:p>
        </p:txBody>
      </p:sp>
    </p:spTree>
    <p:extLst>
      <p:ext uri="{BB962C8B-B14F-4D97-AF65-F5344CB8AC3E}">
        <p14:creationId xmlns:p14="http://schemas.microsoft.com/office/powerpoint/2010/main" val="25776429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87</a:t>
            </a:fld>
            <a:endParaRPr lang="en-US"/>
          </a:p>
        </p:txBody>
      </p:sp>
    </p:spTree>
    <p:extLst>
      <p:ext uri="{BB962C8B-B14F-4D97-AF65-F5344CB8AC3E}">
        <p14:creationId xmlns:p14="http://schemas.microsoft.com/office/powerpoint/2010/main" val="23216973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88</a:t>
            </a:fld>
            <a:endParaRPr lang="en-US"/>
          </a:p>
        </p:txBody>
      </p:sp>
    </p:spTree>
    <p:extLst>
      <p:ext uri="{BB962C8B-B14F-4D97-AF65-F5344CB8AC3E}">
        <p14:creationId xmlns:p14="http://schemas.microsoft.com/office/powerpoint/2010/main" val="3920845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89</a:t>
            </a:fld>
            <a:endParaRPr lang="en-US"/>
          </a:p>
        </p:txBody>
      </p:sp>
    </p:spTree>
    <p:extLst>
      <p:ext uri="{BB962C8B-B14F-4D97-AF65-F5344CB8AC3E}">
        <p14:creationId xmlns:p14="http://schemas.microsoft.com/office/powerpoint/2010/main" val="41384564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4DB13E-F722-4ED6-BB00-556651E95281}"/>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7" name="Group 6">
            <a:extLst>
              <a:ext uri="{FF2B5EF4-FFF2-40B4-BE49-F238E27FC236}">
                <a16:creationId xmlns:a16="http://schemas.microsoft.com/office/drawing/2014/main" id="{E26428D7-C6F3-473D-A360-A3F5C3E8728C}"/>
              </a:ext>
            </a:extLst>
          </p:cNvPr>
          <p:cNvGrpSpPr/>
          <p:nvPr/>
        </p:nvGrpSpPr>
        <p:grpSpPr>
          <a:xfrm>
            <a:off x="5250180" y="1267730"/>
            <a:ext cx="1691640" cy="615934"/>
            <a:chOff x="5250180" y="1267730"/>
            <a:chExt cx="1691640" cy="615934"/>
          </a:xfrm>
        </p:grpSpPr>
        <p:cxnSp>
          <p:nvCxnSpPr>
            <p:cNvPr id="17" name="Straight Connector 16"/>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629103" y="2244830"/>
            <a:ext cx="8933796" cy="2437232"/>
          </a:xfrm>
        </p:spPr>
        <p:txBody>
          <a:bodyPr tIns="45720" bIns="45720" anchor="ctr">
            <a:normAutofit/>
          </a:bodyPr>
          <a:lstStyle>
            <a:lvl1pPr algn="ctr">
              <a:lnSpc>
                <a:spcPct val="83000"/>
              </a:lnSpc>
              <a:defRPr lang="en-US" sz="6800" b="0" kern="1200" cap="none"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Subtitle 2"/>
          <p:cNvSpPr>
            <a:spLocks noGrp="1"/>
          </p:cNvSpPr>
          <p:nvPr>
            <p:ph type="subTitle" idx="1"/>
          </p:nvPr>
        </p:nvSpPr>
        <p:spPr>
          <a:xfrm>
            <a:off x="1629101" y="4682062"/>
            <a:ext cx="8936846" cy="457201"/>
          </a:xfrm>
        </p:spPr>
        <p:txBody>
          <a:bodyPr>
            <a:normAutofit/>
          </a:bodyPr>
          <a:lstStyle>
            <a:lvl1pPr marL="0" indent="0" algn="ctr">
              <a:spcBef>
                <a:spcPts val="0"/>
              </a:spcBef>
              <a:buNone/>
              <a:defRPr sz="1800" spc="80" baseline="0">
                <a:solidFill>
                  <a:schemeClr val="tx1">
                    <a:lumMod val="95000"/>
                    <a:lumOff val="5000"/>
                  </a:schemeClr>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0" name="Date Placeholder 19"/>
          <p:cNvSpPr>
            <a:spLocks noGrp="1"/>
          </p:cNvSpPr>
          <p:nvPr>
            <p:ph type="dt" sz="half" idx="10"/>
          </p:nvPr>
        </p:nvSpPr>
        <p:spPr>
          <a:xfrm>
            <a:off x="5318760" y="1341256"/>
            <a:ext cx="1554480" cy="485546"/>
          </a:xfrm>
        </p:spPr>
        <p:txBody>
          <a:bodyPr/>
          <a:lstStyle>
            <a:lvl1pPr algn="ctr">
              <a:defRPr sz="1300" spc="0" baseline="0">
                <a:solidFill>
                  <a:srgbClr val="FFFFFF"/>
                </a:solidFill>
                <a:latin typeface="+mn-lt"/>
              </a:defRPr>
            </a:lvl1pPr>
          </a:lstStyle>
          <a:p>
            <a:fld id="{EA0C0817-A112-4847-8014-A94B7D2A4EA3}" type="datetime1">
              <a:rPr lang="en-US" smtClean="0"/>
              <a:t>5/9/23</a:t>
            </a:fld>
            <a:endParaRPr lang="en-US" dirty="0"/>
          </a:p>
        </p:txBody>
      </p:sp>
      <p:sp>
        <p:nvSpPr>
          <p:cNvPr id="21" name="Footer Placeholder 20"/>
          <p:cNvSpPr>
            <a:spLocks noGrp="1"/>
          </p:cNvSpPr>
          <p:nvPr>
            <p:ph type="ftr" sz="quarter" idx="11"/>
          </p:nvPr>
        </p:nvSpPr>
        <p:spPr>
          <a:xfrm>
            <a:off x="1629100" y="5177408"/>
            <a:ext cx="5730295" cy="228600"/>
          </a:xfrm>
        </p:spPr>
        <p:txBody>
          <a:bodyPr/>
          <a:lstStyle>
            <a:lvl1pPr algn="l">
              <a:defRPr>
                <a:solidFill>
                  <a:schemeClr val="tx1">
                    <a:lumMod val="85000"/>
                    <a:lumOff val="15000"/>
                  </a:schemeClr>
                </a:solidFill>
              </a:defRPr>
            </a:lvl1pPr>
          </a:lstStyle>
          <a:p>
            <a:endParaRPr lang="en-US" dirty="0"/>
          </a:p>
        </p:txBody>
      </p:sp>
      <p:sp>
        <p:nvSpPr>
          <p:cNvPr id="22" name="Slide Number Placeholder 21"/>
          <p:cNvSpPr>
            <a:spLocks noGrp="1"/>
          </p:cNvSpPr>
          <p:nvPr>
            <p:ph type="sldNum" sz="quarter" idx="12"/>
          </p:nvPr>
        </p:nvSpPr>
        <p:spPr>
          <a:xfrm>
            <a:off x="8606920" y="5177408"/>
            <a:ext cx="1955980"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32652746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34F40B7-36AB-4376-BE14-EF7004D79BB9}" type="datetime1">
              <a:rPr lang="en-US" smtClean="0"/>
              <a:t>5/9/23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24834453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1600" y="762000"/>
            <a:ext cx="2362200" cy="5257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762000"/>
            <a:ext cx="8077200" cy="5257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F87CAB8-DCAE-46A5-AADA-B3FAD11A54E0}" type="datetime1">
              <a:rPr lang="en-US" smtClean="0"/>
              <a:t>5/9/23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33827103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32B432-ACDA-4023-A761-2BAB76577B62}" type="datetime1">
              <a:rPr lang="en-US" smtClean="0"/>
              <a:t>5/9/23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38686118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A4A1889-E37C-4EC3-9E41-9DAD221CF389}"/>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3" name="Rectangle 22"/>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29156" y="2275165"/>
            <a:ext cx="8933688" cy="2406895"/>
          </a:xfrm>
        </p:spPr>
        <p:txBody>
          <a:bodyPr anchor="ctr">
            <a:normAutofit/>
          </a:bodyPr>
          <a:lstStyle>
            <a:lvl1pPr algn="ctr">
              <a:lnSpc>
                <a:spcPct val="83000"/>
              </a:lnSpc>
              <a:defRPr lang="en-US" sz="6800" kern="1200" cap="none"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grpSp>
        <p:nvGrpSpPr>
          <p:cNvPr id="16" name="Group 15">
            <a:extLst>
              <a:ext uri="{FF2B5EF4-FFF2-40B4-BE49-F238E27FC236}">
                <a16:creationId xmlns:a16="http://schemas.microsoft.com/office/drawing/2014/main" id="{1683EB04-C23E-490C-A1A6-030CF79D23C8}"/>
              </a:ext>
            </a:extLst>
          </p:cNvPr>
          <p:cNvGrpSpPr/>
          <p:nvPr/>
        </p:nvGrpSpPr>
        <p:grpSpPr>
          <a:xfrm>
            <a:off x="5250180" y="1267730"/>
            <a:ext cx="1691640" cy="615934"/>
            <a:chOff x="5250180" y="1267730"/>
            <a:chExt cx="1691640" cy="615934"/>
          </a:xfrm>
        </p:grpSpPr>
        <p:cxnSp>
          <p:nvCxnSpPr>
            <p:cNvPr id="17" name="Straight Connector 16">
              <a:extLst>
                <a:ext uri="{FF2B5EF4-FFF2-40B4-BE49-F238E27FC236}">
                  <a16:creationId xmlns:a16="http://schemas.microsoft.com/office/drawing/2014/main" id="{F8A84C03-E1CA-4A4E-81D6-9BB0C335B7A0}"/>
                </a:ext>
              </a:extLst>
            </p:cNvPr>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A26FB5A-D5D1-4DAB-AC43-7F51A7F2D197}"/>
                </a:ext>
              </a:extLst>
            </p:cNvPr>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9303F14-E560-4C02-94F4-B4695FE26813}"/>
                </a:ext>
              </a:extLst>
            </p:cNvPr>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3" name="Text Placeholder 2"/>
          <p:cNvSpPr>
            <a:spLocks noGrp="1"/>
          </p:cNvSpPr>
          <p:nvPr>
            <p:ph type="body" idx="1"/>
          </p:nvPr>
        </p:nvSpPr>
        <p:spPr>
          <a:xfrm>
            <a:off x="1629156" y="4682062"/>
            <a:ext cx="8939784" cy="457200"/>
          </a:xfrm>
        </p:spPr>
        <p:txBody>
          <a:bodyPr anchor="t">
            <a:normAutofit/>
          </a:bodyPr>
          <a:lstStyle>
            <a:lvl1pPr marL="0" indent="0" algn="ctr">
              <a:buNone/>
              <a:tabLst>
                <a:tab pos="2633663" algn="l"/>
              </a:tabLst>
              <a:defRPr sz="1800">
                <a:solidFill>
                  <a:schemeClr val="tx1">
                    <a:lumMod val="95000"/>
                    <a:lumOff val="5000"/>
                  </a:schemeClr>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318760" y="1344502"/>
            <a:ext cx="1554480" cy="498781"/>
          </a:xfrm>
        </p:spPr>
        <p:txBody>
          <a:bodyPr/>
          <a:lstStyle>
            <a:lvl1pPr algn="ctr">
              <a:defRPr lang="en-US" sz="1300" kern="1200" spc="0" baseline="0">
                <a:solidFill>
                  <a:srgbClr val="FFFFFF"/>
                </a:solidFill>
                <a:latin typeface="+mn-lt"/>
                <a:ea typeface="+mn-ea"/>
                <a:cs typeface="+mn-cs"/>
              </a:defRPr>
            </a:lvl1pPr>
          </a:lstStyle>
          <a:p>
            <a:fld id="{D9C646AA-F36E-4540-911D-FFFC0A0EF24A}" type="datetime1">
              <a:rPr lang="en-US" smtClean="0"/>
              <a:t>5/9/23</a:t>
            </a:fld>
            <a:endParaRPr lang="en-US" dirty="0"/>
          </a:p>
        </p:txBody>
      </p:sp>
      <p:sp>
        <p:nvSpPr>
          <p:cNvPr id="5" name="Footer Placeholder 4"/>
          <p:cNvSpPr>
            <a:spLocks noGrp="1"/>
          </p:cNvSpPr>
          <p:nvPr>
            <p:ph type="ftr" sz="quarter" idx="11"/>
          </p:nvPr>
        </p:nvSpPr>
        <p:spPr>
          <a:xfrm>
            <a:off x="1629157" y="5177408"/>
            <a:ext cx="5660134" cy="228600"/>
          </a:xfrm>
        </p:spPr>
        <p:txBody>
          <a:bodyPr/>
          <a:lstStyle>
            <a:lvl1pPr algn="l">
              <a:defRPr>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12"/>
          </p:nvPr>
        </p:nvSpPr>
        <p:spPr>
          <a:xfrm>
            <a:off x="8604504" y="5177408"/>
            <a:ext cx="1958339"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29445776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680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6176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9186D26-FA5F-4637-B602-B7C2DC34CFD4}" type="datetime1">
              <a:rPr lang="en-US" smtClean="0"/>
              <a:t>5/9/23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42716547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9848" y="2074334"/>
            <a:ext cx="4663440" cy="640080"/>
          </a:xfrm>
        </p:spPr>
        <p:txBody>
          <a:bodyPr anchor="ctr">
            <a:normAutofit/>
          </a:bodyPr>
          <a:lstStyle>
            <a:lvl1pPr marL="0" indent="0" algn="l">
              <a:spcBef>
                <a:spcPts val="0"/>
              </a:spcBef>
              <a:buNone/>
              <a:defRPr sz="1900" b="1" i="0">
                <a:solidFill>
                  <a:schemeClr val="tx1"/>
                </a:solidFill>
                <a:latin typeface="+mn-lt"/>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069848" y="2792472"/>
            <a:ext cx="4663440" cy="3163825"/>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458712" y="2074334"/>
            <a:ext cx="4663440" cy="640080"/>
          </a:xfrm>
        </p:spPr>
        <p:txBody>
          <a:bodyPr anchor="ctr">
            <a:normAutofit/>
          </a:bodyPr>
          <a:lstStyle>
            <a:lvl1pPr marL="0" indent="0" algn="l">
              <a:spcBef>
                <a:spcPts val="0"/>
              </a:spcBef>
              <a:buNone/>
              <a:defRPr sz="1900" b="1">
                <a:solidFill>
                  <a:schemeClr val="tx1"/>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458712" y="2792471"/>
            <a:ext cx="4663440" cy="3164509"/>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8A7F15D8-96D1-4781-BC50-CA8A088B2FE4}" type="datetime1">
              <a:rPr lang="en-US" smtClean="0"/>
              <a:t>5/9/23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2841517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9A96C99-B8F8-4528-BD05-0E16E943DC09}" type="datetime1">
              <a:rPr lang="en-US" smtClean="0"/>
              <a:t>5/9/23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8094295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636942-C211-4B28-8DBD-C953E00AF71B}" type="datetime1">
              <a:rPr lang="en-US" smtClean="0"/>
              <a:t>5/9/23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29585949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5E1BBF9-8BEF-4353-BA68-30AAF9EBD8D8}"/>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5B941C21-2A5D-4912-AB06-1BB0C0EB6AE1}"/>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58200" y="607392"/>
            <a:ext cx="3161963" cy="1645920"/>
          </a:xfrm>
        </p:spPr>
        <p:txBody>
          <a:bodyPr anchor="b">
            <a:normAutofit/>
          </a:bodyPr>
          <a:lstStyle>
            <a:lvl1pPr algn="l" defTabSz="914400" rtl="0" eaLnBrk="1" latinLnBrk="0" hangingPunct="1">
              <a:lnSpc>
                <a:spcPct val="100000"/>
              </a:lnSpc>
              <a:spcBef>
                <a:spcPct val="0"/>
              </a:spcBef>
              <a:buNone/>
              <a:defRPr lang="en-US" sz="3200" b="0" kern="1200" cap="none" spc="0" baseline="0" dirty="0">
                <a:solidFill>
                  <a:schemeClr val="tx1"/>
                </a:solidFill>
                <a:effectLst/>
                <a:latin typeface="+mj-lt"/>
                <a:ea typeface="+mn-ea"/>
                <a:cs typeface="+mn-cs"/>
              </a:defRPr>
            </a:lvl1pPr>
          </a:lstStyle>
          <a:p>
            <a:r>
              <a:rPr lang="en-US"/>
              <a:t>Click to edit Master title style</a:t>
            </a:r>
            <a:endParaRPr lang="en-US" dirty="0"/>
          </a:p>
        </p:txBody>
      </p:sp>
      <p:sp>
        <p:nvSpPr>
          <p:cNvPr id="3" name="Content Placeholder 2"/>
          <p:cNvSpPr>
            <a:spLocks noGrp="1"/>
          </p:cNvSpPr>
          <p:nvPr>
            <p:ph idx="1"/>
          </p:nvPr>
        </p:nvSpPr>
        <p:spPr>
          <a:xfrm>
            <a:off x="685800" y="609600"/>
            <a:ext cx="6858000" cy="5334000"/>
          </a:xfrm>
        </p:spPr>
        <p:txBody>
          <a:bodyPr/>
          <a:lstStyle>
            <a:lvl1pPr>
              <a:defRPr sz="19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58200" y="2336800"/>
            <a:ext cx="3161963" cy="3606800"/>
          </a:xfrm>
        </p:spPr>
        <p:txBody>
          <a:bodyPr>
            <a:normAutofit/>
          </a:bodyPr>
          <a:lstStyle>
            <a:lvl1pPr marL="0" indent="0">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a:xfrm>
            <a:off x="5588000" y="6035040"/>
            <a:ext cx="1955800" cy="365760"/>
          </a:xfrm>
        </p:spPr>
        <p:txBody>
          <a:bodyPr/>
          <a:lstStyle>
            <a:lvl1pPr>
              <a:defRPr>
                <a:solidFill>
                  <a:schemeClr val="tx1">
                    <a:lumMod val="85000"/>
                    <a:lumOff val="15000"/>
                  </a:schemeClr>
                </a:solidFill>
              </a:defRPr>
            </a:lvl1pPr>
          </a:lstStyle>
          <a:p>
            <a:fld id="{7E8D12A6-918A-48BD-8CB9-CA713993B0EA}" type="datetime1">
              <a:rPr lang="en-US" smtClean="0"/>
              <a:t>5/9/23</a:t>
            </a:fld>
            <a:endParaRPr lang="en-US"/>
          </a:p>
        </p:txBody>
      </p:sp>
      <p:sp>
        <p:nvSpPr>
          <p:cNvPr id="9" name="Footer Placeholder 8"/>
          <p:cNvSpPr>
            <a:spLocks noGrp="1"/>
          </p:cNvSpPr>
          <p:nvPr>
            <p:ph type="ftr" sz="quarter" idx="11"/>
          </p:nvPr>
        </p:nvSpPr>
        <p:spPr>
          <a:xfrm>
            <a:off x="685801" y="6035040"/>
            <a:ext cx="4584700" cy="365760"/>
          </a:xfrm>
        </p:spPr>
        <p:txBody>
          <a:bodyPr/>
          <a:lstStyle>
            <a:lvl1pPr algn="l">
              <a:defRPr/>
            </a:lvl1pPr>
          </a:lstStyle>
          <a:p>
            <a:endParaRPr lang="en-US"/>
          </a:p>
        </p:txBody>
      </p:sp>
      <p:sp>
        <p:nvSpPr>
          <p:cNvPr id="11" name="Slide Number Placeholder 10"/>
          <p:cNvSpPr>
            <a:spLocks noGrp="1"/>
          </p:cNvSpPr>
          <p:nvPr>
            <p:ph type="sldNum" sz="quarter" idx="12"/>
          </p:nvPr>
        </p:nvSpPr>
        <p:spPr>
          <a:xfrm>
            <a:off x="10396728" y="6035040"/>
            <a:ext cx="1223435" cy="36576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a:p>
        </p:txBody>
      </p:sp>
    </p:spTree>
    <p:extLst>
      <p:ext uri="{BB962C8B-B14F-4D97-AF65-F5344CB8AC3E}">
        <p14:creationId xmlns:p14="http://schemas.microsoft.com/office/powerpoint/2010/main" val="26282201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687CA98-D9C7-497F-A1DA-7D22F8753BCE}"/>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228599" y="237744"/>
            <a:ext cx="7696201" cy="6382512"/>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5" name="Date Placeholder 4"/>
          <p:cNvSpPr>
            <a:spLocks noGrp="1"/>
          </p:cNvSpPr>
          <p:nvPr>
            <p:ph type="dt" sz="half" idx="10"/>
          </p:nvPr>
        </p:nvSpPr>
        <p:spPr>
          <a:xfrm>
            <a:off x="5662337" y="6035040"/>
            <a:ext cx="2071963" cy="365760"/>
          </a:xfrm>
        </p:spPr>
        <p:txBody>
          <a:bodyPr/>
          <a:lstStyle>
            <a:lvl1pPr>
              <a:defRPr b="1">
                <a:solidFill>
                  <a:srgbClr val="FFFFFF"/>
                </a:solidFill>
                <a:effectLst>
                  <a:outerShdw blurRad="19050" dist="6350" dir="2700000" algn="tl" rotWithShape="0">
                    <a:prstClr val="black">
                      <a:alpha val="40000"/>
                    </a:prstClr>
                  </a:outerShdw>
                </a:effectLst>
              </a:defRPr>
            </a:lvl1pPr>
          </a:lstStyle>
          <a:p>
            <a:fld id="{E778CE86-875F-4587-BCF6-FA054AFC0D53}" type="datetime1">
              <a:rPr lang="en-US" smtClean="0"/>
              <a:pPr/>
              <a:t>5/9/23</a:t>
            </a:fld>
            <a:endParaRPr lang="en-US" dirty="0"/>
          </a:p>
        </p:txBody>
      </p:sp>
      <p:sp>
        <p:nvSpPr>
          <p:cNvPr id="6" name="Footer Placeholder 5"/>
          <p:cNvSpPr>
            <a:spLocks noGrp="1"/>
          </p:cNvSpPr>
          <p:nvPr>
            <p:ph type="ftr" sz="quarter" idx="11"/>
          </p:nvPr>
        </p:nvSpPr>
        <p:spPr>
          <a:xfrm>
            <a:off x="612648" y="6035040"/>
            <a:ext cx="4588002" cy="365760"/>
          </a:xfrm>
        </p:spPr>
        <p:txBody>
          <a:bodyPr/>
          <a:lstStyle>
            <a:lvl1pPr marL="0" algn="r" defTabSz="914400" rtl="0" eaLnBrk="1" latinLnBrk="0" hangingPunct="1">
              <a:defRPr lang="en-US" sz="1000" b="1" kern="1200" dirty="0">
                <a:solidFill>
                  <a:srgbClr val="FFFFFF"/>
                </a:solidFill>
                <a:effectLst>
                  <a:outerShdw blurRad="19050" dist="6350" dir="2700000" algn="tl" rotWithShape="0">
                    <a:prstClr val="black">
                      <a:alpha val="40000"/>
                    </a:prstClr>
                  </a:outerShdw>
                </a:effectLst>
                <a:latin typeface="+mn-lt"/>
                <a:ea typeface="+mn-ea"/>
                <a:cs typeface="+mn-cs"/>
              </a:defRPr>
            </a:lvl1pPr>
          </a:lstStyle>
          <a:p>
            <a:pPr algn="l"/>
            <a:endParaRPr lang="en-US" dirty="0"/>
          </a:p>
        </p:txBody>
      </p:sp>
      <p:sp>
        <p:nvSpPr>
          <p:cNvPr id="7" name="Slide Number Placeholder 6"/>
          <p:cNvSpPr>
            <a:spLocks noGrp="1"/>
          </p:cNvSpPr>
          <p:nvPr>
            <p:ph type="sldNum" sz="quarter" idx="12"/>
          </p:nvPr>
        </p:nvSpPr>
        <p:spPr>
          <a:xfrm>
            <a:off x="10396728" y="6035040"/>
            <a:ext cx="1225296" cy="365760"/>
          </a:xfrm>
        </p:spPr>
        <p:txBody>
          <a:bodyPr/>
          <a:lstStyle/>
          <a:p>
            <a:fld id="{34B7E4EF-A1BD-40F4-AB7B-04F084DD991D}" type="slidenum">
              <a:rPr lang="en-US" smtClean="0"/>
              <a:t>‹#›</a:t>
            </a:fld>
            <a:endParaRPr lang="en-US"/>
          </a:p>
        </p:txBody>
      </p:sp>
      <p:sp>
        <p:nvSpPr>
          <p:cNvPr id="12" name="Rectangle 11">
            <a:extLst>
              <a:ext uri="{FF2B5EF4-FFF2-40B4-BE49-F238E27FC236}">
                <a16:creationId xmlns:a16="http://schemas.microsoft.com/office/drawing/2014/main" id="{F8B3D8CC-BB13-41A5-8F34-B8E84A4F9534}"/>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77250" y="603504"/>
            <a:ext cx="3144774" cy="1645920"/>
          </a:xfrm>
        </p:spPr>
        <p:txBody>
          <a:bodyPr anchor="b">
            <a:noAutofit/>
          </a:bodyPr>
          <a:lstStyle>
            <a:lvl1pPr algn="l">
              <a:lnSpc>
                <a:spcPct val="100000"/>
              </a:lnSpc>
              <a:defRPr sz="3200" b="0">
                <a:solidFill>
                  <a:schemeClr val="tx1"/>
                </a:solidFill>
                <a:latin typeface="+mj-lt"/>
              </a:defRPr>
            </a:lvl1pPr>
          </a:lstStyle>
          <a:p>
            <a:r>
              <a:rPr lang="en-US"/>
              <a:t>Click to edit Master title style</a:t>
            </a:r>
            <a:endParaRPr lang="en-US" dirty="0"/>
          </a:p>
        </p:txBody>
      </p:sp>
      <p:sp>
        <p:nvSpPr>
          <p:cNvPr id="4" name="Text Placeholder 3"/>
          <p:cNvSpPr>
            <a:spLocks noGrp="1"/>
          </p:cNvSpPr>
          <p:nvPr>
            <p:ph type="body" sz="half" idx="2"/>
          </p:nvPr>
        </p:nvSpPr>
        <p:spPr>
          <a:xfrm>
            <a:off x="8477250" y="2386584"/>
            <a:ext cx="3144774" cy="3511296"/>
          </a:xfrm>
        </p:spPr>
        <p:txBody>
          <a:bodyPr>
            <a:normAutofit/>
          </a:bodyPr>
          <a:lstStyle>
            <a:lvl1pPr marL="0" indent="0" algn="l">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4810662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94681D-2A4C-4A8D-B9B5-31D440D0328D}"/>
              </a:ext>
            </a:extLst>
          </p:cNvPr>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8" name="Rectangle 7"/>
          <p:cNvSpPr/>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6800" y="2103120"/>
            <a:ext cx="10058400" cy="384962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56794" y="6035040"/>
            <a:ext cx="2893045"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F6FA2B21-3FCD-4721-B95C-427943F61125}" type="datetime1">
              <a:rPr lang="en-US" smtClean="0"/>
              <a:t>5/9/23</a:t>
            </a:fld>
            <a:endParaRPr lang="en-US"/>
          </a:p>
        </p:txBody>
      </p:sp>
      <p:sp>
        <p:nvSpPr>
          <p:cNvPr id="5" name="Footer Placeholder 4"/>
          <p:cNvSpPr>
            <a:spLocks noGrp="1"/>
          </p:cNvSpPr>
          <p:nvPr>
            <p:ph type="ftr" sz="quarter" idx="3"/>
          </p:nvPr>
        </p:nvSpPr>
        <p:spPr>
          <a:xfrm>
            <a:off x="1066800" y="6035040"/>
            <a:ext cx="5816600" cy="365760"/>
          </a:xfrm>
          <a:prstGeom prst="rect">
            <a:avLst/>
          </a:prstGeom>
        </p:spPr>
        <p:txBody>
          <a:bodyPr vert="horz" lIns="91440" tIns="45720" rIns="91440" bIns="45720" rtlCol="0" anchor="b"/>
          <a:lstStyle>
            <a:lvl1pPr algn="l">
              <a:defRPr sz="800">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4"/>
          </p:nvPr>
        </p:nvSpPr>
        <p:spPr>
          <a:xfrm>
            <a:off x="10287000" y="6035040"/>
            <a:ext cx="838200"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34B7E4EF-A1BD-40F4-AB7B-04F084DD991D}" type="slidenum">
              <a:rPr lang="en-US" smtClean="0"/>
              <a:t>‹#›</a:t>
            </a:fld>
            <a:endParaRPr lang="en-US"/>
          </a:p>
        </p:txBody>
      </p:sp>
    </p:spTree>
    <p:extLst>
      <p:ext uri="{BB962C8B-B14F-4D97-AF65-F5344CB8AC3E}">
        <p14:creationId xmlns:p14="http://schemas.microsoft.com/office/powerpoint/2010/main" val="1012338615"/>
      </p:ext>
    </p:extLst>
  </p:cSld>
  <p:clrMap bg1="lt1" tx1="dk1" bg2="lt2" tx2="dk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 id="2147483712" r:id="rId6"/>
    <p:sldLayoutId id="2147483707" r:id="rId7"/>
    <p:sldLayoutId id="2147483708" r:id="rId8"/>
    <p:sldLayoutId id="2147483709" r:id="rId9"/>
    <p:sldLayoutId id="2147483710" r:id="rId10"/>
    <p:sldLayoutId id="2147483711" r:id="rId11"/>
  </p:sldLayoutIdLst>
  <p:hf sldNum="0" hdr="0" ftr="0" dt="0"/>
  <p:txStyles>
    <p:titleStyle>
      <a:lvl1pPr algn="l" defTabSz="914400" rtl="0" eaLnBrk="1" latinLnBrk="0" hangingPunct="1">
        <a:lnSpc>
          <a:spcPct val="90000"/>
        </a:lnSpc>
        <a:spcBef>
          <a:spcPct val="0"/>
        </a:spcBef>
        <a:buNone/>
        <a:defRPr lang="en-US" sz="3600" i="0" kern="1200" cap="none" spc="-7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10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10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10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21.png"/><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105.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png"/><Relationship Id="rId7" Type="http://schemas.openxmlformats.org/officeDocument/2006/relationships/image" Target="../media/image45.png"/><Relationship Id="rId12" Type="http://schemas.openxmlformats.org/officeDocument/2006/relationships/image" Target="../media/image50.png"/><Relationship Id="rId2" Type="http://schemas.openxmlformats.org/officeDocument/2006/relationships/image" Target="../media/image40.png"/><Relationship Id="rId1" Type="http://schemas.openxmlformats.org/officeDocument/2006/relationships/slideLayout" Target="../slideLayouts/slideLayout2.xml"/><Relationship Id="rId6" Type="http://schemas.openxmlformats.org/officeDocument/2006/relationships/image" Target="../media/image44.png"/><Relationship Id="rId11" Type="http://schemas.openxmlformats.org/officeDocument/2006/relationships/image" Target="../media/image49.png"/><Relationship Id="rId5" Type="http://schemas.openxmlformats.org/officeDocument/2006/relationships/image" Target="../media/image43.png"/><Relationship Id="rId10" Type="http://schemas.openxmlformats.org/officeDocument/2006/relationships/image" Target="../media/image48.png"/><Relationship Id="rId4" Type="http://schemas.openxmlformats.org/officeDocument/2006/relationships/image" Target="../media/image42.png"/><Relationship Id="rId9" Type="http://schemas.openxmlformats.org/officeDocument/2006/relationships/image" Target="../media/image47.png"/></Relationships>
</file>

<file path=ppt/slides/_rels/slide106.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image" Target="../media/image51.png"/><Relationship Id="rId3" Type="http://schemas.openxmlformats.org/officeDocument/2006/relationships/image" Target="../media/image41.png"/><Relationship Id="rId7" Type="http://schemas.openxmlformats.org/officeDocument/2006/relationships/image" Target="../media/image45.png"/><Relationship Id="rId12" Type="http://schemas.openxmlformats.org/officeDocument/2006/relationships/image" Target="../media/image50.png"/><Relationship Id="rId2" Type="http://schemas.openxmlformats.org/officeDocument/2006/relationships/image" Target="../media/image40.png"/><Relationship Id="rId1" Type="http://schemas.openxmlformats.org/officeDocument/2006/relationships/slideLayout" Target="../slideLayouts/slideLayout2.xml"/><Relationship Id="rId6" Type="http://schemas.openxmlformats.org/officeDocument/2006/relationships/image" Target="../media/image44.png"/><Relationship Id="rId11" Type="http://schemas.openxmlformats.org/officeDocument/2006/relationships/image" Target="../media/image49.png"/><Relationship Id="rId5" Type="http://schemas.openxmlformats.org/officeDocument/2006/relationships/image" Target="../media/image43.png"/><Relationship Id="rId10" Type="http://schemas.openxmlformats.org/officeDocument/2006/relationships/image" Target="../media/image48.png"/><Relationship Id="rId4" Type="http://schemas.openxmlformats.org/officeDocument/2006/relationships/image" Target="../media/image42.png"/><Relationship Id="rId9" Type="http://schemas.openxmlformats.org/officeDocument/2006/relationships/image" Target="../media/image47.png"/></Relationships>
</file>

<file path=ppt/slides/_rels/slide107.xml.rels><?xml version="1.0" encoding="UTF-8" standalone="yes"?>
<Relationships xmlns="http://schemas.openxmlformats.org/package/2006/relationships"><Relationship Id="rId8" Type="http://schemas.openxmlformats.org/officeDocument/2006/relationships/image" Target="../media/image52.png"/><Relationship Id="rId13" Type="http://schemas.openxmlformats.org/officeDocument/2006/relationships/image" Target="../media/image54.png"/><Relationship Id="rId3" Type="http://schemas.openxmlformats.org/officeDocument/2006/relationships/image" Target="../media/image41.png"/><Relationship Id="rId7" Type="http://schemas.openxmlformats.org/officeDocument/2006/relationships/image" Target="../media/image45.png"/><Relationship Id="rId12" Type="http://schemas.openxmlformats.org/officeDocument/2006/relationships/image" Target="../media/image50.png"/><Relationship Id="rId2" Type="http://schemas.openxmlformats.org/officeDocument/2006/relationships/image" Target="../media/image40.png"/><Relationship Id="rId1" Type="http://schemas.openxmlformats.org/officeDocument/2006/relationships/slideLayout" Target="../slideLayouts/slideLayout2.xml"/><Relationship Id="rId6" Type="http://schemas.openxmlformats.org/officeDocument/2006/relationships/image" Target="../media/image44.png"/><Relationship Id="rId11" Type="http://schemas.openxmlformats.org/officeDocument/2006/relationships/image" Target="../media/image49.png"/><Relationship Id="rId5" Type="http://schemas.openxmlformats.org/officeDocument/2006/relationships/image" Target="../media/image43.png"/><Relationship Id="rId10" Type="http://schemas.openxmlformats.org/officeDocument/2006/relationships/image" Target="../media/image48.png"/><Relationship Id="rId4" Type="http://schemas.openxmlformats.org/officeDocument/2006/relationships/image" Target="../media/image42.png"/><Relationship Id="rId9" Type="http://schemas.openxmlformats.org/officeDocument/2006/relationships/image" Target="../media/image53.png"/></Relationships>
</file>

<file path=ppt/slides/_rels/slide108.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1.png"/><Relationship Id="rId7" Type="http://schemas.openxmlformats.org/officeDocument/2006/relationships/image" Target="../media/image45.png"/><Relationship Id="rId12" Type="http://schemas.openxmlformats.org/officeDocument/2006/relationships/image" Target="../media/image50.png"/><Relationship Id="rId2" Type="http://schemas.openxmlformats.org/officeDocument/2006/relationships/image" Target="../media/image40.png"/><Relationship Id="rId1" Type="http://schemas.openxmlformats.org/officeDocument/2006/relationships/slideLayout" Target="../slideLayouts/slideLayout2.xml"/><Relationship Id="rId6" Type="http://schemas.openxmlformats.org/officeDocument/2006/relationships/image" Target="../media/image44.png"/><Relationship Id="rId11" Type="http://schemas.openxmlformats.org/officeDocument/2006/relationships/image" Target="../media/image49.png"/><Relationship Id="rId5" Type="http://schemas.openxmlformats.org/officeDocument/2006/relationships/image" Target="../media/image43.png"/><Relationship Id="rId10" Type="http://schemas.openxmlformats.org/officeDocument/2006/relationships/image" Target="../media/image48.png"/><Relationship Id="rId4" Type="http://schemas.openxmlformats.org/officeDocument/2006/relationships/image" Target="../media/image42.png"/><Relationship Id="rId9" Type="http://schemas.openxmlformats.org/officeDocument/2006/relationships/image" Target="../media/image53.png"/></Relationships>
</file>

<file path=ppt/slides/_rels/slide109.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image" Target="../media/image56.png"/><Relationship Id="rId3" Type="http://schemas.openxmlformats.org/officeDocument/2006/relationships/image" Target="../media/image41.png"/><Relationship Id="rId7" Type="http://schemas.openxmlformats.org/officeDocument/2006/relationships/image" Target="../media/image45.png"/><Relationship Id="rId12" Type="http://schemas.openxmlformats.org/officeDocument/2006/relationships/image" Target="../media/image50.png"/><Relationship Id="rId2" Type="http://schemas.openxmlformats.org/officeDocument/2006/relationships/image" Target="../media/image40.png"/><Relationship Id="rId1" Type="http://schemas.openxmlformats.org/officeDocument/2006/relationships/slideLayout" Target="../slideLayouts/slideLayout2.xml"/><Relationship Id="rId6" Type="http://schemas.openxmlformats.org/officeDocument/2006/relationships/image" Target="../media/image44.png"/><Relationship Id="rId11" Type="http://schemas.openxmlformats.org/officeDocument/2006/relationships/image" Target="../media/image49.png"/><Relationship Id="rId5" Type="http://schemas.openxmlformats.org/officeDocument/2006/relationships/image" Target="../media/image43.png"/><Relationship Id="rId10" Type="http://schemas.openxmlformats.org/officeDocument/2006/relationships/image" Target="../media/image55.png"/><Relationship Id="rId4" Type="http://schemas.openxmlformats.org/officeDocument/2006/relationships/image" Target="../media/image42.png"/><Relationship Id="rId9" Type="http://schemas.openxmlformats.org/officeDocument/2006/relationships/image" Target="../media/image4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png"/><Relationship Id="rId7" Type="http://schemas.openxmlformats.org/officeDocument/2006/relationships/image" Target="../media/image45.png"/><Relationship Id="rId12" Type="http://schemas.openxmlformats.org/officeDocument/2006/relationships/image" Target="../media/image50.png"/><Relationship Id="rId2" Type="http://schemas.openxmlformats.org/officeDocument/2006/relationships/image" Target="../media/image40.png"/><Relationship Id="rId1" Type="http://schemas.openxmlformats.org/officeDocument/2006/relationships/slideLayout" Target="../slideLayouts/slideLayout2.xml"/><Relationship Id="rId6" Type="http://schemas.openxmlformats.org/officeDocument/2006/relationships/image" Target="../media/image44.png"/><Relationship Id="rId11" Type="http://schemas.openxmlformats.org/officeDocument/2006/relationships/image" Target="../media/image49.png"/><Relationship Id="rId5" Type="http://schemas.openxmlformats.org/officeDocument/2006/relationships/image" Target="../media/image43.png"/><Relationship Id="rId10" Type="http://schemas.openxmlformats.org/officeDocument/2006/relationships/image" Target="../media/image55.png"/><Relationship Id="rId4" Type="http://schemas.openxmlformats.org/officeDocument/2006/relationships/image" Target="../media/image42.png"/><Relationship Id="rId9" Type="http://schemas.openxmlformats.org/officeDocument/2006/relationships/image" Target="../media/image47.png"/></Relationships>
</file>

<file path=ppt/slides/_rels/slide111.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png"/><Relationship Id="rId7" Type="http://schemas.openxmlformats.org/officeDocument/2006/relationships/image" Target="../media/image45.png"/><Relationship Id="rId12" Type="http://schemas.openxmlformats.org/officeDocument/2006/relationships/image" Target="../media/image50.png"/><Relationship Id="rId2" Type="http://schemas.openxmlformats.org/officeDocument/2006/relationships/image" Target="../media/image40.png"/><Relationship Id="rId1" Type="http://schemas.openxmlformats.org/officeDocument/2006/relationships/slideLayout" Target="../slideLayouts/slideLayout2.xml"/><Relationship Id="rId6" Type="http://schemas.openxmlformats.org/officeDocument/2006/relationships/image" Target="../media/image44.png"/><Relationship Id="rId11" Type="http://schemas.openxmlformats.org/officeDocument/2006/relationships/image" Target="../media/image49.png"/><Relationship Id="rId5" Type="http://schemas.openxmlformats.org/officeDocument/2006/relationships/image" Target="../media/image43.png"/><Relationship Id="rId10" Type="http://schemas.openxmlformats.org/officeDocument/2006/relationships/image" Target="../media/image48.png"/><Relationship Id="rId4" Type="http://schemas.openxmlformats.org/officeDocument/2006/relationships/image" Target="../media/image42.png"/><Relationship Id="rId9" Type="http://schemas.openxmlformats.org/officeDocument/2006/relationships/image" Target="../media/image47.png"/></Relationships>
</file>

<file path=ppt/slides/_rels/slide112.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png"/><Relationship Id="rId7" Type="http://schemas.openxmlformats.org/officeDocument/2006/relationships/image" Target="../media/image45.png"/><Relationship Id="rId12" Type="http://schemas.openxmlformats.org/officeDocument/2006/relationships/image" Target="../media/image50.png"/><Relationship Id="rId2" Type="http://schemas.openxmlformats.org/officeDocument/2006/relationships/image" Target="../media/image40.png"/><Relationship Id="rId1" Type="http://schemas.openxmlformats.org/officeDocument/2006/relationships/slideLayout" Target="../slideLayouts/slideLayout2.xml"/><Relationship Id="rId6" Type="http://schemas.openxmlformats.org/officeDocument/2006/relationships/image" Target="../media/image44.png"/><Relationship Id="rId11" Type="http://schemas.openxmlformats.org/officeDocument/2006/relationships/image" Target="../media/image49.png"/><Relationship Id="rId5" Type="http://schemas.openxmlformats.org/officeDocument/2006/relationships/image" Target="../media/image43.png"/><Relationship Id="rId10" Type="http://schemas.openxmlformats.org/officeDocument/2006/relationships/image" Target="../media/image48.png"/><Relationship Id="rId4" Type="http://schemas.openxmlformats.org/officeDocument/2006/relationships/image" Target="../media/image42.png"/><Relationship Id="rId9" Type="http://schemas.openxmlformats.org/officeDocument/2006/relationships/image" Target="../media/image47.png"/></Relationships>
</file>

<file path=ppt/slides/_rels/slide113.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png"/><Relationship Id="rId7" Type="http://schemas.openxmlformats.org/officeDocument/2006/relationships/image" Target="../media/image45.png"/><Relationship Id="rId12" Type="http://schemas.openxmlformats.org/officeDocument/2006/relationships/image" Target="../media/image50.png"/><Relationship Id="rId2" Type="http://schemas.openxmlformats.org/officeDocument/2006/relationships/image" Target="../media/image40.png"/><Relationship Id="rId1" Type="http://schemas.openxmlformats.org/officeDocument/2006/relationships/slideLayout" Target="../slideLayouts/slideLayout2.xml"/><Relationship Id="rId6" Type="http://schemas.openxmlformats.org/officeDocument/2006/relationships/image" Target="../media/image44.png"/><Relationship Id="rId11" Type="http://schemas.openxmlformats.org/officeDocument/2006/relationships/image" Target="../media/image49.png"/><Relationship Id="rId5" Type="http://schemas.openxmlformats.org/officeDocument/2006/relationships/image" Target="../media/image43.png"/><Relationship Id="rId10" Type="http://schemas.openxmlformats.org/officeDocument/2006/relationships/image" Target="../media/image48.png"/><Relationship Id="rId4" Type="http://schemas.openxmlformats.org/officeDocument/2006/relationships/image" Target="../media/image42.png"/><Relationship Id="rId9" Type="http://schemas.openxmlformats.org/officeDocument/2006/relationships/image" Target="../media/image47.png"/></Relationships>
</file>

<file path=ppt/slides/_rels/slide114.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58.png"/><Relationship Id="rId7" Type="http://schemas.openxmlformats.org/officeDocument/2006/relationships/image" Target="../media/image62.png"/><Relationship Id="rId12" Type="http://schemas.openxmlformats.org/officeDocument/2006/relationships/image" Target="../media/image50.png"/><Relationship Id="rId2" Type="http://schemas.openxmlformats.org/officeDocument/2006/relationships/image" Target="../media/image57.png"/><Relationship Id="rId1" Type="http://schemas.openxmlformats.org/officeDocument/2006/relationships/slideLayout" Target="../slideLayouts/slideLayout2.xml"/><Relationship Id="rId6" Type="http://schemas.openxmlformats.org/officeDocument/2006/relationships/image" Target="../media/image61.png"/><Relationship Id="rId11" Type="http://schemas.openxmlformats.org/officeDocument/2006/relationships/image" Target="../media/image49.png"/><Relationship Id="rId5" Type="http://schemas.openxmlformats.org/officeDocument/2006/relationships/image" Target="../media/image60.png"/><Relationship Id="rId10" Type="http://schemas.openxmlformats.org/officeDocument/2006/relationships/image" Target="../media/image48.png"/><Relationship Id="rId4" Type="http://schemas.openxmlformats.org/officeDocument/2006/relationships/image" Target="../media/image59.png"/><Relationship Id="rId9" Type="http://schemas.openxmlformats.org/officeDocument/2006/relationships/image" Target="../media/image47.png"/></Relationships>
</file>

<file path=ppt/slides/_rels/slide115.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58.png"/><Relationship Id="rId7" Type="http://schemas.openxmlformats.org/officeDocument/2006/relationships/image" Target="../media/image47.png"/><Relationship Id="rId12" Type="http://schemas.openxmlformats.org/officeDocument/2006/relationships/image" Target="../media/image60.png"/><Relationship Id="rId2" Type="http://schemas.openxmlformats.org/officeDocument/2006/relationships/image" Target="../media/image57.png"/><Relationship Id="rId1" Type="http://schemas.openxmlformats.org/officeDocument/2006/relationships/slideLayout" Target="../slideLayouts/slideLayout2.xml"/><Relationship Id="rId6" Type="http://schemas.openxmlformats.org/officeDocument/2006/relationships/image" Target="../media/image46.png"/><Relationship Id="rId11" Type="http://schemas.openxmlformats.org/officeDocument/2006/relationships/image" Target="../media/image59.png"/><Relationship Id="rId5" Type="http://schemas.openxmlformats.org/officeDocument/2006/relationships/image" Target="../media/image62.png"/><Relationship Id="rId10" Type="http://schemas.openxmlformats.org/officeDocument/2006/relationships/image" Target="../media/image50.png"/><Relationship Id="rId4" Type="http://schemas.openxmlformats.org/officeDocument/2006/relationships/image" Target="../media/image61.png"/><Relationship Id="rId9" Type="http://schemas.openxmlformats.org/officeDocument/2006/relationships/image" Target="../media/image49.png"/></Relationships>
</file>

<file path=ppt/slides/_rels/slide116.xml.rels><?xml version="1.0" encoding="UTF-8" standalone="yes"?>
<Relationships xmlns="http://schemas.openxmlformats.org/package/2006/relationships"><Relationship Id="rId8" Type="http://schemas.openxmlformats.org/officeDocument/2006/relationships/image" Target="../media/image48.png"/><Relationship Id="rId13" Type="http://schemas.openxmlformats.org/officeDocument/2006/relationships/image" Target="../media/image60.png"/><Relationship Id="rId3" Type="http://schemas.openxmlformats.org/officeDocument/2006/relationships/image" Target="../media/image58.png"/><Relationship Id="rId7" Type="http://schemas.openxmlformats.org/officeDocument/2006/relationships/image" Target="../media/image47.png"/><Relationship Id="rId12" Type="http://schemas.openxmlformats.org/officeDocument/2006/relationships/image" Target="../media/image59.png"/><Relationship Id="rId2" Type="http://schemas.openxmlformats.org/officeDocument/2006/relationships/image" Target="../media/image57.png"/><Relationship Id="rId1" Type="http://schemas.openxmlformats.org/officeDocument/2006/relationships/slideLayout" Target="../slideLayouts/slideLayout2.xml"/><Relationship Id="rId6" Type="http://schemas.openxmlformats.org/officeDocument/2006/relationships/image" Target="../media/image46.png"/><Relationship Id="rId11" Type="http://schemas.openxmlformats.org/officeDocument/2006/relationships/image" Target="../media/image23.png"/><Relationship Id="rId5" Type="http://schemas.openxmlformats.org/officeDocument/2006/relationships/image" Target="../media/image62.png"/><Relationship Id="rId10" Type="http://schemas.openxmlformats.org/officeDocument/2006/relationships/image" Target="../media/image50.png"/><Relationship Id="rId4" Type="http://schemas.openxmlformats.org/officeDocument/2006/relationships/image" Target="../media/image61.png"/><Relationship Id="rId9" Type="http://schemas.openxmlformats.org/officeDocument/2006/relationships/image" Target="../media/image49.png"/></Relationships>
</file>

<file path=ppt/slides/_rels/slide117.xml.rels><?xml version="1.0" encoding="UTF-8" standalone="yes"?>
<Relationships xmlns="http://schemas.openxmlformats.org/package/2006/relationships"><Relationship Id="rId8" Type="http://schemas.openxmlformats.org/officeDocument/2006/relationships/image" Target="../media/image48.png"/><Relationship Id="rId13" Type="http://schemas.openxmlformats.org/officeDocument/2006/relationships/image" Target="../media/image60.png"/><Relationship Id="rId3" Type="http://schemas.openxmlformats.org/officeDocument/2006/relationships/image" Target="../media/image58.png"/><Relationship Id="rId7" Type="http://schemas.openxmlformats.org/officeDocument/2006/relationships/image" Target="../media/image47.png"/><Relationship Id="rId12" Type="http://schemas.openxmlformats.org/officeDocument/2006/relationships/image" Target="../media/image59.png"/><Relationship Id="rId2" Type="http://schemas.openxmlformats.org/officeDocument/2006/relationships/image" Target="../media/image57.png"/><Relationship Id="rId1" Type="http://schemas.openxmlformats.org/officeDocument/2006/relationships/slideLayout" Target="../slideLayouts/slideLayout2.xml"/><Relationship Id="rId6" Type="http://schemas.openxmlformats.org/officeDocument/2006/relationships/image" Target="../media/image46.png"/><Relationship Id="rId11" Type="http://schemas.openxmlformats.org/officeDocument/2006/relationships/image" Target="../media/image64.png"/><Relationship Id="rId5" Type="http://schemas.openxmlformats.org/officeDocument/2006/relationships/image" Target="../media/image62.png"/><Relationship Id="rId10" Type="http://schemas.openxmlformats.org/officeDocument/2006/relationships/image" Target="../media/image50.png"/><Relationship Id="rId4" Type="http://schemas.openxmlformats.org/officeDocument/2006/relationships/image" Target="../media/image61.png"/><Relationship Id="rId9" Type="http://schemas.openxmlformats.org/officeDocument/2006/relationships/image" Target="../media/image49.png"/></Relationships>
</file>

<file path=ppt/slides/_rels/slide118.xml.rels><?xml version="1.0" encoding="UTF-8" standalone="yes"?>
<Relationships xmlns="http://schemas.openxmlformats.org/package/2006/relationships"><Relationship Id="rId8" Type="http://schemas.openxmlformats.org/officeDocument/2006/relationships/image" Target="../media/image48.png"/><Relationship Id="rId13" Type="http://schemas.openxmlformats.org/officeDocument/2006/relationships/image" Target="../media/image60.png"/><Relationship Id="rId3" Type="http://schemas.openxmlformats.org/officeDocument/2006/relationships/image" Target="../media/image58.png"/><Relationship Id="rId7" Type="http://schemas.openxmlformats.org/officeDocument/2006/relationships/image" Target="../media/image47.png"/><Relationship Id="rId12" Type="http://schemas.openxmlformats.org/officeDocument/2006/relationships/image" Target="../media/image59.png"/><Relationship Id="rId2" Type="http://schemas.openxmlformats.org/officeDocument/2006/relationships/image" Target="../media/image57.png"/><Relationship Id="rId1" Type="http://schemas.openxmlformats.org/officeDocument/2006/relationships/slideLayout" Target="../slideLayouts/slideLayout2.xml"/><Relationship Id="rId6" Type="http://schemas.openxmlformats.org/officeDocument/2006/relationships/image" Target="../media/image46.png"/><Relationship Id="rId11" Type="http://schemas.openxmlformats.org/officeDocument/2006/relationships/image" Target="../media/image65.png"/><Relationship Id="rId5" Type="http://schemas.openxmlformats.org/officeDocument/2006/relationships/image" Target="../media/image62.png"/><Relationship Id="rId10" Type="http://schemas.openxmlformats.org/officeDocument/2006/relationships/image" Target="../media/image50.png"/><Relationship Id="rId4" Type="http://schemas.openxmlformats.org/officeDocument/2006/relationships/image" Target="../media/image61.png"/><Relationship Id="rId9" Type="http://schemas.openxmlformats.org/officeDocument/2006/relationships/image" Target="../media/image49.png"/></Relationships>
</file>

<file path=ppt/slides/_rels/slide119.xml.rels><?xml version="1.0" encoding="UTF-8" standalone="yes"?>
<Relationships xmlns="http://schemas.openxmlformats.org/package/2006/relationships"><Relationship Id="rId8" Type="http://schemas.openxmlformats.org/officeDocument/2006/relationships/image" Target="../media/image48.png"/><Relationship Id="rId13" Type="http://schemas.openxmlformats.org/officeDocument/2006/relationships/image" Target="../media/image60.png"/><Relationship Id="rId3" Type="http://schemas.openxmlformats.org/officeDocument/2006/relationships/image" Target="../media/image58.png"/><Relationship Id="rId7" Type="http://schemas.openxmlformats.org/officeDocument/2006/relationships/image" Target="../media/image47.png"/><Relationship Id="rId12" Type="http://schemas.openxmlformats.org/officeDocument/2006/relationships/image" Target="../media/image59.png"/><Relationship Id="rId2" Type="http://schemas.openxmlformats.org/officeDocument/2006/relationships/image" Target="../media/image57.png"/><Relationship Id="rId1" Type="http://schemas.openxmlformats.org/officeDocument/2006/relationships/slideLayout" Target="../slideLayouts/slideLayout2.xml"/><Relationship Id="rId6" Type="http://schemas.openxmlformats.org/officeDocument/2006/relationships/image" Target="../media/image46.png"/><Relationship Id="rId11" Type="http://schemas.openxmlformats.org/officeDocument/2006/relationships/image" Target="../media/image66.png"/><Relationship Id="rId5" Type="http://schemas.openxmlformats.org/officeDocument/2006/relationships/image" Target="../media/image62.png"/><Relationship Id="rId10" Type="http://schemas.openxmlformats.org/officeDocument/2006/relationships/image" Target="../media/image50.png"/><Relationship Id="rId4" Type="http://schemas.openxmlformats.org/officeDocument/2006/relationships/image" Target="../media/image61.png"/><Relationship Id="rId9" Type="http://schemas.openxmlformats.org/officeDocument/2006/relationships/image" Target="../media/image4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8" Type="http://schemas.openxmlformats.org/officeDocument/2006/relationships/image" Target="../media/image48.png"/><Relationship Id="rId13" Type="http://schemas.openxmlformats.org/officeDocument/2006/relationships/image" Target="../media/image60.png"/><Relationship Id="rId3" Type="http://schemas.openxmlformats.org/officeDocument/2006/relationships/image" Target="../media/image58.png"/><Relationship Id="rId7" Type="http://schemas.openxmlformats.org/officeDocument/2006/relationships/image" Target="../media/image47.png"/><Relationship Id="rId12" Type="http://schemas.openxmlformats.org/officeDocument/2006/relationships/image" Target="../media/image59.png"/><Relationship Id="rId2" Type="http://schemas.openxmlformats.org/officeDocument/2006/relationships/image" Target="../media/image57.png"/><Relationship Id="rId1" Type="http://schemas.openxmlformats.org/officeDocument/2006/relationships/slideLayout" Target="../slideLayouts/slideLayout2.xml"/><Relationship Id="rId6" Type="http://schemas.openxmlformats.org/officeDocument/2006/relationships/image" Target="../media/image46.png"/><Relationship Id="rId11" Type="http://schemas.openxmlformats.org/officeDocument/2006/relationships/image" Target="../media/image67.png"/><Relationship Id="rId5" Type="http://schemas.openxmlformats.org/officeDocument/2006/relationships/image" Target="../media/image62.png"/><Relationship Id="rId10" Type="http://schemas.openxmlformats.org/officeDocument/2006/relationships/image" Target="../media/image50.png"/><Relationship Id="rId4" Type="http://schemas.openxmlformats.org/officeDocument/2006/relationships/image" Target="../media/image61.png"/><Relationship Id="rId9" Type="http://schemas.openxmlformats.org/officeDocument/2006/relationships/image" Target="../media/image49.png"/></Relationships>
</file>

<file path=ppt/slides/_rels/slide121.xml.rels><?xml version="1.0" encoding="UTF-8" standalone="yes"?>
<Relationships xmlns="http://schemas.openxmlformats.org/package/2006/relationships"><Relationship Id="rId8" Type="http://schemas.openxmlformats.org/officeDocument/2006/relationships/image" Target="../media/image48.png"/><Relationship Id="rId13" Type="http://schemas.openxmlformats.org/officeDocument/2006/relationships/image" Target="../media/image60.png"/><Relationship Id="rId3" Type="http://schemas.openxmlformats.org/officeDocument/2006/relationships/image" Target="../media/image58.png"/><Relationship Id="rId7" Type="http://schemas.openxmlformats.org/officeDocument/2006/relationships/image" Target="../media/image47.png"/><Relationship Id="rId12" Type="http://schemas.openxmlformats.org/officeDocument/2006/relationships/image" Target="../media/image59.png"/><Relationship Id="rId2" Type="http://schemas.openxmlformats.org/officeDocument/2006/relationships/image" Target="../media/image57.png"/><Relationship Id="rId1" Type="http://schemas.openxmlformats.org/officeDocument/2006/relationships/slideLayout" Target="../slideLayouts/slideLayout2.xml"/><Relationship Id="rId6" Type="http://schemas.openxmlformats.org/officeDocument/2006/relationships/image" Target="../media/image46.png"/><Relationship Id="rId11" Type="http://schemas.openxmlformats.org/officeDocument/2006/relationships/image" Target="../media/image68.png"/><Relationship Id="rId5" Type="http://schemas.openxmlformats.org/officeDocument/2006/relationships/image" Target="../media/image62.png"/><Relationship Id="rId10" Type="http://schemas.openxmlformats.org/officeDocument/2006/relationships/image" Target="../media/image50.png"/><Relationship Id="rId4" Type="http://schemas.openxmlformats.org/officeDocument/2006/relationships/image" Target="../media/image61.png"/><Relationship Id="rId9" Type="http://schemas.openxmlformats.org/officeDocument/2006/relationships/image" Target="../media/image49.png"/></Relationships>
</file>

<file path=ppt/slides/_rels/slide122.xml.rels><?xml version="1.0" encoding="UTF-8" standalone="yes"?>
<Relationships xmlns="http://schemas.openxmlformats.org/package/2006/relationships"><Relationship Id="rId8" Type="http://schemas.openxmlformats.org/officeDocument/2006/relationships/image" Target="../media/image48.png"/><Relationship Id="rId13" Type="http://schemas.openxmlformats.org/officeDocument/2006/relationships/image" Target="../media/image60.png"/><Relationship Id="rId3" Type="http://schemas.openxmlformats.org/officeDocument/2006/relationships/image" Target="../media/image58.png"/><Relationship Id="rId7" Type="http://schemas.openxmlformats.org/officeDocument/2006/relationships/image" Target="../media/image47.png"/><Relationship Id="rId12" Type="http://schemas.openxmlformats.org/officeDocument/2006/relationships/image" Target="../media/image59.png"/><Relationship Id="rId2" Type="http://schemas.openxmlformats.org/officeDocument/2006/relationships/image" Target="../media/image57.png"/><Relationship Id="rId1" Type="http://schemas.openxmlformats.org/officeDocument/2006/relationships/slideLayout" Target="../slideLayouts/slideLayout2.xml"/><Relationship Id="rId6" Type="http://schemas.openxmlformats.org/officeDocument/2006/relationships/image" Target="../media/image46.png"/><Relationship Id="rId11" Type="http://schemas.openxmlformats.org/officeDocument/2006/relationships/image" Target="../media/image69.png"/><Relationship Id="rId5" Type="http://schemas.openxmlformats.org/officeDocument/2006/relationships/image" Target="../media/image62.png"/><Relationship Id="rId10" Type="http://schemas.openxmlformats.org/officeDocument/2006/relationships/image" Target="../media/image50.png"/><Relationship Id="rId4" Type="http://schemas.openxmlformats.org/officeDocument/2006/relationships/image" Target="../media/image61.png"/><Relationship Id="rId9" Type="http://schemas.openxmlformats.org/officeDocument/2006/relationships/image" Target="../media/image49.png"/></Relationships>
</file>

<file path=ppt/slides/_rels/slide123.xml.rels><?xml version="1.0" encoding="UTF-8" standalone="yes"?>
<Relationships xmlns="http://schemas.openxmlformats.org/package/2006/relationships"><Relationship Id="rId8" Type="http://schemas.openxmlformats.org/officeDocument/2006/relationships/image" Target="../media/image48.png"/><Relationship Id="rId13" Type="http://schemas.openxmlformats.org/officeDocument/2006/relationships/image" Target="../media/image60.png"/><Relationship Id="rId3" Type="http://schemas.openxmlformats.org/officeDocument/2006/relationships/image" Target="../media/image58.png"/><Relationship Id="rId7" Type="http://schemas.openxmlformats.org/officeDocument/2006/relationships/image" Target="../media/image47.png"/><Relationship Id="rId12" Type="http://schemas.openxmlformats.org/officeDocument/2006/relationships/image" Target="../media/image59.png"/><Relationship Id="rId2" Type="http://schemas.openxmlformats.org/officeDocument/2006/relationships/image" Target="../media/image57.png"/><Relationship Id="rId1" Type="http://schemas.openxmlformats.org/officeDocument/2006/relationships/slideLayout" Target="../slideLayouts/slideLayout2.xml"/><Relationship Id="rId6" Type="http://schemas.openxmlformats.org/officeDocument/2006/relationships/image" Target="../media/image46.png"/><Relationship Id="rId11" Type="http://schemas.openxmlformats.org/officeDocument/2006/relationships/image" Target="../media/image70.png"/><Relationship Id="rId5" Type="http://schemas.openxmlformats.org/officeDocument/2006/relationships/image" Target="../media/image62.png"/><Relationship Id="rId10" Type="http://schemas.openxmlformats.org/officeDocument/2006/relationships/image" Target="../media/image50.png"/><Relationship Id="rId4" Type="http://schemas.openxmlformats.org/officeDocument/2006/relationships/image" Target="../media/image61.png"/><Relationship Id="rId9" Type="http://schemas.openxmlformats.org/officeDocument/2006/relationships/image" Target="../media/image49.png"/></Relationships>
</file>

<file path=ppt/slides/_rels/slide124.xml.rels><?xml version="1.0" encoding="UTF-8" standalone="yes"?>
<Relationships xmlns="http://schemas.openxmlformats.org/package/2006/relationships"><Relationship Id="rId8" Type="http://schemas.openxmlformats.org/officeDocument/2006/relationships/image" Target="../media/image48.png"/><Relationship Id="rId13" Type="http://schemas.openxmlformats.org/officeDocument/2006/relationships/image" Target="../media/image60.png"/><Relationship Id="rId3" Type="http://schemas.openxmlformats.org/officeDocument/2006/relationships/image" Target="../media/image58.png"/><Relationship Id="rId7" Type="http://schemas.openxmlformats.org/officeDocument/2006/relationships/image" Target="../media/image47.png"/><Relationship Id="rId12" Type="http://schemas.openxmlformats.org/officeDocument/2006/relationships/image" Target="../media/image59.png"/><Relationship Id="rId2" Type="http://schemas.openxmlformats.org/officeDocument/2006/relationships/image" Target="../media/image57.png"/><Relationship Id="rId1" Type="http://schemas.openxmlformats.org/officeDocument/2006/relationships/slideLayout" Target="../slideLayouts/slideLayout2.xml"/><Relationship Id="rId6" Type="http://schemas.openxmlformats.org/officeDocument/2006/relationships/image" Target="../media/image46.png"/><Relationship Id="rId11" Type="http://schemas.openxmlformats.org/officeDocument/2006/relationships/image" Target="../media/image71.png"/><Relationship Id="rId5" Type="http://schemas.openxmlformats.org/officeDocument/2006/relationships/image" Target="../media/image62.png"/><Relationship Id="rId10" Type="http://schemas.openxmlformats.org/officeDocument/2006/relationships/image" Target="../media/image50.png"/><Relationship Id="rId4" Type="http://schemas.openxmlformats.org/officeDocument/2006/relationships/image" Target="../media/image61.png"/><Relationship Id="rId9" Type="http://schemas.openxmlformats.org/officeDocument/2006/relationships/image" Target="../media/image49.png"/></Relationships>
</file>

<file path=ppt/slides/_rels/slide125.xml.rels><?xml version="1.0" encoding="UTF-8" standalone="yes"?>
<Relationships xmlns="http://schemas.openxmlformats.org/package/2006/relationships"><Relationship Id="rId8" Type="http://schemas.openxmlformats.org/officeDocument/2006/relationships/image" Target="../media/image48.png"/><Relationship Id="rId13" Type="http://schemas.openxmlformats.org/officeDocument/2006/relationships/image" Target="../media/image60.png"/><Relationship Id="rId3" Type="http://schemas.openxmlformats.org/officeDocument/2006/relationships/image" Target="../media/image58.png"/><Relationship Id="rId7" Type="http://schemas.openxmlformats.org/officeDocument/2006/relationships/image" Target="../media/image47.png"/><Relationship Id="rId12" Type="http://schemas.openxmlformats.org/officeDocument/2006/relationships/image" Target="../media/image59.png"/><Relationship Id="rId2" Type="http://schemas.openxmlformats.org/officeDocument/2006/relationships/image" Target="../media/image57.png"/><Relationship Id="rId1" Type="http://schemas.openxmlformats.org/officeDocument/2006/relationships/slideLayout" Target="../slideLayouts/slideLayout2.xml"/><Relationship Id="rId6" Type="http://schemas.openxmlformats.org/officeDocument/2006/relationships/image" Target="../media/image46.png"/><Relationship Id="rId11" Type="http://schemas.openxmlformats.org/officeDocument/2006/relationships/image" Target="../media/image72.png"/><Relationship Id="rId5" Type="http://schemas.openxmlformats.org/officeDocument/2006/relationships/image" Target="../media/image62.png"/><Relationship Id="rId10" Type="http://schemas.openxmlformats.org/officeDocument/2006/relationships/image" Target="../media/image50.png"/><Relationship Id="rId4" Type="http://schemas.openxmlformats.org/officeDocument/2006/relationships/image" Target="../media/image61.png"/><Relationship Id="rId9" Type="http://schemas.openxmlformats.org/officeDocument/2006/relationships/image" Target="../media/image49.png"/></Relationships>
</file>

<file path=ppt/slides/_rels/slide126.xml.rels><?xml version="1.0" encoding="UTF-8" standalone="yes"?>
<Relationships xmlns="http://schemas.openxmlformats.org/package/2006/relationships"><Relationship Id="rId8" Type="http://schemas.openxmlformats.org/officeDocument/2006/relationships/image" Target="../media/image48.png"/><Relationship Id="rId13" Type="http://schemas.openxmlformats.org/officeDocument/2006/relationships/image" Target="../media/image60.png"/><Relationship Id="rId3" Type="http://schemas.openxmlformats.org/officeDocument/2006/relationships/image" Target="../media/image58.png"/><Relationship Id="rId7" Type="http://schemas.openxmlformats.org/officeDocument/2006/relationships/image" Target="../media/image47.png"/><Relationship Id="rId12" Type="http://schemas.openxmlformats.org/officeDocument/2006/relationships/image" Target="../media/image59.png"/><Relationship Id="rId2" Type="http://schemas.openxmlformats.org/officeDocument/2006/relationships/image" Target="../media/image57.png"/><Relationship Id="rId1" Type="http://schemas.openxmlformats.org/officeDocument/2006/relationships/slideLayout" Target="../slideLayouts/slideLayout2.xml"/><Relationship Id="rId6" Type="http://schemas.openxmlformats.org/officeDocument/2006/relationships/image" Target="../media/image46.png"/><Relationship Id="rId11" Type="http://schemas.openxmlformats.org/officeDocument/2006/relationships/image" Target="../media/image73.png"/><Relationship Id="rId5" Type="http://schemas.openxmlformats.org/officeDocument/2006/relationships/image" Target="../media/image62.png"/><Relationship Id="rId10" Type="http://schemas.openxmlformats.org/officeDocument/2006/relationships/image" Target="../media/image50.png"/><Relationship Id="rId4" Type="http://schemas.openxmlformats.org/officeDocument/2006/relationships/image" Target="../media/image61.png"/><Relationship Id="rId9" Type="http://schemas.openxmlformats.org/officeDocument/2006/relationships/image" Target="../media/image49.png"/></Relationships>
</file>

<file path=ppt/slides/_rels/slide127.xml.rels><?xml version="1.0" encoding="UTF-8" standalone="yes"?>
<Relationships xmlns="http://schemas.openxmlformats.org/package/2006/relationships"><Relationship Id="rId8" Type="http://schemas.openxmlformats.org/officeDocument/2006/relationships/image" Target="../media/image48.png"/><Relationship Id="rId13" Type="http://schemas.openxmlformats.org/officeDocument/2006/relationships/image" Target="../media/image60.png"/><Relationship Id="rId3" Type="http://schemas.openxmlformats.org/officeDocument/2006/relationships/image" Target="../media/image58.png"/><Relationship Id="rId7" Type="http://schemas.openxmlformats.org/officeDocument/2006/relationships/image" Target="../media/image47.png"/><Relationship Id="rId12" Type="http://schemas.openxmlformats.org/officeDocument/2006/relationships/image" Target="../media/image59.png"/><Relationship Id="rId2" Type="http://schemas.openxmlformats.org/officeDocument/2006/relationships/image" Target="../media/image57.png"/><Relationship Id="rId1" Type="http://schemas.openxmlformats.org/officeDocument/2006/relationships/slideLayout" Target="../slideLayouts/slideLayout2.xml"/><Relationship Id="rId6" Type="http://schemas.openxmlformats.org/officeDocument/2006/relationships/image" Target="../media/image46.png"/><Relationship Id="rId11" Type="http://schemas.openxmlformats.org/officeDocument/2006/relationships/image" Target="../media/image74.png"/><Relationship Id="rId5" Type="http://schemas.openxmlformats.org/officeDocument/2006/relationships/image" Target="../media/image62.png"/><Relationship Id="rId10" Type="http://schemas.openxmlformats.org/officeDocument/2006/relationships/image" Target="../media/image50.png"/><Relationship Id="rId4" Type="http://schemas.openxmlformats.org/officeDocument/2006/relationships/image" Target="../media/image61.png"/><Relationship Id="rId9" Type="http://schemas.openxmlformats.org/officeDocument/2006/relationships/image" Target="../media/image49.png"/></Relationships>
</file>

<file path=ppt/slides/_rels/slide128.xml.rels><?xml version="1.0" encoding="UTF-8" standalone="yes"?>
<Relationships xmlns="http://schemas.openxmlformats.org/package/2006/relationships"><Relationship Id="rId8" Type="http://schemas.openxmlformats.org/officeDocument/2006/relationships/image" Target="../media/image48.png"/><Relationship Id="rId13" Type="http://schemas.openxmlformats.org/officeDocument/2006/relationships/image" Target="../media/image60.png"/><Relationship Id="rId3" Type="http://schemas.openxmlformats.org/officeDocument/2006/relationships/image" Target="../media/image58.png"/><Relationship Id="rId7" Type="http://schemas.openxmlformats.org/officeDocument/2006/relationships/image" Target="../media/image47.png"/><Relationship Id="rId12" Type="http://schemas.openxmlformats.org/officeDocument/2006/relationships/image" Target="../media/image59.png"/><Relationship Id="rId2" Type="http://schemas.openxmlformats.org/officeDocument/2006/relationships/image" Target="../media/image57.png"/><Relationship Id="rId1" Type="http://schemas.openxmlformats.org/officeDocument/2006/relationships/slideLayout" Target="../slideLayouts/slideLayout2.xml"/><Relationship Id="rId6" Type="http://schemas.openxmlformats.org/officeDocument/2006/relationships/image" Target="../media/image46.png"/><Relationship Id="rId11" Type="http://schemas.openxmlformats.org/officeDocument/2006/relationships/image" Target="../media/image75.png"/><Relationship Id="rId5" Type="http://schemas.openxmlformats.org/officeDocument/2006/relationships/image" Target="../media/image62.png"/><Relationship Id="rId10" Type="http://schemas.openxmlformats.org/officeDocument/2006/relationships/image" Target="../media/image50.png"/><Relationship Id="rId4" Type="http://schemas.openxmlformats.org/officeDocument/2006/relationships/image" Target="../media/image61.png"/><Relationship Id="rId9" Type="http://schemas.openxmlformats.org/officeDocument/2006/relationships/image" Target="../media/image49.png"/></Relationships>
</file>

<file path=ppt/slides/_rels/slide129.xml.rels><?xml version="1.0" encoding="UTF-8" standalone="yes"?>
<Relationships xmlns="http://schemas.openxmlformats.org/package/2006/relationships"><Relationship Id="rId8" Type="http://schemas.openxmlformats.org/officeDocument/2006/relationships/image" Target="../media/image48.png"/><Relationship Id="rId13" Type="http://schemas.openxmlformats.org/officeDocument/2006/relationships/image" Target="../media/image60.png"/><Relationship Id="rId3" Type="http://schemas.openxmlformats.org/officeDocument/2006/relationships/image" Target="../media/image58.png"/><Relationship Id="rId7" Type="http://schemas.openxmlformats.org/officeDocument/2006/relationships/image" Target="../media/image47.png"/><Relationship Id="rId12" Type="http://schemas.openxmlformats.org/officeDocument/2006/relationships/image" Target="../media/image59.png"/><Relationship Id="rId2" Type="http://schemas.openxmlformats.org/officeDocument/2006/relationships/image" Target="../media/image57.png"/><Relationship Id="rId1" Type="http://schemas.openxmlformats.org/officeDocument/2006/relationships/slideLayout" Target="../slideLayouts/slideLayout2.xml"/><Relationship Id="rId6" Type="http://schemas.openxmlformats.org/officeDocument/2006/relationships/image" Target="../media/image46.png"/><Relationship Id="rId11" Type="http://schemas.openxmlformats.org/officeDocument/2006/relationships/image" Target="../media/image76.png"/><Relationship Id="rId5" Type="http://schemas.openxmlformats.org/officeDocument/2006/relationships/image" Target="../media/image62.png"/><Relationship Id="rId10" Type="http://schemas.openxmlformats.org/officeDocument/2006/relationships/image" Target="../media/image50.png"/><Relationship Id="rId4" Type="http://schemas.openxmlformats.org/officeDocument/2006/relationships/image" Target="../media/image61.png"/><Relationship Id="rId9" Type="http://schemas.openxmlformats.org/officeDocument/2006/relationships/image" Target="../media/image4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8" Type="http://schemas.openxmlformats.org/officeDocument/2006/relationships/image" Target="../media/image48.png"/><Relationship Id="rId13" Type="http://schemas.openxmlformats.org/officeDocument/2006/relationships/image" Target="../media/image60.png"/><Relationship Id="rId3" Type="http://schemas.openxmlformats.org/officeDocument/2006/relationships/image" Target="../media/image58.png"/><Relationship Id="rId7" Type="http://schemas.openxmlformats.org/officeDocument/2006/relationships/image" Target="../media/image47.png"/><Relationship Id="rId12" Type="http://schemas.openxmlformats.org/officeDocument/2006/relationships/image" Target="../media/image59.png"/><Relationship Id="rId2" Type="http://schemas.openxmlformats.org/officeDocument/2006/relationships/image" Target="../media/image57.png"/><Relationship Id="rId1" Type="http://schemas.openxmlformats.org/officeDocument/2006/relationships/slideLayout" Target="../slideLayouts/slideLayout2.xml"/><Relationship Id="rId6" Type="http://schemas.openxmlformats.org/officeDocument/2006/relationships/image" Target="../media/image46.png"/><Relationship Id="rId11" Type="http://schemas.openxmlformats.org/officeDocument/2006/relationships/image" Target="../media/image77.png"/><Relationship Id="rId5" Type="http://schemas.openxmlformats.org/officeDocument/2006/relationships/image" Target="../media/image62.png"/><Relationship Id="rId10" Type="http://schemas.openxmlformats.org/officeDocument/2006/relationships/image" Target="../media/image50.png"/><Relationship Id="rId4" Type="http://schemas.openxmlformats.org/officeDocument/2006/relationships/image" Target="../media/image61.png"/><Relationship Id="rId9" Type="http://schemas.openxmlformats.org/officeDocument/2006/relationships/image" Target="../media/image49.png"/></Relationships>
</file>

<file path=ppt/slides/_rels/slide131.xml.rels><?xml version="1.0" encoding="UTF-8" standalone="yes"?>
<Relationships xmlns="http://schemas.openxmlformats.org/package/2006/relationships"><Relationship Id="rId8" Type="http://schemas.openxmlformats.org/officeDocument/2006/relationships/image" Target="../media/image48.png"/><Relationship Id="rId13" Type="http://schemas.openxmlformats.org/officeDocument/2006/relationships/image" Target="../media/image60.png"/><Relationship Id="rId3" Type="http://schemas.openxmlformats.org/officeDocument/2006/relationships/image" Target="../media/image58.png"/><Relationship Id="rId7" Type="http://schemas.openxmlformats.org/officeDocument/2006/relationships/image" Target="../media/image47.png"/><Relationship Id="rId12" Type="http://schemas.openxmlformats.org/officeDocument/2006/relationships/image" Target="../media/image59.png"/><Relationship Id="rId2" Type="http://schemas.openxmlformats.org/officeDocument/2006/relationships/image" Target="../media/image57.png"/><Relationship Id="rId1" Type="http://schemas.openxmlformats.org/officeDocument/2006/relationships/slideLayout" Target="../slideLayouts/slideLayout2.xml"/><Relationship Id="rId6" Type="http://schemas.openxmlformats.org/officeDocument/2006/relationships/image" Target="../media/image46.png"/><Relationship Id="rId11" Type="http://schemas.openxmlformats.org/officeDocument/2006/relationships/image" Target="../media/image78.png"/><Relationship Id="rId5" Type="http://schemas.openxmlformats.org/officeDocument/2006/relationships/image" Target="../media/image62.png"/><Relationship Id="rId10" Type="http://schemas.openxmlformats.org/officeDocument/2006/relationships/image" Target="../media/image50.png"/><Relationship Id="rId4" Type="http://schemas.openxmlformats.org/officeDocument/2006/relationships/image" Target="../media/image61.png"/><Relationship Id="rId9" Type="http://schemas.openxmlformats.org/officeDocument/2006/relationships/image" Target="../media/image49.png"/></Relationships>
</file>

<file path=ppt/slides/_rels/slide132.xml.rels><?xml version="1.0" encoding="UTF-8" standalone="yes"?>
<Relationships xmlns="http://schemas.openxmlformats.org/package/2006/relationships"><Relationship Id="rId8" Type="http://schemas.openxmlformats.org/officeDocument/2006/relationships/image" Target="../media/image48.png"/><Relationship Id="rId13" Type="http://schemas.openxmlformats.org/officeDocument/2006/relationships/image" Target="../media/image60.png"/><Relationship Id="rId3" Type="http://schemas.openxmlformats.org/officeDocument/2006/relationships/image" Target="../media/image58.png"/><Relationship Id="rId7" Type="http://schemas.openxmlformats.org/officeDocument/2006/relationships/image" Target="../media/image47.png"/><Relationship Id="rId12" Type="http://schemas.openxmlformats.org/officeDocument/2006/relationships/image" Target="../media/image59.png"/><Relationship Id="rId2" Type="http://schemas.openxmlformats.org/officeDocument/2006/relationships/image" Target="../media/image57.png"/><Relationship Id="rId1" Type="http://schemas.openxmlformats.org/officeDocument/2006/relationships/slideLayout" Target="../slideLayouts/slideLayout2.xml"/><Relationship Id="rId6" Type="http://schemas.openxmlformats.org/officeDocument/2006/relationships/image" Target="../media/image46.png"/><Relationship Id="rId11" Type="http://schemas.openxmlformats.org/officeDocument/2006/relationships/image" Target="../media/image79.png"/><Relationship Id="rId5" Type="http://schemas.openxmlformats.org/officeDocument/2006/relationships/image" Target="../media/image62.png"/><Relationship Id="rId10" Type="http://schemas.openxmlformats.org/officeDocument/2006/relationships/image" Target="../media/image50.png"/><Relationship Id="rId4" Type="http://schemas.openxmlformats.org/officeDocument/2006/relationships/image" Target="../media/image61.png"/><Relationship Id="rId9" Type="http://schemas.openxmlformats.org/officeDocument/2006/relationships/image" Target="../media/image49.png"/></Relationships>
</file>

<file path=ppt/slides/_rels/slide133.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58.png"/><Relationship Id="rId7" Type="http://schemas.openxmlformats.org/officeDocument/2006/relationships/image" Target="../media/image47.png"/><Relationship Id="rId12" Type="http://schemas.openxmlformats.org/officeDocument/2006/relationships/image" Target="../media/image60.png"/><Relationship Id="rId2" Type="http://schemas.openxmlformats.org/officeDocument/2006/relationships/image" Target="../media/image57.png"/><Relationship Id="rId1" Type="http://schemas.openxmlformats.org/officeDocument/2006/relationships/slideLayout" Target="../slideLayouts/slideLayout2.xml"/><Relationship Id="rId6" Type="http://schemas.openxmlformats.org/officeDocument/2006/relationships/image" Target="../media/image46.png"/><Relationship Id="rId11" Type="http://schemas.openxmlformats.org/officeDocument/2006/relationships/image" Target="../media/image59.png"/><Relationship Id="rId5" Type="http://schemas.openxmlformats.org/officeDocument/2006/relationships/image" Target="../media/image62.png"/><Relationship Id="rId10" Type="http://schemas.openxmlformats.org/officeDocument/2006/relationships/image" Target="../media/image50.png"/><Relationship Id="rId4" Type="http://schemas.openxmlformats.org/officeDocument/2006/relationships/image" Target="../media/image61.png"/><Relationship Id="rId9" Type="http://schemas.openxmlformats.org/officeDocument/2006/relationships/image" Target="../media/image49.png"/></Relationships>
</file>

<file path=ppt/slides/_rels/slide134.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58.png"/><Relationship Id="rId7" Type="http://schemas.openxmlformats.org/officeDocument/2006/relationships/image" Target="../media/image47.png"/><Relationship Id="rId12" Type="http://schemas.openxmlformats.org/officeDocument/2006/relationships/image" Target="../media/image60.png"/><Relationship Id="rId2" Type="http://schemas.openxmlformats.org/officeDocument/2006/relationships/image" Target="../media/image57.png"/><Relationship Id="rId1" Type="http://schemas.openxmlformats.org/officeDocument/2006/relationships/slideLayout" Target="../slideLayouts/slideLayout2.xml"/><Relationship Id="rId6" Type="http://schemas.openxmlformats.org/officeDocument/2006/relationships/image" Target="../media/image46.png"/><Relationship Id="rId11" Type="http://schemas.openxmlformats.org/officeDocument/2006/relationships/image" Target="../media/image59.png"/><Relationship Id="rId5" Type="http://schemas.openxmlformats.org/officeDocument/2006/relationships/image" Target="../media/image62.png"/><Relationship Id="rId10" Type="http://schemas.openxmlformats.org/officeDocument/2006/relationships/image" Target="../media/image50.png"/><Relationship Id="rId4" Type="http://schemas.openxmlformats.org/officeDocument/2006/relationships/image" Target="../media/image61.png"/><Relationship Id="rId9" Type="http://schemas.openxmlformats.org/officeDocument/2006/relationships/image" Target="../media/image49.png"/></Relationships>
</file>

<file path=ppt/slides/_rels/slide135.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58.png"/><Relationship Id="rId7" Type="http://schemas.openxmlformats.org/officeDocument/2006/relationships/image" Target="../media/image47.png"/><Relationship Id="rId12" Type="http://schemas.openxmlformats.org/officeDocument/2006/relationships/image" Target="../media/image60.png"/><Relationship Id="rId2" Type="http://schemas.openxmlformats.org/officeDocument/2006/relationships/image" Target="../media/image57.png"/><Relationship Id="rId1" Type="http://schemas.openxmlformats.org/officeDocument/2006/relationships/slideLayout" Target="../slideLayouts/slideLayout2.xml"/><Relationship Id="rId6" Type="http://schemas.openxmlformats.org/officeDocument/2006/relationships/image" Target="../media/image46.png"/><Relationship Id="rId11" Type="http://schemas.openxmlformats.org/officeDocument/2006/relationships/image" Target="../media/image59.png"/><Relationship Id="rId5" Type="http://schemas.openxmlformats.org/officeDocument/2006/relationships/image" Target="../media/image62.png"/><Relationship Id="rId10" Type="http://schemas.openxmlformats.org/officeDocument/2006/relationships/image" Target="../media/image50.png"/><Relationship Id="rId4" Type="http://schemas.openxmlformats.org/officeDocument/2006/relationships/image" Target="../media/image61.png"/><Relationship Id="rId9" Type="http://schemas.openxmlformats.org/officeDocument/2006/relationships/image" Target="../media/image49.png"/></Relationships>
</file>

<file path=ppt/slides/_rels/slide136.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58.png"/><Relationship Id="rId7" Type="http://schemas.openxmlformats.org/officeDocument/2006/relationships/image" Target="../media/image47.png"/><Relationship Id="rId12" Type="http://schemas.openxmlformats.org/officeDocument/2006/relationships/image" Target="../media/image60.png"/><Relationship Id="rId2" Type="http://schemas.openxmlformats.org/officeDocument/2006/relationships/image" Target="../media/image57.png"/><Relationship Id="rId1" Type="http://schemas.openxmlformats.org/officeDocument/2006/relationships/slideLayout" Target="../slideLayouts/slideLayout2.xml"/><Relationship Id="rId6" Type="http://schemas.openxmlformats.org/officeDocument/2006/relationships/image" Target="../media/image46.png"/><Relationship Id="rId11" Type="http://schemas.openxmlformats.org/officeDocument/2006/relationships/image" Target="../media/image59.png"/><Relationship Id="rId5" Type="http://schemas.openxmlformats.org/officeDocument/2006/relationships/image" Target="../media/image62.png"/><Relationship Id="rId10" Type="http://schemas.openxmlformats.org/officeDocument/2006/relationships/image" Target="../media/image50.png"/><Relationship Id="rId4" Type="http://schemas.openxmlformats.org/officeDocument/2006/relationships/image" Target="../media/image61.png"/><Relationship Id="rId9" Type="http://schemas.openxmlformats.org/officeDocument/2006/relationships/image" Target="../media/image49.png"/></Relationships>
</file>

<file path=ppt/slides/_rels/slide137.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58.png"/><Relationship Id="rId7" Type="http://schemas.openxmlformats.org/officeDocument/2006/relationships/image" Target="../media/image47.png"/><Relationship Id="rId12" Type="http://schemas.openxmlformats.org/officeDocument/2006/relationships/image" Target="../media/image60.png"/><Relationship Id="rId2" Type="http://schemas.openxmlformats.org/officeDocument/2006/relationships/image" Target="../media/image57.png"/><Relationship Id="rId1" Type="http://schemas.openxmlformats.org/officeDocument/2006/relationships/slideLayout" Target="../slideLayouts/slideLayout2.xml"/><Relationship Id="rId6" Type="http://schemas.openxmlformats.org/officeDocument/2006/relationships/image" Target="../media/image46.png"/><Relationship Id="rId11" Type="http://schemas.openxmlformats.org/officeDocument/2006/relationships/image" Target="../media/image59.png"/><Relationship Id="rId5" Type="http://schemas.openxmlformats.org/officeDocument/2006/relationships/image" Target="../media/image62.png"/><Relationship Id="rId10" Type="http://schemas.openxmlformats.org/officeDocument/2006/relationships/image" Target="../media/image50.png"/><Relationship Id="rId4" Type="http://schemas.openxmlformats.org/officeDocument/2006/relationships/image" Target="../media/image61.png"/><Relationship Id="rId9" Type="http://schemas.openxmlformats.org/officeDocument/2006/relationships/image" Target="../media/image49.png"/></Relationships>
</file>

<file path=ppt/slides/_rels/slide138.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58.png"/><Relationship Id="rId7" Type="http://schemas.openxmlformats.org/officeDocument/2006/relationships/image" Target="../media/image47.png"/><Relationship Id="rId12" Type="http://schemas.openxmlformats.org/officeDocument/2006/relationships/image" Target="../media/image60.png"/><Relationship Id="rId2" Type="http://schemas.openxmlformats.org/officeDocument/2006/relationships/image" Target="../media/image57.png"/><Relationship Id="rId1" Type="http://schemas.openxmlformats.org/officeDocument/2006/relationships/slideLayout" Target="../slideLayouts/slideLayout2.xml"/><Relationship Id="rId6" Type="http://schemas.openxmlformats.org/officeDocument/2006/relationships/image" Target="../media/image46.png"/><Relationship Id="rId11" Type="http://schemas.openxmlformats.org/officeDocument/2006/relationships/image" Target="../media/image59.png"/><Relationship Id="rId5" Type="http://schemas.openxmlformats.org/officeDocument/2006/relationships/image" Target="../media/image62.png"/><Relationship Id="rId10" Type="http://schemas.openxmlformats.org/officeDocument/2006/relationships/image" Target="../media/image50.png"/><Relationship Id="rId4" Type="http://schemas.openxmlformats.org/officeDocument/2006/relationships/image" Target="../media/image61.png"/><Relationship Id="rId9" Type="http://schemas.openxmlformats.org/officeDocument/2006/relationships/image" Target="../media/image49.png"/></Relationships>
</file>

<file path=ppt/slides/_rels/slide139.xml.rels><?xml version="1.0" encoding="UTF-8" standalone="yes"?>
<Relationships xmlns="http://schemas.openxmlformats.org/package/2006/relationships"><Relationship Id="rId8" Type="http://schemas.openxmlformats.org/officeDocument/2006/relationships/image" Target="../media/image48.png"/><Relationship Id="rId13" Type="http://schemas.openxmlformats.org/officeDocument/2006/relationships/image" Target="../media/image60.png"/><Relationship Id="rId3" Type="http://schemas.openxmlformats.org/officeDocument/2006/relationships/image" Target="../media/image58.png"/><Relationship Id="rId7" Type="http://schemas.openxmlformats.org/officeDocument/2006/relationships/image" Target="../media/image47.png"/><Relationship Id="rId12" Type="http://schemas.openxmlformats.org/officeDocument/2006/relationships/image" Target="../media/image59.png"/><Relationship Id="rId2" Type="http://schemas.openxmlformats.org/officeDocument/2006/relationships/image" Target="../media/image57.png"/><Relationship Id="rId1" Type="http://schemas.openxmlformats.org/officeDocument/2006/relationships/slideLayout" Target="../slideLayouts/slideLayout2.xml"/><Relationship Id="rId6" Type="http://schemas.openxmlformats.org/officeDocument/2006/relationships/image" Target="../media/image46.png"/><Relationship Id="rId11" Type="http://schemas.openxmlformats.org/officeDocument/2006/relationships/image" Target="../media/image80.png"/><Relationship Id="rId5" Type="http://schemas.openxmlformats.org/officeDocument/2006/relationships/image" Target="../media/image62.png"/><Relationship Id="rId10" Type="http://schemas.openxmlformats.org/officeDocument/2006/relationships/image" Target="../media/image50.png"/><Relationship Id="rId4" Type="http://schemas.openxmlformats.org/officeDocument/2006/relationships/image" Target="../media/image61.png"/><Relationship Id="rId9" Type="http://schemas.openxmlformats.org/officeDocument/2006/relationships/image" Target="../media/image4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8" Type="http://schemas.openxmlformats.org/officeDocument/2006/relationships/image" Target="../media/image48.png"/><Relationship Id="rId13" Type="http://schemas.openxmlformats.org/officeDocument/2006/relationships/image" Target="../media/image60.png"/><Relationship Id="rId3" Type="http://schemas.openxmlformats.org/officeDocument/2006/relationships/image" Target="../media/image58.png"/><Relationship Id="rId7" Type="http://schemas.openxmlformats.org/officeDocument/2006/relationships/image" Target="../media/image47.png"/><Relationship Id="rId12" Type="http://schemas.openxmlformats.org/officeDocument/2006/relationships/image" Target="../media/image59.png"/><Relationship Id="rId2" Type="http://schemas.openxmlformats.org/officeDocument/2006/relationships/image" Target="../media/image57.png"/><Relationship Id="rId1" Type="http://schemas.openxmlformats.org/officeDocument/2006/relationships/slideLayout" Target="../slideLayouts/slideLayout2.xml"/><Relationship Id="rId6" Type="http://schemas.openxmlformats.org/officeDocument/2006/relationships/image" Target="../media/image46.png"/><Relationship Id="rId11" Type="http://schemas.openxmlformats.org/officeDocument/2006/relationships/image" Target="../media/image81.png"/><Relationship Id="rId5" Type="http://schemas.openxmlformats.org/officeDocument/2006/relationships/image" Target="../media/image62.png"/><Relationship Id="rId10" Type="http://schemas.openxmlformats.org/officeDocument/2006/relationships/image" Target="../media/image50.png"/><Relationship Id="rId4" Type="http://schemas.openxmlformats.org/officeDocument/2006/relationships/image" Target="../media/image61.png"/><Relationship Id="rId9" Type="http://schemas.openxmlformats.org/officeDocument/2006/relationships/image" Target="../media/image49.png"/><Relationship Id="rId14" Type="http://schemas.openxmlformats.org/officeDocument/2006/relationships/image" Target="../media/image36.png"/></Relationships>
</file>

<file path=ppt/slides/_rels/slide141.xml.rels><?xml version="1.0" encoding="UTF-8" standalone="yes"?>
<Relationships xmlns="http://schemas.openxmlformats.org/package/2006/relationships"><Relationship Id="rId8" Type="http://schemas.openxmlformats.org/officeDocument/2006/relationships/image" Target="../media/image48.png"/><Relationship Id="rId13" Type="http://schemas.openxmlformats.org/officeDocument/2006/relationships/image" Target="../media/image60.png"/><Relationship Id="rId3" Type="http://schemas.openxmlformats.org/officeDocument/2006/relationships/image" Target="../media/image58.png"/><Relationship Id="rId7" Type="http://schemas.openxmlformats.org/officeDocument/2006/relationships/image" Target="../media/image47.png"/><Relationship Id="rId12" Type="http://schemas.openxmlformats.org/officeDocument/2006/relationships/image" Target="../media/image59.png"/><Relationship Id="rId2" Type="http://schemas.openxmlformats.org/officeDocument/2006/relationships/image" Target="../media/image57.png"/><Relationship Id="rId1" Type="http://schemas.openxmlformats.org/officeDocument/2006/relationships/slideLayout" Target="../slideLayouts/slideLayout2.xml"/><Relationship Id="rId6" Type="http://schemas.openxmlformats.org/officeDocument/2006/relationships/image" Target="../media/image46.png"/><Relationship Id="rId11" Type="http://schemas.openxmlformats.org/officeDocument/2006/relationships/image" Target="../media/image81.png"/><Relationship Id="rId5" Type="http://schemas.openxmlformats.org/officeDocument/2006/relationships/image" Target="../media/image62.png"/><Relationship Id="rId10" Type="http://schemas.openxmlformats.org/officeDocument/2006/relationships/image" Target="../media/image50.png"/><Relationship Id="rId4" Type="http://schemas.openxmlformats.org/officeDocument/2006/relationships/image" Target="../media/image61.png"/><Relationship Id="rId9" Type="http://schemas.openxmlformats.org/officeDocument/2006/relationships/image" Target="../media/image49.png"/><Relationship Id="rId14" Type="http://schemas.openxmlformats.org/officeDocument/2006/relationships/image" Target="../media/image63.png"/></Relationships>
</file>

<file path=ppt/slides/_rels/slide142.xml.rels><?xml version="1.0" encoding="UTF-8" standalone="yes"?>
<Relationships xmlns="http://schemas.openxmlformats.org/package/2006/relationships"><Relationship Id="rId8" Type="http://schemas.openxmlformats.org/officeDocument/2006/relationships/image" Target="../media/image48.png"/><Relationship Id="rId13" Type="http://schemas.openxmlformats.org/officeDocument/2006/relationships/image" Target="../media/image60.png"/><Relationship Id="rId3" Type="http://schemas.openxmlformats.org/officeDocument/2006/relationships/image" Target="../media/image58.png"/><Relationship Id="rId7" Type="http://schemas.openxmlformats.org/officeDocument/2006/relationships/image" Target="../media/image47.png"/><Relationship Id="rId12" Type="http://schemas.openxmlformats.org/officeDocument/2006/relationships/image" Target="../media/image59.png"/><Relationship Id="rId2" Type="http://schemas.openxmlformats.org/officeDocument/2006/relationships/image" Target="../media/image57.png"/><Relationship Id="rId1" Type="http://schemas.openxmlformats.org/officeDocument/2006/relationships/slideLayout" Target="../slideLayouts/slideLayout2.xml"/><Relationship Id="rId6" Type="http://schemas.openxmlformats.org/officeDocument/2006/relationships/image" Target="../media/image46.png"/><Relationship Id="rId11" Type="http://schemas.openxmlformats.org/officeDocument/2006/relationships/image" Target="../media/image83.png"/><Relationship Id="rId5" Type="http://schemas.openxmlformats.org/officeDocument/2006/relationships/image" Target="../media/image62.png"/><Relationship Id="rId10" Type="http://schemas.openxmlformats.org/officeDocument/2006/relationships/image" Target="../media/image50.png"/><Relationship Id="rId4" Type="http://schemas.openxmlformats.org/officeDocument/2006/relationships/image" Target="../media/image61.png"/><Relationship Id="rId9" Type="http://schemas.openxmlformats.org/officeDocument/2006/relationships/image" Target="../media/image49.png"/><Relationship Id="rId14" Type="http://schemas.openxmlformats.org/officeDocument/2006/relationships/image" Target="../media/image82.png"/></Relationships>
</file>

<file path=ppt/slides/_rels/slide143.xml.rels><?xml version="1.0" encoding="UTF-8" standalone="yes"?>
<Relationships xmlns="http://schemas.openxmlformats.org/package/2006/relationships"><Relationship Id="rId8" Type="http://schemas.openxmlformats.org/officeDocument/2006/relationships/image" Target="../media/image48.png"/><Relationship Id="rId13" Type="http://schemas.openxmlformats.org/officeDocument/2006/relationships/image" Target="../media/image60.png"/><Relationship Id="rId3" Type="http://schemas.openxmlformats.org/officeDocument/2006/relationships/image" Target="../media/image58.png"/><Relationship Id="rId7" Type="http://schemas.openxmlformats.org/officeDocument/2006/relationships/image" Target="../media/image47.png"/><Relationship Id="rId12" Type="http://schemas.openxmlformats.org/officeDocument/2006/relationships/image" Target="../media/image59.png"/><Relationship Id="rId2" Type="http://schemas.openxmlformats.org/officeDocument/2006/relationships/image" Target="../media/image57.png"/><Relationship Id="rId1" Type="http://schemas.openxmlformats.org/officeDocument/2006/relationships/slideLayout" Target="../slideLayouts/slideLayout2.xml"/><Relationship Id="rId6" Type="http://schemas.openxmlformats.org/officeDocument/2006/relationships/image" Target="../media/image46.png"/><Relationship Id="rId11" Type="http://schemas.openxmlformats.org/officeDocument/2006/relationships/image" Target="../media/image85.png"/><Relationship Id="rId5" Type="http://schemas.openxmlformats.org/officeDocument/2006/relationships/image" Target="../media/image62.png"/><Relationship Id="rId10" Type="http://schemas.openxmlformats.org/officeDocument/2006/relationships/image" Target="../media/image50.png"/><Relationship Id="rId4" Type="http://schemas.openxmlformats.org/officeDocument/2006/relationships/image" Target="../media/image61.png"/><Relationship Id="rId9" Type="http://schemas.openxmlformats.org/officeDocument/2006/relationships/image" Target="../media/image49.png"/></Relationships>
</file>

<file path=ppt/slides/_rels/slide144.xml.rels><?xml version="1.0" encoding="UTF-8" standalone="yes"?>
<Relationships xmlns="http://schemas.openxmlformats.org/package/2006/relationships"><Relationship Id="rId8" Type="http://schemas.openxmlformats.org/officeDocument/2006/relationships/image" Target="../media/image48.png"/><Relationship Id="rId13" Type="http://schemas.openxmlformats.org/officeDocument/2006/relationships/image" Target="../media/image60.png"/><Relationship Id="rId3" Type="http://schemas.openxmlformats.org/officeDocument/2006/relationships/image" Target="../media/image58.png"/><Relationship Id="rId7" Type="http://schemas.openxmlformats.org/officeDocument/2006/relationships/image" Target="../media/image47.png"/><Relationship Id="rId12" Type="http://schemas.openxmlformats.org/officeDocument/2006/relationships/image" Target="../media/image59.png"/><Relationship Id="rId2" Type="http://schemas.openxmlformats.org/officeDocument/2006/relationships/image" Target="../media/image57.png"/><Relationship Id="rId1" Type="http://schemas.openxmlformats.org/officeDocument/2006/relationships/slideLayout" Target="../slideLayouts/slideLayout2.xml"/><Relationship Id="rId6" Type="http://schemas.openxmlformats.org/officeDocument/2006/relationships/image" Target="../media/image46.png"/><Relationship Id="rId11" Type="http://schemas.openxmlformats.org/officeDocument/2006/relationships/image" Target="../media/image86.png"/><Relationship Id="rId5" Type="http://schemas.openxmlformats.org/officeDocument/2006/relationships/image" Target="../media/image62.png"/><Relationship Id="rId10" Type="http://schemas.openxmlformats.org/officeDocument/2006/relationships/image" Target="../media/image50.png"/><Relationship Id="rId4" Type="http://schemas.openxmlformats.org/officeDocument/2006/relationships/image" Target="../media/image61.png"/><Relationship Id="rId9" Type="http://schemas.openxmlformats.org/officeDocument/2006/relationships/image" Target="../media/image49.png"/><Relationship Id="rId14" Type="http://schemas.openxmlformats.org/officeDocument/2006/relationships/image" Target="../media/image87.png"/></Relationships>
</file>

<file path=ppt/slides/_rels/slide145.xml.rels><?xml version="1.0" encoding="UTF-8" standalone="yes"?>
<Relationships xmlns="http://schemas.openxmlformats.org/package/2006/relationships"><Relationship Id="rId8" Type="http://schemas.openxmlformats.org/officeDocument/2006/relationships/image" Target="../media/image48.png"/><Relationship Id="rId13" Type="http://schemas.openxmlformats.org/officeDocument/2006/relationships/image" Target="../media/image60.png"/><Relationship Id="rId3" Type="http://schemas.openxmlformats.org/officeDocument/2006/relationships/image" Target="../media/image58.png"/><Relationship Id="rId7" Type="http://schemas.openxmlformats.org/officeDocument/2006/relationships/image" Target="../media/image47.png"/><Relationship Id="rId12" Type="http://schemas.openxmlformats.org/officeDocument/2006/relationships/image" Target="../media/image59.png"/><Relationship Id="rId2" Type="http://schemas.openxmlformats.org/officeDocument/2006/relationships/image" Target="../media/image57.png"/><Relationship Id="rId1" Type="http://schemas.openxmlformats.org/officeDocument/2006/relationships/slideLayout" Target="../slideLayouts/slideLayout2.xml"/><Relationship Id="rId6" Type="http://schemas.openxmlformats.org/officeDocument/2006/relationships/image" Target="../media/image46.png"/><Relationship Id="rId11" Type="http://schemas.openxmlformats.org/officeDocument/2006/relationships/image" Target="../media/image88.png"/><Relationship Id="rId5" Type="http://schemas.openxmlformats.org/officeDocument/2006/relationships/image" Target="../media/image62.png"/><Relationship Id="rId10" Type="http://schemas.openxmlformats.org/officeDocument/2006/relationships/image" Target="../media/image50.png"/><Relationship Id="rId4" Type="http://schemas.openxmlformats.org/officeDocument/2006/relationships/image" Target="../media/image61.png"/><Relationship Id="rId9" Type="http://schemas.openxmlformats.org/officeDocument/2006/relationships/image" Target="../media/image49.png"/><Relationship Id="rId14" Type="http://schemas.openxmlformats.org/officeDocument/2006/relationships/image" Target="../media/image89.png"/></Relationships>
</file>

<file path=ppt/slides/_rels/slide146.xml.rels><?xml version="1.0" encoding="UTF-8" standalone="yes"?>
<Relationships xmlns="http://schemas.openxmlformats.org/package/2006/relationships"><Relationship Id="rId8" Type="http://schemas.openxmlformats.org/officeDocument/2006/relationships/image" Target="../media/image48.png"/><Relationship Id="rId13" Type="http://schemas.openxmlformats.org/officeDocument/2006/relationships/image" Target="../media/image60.png"/><Relationship Id="rId3" Type="http://schemas.openxmlformats.org/officeDocument/2006/relationships/image" Target="../media/image58.png"/><Relationship Id="rId7" Type="http://schemas.openxmlformats.org/officeDocument/2006/relationships/image" Target="../media/image47.png"/><Relationship Id="rId12" Type="http://schemas.openxmlformats.org/officeDocument/2006/relationships/image" Target="../media/image59.png"/><Relationship Id="rId2" Type="http://schemas.openxmlformats.org/officeDocument/2006/relationships/image" Target="../media/image57.png"/><Relationship Id="rId1" Type="http://schemas.openxmlformats.org/officeDocument/2006/relationships/slideLayout" Target="../slideLayouts/slideLayout2.xml"/><Relationship Id="rId6" Type="http://schemas.openxmlformats.org/officeDocument/2006/relationships/image" Target="../media/image46.png"/><Relationship Id="rId11" Type="http://schemas.openxmlformats.org/officeDocument/2006/relationships/image" Target="../media/image90.png"/><Relationship Id="rId5" Type="http://schemas.openxmlformats.org/officeDocument/2006/relationships/image" Target="../media/image62.png"/><Relationship Id="rId15" Type="http://schemas.openxmlformats.org/officeDocument/2006/relationships/image" Target="../media/image91.png"/><Relationship Id="rId10" Type="http://schemas.openxmlformats.org/officeDocument/2006/relationships/image" Target="../media/image50.png"/><Relationship Id="rId4" Type="http://schemas.openxmlformats.org/officeDocument/2006/relationships/image" Target="../media/image61.png"/><Relationship Id="rId9" Type="http://schemas.openxmlformats.org/officeDocument/2006/relationships/image" Target="../media/image49.png"/><Relationship Id="rId14" Type="http://schemas.openxmlformats.org/officeDocument/2006/relationships/image" Target="../media/image89.png"/></Relationships>
</file>

<file path=ppt/slides/_rels/slide147.xml.rels><?xml version="1.0" encoding="UTF-8" standalone="yes"?>
<Relationships xmlns="http://schemas.openxmlformats.org/package/2006/relationships"><Relationship Id="rId8" Type="http://schemas.openxmlformats.org/officeDocument/2006/relationships/image" Target="../media/image48.png"/><Relationship Id="rId13" Type="http://schemas.openxmlformats.org/officeDocument/2006/relationships/image" Target="../media/image60.png"/><Relationship Id="rId3" Type="http://schemas.openxmlformats.org/officeDocument/2006/relationships/image" Target="../media/image58.png"/><Relationship Id="rId7" Type="http://schemas.openxmlformats.org/officeDocument/2006/relationships/image" Target="../media/image47.png"/><Relationship Id="rId12" Type="http://schemas.openxmlformats.org/officeDocument/2006/relationships/image" Target="../media/image59.png"/><Relationship Id="rId2" Type="http://schemas.openxmlformats.org/officeDocument/2006/relationships/image" Target="../media/image57.png"/><Relationship Id="rId1" Type="http://schemas.openxmlformats.org/officeDocument/2006/relationships/slideLayout" Target="../slideLayouts/slideLayout2.xml"/><Relationship Id="rId6" Type="http://schemas.openxmlformats.org/officeDocument/2006/relationships/image" Target="../media/image46.png"/><Relationship Id="rId11" Type="http://schemas.openxmlformats.org/officeDocument/2006/relationships/image" Target="../media/image92.png"/><Relationship Id="rId5" Type="http://schemas.openxmlformats.org/officeDocument/2006/relationships/image" Target="../media/image62.png"/><Relationship Id="rId15" Type="http://schemas.openxmlformats.org/officeDocument/2006/relationships/image" Target="../media/image91.png"/><Relationship Id="rId10" Type="http://schemas.openxmlformats.org/officeDocument/2006/relationships/image" Target="../media/image50.png"/><Relationship Id="rId4" Type="http://schemas.openxmlformats.org/officeDocument/2006/relationships/image" Target="../media/image61.png"/><Relationship Id="rId9" Type="http://schemas.openxmlformats.org/officeDocument/2006/relationships/image" Target="../media/image49.png"/><Relationship Id="rId14" Type="http://schemas.openxmlformats.org/officeDocument/2006/relationships/image" Target="../media/image89.png"/></Relationships>
</file>

<file path=ppt/slides/_rels/slide148.xml.rels><?xml version="1.0" encoding="UTF-8" standalone="yes"?>
<Relationships xmlns="http://schemas.openxmlformats.org/package/2006/relationships"><Relationship Id="rId8" Type="http://schemas.openxmlformats.org/officeDocument/2006/relationships/image" Target="../media/image48.png"/><Relationship Id="rId13" Type="http://schemas.openxmlformats.org/officeDocument/2006/relationships/image" Target="../media/image60.png"/><Relationship Id="rId3" Type="http://schemas.openxmlformats.org/officeDocument/2006/relationships/image" Target="../media/image58.png"/><Relationship Id="rId7" Type="http://schemas.openxmlformats.org/officeDocument/2006/relationships/image" Target="../media/image47.png"/><Relationship Id="rId12" Type="http://schemas.openxmlformats.org/officeDocument/2006/relationships/image" Target="../media/image59.png"/><Relationship Id="rId2" Type="http://schemas.openxmlformats.org/officeDocument/2006/relationships/image" Target="../media/image57.png"/><Relationship Id="rId1" Type="http://schemas.openxmlformats.org/officeDocument/2006/relationships/slideLayout" Target="../slideLayouts/slideLayout2.xml"/><Relationship Id="rId6" Type="http://schemas.openxmlformats.org/officeDocument/2006/relationships/image" Target="../media/image46.png"/><Relationship Id="rId11" Type="http://schemas.openxmlformats.org/officeDocument/2006/relationships/image" Target="../media/image93.png"/><Relationship Id="rId5" Type="http://schemas.openxmlformats.org/officeDocument/2006/relationships/image" Target="../media/image62.png"/><Relationship Id="rId10" Type="http://schemas.openxmlformats.org/officeDocument/2006/relationships/image" Target="../media/image50.png"/><Relationship Id="rId4" Type="http://schemas.openxmlformats.org/officeDocument/2006/relationships/image" Target="../media/image61.png"/><Relationship Id="rId9" Type="http://schemas.openxmlformats.org/officeDocument/2006/relationships/image" Target="../media/image49.png"/><Relationship Id="rId14" Type="http://schemas.openxmlformats.org/officeDocument/2006/relationships/image" Target="../media/image89.png"/></Relationships>
</file>

<file path=ppt/slides/_rels/slide149.xml.rels><?xml version="1.0" encoding="UTF-8" standalone="yes"?>
<Relationships xmlns="http://schemas.openxmlformats.org/package/2006/relationships"><Relationship Id="rId8" Type="http://schemas.openxmlformats.org/officeDocument/2006/relationships/image" Target="../media/image48.png"/><Relationship Id="rId13" Type="http://schemas.openxmlformats.org/officeDocument/2006/relationships/image" Target="../media/image60.png"/><Relationship Id="rId3" Type="http://schemas.openxmlformats.org/officeDocument/2006/relationships/image" Target="../media/image58.png"/><Relationship Id="rId7" Type="http://schemas.openxmlformats.org/officeDocument/2006/relationships/image" Target="../media/image47.png"/><Relationship Id="rId12" Type="http://schemas.openxmlformats.org/officeDocument/2006/relationships/image" Target="../media/image59.png"/><Relationship Id="rId2" Type="http://schemas.openxmlformats.org/officeDocument/2006/relationships/image" Target="../media/image57.png"/><Relationship Id="rId1" Type="http://schemas.openxmlformats.org/officeDocument/2006/relationships/slideLayout" Target="../slideLayouts/slideLayout2.xml"/><Relationship Id="rId6" Type="http://schemas.openxmlformats.org/officeDocument/2006/relationships/image" Target="../media/image46.png"/><Relationship Id="rId11" Type="http://schemas.openxmlformats.org/officeDocument/2006/relationships/image" Target="../media/image95.png"/><Relationship Id="rId5" Type="http://schemas.openxmlformats.org/officeDocument/2006/relationships/image" Target="../media/image62.png"/><Relationship Id="rId10" Type="http://schemas.openxmlformats.org/officeDocument/2006/relationships/image" Target="../media/image50.png"/><Relationship Id="rId4" Type="http://schemas.openxmlformats.org/officeDocument/2006/relationships/image" Target="../media/image94.png"/><Relationship Id="rId9" Type="http://schemas.openxmlformats.org/officeDocument/2006/relationships/image" Target="../media/image49.png"/><Relationship Id="rId14" Type="http://schemas.openxmlformats.org/officeDocument/2006/relationships/image" Target="../media/image8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8" Type="http://schemas.openxmlformats.org/officeDocument/2006/relationships/image" Target="../media/image48.png"/><Relationship Id="rId13" Type="http://schemas.openxmlformats.org/officeDocument/2006/relationships/image" Target="../media/image60.png"/><Relationship Id="rId3" Type="http://schemas.openxmlformats.org/officeDocument/2006/relationships/image" Target="../media/image58.png"/><Relationship Id="rId7" Type="http://schemas.openxmlformats.org/officeDocument/2006/relationships/image" Target="../media/image47.png"/><Relationship Id="rId12" Type="http://schemas.openxmlformats.org/officeDocument/2006/relationships/image" Target="../media/image59.png"/><Relationship Id="rId2" Type="http://schemas.openxmlformats.org/officeDocument/2006/relationships/image" Target="../media/image57.png"/><Relationship Id="rId1" Type="http://schemas.openxmlformats.org/officeDocument/2006/relationships/slideLayout" Target="../slideLayouts/slideLayout2.xml"/><Relationship Id="rId6" Type="http://schemas.openxmlformats.org/officeDocument/2006/relationships/image" Target="../media/image46.png"/><Relationship Id="rId11" Type="http://schemas.openxmlformats.org/officeDocument/2006/relationships/image" Target="../media/image97.png"/><Relationship Id="rId5" Type="http://schemas.openxmlformats.org/officeDocument/2006/relationships/image" Target="../media/image62.png"/><Relationship Id="rId15" Type="http://schemas.openxmlformats.org/officeDocument/2006/relationships/image" Target="../media/image98.png"/><Relationship Id="rId10" Type="http://schemas.openxmlformats.org/officeDocument/2006/relationships/image" Target="../media/image50.png"/><Relationship Id="rId4" Type="http://schemas.openxmlformats.org/officeDocument/2006/relationships/image" Target="../media/image96.png"/><Relationship Id="rId9" Type="http://schemas.openxmlformats.org/officeDocument/2006/relationships/image" Target="../media/image49.png"/><Relationship Id="rId14" Type="http://schemas.openxmlformats.org/officeDocument/2006/relationships/image" Target="../media/image89.png"/></Relationships>
</file>

<file path=ppt/slides/_rels/slide151.xml.rels><?xml version="1.0" encoding="UTF-8" standalone="yes"?>
<Relationships xmlns="http://schemas.openxmlformats.org/package/2006/relationships"><Relationship Id="rId8" Type="http://schemas.openxmlformats.org/officeDocument/2006/relationships/image" Target="../media/image48.png"/><Relationship Id="rId13" Type="http://schemas.openxmlformats.org/officeDocument/2006/relationships/image" Target="../media/image60.png"/><Relationship Id="rId3" Type="http://schemas.openxmlformats.org/officeDocument/2006/relationships/image" Target="../media/image58.png"/><Relationship Id="rId7" Type="http://schemas.openxmlformats.org/officeDocument/2006/relationships/image" Target="../media/image47.png"/><Relationship Id="rId12" Type="http://schemas.openxmlformats.org/officeDocument/2006/relationships/image" Target="../media/image59.png"/><Relationship Id="rId2" Type="http://schemas.openxmlformats.org/officeDocument/2006/relationships/image" Target="../media/image57.png"/><Relationship Id="rId1" Type="http://schemas.openxmlformats.org/officeDocument/2006/relationships/slideLayout" Target="../slideLayouts/slideLayout2.xml"/><Relationship Id="rId6" Type="http://schemas.openxmlformats.org/officeDocument/2006/relationships/image" Target="../media/image46.png"/><Relationship Id="rId11" Type="http://schemas.openxmlformats.org/officeDocument/2006/relationships/image" Target="../media/image100.png"/><Relationship Id="rId5" Type="http://schemas.openxmlformats.org/officeDocument/2006/relationships/image" Target="../media/image99.png"/><Relationship Id="rId10" Type="http://schemas.openxmlformats.org/officeDocument/2006/relationships/image" Target="../media/image50.png"/><Relationship Id="rId4" Type="http://schemas.openxmlformats.org/officeDocument/2006/relationships/image" Target="../media/image96.png"/><Relationship Id="rId9" Type="http://schemas.openxmlformats.org/officeDocument/2006/relationships/image" Target="../media/image49.png"/><Relationship Id="rId14" Type="http://schemas.openxmlformats.org/officeDocument/2006/relationships/image" Target="../media/image89.png"/></Relationships>
</file>

<file path=ppt/slides/_rels/slide152.xml.rels><?xml version="1.0" encoding="UTF-8" standalone="yes"?>
<Relationships xmlns="http://schemas.openxmlformats.org/package/2006/relationships"><Relationship Id="rId8" Type="http://schemas.openxmlformats.org/officeDocument/2006/relationships/image" Target="../media/image48.png"/><Relationship Id="rId13" Type="http://schemas.openxmlformats.org/officeDocument/2006/relationships/image" Target="../media/image89.png"/><Relationship Id="rId3" Type="http://schemas.openxmlformats.org/officeDocument/2006/relationships/image" Target="../media/image58.png"/><Relationship Id="rId7" Type="http://schemas.openxmlformats.org/officeDocument/2006/relationships/image" Target="../media/image47.png"/><Relationship Id="rId12" Type="http://schemas.openxmlformats.org/officeDocument/2006/relationships/image" Target="../media/image60.png"/><Relationship Id="rId2" Type="http://schemas.openxmlformats.org/officeDocument/2006/relationships/image" Target="../media/image57.png"/><Relationship Id="rId1" Type="http://schemas.openxmlformats.org/officeDocument/2006/relationships/slideLayout" Target="../slideLayouts/slideLayout2.xml"/><Relationship Id="rId6" Type="http://schemas.openxmlformats.org/officeDocument/2006/relationships/image" Target="../media/image46.png"/><Relationship Id="rId11" Type="http://schemas.openxmlformats.org/officeDocument/2006/relationships/image" Target="../media/image59.png"/><Relationship Id="rId5" Type="http://schemas.openxmlformats.org/officeDocument/2006/relationships/image" Target="../media/image101.png"/><Relationship Id="rId10" Type="http://schemas.openxmlformats.org/officeDocument/2006/relationships/image" Target="../media/image50.png"/><Relationship Id="rId4" Type="http://schemas.openxmlformats.org/officeDocument/2006/relationships/image" Target="../media/image96.png"/><Relationship Id="rId9" Type="http://schemas.openxmlformats.org/officeDocument/2006/relationships/image" Target="../media/image49.png"/></Relationships>
</file>

<file path=ppt/slides/_rels/slide153.xml.rels><?xml version="1.0" encoding="UTF-8" standalone="yes"?>
<Relationships xmlns="http://schemas.openxmlformats.org/package/2006/relationships"><Relationship Id="rId8" Type="http://schemas.openxmlformats.org/officeDocument/2006/relationships/image" Target="../media/image48.png"/><Relationship Id="rId13" Type="http://schemas.openxmlformats.org/officeDocument/2006/relationships/image" Target="../media/image60.png"/><Relationship Id="rId3" Type="http://schemas.openxmlformats.org/officeDocument/2006/relationships/image" Target="../media/image58.png"/><Relationship Id="rId7" Type="http://schemas.openxmlformats.org/officeDocument/2006/relationships/image" Target="../media/image47.png"/><Relationship Id="rId12" Type="http://schemas.openxmlformats.org/officeDocument/2006/relationships/image" Target="../media/image59.png"/><Relationship Id="rId2" Type="http://schemas.openxmlformats.org/officeDocument/2006/relationships/image" Target="../media/image57.png"/><Relationship Id="rId1" Type="http://schemas.openxmlformats.org/officeDocument/2006/relationships/slideLayout" Target="../slideLayouts/slideLayout2.xml"/><Relationship Id="rId6" Type="http://schemas.openxmlformats.org/officeDocument/2006/relationships/image" Target="../media/image46.png"/><Relationship Id="rId11" Type="http://schemas.openxmlformats.org/officeDocument/2006/relationships/image" Target="../media/image102.png"/><Relationship Id="rId5" Type="http://schemas.openxmlformats.org/officeDocument/2006/relationships/image" Target="../media/image101.png"/><Relationship Id="rId10" Type="http://schemas.openxmlformats.org/officeDocument/2006/relationships/image" Target="../media/image50.png"/><Relationship Id="rId4" Type="http://schemas.openxmlformats.org/officeDocument/2006/relationships/image" Target="../media/image96.png"/><Relationship Id="rId9" Type="http://schemas.openxmlformats.org/officeDocument/2006/relationships/image" Target="../media/image49.png"/><Relationship Id="rId14" Type="http://schemas.openxmlformats.org/officeDocument/2006/relationships/image" Target="../media/image89.png"/></Relationships>
</file>

<file path=ppt/slides/_rels/slide154.xml.rels><?xml version="1.0" encoding="UTF-8" standalone="yes"?>
<Relationships xmlns="http://schemas.openxmlformats.org/package/2006/relationships"><Relationship Id="rId8" Type="http://schemas.openxmlformats.org/officeDocument/2006/relationships/image" Target="../media/image48.png"/><Relationship Id="rId13" Type="http://schemas.openxmlformats.org/officeDocument/2006/relationships/image" Target="../media/image60.png"/><Relationship Id="rId3" Type="http://schemas.openxmlformats.org/officeDocument/2006/relationships/image" Target="../media/image58.png"/><Relationship Id="rId7" Type="http://schemas.openxmlformats.org/officeDocument/2006/relationships/image" Target="../media/image47.png"/><Relationship Id="rId12" Type="http://schemas.openxmlformats.org/officeDocument/2006/relationships/image" Target="../media/image59.png"/><Relationship Id="rId2" Type="http://schemas.openxmlformats.org/officeDocument/2006/relationships/image" Target="../media/image57.png"/><Relationship Id="rId1" Type="http://schemas.openxmlformats.org/officeDocument/2006/relationships/slideLayout" Target="../slideLayouts/slideLayout2.xml"/><Relationship Id="rId6" Type="http://schemas.openxmlformats.org/officeDocument/2006/relationships/image" Target="../media/image46.png"/><Relationship Id="rId11" Type="http://schemas.openxmlformats.org/officeDocument/2006/relationships/image" Target="../media/image103.png"/><Relationship Id="rId5" Type="http://schemas.openxmlformats.org/officeDocument/2006/relationships/image" Target="../media/image101.png"/><Relationship Id="rId10" Type="http://schemas.openxmlformats.org/officeDocument/2006/relationships/image" Target="../media/image50.png"/><Relationship Id="rId4" Type="http://schemas.openxmlformats.org/officeDocument/2006/relationships/image" Target="../media/image96.png"/><Relationship Id="rId9" Type="http://schemas.openxmlformats.org/officeDocument/2006/relationships/image" Target="../media/image49.png"/><Relationship Id="rId14" Type="http://schemas.openxmlformats.org/officeDocument/2006/relationships/image" Target="../media/image89.png"/></Relationships>
</file>

<file path=ppt/slides/_rels/slide155.xml.rels><?xml version="1.0" encoding="UTF-8" standalone="yes"?>
<Relationships xmlns="http://schemas.openxmlformats.org/package/2006/relationships"><Relationship Id="rId8" Type="http://schemas.openxmlformats.org/officeDocument/2006/relationships/image" Target="../media/image48.png"/><Relationship Id="rId13" Type="http://schemas.openxmlformats.org/officeDocument/2006/relationships/image" Target="../media/image60.png"/><Relationship Id="rId3" Type="http://schemas.openxmlformats.org/officeDocument/2006/relationships/image" Target="../media/image58.png"/><Relationship Id="rId7" Type="http://schemas.openxmlformats.org/officeDocument/2006/relationships/image" Target="../media/image47.png"/><Relationship Id="rId12" Type="http://schemas.openxmlformats.org/officeDocument/2006/relationships/image" Target="../media/image59.png"/><Relationship Id="rId2" Type="http://schemas.openxmlformats.org/officeDocument/2006/relationships/image" Target="../media/image57.png"/><Relationship Id="rId1" Type="http://schemas.openxmlformats.org/officeDocument/2006/relationships/slideLayout" Target="../slideLayouts/slideLayout2.xml"/><Relationship Id="rId6" Type="http://schemas.openxmlformats.org/officeDocument/2006/relationships/image" Target="../media/image46.png"/><Relationship Id="rId11" Type="http://schemas.openxmlformats.org/officeDocument/2006/relationships/image" Target="../media/image103.png"/><Relationship Id="rId5" Type="http://schemas.openxmlformats.org/officeDocument/2006/relationships/image" Target="../media/image101.png"/><Relationship Id="rId10" Type="http://schemas.openxmlformats.org/officeDocument/2006/relationships/image" Target="../media/image50.png"/><Relationship Id="rId4" Type="http://schemas.openxmlformats.org/officeDocument/2006/relationships/image" Target="../media/image96.png"/><Relationship Id="rId9" Type="http://schemas.openxmlformats.org/officeDocument/2006/relationships/image" Target="../media/image49.png"/><Relationship Id="rId14" Type="http://schemas.openxmlformats.org/officeDocument/2006/relationships/image" Target="../media/image89.png"/></Relationships>
</file>

<file path=ppt/slides/_rels/slide156.xml.rels><?xml version="1.0" encoding="UTF-8" standalone="yes"?>
<Relationships xmlns="http://schemas.openxmlformats.org/package/2006/relationships"><Relationship Id="rId8" Type="http://schemas.openxmlformats.org/officeDocument/2006/relationships/image" Target="../media/image48.png"/><Relationship Id="rId13" Type="http://schemas.openxmlformats.org/officeDocument/2006/relationships/image" Target="../media/image60.png"/><Relationship Id="rId3" Type="http://schemas.openxmlformats.org/officeDocument/2006/relationships/image" Target="../media/image58.png"/><Relationship Id="rId7" Type="http://schemas.openxmlformats.org/officeDocument/2006/relationships/image" Target="../media/image47.png"/><Relationship Id="rId12" Type="http://schemas.openxmlformats.org/officeDocument/2006/relationships/image" Target="../media/image59.png"/><Relationship Id="rId2" Type="http://schemas.openxmlformats.org/officeDocument/2006/relationships/image" Target="../media/image57.png"/><Relationship Id="rId1" Type="http://schemas.openxmlformats.org/officeDocument/2006/relationships/slideLayout" Target="../slideLayouts/slideLayout2.xml"/><Relationship Id="rId6" Type="http://schemas.openxmlformats.org/officeDocument/2006/relationships/image" Target="../media/image46.png"/><Relationship Id="rId11" Type="http://schemas.openxmlformats.org/officeDocument/2006/relationships/image" Target="../media/image104.png"/><Relationship Id="rId5" Type="http://schemas.openxmlformats.org/officeDocument/2006/relationships/image" Target="../media/image101.png"/><Relationship Id="rId10" Type="http://schemas.openxmlformats.org/officeDocument/2006/relationships/image" Target="../media/image50.png"/><Relationship Id="rId4" Type="http://schemas.openxmlformats.org/officeDocument/2006/relationships/image" Target="../media/image96.png"/><Relationship Id="rId9" Type="http://schemas.openxmlformats.org/officeDocument/2006/relationships/image" Target="../media/image49.png"/><Relationship Id="rId14" Type="http://schemas.openxmlformats.org/officeDocument/2006/relationships/image" Target="../media/image89.png"/></Relationships>
</file>

<file path=ppt/slides/_rels/slide157.xml.rels><?xml version="1.0" encoding="UTF-8" standalone="yes"?>
<Relationships xmlns="http://schemas.openxmlformats.org/package/2006/relationships"><Relationship Id="rId8" Type="http://schemas.openxmlformats.org/officeDocument/2006/relationships/image" Target="../media/image48.png"/><Relationship Id="rId13" Type="http://schemas.openxmlformats.org/officeDocument/2006/relationships/image" Target="../media/image60.png"/><Relationship Id="rId3" Type="http://schemas.openxmlformats.org/officeDocument/2006/relationships/image" Target="../media/image58.png"/><Relationship Id="rId7" Type="http://schemas.openxmlformats.org/officeDocument/2006/relationships/image" Target="../media/image47.png"/><Relationship Id="rId12" Type="http://schemas.openxmlformats.org/officeDocument/2006/relationships/image" Target="../media/image59.png"/><Relationship Id="rId2" Type="http://schemas.openxmlformats.org/officeDocument/2006/relationships/image" Target="../media/image57.png"/><Relationship Id="rId1" Type="http://schemas.openxmlformats.org/officeDocument/2006/relationships/slideLayout" Target="../slideLayouts/slideLayout2.xml"/><Relationship Id="rId6" Type="http://schemas.openxmlformats.org/officeDocument/2006/relationships/image" Target="../media/image46.png"/><Relationship Id="rId11" Type="http://schemas.openxmlformats.org/officeDocument/2006/relationships/image" Target="../media/image105.png"/><Relationship Id="rId5" Type="http://schemas.openxmlformats.org/officeDocument/2006/relationships/image" Target="../media/image101.png"/><Relationship Id="rId15" Type="http://schemas.openxmlformats.org/officeDocument/2006/relationships/image" Target="../media/image106.png"/><Relationship Id="rId10" Type="http://schemas.openxmlformats.org/officeDocument/2006/relationships/image" Target="../media/image50.png"/><Relationship Id="rId4" Type="http://schemas.openxmlformats.org/officeDocument/2006/relationships/image" Target="../media/image96.png"/><Relationship Id="rId9" Type="http://schemas.openxmlformats.org/officeDocument/2006/relationships/image" Target="../media/image49.png"/><Relationship Id="rId14" Type="http://schemas.openxmlformats.org/officeDocument/2006/relationships/image" Target="../media/image89.png"/></Relationships>
</file>

<file path=ppt/slides/_rels/slide158.xml.rels><?xml version="1.0" encoding="UTF-8" standalone="yes"?>
<Relationships xmlns="http://schemas.openxmlformats.org/package/2006/relationships"><Relationship Id="rId8" Type="http://schemas.openxmlformats.org/officeDocument/2006/relationships/image" Target="../media/image48.png"/><Relationship Id="rId13" Type="http://schemas.openxmlformats.org/officeDocument/2006/relationships/image" Target="../media/image60.png"/><Relationship Id="rId3" Type="http://schemas.openxmlformats.org/officeDocument/2006/relationships/image" Target="../media/image58.png"/><Relationship Id="rId7" Type="http://schemas.openxmlformats.org/officeDocument/2006/relationships/image" Target="../media/image47.png"/><Relationship Id="rId12" Type="http://schemas.openxmlformats.org/officeDocument/2006/relationships/image" Target="../media/image59.png"/><Relationship Id="rId2" Type="http://schemas.openxmlformats.org/officeDocument/2006/relationships/image" Target="../media/image57.png"/><Relationship Id="rId1" Type="http://schemas.openxmlformats.org/officeDocument/2006/relationships/slideLayout" Target="../slideLayouts/slideLayout2.xml"/><Relationship Id="rId6" Type="http://schemas.openxmlformats.org/officeDocument/2006/relationships/image" Target="../media/image46.png"/><Relationship Id="rId11" Type="http://schemas.openxmlformats.org/officeDocument/2006/relationships/image" Target="../media/image107.png"/><Relationship Id="rId5" Type="http://schemas.openxmlformats.org/officeDocument/2006/relationships/image" Target="../media/image101.png"/><Relationship Id="rId15" Type="http://schemas.openxmlformats.org/officeDocument/2006/relationships/image" Target="../media/image108.png"/><Relationship Id="rId10" Type="http://schemas.openxmlformats.org/officeDocument/2006/relationships/image" Target="../media/image50.png"/><Relationship Id="rId4" Type="http://schemas.openxmlformats.org/officeDocument/2006/relationships/image" Target="../media/image96.png"/><Relationship Id="rId9" Type="http://schemas.openxmlformats.org/officeDocument/2006/relationships/image" Target="../media/image49.png"/><Relationship Id="rId14" Type="http://schemas.openxmlformats.org/officeDocument/2006/relationships/image" Target="../media/image89.png"/></Relationships>
</file>

<file path=ppt/slides/_rels/slide159.xml.rels><?xml version="1.0" encoding="UTF-8" standalone="yes"?>
<Relationships xmlns="http://schemas.openxmlformats.org/package/2006/relationships"><Relationship Id="rId8" Type="http://schemas.openxmlformats.org/officeDocument/2006/relationships/image" Target="../media/image48.png"/><Relationship Id="rId13" Type="http://schemas.openxmlformats.org/officeDocument/2006/relationships/image" Target="../media/image60.png"/><Relationship Id="rId3" Type="http://schemas.openxmlformats.org/officeDocument/2006/relationships/image" Target="../media/image58.png"/><Relationship Id="rId7" Type="http://schemas.openxmlformats.org/officeDocument/2006/relationships/image" Target="../media/image47.png"/><Relationship Id="rId12" Type="http://schemas.openxmlformats.org/officeDocument/2006/relationships/image" Target="../media/image59.png"/><Relationship Id="rId2" Type="http://schemas.openxmlformats.org/officeDocument/2006/relationships/image" Target="../media/image57.png"/><Relationship Id="rId1" Type="http://schemas.openxmlformats.org/officeDocument/2006/relationships/slideLayout" Target="../slideLayouts/slideLayout2.xml"/><Relationship Id="rId6" Type="http://schemas.openxmlformats.org/officeDocument/2006/relationships/image" Target="../media/image46.png"/><Relationship Id="rId11" Type="http://schemas.openxmlformats.org/officeDocument/2006/relationships/image" Target="../media/image109.png"/><Relationship Id="rId5" Type="http://schemas.openxmlformats.org/officeDocument/2006/relationships/image" Target="../media/image101.png"/><Relationship Id="rId15" Type="http://schemas.openxmlformats.org/officeDocument/2006/relationships/image" Target="../media/image108.png"/><Relationship Id="rId10" Type="http://schemas.openxmlformats.org/officeDocument/2006/relationships/image" Target="../media/image50.png"/><Relationship Id="rId4" Type="http://schemas.openxmlformats.org/officeDocument/2006/relationships/image" Target="../media/image96.png"/><Relationship Id="rId9" Type="http://schemas.openxmlformats.org/officeDocument/2006/relationships/image" Target="../media/image49.png"/><Relationship Id="rId14" Type="http://schemas.openxmlformats.org/officeDocument/2006/relationships/image" Target="../media/image8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8" Type="http://schemas.openxmlformats.org/officeDocument/2006/relationships/image" Target="../media/image48.png"/><Relationship Id="rId13" Type="http://schemas.openxmlformats.org/officeDocument/2006/relationships/image" Target="../media/image60.png"/><Relationship Id="rId3" Type="http://schemas.openxmlformats.org/officeDocument/2006/relationships/image" Target="../media/image58.png"/><Relationship Id="rId7" Type="http://schemas.openxmlformats.org/officeDocument/2006/relationships/image" Target="../media/image47.png"/><Relationship Id="rId12" Type="http://schemas.openxmlformats.org/officeDocument/2006/relationships/image" Target="../media/image59.png"/><Relationship Id="rId2" Type="http://schemas.openxmlformats.org/officeDocument/2006/relationships/image" Target="../media/image57.png"/><Relationship Id="rId16" Type="http://schemas.openxmlformats.org/officeDocument/2006/relationships/image" Target="../media/image111.png"/><Relationship Id="rId1" Type="http://schemas.openxmlformats.org/officeDocument/2006/relationships/slideLayout" Target="../slideLayouts/slideLayout2.xml"/><Relationship Id="rId6" Type="http://schemas.openxmlformats.org/officeDocument/2006/relationships/image" Target="../media/image46.png"/><Relationship Id="rId11" Type="http://schemas.openxmlformats.org/officeDocument/2006/relationships/image" Target="../media/image110.png"/><Relationship Id="rId5" Type="http://schemas.openxmlformats.org/officeDocument/2006/relationships/image" Target="../media/image101.png"/><Relationship Id="rId15" Type="http://schemas.openxmlformats.org/officeDocument/2006/relationships/image" Target="../media/image108.png"/><Relationship Id="rId10" Type="http://schemas.openxmlformats.org/officeDocument/2006/relationships/image" Target="../media/image50.png"/><Relationship Id="rId4" Type="http://schemas.openxmlformats.org/officeDocument/2006/relationships/image" Target="../media/image96.png"/><Relationship Id="rId9" Type="http://schemas.openxmlformats.org/officeDocument/2006/relationships/image" Target="../media/image49.png"/><Relationship Id="rId14" Type="http://schemas.openxmlformats.org/officeDocument/2006/relationships/image" Target="../media/image89.png"/></Relationships>
</file>

<file path=ppt/slides/_rels/slide161.xml.rels><?xml version="1.0" encoding="UTF-8" standalone="yes"?>
<Relationships xmlns="http://schemas.openxmlformats.org/package/2006/relationships"><Relationship Id="rId8" Type="http://schemas.openxmlformats.org/officeDocument/2006/relationships/image" Target="../media/image48.png"/><Relationship Id="rId13" Type="http://schemas.openxmlformats.org/officeDocument/2006/relationships/image" Target="../media/image89.png"/><Relationship Id="rId3" Type="http://schemas.openxmlformats.org/officeDocument/2006/relationships/image" Target="../media/image58.png"/><Relationship Id="rId7" Type="http://schemas.openxmlformats.org/officeDocument/2006/relationships/image" Target="../media/image47.png"/><Relationship Id="rId12" Type="http://schemas.openxmlformats.org/officeDocument/2006/relationships/image" Target="../media/image60.png"/><Relationship Id="rId2" Type="http://schemas.openxmlformats.org/officeDocument/2006/relationships/image" Target="../media/image57.png"/><Relationship Id="rId1" Type="http://schemas.openxmlformats.org/officeDocument/2006/relationships/slideLayout" Target="../slideLayouts/slideLayout2.xml"/><Relationship Id="rId6" Type="http://schemas.openxmlformats.org/officeDocument/2006/relationships/image" Target="../media/image46.png"/><Relationship Id="rId11" Type="http://schemas.openxmlformats.org/officeDocument/2006/relationships/image" Target="../media/image59.png"/><Relationship Id="rId5" Type="http://schemas.openxmlformats.org/officeDocument/2006/relationships/image" Target="../media/image101.png"/><Relationship Id="rId15" Type="http://schemas.openxmlformats.org/officeDocument/2006/relationships/image" Target="../media/image112.png"/><Relationship Id="rId10" Type="http://schemas.openxmlformats.org/officeDocument/2006/relationships/image" Target="../media/image50.png"/><Relationship Id="rId4" Type="http://schemas.openxmlformats.org/officeDocument/2006/relationships/image" Target="../media/image96.png"/><Relationship Id="rId9" Type="http://schemas.openxmlformats.org/officeDocument/2006/relationships/image" Target="../media/image49.png"/><Relationship Id="rId14" Type="http://schemas.openxmlformats.org/officeDocument/2006/relationships/image" Target="../media/image108.png"/></Relationships>
</file>

<file path=ppt/slides/_rels/slide162.xml.rels><?xml version="1.0" encoding="UTF-8" standalone="yes"?>
<Relationships xmlns="http://schemas.openxmlformats.org/package/2006/relationships"><Relationship Id="rId8" Type="http://schemas.openxmlformats.org/officeDocument/2006/relationships/image" Target="../media/image48.png"/><Relationship Id="rId13" Type="http://schemas.openxmlformats.org/officeDocument/2006/relationships/image" Target="../media/image89.png"/><Relationship Id="rId3" Type="http://schemas.openxmlformats.org/officeDocument/2006/relationships/image" Target="../media/image58.png"/><Relationship Id="rId7" Type="http://schemas.openxmlformats.org/officeDocument/2006/relationships/image" Target="../media/image47.png"/><Relationship Id="rId12" Type="http://schemas.openxmlformats.org/officeDocument/2006/relationships/image" Target="../media/image60.png"/><Relationship Id="rId2" Type="http://schemas.openxmlformats.org/officeDocument/2006/relationships/image" Target="../media/image57.png"/><Relationship Id="rId1" Type="http://schemas.openxmlformats.org/officeDocument/2006/relationships/slideLayout" Target="../slideLayouts/slideLayout2.xml"/><Relationship Id="rId6" Type="http://schemas.openxmlformats.org/officeDocument/2006/relationships/image" Target="../media/image46.png"/><Relationship Id="rId11" Type="http://schemas.openxmlformats.org/officeDocument/2006/relationships/image" Target="../media/image59.png"/><Relationship Id="rId5" Type="http://schemas.openxmlformats.org/officeDocument/2006/relationships/image" Target="../media/image101.png"/><Relationship Id="rId15" Type="http://schemas.openxmlformats.org/officeDocument/2006/relationships/image" Target="../media/image112.png"/><Relationship Id="rId10" Type="http://schemas.openxmlformats.org/officeDocument/2006/relationships/image" Target="../media/image50.png"/><Relationship Id="rId4" Type="http://schemas.openxmlformats.org/officeDocument/2006/relationships/image" Target="../media/image96.png"/><Relationship Id="rId9" Type="http://schemas.openxmlformats.org/officeDocument/2006/relationships/image" Target="../media/image49.png"/><Relationship Id="rId14" Type="http://schemas.openxmlformats.org/officeDocument/2006/relationships/image" Target="../media/image108.png"/></Relationships>
</file>

<file path=ppt/slides/_rels/slide163.xml.rels><?xml version="1.0" encoding="UTF-8" standalone="yes"?>
<Relationships xmlns="http://schemas.openxmlformats.org/package/2006/relationships"><Relationship Id="rId8" Type="http://schemas.openxmlformats.org/officeDocument/2006/relationships/image" Target="../media/image48.png"/><Relationship Id="rId13" Type="http://schemas.openxmlformats.org/officeDocument/2006/relationships/image" Target="../media/image60.png"/><Relationship Id="rId3" Type="http://schemas.openxmlformats.org/officeDocument/2006/relationships/image" Target="../media/image58.png"/><Relationship Id="rId7" Type="http://schemas.openxmlformats.org/officeDocument/2006/relationships/image" Target="../media/image47.png"/><Relationship Id="rId12" Type="http://schemas.openxmlformats.org/officeDocument/2006/relationships/image" Target="../media/image59.png"/><Relationship Id="rId2" Type="http://schemas.openxmlformats.org/officeDocument/2006/relationships/image" Target="../media/image57.png"/><Relationship Id="rId16" Type="http://schemas.openxmlformats.org/officeDocument/2006/relationships/image" Target="../media/image112.png"/><Relationship Id="rId1" Type="http://schemas.openxmlformats.org/officeDocument/2006/relationships/slideLayout" Target="../slideLayouts/slideLayout2.xml"/><Relationship Id="rId6" Type="http://schemas.openxmlformats.org/officeDocument/2006/relationships/image" Target="../media/image46.png"/><Relationship Id="rId11" Type="http://schemas.openxmlformats.org/officeDocument/2006/relationships/image" Target="../media/image113.png"/><Relationship Id="rId5" Type="http://schemas.openxmlformats.org/officeDocument/2006/relationships/image" Target="../media/image101.png"/><Relationship Id="rId15" Type="http://schemas.openxmlformats.org/officeDocument/2006/relationships/image" Target="../media/image108.png"/><Relationship Id="rId10" Type="http://schemas.openxmlformats.org/officeDocument/2006/relationships/image" Target="../media/image50.png"/><Relationship Id="rId4" Type="http://schemas.openxmlformats.org/officeDocument/2006/relationships/image" Target="../media/image96.png"/><Relationship Id="rId9" Type="http://schemas.openxmlformats.org/officeDocument/2006/relationships/image" Target="../media/image49.png"/><Relationship Id="rId14" Type="http://schemas.openxmlformats.org/officeDocument/2006/relationships/image" Target="../media/image89.png"/></Relationships>
</file>

<file path=ppt/slides/_rels/slide164.xml.rels><?xml version="1.0" encoding="UTF-8" standalone="yes"?>
<Relationships xmlns="http://schemas.openxmlformats.org/package/2006/relationships"><Relationship Id="rId8" Type="http://schemas.openxmlformats.org/officeDocument/2006/relationships/image" Target="../media/image48.png"/><Relationship Id="rId13" Type="http://schemas.openxmlformats.org/officeDocument/2006/relationships/image" Target="../media/image60.png"/><Relationship Id="rId3" Type="http://schemas.openxmlformats.org/officeDocument/2006/relationships/image" Target="../media/image58.png"/><Relationship Id="rId7" Type="http://schemas.openxmlformats.org/officeDocument/2006/relationships/image" Target="../media/image47.png"/><Relationship Id="rId12" Type="http://schemas.openxmlformats.org/officeDocument/2006/relationships/image" Target="../media/image59.png"/><Relationship Id="rId2" Type="http://schemas.openxmlformats.org/officeDocument/2006/relationships/image" Target="../media/image57.png"/><Relationship Id="rId16" Type="http://schemas.openxmlformats.org/officeDocument/2006/relationships/image" Target="../media/image112.png"/><Relationship Id="rId1" Type="http://schemas.openxmlformats.org/officeDocument/2006/relationships/slideLayout" Target="../slideLayouts/slideLayout2.xml"/><Relationship Id="rId6" Type="http://schemas.openxmlformats.org/officeDocument/2006/relationships/image" Target="../media/image46.png"/><Relationship Id="rId11" Type="http://schemas.openxmlformats.org/officeDocument/2006/relationships/image" Target="../media/image114.png"/><Relationship Id="rId5" Type="http://schemas.openxmlformats.org/officeDocument/2006/relationships/image" Target="../media/image101.png"/><Relationship Id="rId15" Type="http://schemas.openxmlformats.org/officeDocument/2006/relationships/image" Target="../media/image108.png"/><Relationship Id="rId10" Type="http://schemas.openxmlformats.org/officeDocument/2006/relationships/image" Target="../media/image50.png"/><Relationship Id="rId4" Type="http://schemas.openxmlformats.org/officeDocument/2006/relationships/image" Target="../media/image96.png"/><Relationship Id="rId9" Type="http://schemas.openxmlformats.org/officeDocument/2006/relationships/image" Target="../media/image49.png"/><Relationship Id="rId14" Type="http://schemas.openxmlformats.org/officeDocument/2006/relationships/image" Target="../media/image89.png"/></Relationships>
</file>

<file path=ppt/slides/_rels/slide165.xml.rels><?xml version="1.0" encoding="UTF-8" standalone="yes"?>
<Relationships xmlns="http://schemas.openxmlformats.org/package/2006/relationships"><Relationship Id="rId8" Type="http://schemas.openxmlformats.org/officeDocument/2006/relationships/image" Target="../media/image48.png"/><Relationship Id="rId13" Type="http://schemas.openxmlformats.org/officeDocument/2006/relationships/image" Target="../media/image60.png"/><Relationship Id="rId3" Type="http://schemas.openxmlformats.org/officeDocument/2006/relationships/image" Target="../media/image58.png"/><Relationship Id="rId7" Type="http://schemas.openxmlformats.org/officeDocument/2006/relationships/image" Target="../media/image47.png"/><Relationship Id="rId12" Type="http://schemas.openxmlformats.org/officeDocument/2006/relationships/image" Target="../media/image59.png"/><Relationship Id="rId2" Type="http://schemas.openxmlformats.org/officeDocument/2006/relationships/image" Target="../media/image115.png"/><Relationship Id="rId16" Type="http://schemas.openxmlformats.org/officeDocument/2006/relationships/image" Target="../media/image112.png"/><Relationship Id="rId1" Type="http://schemas.openxmlformats.org/officeDocument/2006/relationships/slideLayout" Target="../slideLayouts/slideLayout2.xml"/><Relationship Id="rId6" Type="http://schemas.openxmlformats.org/officeDocument/2006/relationships/image" Target="../media/image46.png"/><Relationship Id="rId11" Type="http://schemas.openxmlformats.org/officeDocument/2006/relationships/image" Target="../media/image116.png"/><Relationship Id="rId5" Type="http://schemas.openxmlformats.org/officeDocument/2006/relationships/image" Target="../media/image101.png"/><Relationship Id="rId15" Type="http://schemas.openxmlformats.org/officeDocument/2006/relationships/image" Target="../media/image108.png"/><Relationship Id="rId10" Type="http://schemas.openxmlformats.org/officeDocument/2006/relationships/image" Target="../media/image50.png"/><Relationship Id="rId4" Type="http://schemas.openxmlformats.org/officeDocument/2006/relationships/image" Target="../media/image96.png"/><Relationship Id="rId9" Type="http://schemas.openxmlformats.org/officeDocument/2006/relationships/image" Target="../media/image49.png"/><Relationship Id="rId14" Type="http://schemas.openxmlformats.org/officeDocument/2006/relationships/image" Target="../media/image89.png"/></Relationships>
</file>

<file path=ppt/slides/_rels/slide166.xml.rels><?xml version="1.0" encoding="UTF-8" standalone="yes"?>
<Relationships xmlns="http://schemas.openxmlformats.org/package/2006/relationships"><Relationship Id="rId8" Type="http://schemas.openxmlformats.org/officeDocument/2006/relationships/image" Target="../media/image48.png"/><Relationship Id="rId13" Type="http://schemas.openxmlformats.org/officeDocument/2006/relationships/image" Target="../media/image60.png"/><Relationship Id="rId3" Type="http://schemas.openxmlformats.org/officeDocument/2006/relationships/image" Target="../media/image58.png"/><Relationship Id="rId7" Type="http://schemas.openxmlformats.org/officeDocument/2006/relationships/image" Target="../media/image47.png"/><Relationship Id="rId12" Type="http://schemas.openxmlformats.org/officeDocument/2006/relationships/image" Target="../media/image118.png"/><Relationship Id="rId2" Type="http://schemas.openxmlformats.org/officeDocument/2006/relationships/image" Target="../media/image57.png"/><Relationship Id="rId16" Type="http://schemas.openxmlformats.org/officeDocument/2006/relationships/image" Target="../media/image112.png"/><Relationship Id="rId1" Type="http://schemas.openxmlformats.org/officeDocument/2006/relationships/slideLayout" Target="../slideLayouts/slideLayout2.xml"/><Relationship Id="rId6" Type="http://schemas.openxmlformats.org/officeDocument/2006/relationships/image" Target="../media/image46.png"/><Relationship Id="rId11" Type="http://schemas.openxmlformats.org/officeDocument/2006/relationships/image" Target="../media/image117.png"/><Relationship Id="rId5" Type="http://schemas.openxmlformats.org/officeDocument/2006/relationships/image" Target="../media/image101.png"/><Relationship Id="rId15" Type="http://schemas.openxmlformats.org/officeDocument/2006/relationships/image" Target="../media/image108.png"/><Relationship Id="rId10" Type="http://schemas.openxmlformats.org/officeDocument/2006/relationships/image" Target="../media/image50.png"/><Relationship Id="rId4" Type="http://schemas.openxmlformats.org/officeDocument/2006/relationships/image" Target="../media/image96.png"/><Relationship Id="rId9" Type="http://schemas.openxmlformats.org/officeDocument/2006/relationships/image" Target="../media/image49.png"/><Relationship Id="rId14" Type="http://schemas.openxmlformats.org/officeDocument/2006/relationships/image" Target="../media/image89.png"/></Relationships>
</file>

<file path=ppt/slides/_rels/slide167.xml.rels><?xml version="1.0" encoding="UTF-8" standalone="yes"?>
<Relationships xmlns="http://schemas.openxmlformats.org/package/2006/relationships"><Relationship Id="rId8" Type="http://schemas.openxmlformats.org/officeDocument/2006/relationships/image" Target="../media/image48.png"/><Relationship Id="rId13" Type="http://schemas.openxmlformats.org/officeDocument/2006/relationships/image" Target="../media/image120.png"/><Relationship Id="rId3" Type="http://schemas.openxmlformats.org/officeDocument/2006/relationships/image" Target="../media/image58.png"/><Relationship Id="rId7" Type="http://schemas.openxmlformats.org/officeDocument/2006/relationships/image" Target="../media/image47.png"/><Relationship Id="rId12" Type="http://schemas.openxmlformats.org/officeDocument/2006/relationships/image" Target="../media/image59.png"/><Relationship Id="rId2" Type="http://schemas.openxmlformats.org/officeDocument/2006/relationships/image" Target="../media/image57.png"/><Relationship Id="rId16" Type="http://schemas.openxmlformats.org/officeDocument/2006/relationships/image" Target="../media/image112.png"/><Relationship Id="rId1" Type="http://schemas.openxmlformats.org/officeDocument/2006/relationships/slideLayout" Target="../slideLayouts/slideLayout2.xml"/><Relationship Id="rId6" Type="http://schemas.openxmlformats.org/officeDocument/2006/relationships/image" Target="../media/image46.png"/><Relationship Id="rId11" Type="http://schemas.openxmlformats.org/officeDocument/2006/relationships/image" Target="../media/image119.png"/><Relationship Id="rId5" Type="http://schemas.openxmlformats.org/officeDocument/2006/relationships/image" Target="../media/image101.png"/><Relationship Id="rId15" Type="http://schemas.openxmlformats.org/officeDocument/2006/relationships/image" Target="../media/image108.png"/><Relationship Id="rId10" Type="http://schemas.openxmlformats.org/officeDocument/2006/relationships/image" Target="../media/image50.png"/><Relationship Id="rId4" Type="http://schemas.openxmlformats.org/officeDocument/2006/relationships/image" Target="../media/image96.png"/><Relationship Id="rId9" Type="http://schemas.openxmlformats.org/officeDocument/2006/relationships/image" Target="../media/image49.png"/><Relationship Id="rId14" Type="http://schemas.openxmlformats.org/officeDocument/2006/relationships/image" Target="../media/image89.png"/></Relationships>
</file>

<file path=ppt/slides/_rels/slide168.xml.rels><?xml version="1.0" encoding="UTF-8" standalone="yes"?>
<Relationships xmlns="http://schemas.openxmlformats.org/package/2006/relationships"><Relationship Id="rId8" Type="http://schemas.openxmlformats.org/officeDocument/2006/relationships/image" Target="../media/image48.png"/><Relationship Id="rId13" Type="http://schemas.openxmlformats.org/officeDocument/2006/relationships/image" Target="../media/image60.png"/><Relationship Id="rId3" Type="http://schemas.openxmlformats.org/officeDocument/2006/relationships/image" Target="../media/image121.png"/><Relationship Id="rId7" Type="http://schemas.openxmlformats.org/officeDocument/2006/relationships/image" Target="../media/image47.png"/><Relationship Id="rId12" Type="http://schemas.openxmlformats.org/officeDocument/2006/relationships/image" Target="../media/image59.png"/><Relationship Id="rId2" Type="http://schemas.openxmlformats.org/officeDocument/2006/relationships/image" Target="../media/image57.png"/><Relationship Id="rId16" Type="http://schemas.openxmlformats.org/officeDocument/2006/relationships/image" Target="../media/image112.png"/><Relationship Id="rId1" Type="http://schemas.openxmlformats.org/officeDocument/2006/relationships/slideLayout" Target="../slideLayouts/slideLayout2.xml"/><Relationship Id="rId6" Type="http://schemas.openxmlformats.org/officeDocument/2006/relationships/image" Target="../media/image46.png"/><Relationship Id="rId11" Type="http://schemas.openxmlformats.org/officeDocument/2006/relationships/image" Target="../media/image122.png"/><Relationship Id="rId5" Type="http://schemas.openxmlformats.org/officeDocument/2006/relationships/image" Target="../media/image101.png"/><Relationship Id="rId15" Type="http://schemas.openxmlformats.org/officeDocument/2006/relationships/image" Target="../media/image108.png"/><Relationship Id="rId10" Type="http://schemas.openxmlformats.org/officeDocument/2006/relationships/image" Target="../media/image50.png"/><Relationship Id="rId4" Type="http://schemas.openxmlformats.org/officeDocument/2006/relationships/image" Target="../media/image96.png"/><Relationship Id="rId9" Type="http://schemas.openxmlformats.org/officeDocument/2006/relationships/image" Target="../media/image49.png"/><Relationship Id="rId14" Type="http://schemas.openxmlformats.org/officeDocument/2006/relationships/image" Target="../media/image89.png"/></Relationships>
</file>

<file path=ppt/slides/_rels/slide169.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123.png"/><Relationship Id="rId7" Type="http://schemas.openxmlformats.org/officeDocument/2006/relationships/image" Target="../media/image47.png"/><Relationship Id="rId12" Type="http://schemas.openxmlformats.org/officeDocument/2006/relationships/image" Target="../media/image60.png"/><Relationship Id="rId2" Type="http://schemas.openxmlformats.org/officeDocument/2006/relationships/image" Target="../media/image57.png"/><Relationship Id="rId1" Type="http://schemas.openxmlformats.org/officeDocument/2006/relationships/slideLayout" Target="../slideLayouts/slideLayout2.xml"/><Relationship Id="rId6" Type="http://schemas.openxmlformats.org/officeDocument/2006/relationships/image" Target="../media/image46.png"/><Relationship Id="rId11" Type="http://schemas.openxmlformats.org/officeDocument/2006/relationships/image" Target="../media/image59.png"/><Relationship Id="rId5" Type="http://schemas.openxmlformats.org/officeDocument/2006/relationships/image" Target="../media/image101.png"/><Relationship Id="rId10" Type="http://schemas.openxmlformats.org/officeDocument/2006/relationships/image" Target="../media/image50.png"/><Relationship Id="rId4" Type="http://schemas.openxmlformats.org/officeDocument/2006/relationships/image" Target="../media/image96.png"/><Relationship Id="rId9" Type="http://schemas.openxmlformats.org/officeDocument/2006/relationships/image" Target="../media/image4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123.png"/><Relationship Id="rId7" Type="http://schemas.openxmlformats.org/officeDocument/2006/relationships/image" Target="../media/image47.png"/><Relationship Id="rId12" Type="http://schemas.openxmlformats.org/officeDocument/2006/relationships/image" Target="../media/image60.png"/><Relationship Id="rId2" Type="http://schemas.openxmlformats.org/officeDocument/2006/relationships/image" Target="../media/image57.png"/><Relationship Id="rId1" Type="http://schemas.openxmlformats.org/officeDocument/2006/relationships/slideLayout" Target="../slideLayouts/slideLayout2.xml"/><Relationship Id="rId6" Type="http://schemas.openxmlformats.org/officeDocument/2006/relationships/image" Target="../media/image46.png"/><Relationship Id="rId11" Type="http://schemas.openxmlformats.org/officeDocument/2006/relationships/image" Target="../media/image59.png"/><Relationship Id="rId5" Type="http://schemas.openxmlformats.org/officeDocument/2006/relationships/image" Target="../media/image101.png"/><Relationship Id="rId10" Type="http://schemas.openxmlformats.org/officeDocument/2006/relationships/image" Target="../media/image50.png"/><Relationship Id="rId4" Type="http://schemas.openxmlformats.org/officeDocument/2006/relationships/image" Target="../media/image96.png"/><Relationship Id="rId9" Type="http://schemas.openxmlformats.org/officeDocument/2006/relationships/image" Target="../media/image49.png"/></Relationships>
</file>

<file path=ppt/slides/_rels/slide171.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123.png"/><Relationship Id="rId7" Type="http://schemas.openxmlformats.org/officeDocument/2006/relationships/image" Target="../media/image47.png"/><Relationship Id="rId12" Type="http://schemas.openxmlformats.org/officeDocument/2006/relationships/image" Target="../media/image60.png"/><Relationship Id="rId2" Type="http://schemas.openxmlformats.org/officeDocument/2006/relationships/image" Target="../media/image57.png"/><Relationship Id="rId1" Type="http://schemas.openxmlformats.org/officeDocument/2006/relationships/slideLayout" Target="../slideLayouts/slideLayout2.xml"/><Relationship Id="rId6" Type="http://schemas.openxmlformats.org/officeDocument/2006/relationships/image" Target="../media/image46.png"/><Relationship Id="rId11" Type="http://schemas.openxmlformats.org/officeDocument/2006/relationships/image" Target="../media/image59.png"/><Relationship Id="rId5" Type="http://schemas.openxmlformats.org/officeDocument/2006/relationships/image" Target="../media/image101.png"/><Relationship Id="rId10" Type="http://schemas.openxmlformats.org/officeDocument/2006/relationships/image" Target="../media/image50.png"/><Relationship Id="rId4" Type="http://schemas.openxmlformats.org/officeDocument/2006/relationships/image" Target="../media/image96.png"/><Relationship Id="rId9" Type="http://schemas.openxmlformats.org/officeDocument/2006/relationships/image" Target="../media/image49.png"/></Relationships>
</file>

<file path=ppt/slides/_rels/slide172.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123.png"/><Relationship Id="rId7" Type="http://schemas.openxmlformats.org/officeDocument/2006/relationships/image" Target="../media/image47.png"/><Relationship Id="rId12" Type="http://schemas.openxmlformats.org/officeDocument/2006/relationships/image" Target="../media/image60.png"/><Relationship Id="rId2" Type="http://schemas.openxmlformats.org/officeDocument/2006/relationships/image" Target="../media/image57.png"/><Relationship Id="rId1" Type="http://schemas.openxmlformats.org/officeDocument/2006/relationships/slideLayout" Target="../slideLayouts/slideLayout2.xml"/><Relationship Id="rId6" Type="http://schemas.openxmlformats.org/officeDocument/2006/relationships/image" Target="../media/image46.png"/><Relationship Id="rId11" Type="http://schemas.openxmlformats.org/officeDocument/2006/relationships/image" Target="../media/image59.png"/><Relationship Id="rId5" Type="http://schemas.openxmlformats.org/officeDocument/2006/relationships/image" Target="../media/image101.png"/><Relationship Id="rId10" Type="http://schemas.openxmlformats.org/officeDocument/2006/relationships/image" Target="../media/image50.png"/><Relationship Id="rId4" Type="http://schemas.openxmlformats.org/officeDocument/2006/relationships/image" Target="../media/image96.png"/><Relationship Id="rId9" Type="http://schemas.openxmlformats.org/officeDocument/2006/relationships/image" Target="../media/image49.png"/></Relationships>
</file>

<file path=ppt/slides/_rels/slide173.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123.png"/><Relationship Id="rId7" Type="http://schemas.openxmlformats.org/officeDocument/2006/relationships/image" Target="../media/image47.png"/><Relationship Id="rId12" Type="http://schemas.openxmlformats.org/officeDocument/2006/relationships/image" Target="../media/image60.png"/><Relationship Id="rId2" Type="http://schemas.openxmlformats.org/officeDocument/2006/relationships/image" Target="../media/image57.png"/><Relationship Id="rId1" Type="http://schemas.openxmlformats.org/officeDocument/2006/relationships/slideLayout" Target="../slideLayouts/slideLayout2.xml"/><Relationship Id="rId6" Type="http://schemas.openxmlformats.org/officeDocument/2006/relationships/image" Target="../media/image46.png"/><Relationship Id="rId11" Type="http://schemas.openxmlformats.org/officeDocument/2006/relationships/image" Target="../media/image59.png"/><Relationship Id="rId5" Type="http://schemas.openxmlformats.org/officeDocument/2006/relationships/image" Target="../media/image101.png"/><Relationship Id="rId10" Type="http://schemas.openxmlformats.org/officeDocument/2006/relationships/image" Target="../media/image50.png"/><Relationship Id="rId4" Type="http://schemas.openxmlformats.org/officeDocument/2006/relationships/image" Target="../media/image96.png"/><Relationship Id="rId9" Type="http://schemas.openxmlformats.org/officeDocument/2006/relationships/image" Target="../media/image49.png"/></Relationships>
</file>

<file path=ppt/slides/_rels/slide174.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123.png"/><Relationship Id="rId7" Type="http://schemas.openxmlformats.org/officeDocument/2006/relationships/image" Target="../media/image47.png"/><Relationship Id="rId12" Type="http://schemas.openxmlformats.org/officeDocument/2006/relationships/image" Target="../media/image60.png"/><Relationship Id="rId2" Type="http://schemas.openxmlformats.org/officeDocument/2006/relationships/image" Target="../media/image57.png"/><Relationship Id="rId1" Type="http://schemas.openxmlformats.org/officeDocument/2006/relationships/slideLayout" Target="../slideLayouts/slideLayout2.xml"/><Relationship Id="rId6" Type="http://schemas.openxmlformats.org/officeDocument/2006/relationships/image" Target="../media/image46.png"/><Relationship Id="rId11" Type="http://schemas.openxmlformats.org/officeDocument/2006/relationships/image" Target="../media/image59.png"/><Relationship Id="rId5" Type="http://schemas.openxmlformats.org/officeDocument/2006/relationships/image" Target="../media/image101.png"/><Relationship Id="rId10" Type="http://schemas.openxmlformats.org/officeDocument/2006/relationships/image" Target="../media/image50.png"/><Relationship Id="rId4" Type="http://schemas.openxmlformats.org/officeDocument/2006/relationships/image" Target="../media/image96.png"/><Relationship Id="rId9" Type="http://schemas.openxmlformats.org/officeDocument/2006/relationships/image" Target="../media/image49.png"/></Relationships>
</file>

<file path=ppt/slides/_rels/slide175.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123.png"/><Relationship Id="rId7" Type="http://schemas.openxmlformats.org/officeDocument/2006/relationships/image" Target="../media/image47.png"/><Relationship Id="rId12" Type="http://schemas.openxmlformats.org/officeDocument/2006/relationships/image" Target="../media/image60.png"/><Relationship Id="rId2" Type="http://schemas.openxmlformats.org/officeDocument/2006/relationships/image" Target="../media/image57.png"/><Relationship Id="rId1" Type="http://schemas.openxmlformats.org/officeDocument/2006/relationships/slideLayout" Target="../slideLayouts/slideLayout2.xml"/><Relationship Id="rId6" Type="http://schemas.openxmlformats.org/officeDocument/2006/relationships/image" Target="../media/image46.png"/><Relationship Id="rId11" Type="http://schemas.openxmlformats.org/officeDocument/2006/relationships/image" Target="../media/image59.png"/><Relationship Id="rId5" Type="http://schemas.openxmlformats.org/officeDocument/2006/relationships/image" Target="../media/image101.png"/><Relationship Id="rId10" Type="http://schemas.openxmlformats.org/officeDocument/2006/relationships/image" Target="../media/image50.png"/><Relationship Id="rId4" Type="http://schemas.openxmlformats.org/officeDocument/2006/relationships/image" Target="../media/image96.png"/><Relationship Id="rId9" Type="http://schemas.openxmlformats.org/officeDocument/2006/relationships/image" Target="../media/image49.png"/></Relationships>
</file>

<file path=ppt/slides/_rels/slide176.xml.rels><?xml version="1.0" encoding="UTF-8" standalone="yes"?>
<Relationships xmlns="http://schemas.openxmlformats.org/package/2006/relationships"><Relationship Id="rId2" Type="http://schemas.openxmlformats.org/officeDocument/2006/relationships/hyperlink" Target="https://www.youtube.com/watch?v=aircAruvnKk&amp;list=PLZHQObOWTQDNU6R1_67000Dx_ZCJB-3pi&amp;index=1"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3.tiff"/><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1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10.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2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29.xml.rels><?xml version="1.0" encoding="UTF-8" standalone="yes"?>
<Relationships xmlns="http://schemas.openxmlformats.org/package/2006/relationships"><Relationship Id="rId3" Type="http://schemas.openxmlformats.org/officeDocument/2006/relationships/image" Target="../media/image410.png"/><Relationship Id="rId2" Type="http://schemas.openxmlformats.org/officeDocument/2006/relationships/image" Target="../media/image84.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10.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1.xml.rels><?xml version="1.0" encoding="UTF-8" standalone="yes"?>
<Relationships xmlns="http://schemas.openxmlformats.org/package/2006/relationships"><Relationship Id="rId3" Type="http://schemas.openxmlformats.org/officeDocument/2006/relationships/image" Target="../media/image410.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2.xml.rels><?xml version="1.0" encoding="UTF-8" standalone="yes"?>
<Relationships xmlns="http://schemas.openxmlformats.org/package/2006/relationships"><Relationship Id="rId3" Type="http://schemas.openxmlformats.org/officeDocument/2006/relationships/image" Target="../media/image410.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1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40.png"/></Relationships>
</file>

<file path=ppt/slides/_rels/slide35.xml.rels><?xml version="1.0" encoding="UTF-8" standalone="yes"?>
<Relationships xmlns="http://schemas.openxmlformats.org/package/2006/relationships"><Relationship Id="rId3" Type="http://schemas.openxmlformats.org/officeDocument/2006/relationships/image" Target="../media/image130.png"/><Relationship Id="rId1" Type="http://schemas.openxmlformats.org/officeDocument/2006/relationships/slideLayout" Target="../slideLayouts/slideLayout2.xml"/><Relationship Id="rId4" Type="http://schemas.openxmlformats.org/officeDocument/2006/relationships/image" Target="../media/image14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63.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5D15B41-B6AD-444C-8907-B3B61F9F264B}"/>
              </a:ext>
            </a:extLst>
          </p:cNvPr>
          <p:cNvPicPr>
            <a:picLocks noChangeAspect="1"/>
          </p:cNvPicPr>
          <p:nvPr/>
        </p:nvPicPr>
        <p:blipFill rotWithShape="1">
          <a:blip r:embed="rId2">
            <a:alphaModFix amt="90000"/>
          </a:blip>
          <a:srcRect/>
          <a:stretch/>
        </p:blipFill>
        <p:spPr>
          <a:xfrm>
            <a:off x="1" y="11"/>
            <a:ext cx="12191999" cy="6857989"/>
          </a:xfrm>
          <a:prstGeom prst="rect">
            <a:avLst/>
          </a:prstGeom>
        </p:spPr>
      </p:pic>
      <p:sp>
        <p:nvSpPr>
          <p:cNvPr id="9" name="Rectangle 8">
            <a:extLst>
              <a:ext uri="{FF2B5EF4-FFF2-40B4-BE49-F238E27FC236}">
                <a16:creationId xmlns:a16="http://schemas.microsoft.com/office/drawing/2014/main" id="{DB4A12B6-EF0D-43E8-8C17-4FAD4D2766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solidFill>
            <a:schemeClr val="bg1">
              <a:lumMod val="85000"/>
              <a:lumOff val="15000"/>
              <a:alpha val="93000"/>
            </a:schemeClr>
          </a:solidFill>
          <a:ln w="6350" cap="flat" cmpd="sng" algn="ctr">
            <a:noFill/>
            <a:prstDash val="solid"/>
          </a:ln>
          <a:effectLst>
            <a:softEdge rad="0"/>
          </a:effectLst>
        </p:spPr>
      </p:sp>
      <p:sp>
        <p:nvSpPr>
          <p:cNvPr id="11" name="Rectangle 10">
            <a:extLst>
              <a:ext uri="{FF2B5EF4-FFF2-40B4-BE49-F238E27FC236}">
                <a16:creationId xmlns:a16="http://schemas.microsoft.com/office/drawing/2014/main" id="{AE107525-0C02-447F-8A3F-553320A723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6350" cap="sq" cmpd="sng" algn="ctr">
            <a:solidFill>
              <a:schemeClr val="tx2"/>
            </a:solidFill>
            <a:prstDash val="solid"/>
            <a:miter lim="800000"/>
          </a:ln>
          <a:effectLst/>
        </p:spPr>
      </p:sp>
      <p:sp>
        <p:nvSpPr>
          <p:cNvPr id="2" name="Title 1">
            <a:extLst>
              <a:ext uri="{FF2B5EF4-FFF2-40B4-BE49-F238E27FC236}">
                <a16:creationId xmlns:a16="http://schemas.microsoft.com/office/drawing/2014/main" id="{8B4B5EA3-BBDC-9F43-ACD5-E0327B792E89}"/>
              </a:ext>
            </a:extLst>
          </p:cNvPr>
          <p:cNvSpPr>
            <a:spLocks noGrp="1"/>
          </p:cNvSpPr>
          <p:nvPr>
            <p:ph type="ctrTitle"/>
          </p:nvPr>
        </p:nvSpPr>
        <p:spPr>
          <a:xfrm>
            <a:off x="1629103" y="2244830"/>
            <a:ext cx="8933796" cy="2894434"/>
          </a:xfrm>
        </p:spPr>
        <p:txBody>
          <a:bodyPr>
            <a:normAutofit fontScale="90000"/>
          </a:bodyPr>
          <a:lstStyle/>
          <a:p>
            <a:r>
              <a:rPr lang="en-US" dirty="0"/>
              <a:t>Introduction to AI, Spring 2023</a:t>
            </a:r>
            <a:br>
              <a:rPr lang="en-US" dirty="0"/>
            </a:br>
            <a:br>
              <a:rPr lang="en-US" dirty="0"/>
            </a:br>
            <a:r>
              <a:rPr lang="en-US" dirty="0"/>
              <a:t>Neural Networks</a:t>
            </a:r>
          </a:p>
        </p:txBody>
      </p:sp>
      <p:sp>
        <p:nvSpPr>
          <p:cNvPr id="13" name="Rectangle 12">
            <a:extLst>
              <a:ext uri="{FF2B5EF4-FFF2-40B4-BE49-F238E27FC236}">
                <a16:creationId xmlns:a16="http://schemas.microsoft.com/office/drawing/2014/main" id="{AB7A42E3-05D8-4A0B-9D4E-20EF581E57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5" name="Straight Connector 14">
            <a:extLst>
              <a:ext uri="{FF2B5EF4-FFF2-40B4-BE49-F238E27FC236}">
                <a16:creationId xmlns:a16="http://schemas.microsoft.com/office/drawing/2014/main" id="{6EE9A54B-189D-4645-8254-FDC4210EC6D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1267730"/>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511CE48F-D5E4-4520-AF1E-8F85CFBDA5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941820" y="1267730"/>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1448851-39AD-4943-BF9C-C50704E0837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1913025"/>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2669867"/>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1064416" y="1589576"/>
            <a:ext cx="10434638" cy="3849624"/>
          </a:xfrm>
        </p:spPr>
        <p:txBody>
          <a:bodyPr>
            <a:normAutofit/>
          </a:bodyPr>
          <a:lstStyle/>
          <a:p>
            <a:r>
              <a:rPr lang="en-US" sz="2400" dirty="0">
                <a:latin typeface="Helvetica" pitchFamily="2" charset="0"/>
              </a:rPr>
              <a:t>The middle layers are called </a:t>
            </a:r>
            <a:r>
              <a:rPr lang="en-US" sz="2400" b="1" dirty="0">
                <a:latin typeface="Helvetica" pitchFamily="2" charset="0"/>
              </a:rPr>
              <a:t>Hidden layers</a:t>
            </a:r>
            <a:r>
              <a:rPr lang="en-US" sz="2400" dirty="0">
                <a:latin typeface="Helvetica" pitchFamily="2" charset="0"/>
              </a:rPr>
              <a:t>. There may be lots of these, or none of these, in any given network. In this network there are 2.</a:t>
            </a:r>
            <a:endParaRPr lang="en-US" sz="1500" dirty="0">
              <a:latin typeface="Helvetica" pitchFamily="2" charset="0"/>
            </a:endParaRPr>
          </a:p>
        </p:txBody>
      </p:sp>
      <p:grpSp>
        <p:nvGrpSpPr>
          <p:cNvPr id="34" name="Group 33">
            <a:extLst>
              <a:ext uri="{FF2B5EF4-FFF2-40B4-BE49-F238E27FC236}">
                <a16:creationId xmlns:a16="http://schemas.microsoft.com/office/drawing/2014/main" id="{E7596C49-A122-C243-ADC3-4BDAE2A9FB11}"/>
              </a:ext>
            </a:extLst>
          </p:cNvPr>
          <p:cNvGrpSpPr/>
          <p:nvPr/>
        </p:nvGrpSpPr>
        <p:grpSpPr>
          <a:xfrm>
            <a:off x="1066797" y="2714625"/>
            <a:ext cx="461966" cy="3563939"/>
            <a:chOff x="1066797" y="2714625"/>
            <a:chExt cx="461966" cy="3563939"/>
          </a:xfrm>
        </p:grpSpPr>
        <p:sp>
          <p:nvSpPr>
            <p:cNvPr id="4" name="Oval 3">
              <a:extLst>
                <a:ext uri="{FF2B5EF4-FFF2-40B4-BE49-F238E27FC236}">
                  <a16:creationId xmlns:a16="http://schemas.microsoft.com/office/drawing/2014/main" id="{6101BDEF-80C8-6D44-B172-40FE6F2FE943}"/>
                </a:ext>
              </a:extLst>
            </p:cNvPr>
            <p:cNvSpPr/>
            <p:nvPr/>
          </p:nvSpPr>
          <p:spPr>
            <a:xfrm>
              <a:off x="1066800" y="2714625"/>
              <a:ext cx="461963" cy="414338"/>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4D21943A-718F-F94A-9CC1-93D7450912F4}"/>
                </a:ext>
              </a:extLst>
            </p:cNvPr>
            <p:cNvSpPr/>
            <p:nvPr/>
          </p:nvSpPr>
          <p:spPr>
            <a:xfrm>
              <a:off x="1066799" y="3149653"/>
              <a:ext cx="461963" cy="414338"/>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1BDD82B4-70F9-EA47-A805-08DE46896730}"/>
                </a:ext>
              </a:extLst>
            </p:cNvPr>
            <p:cNvSpPr/>
            <p:nvPr/>
          </p:nvSpPr>
          <p:spPr>
            <a:xfrm>
              <a:off x="1066799" y="3563991"/>
              <a:ext cx="461963" cy="414338"/>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3D8CC964-3D9D-3143-8526-FEE8A52DE58F}"/>
                </a:ext>
              </a:extLst>
            </p:cNvPr>
            <p:cNvSpPr/>
            <p:nvPr/>
          </p:nvSpPr>
          <p:spPr>
            <a:xfrm>
              <a:off x="1066798" y="5024862"/>
              <a:ext cx="461963" cy="414338"/>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C5B79BAC-660C-9D4F-9AB3-D89031DDB7F8}"/>
                </a:ext>
              </a:extLst>
            </p:cNvPr>
            <p:cNvSpPr/>
            <p:nvPr/>
          </p:nvSpPr>
          <p:spPr>
            <a:xfrm>
              <a:off x="1066798" y="5439200"/>
              <a:ext cx="461963" cy="414338"/>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FEC05DDD-F804-D04F-BB2E-8E5ABC3F862C}"/>
                </a:ext>
              </a:extLst>
            </p:cNvPr>
            <p:cNvSpPr/>
            <p:nvPr/>
          </p:nvSpPr>
          <p:spPr>
            <a:xfrm>
              <a:off x="1066797" y="5864226"/>
              <a:ext cx="461963" cy="414338"/>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97718B2B-4AE8-AC4B-939B-E60C0FE98A4A}"/>
                </a:ext>
              </a:extLst>
            </p:cNvPr>
            <p:cNvSpPr txBox="1"/>
            <p:nvPr/>
          </p:nvSpPr>
          <p:spPr>
            <a:xfrm>
              <a:off x="1204909" y="3989017"/>
              <a:ext cx="185737" cy="923330"/>
            </a:xfrm>
            <a:prstGeom prst="rect">
              <a:avLst/>
            </a:prstGeom>
            <a:noFill/>
          </p:spPr>
          <p:txBody>
            <a:bodyPr wrap="square" rtlCol="0">
              <a:spAutoFit/>
            </a:bodyPr>
            <a:lstStyle/>
            <a:p>
              <a:r>
                <a:rPr lang="en-US" dirty="0"/>
                <a:t>.</a:t>
              </a:r>
            </a:p>
            <a:p>
              <a:r>
                <a:rPr lang="en-US" dirty="0"/>
                <a:t>.</a:t>
              </a:r>
            </a:p>
            <a:p>
              <a:r>
                <a:rPr lang="en-US" dirty="0"/>
                <a:t>.</a:t>
              </a:r>
            </a:p>
          </p:txBody>
        </p:sp>
      </p:grpSp>
      <p:grpSp>
        <p:nvGrpSpPr>
          <p:cNvPr id="35" name="Group 34">
            <a:extLst>
              <a:ext uri="{FF2B5EF4-FFF2-40B4-BE49-F238E27FC236}">
                <a16:creationId xmlns:a16="http://schemas.microsoft.com/office/drawing/2014/main" id="{333A4914-F1DA-FC4E-AB49-485F59D2CD7E}"/>
              </a:ext>
            </a:extLst>
          </p:cNvPr>
          <p:cNvGrpSpPr/>
          <p:nvPr/>
        </p:nvGrpSpPr>
        <p:grpSpPr>
          <a:xfrm>
            <a:off x="3762374" y="3221831"/>
            <a:ext cx="461964" cy="2642547"/>
            <a:chOff x="3762374" y="3221831"/>
            <a:chExt cx="461964" cy="2642547"/>
          </a:xfrm>
        </p:grpSpPr>
        <p:sp>
          <p:nvSpPr>
            <p:cNvPr id="12" name="Oval 11">
              <a:extLst>
                <a:ext uri="{FF2B5EF4-FFF2-40B4-BE49-F238E27FC236}">
                  <a16:creationId xmlns:a16="http://schemas.microsoft.com/office/drawing/2014/main" id="{4FA8464E-4820-0D4F-9BB2-C0E10B200ECE}"/>
                </a:ext>
              </a:extLst>
            </p:cNvPr>
            <p:cNvSpPr/>
            <p:nvPr/>
          </p:nvSpPr>
          <p:spPr>
            <a:xfrm>
              <a:off x="3762375" y="3221831"/>
              <a:ext cx="461963" cy="414338"/>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360BE1C9-33C5-644F-9C5F-32F8762E813B}"/>
                </a:ext>
              </a:extLst>
            </p:cNvPr>
            <p:cNvSpPr/>
            <p:nvPr/>
          </p:nvSpPr>
          <p:spPr>
            <a:xfrm>
              <a:off x="3762375" y="3644053"/>
              <a:ext cx="461963" cy="414338"/>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501E0F2F-1142-604F-9470-D467CF15630D}"/>
                </a:ext>
              </a:extLst>
            </p:cNvPr>
            <p:cNvSpPr/>
            <p:nvPr/>
          </p:nvSpPr>
          <p:spPr>
            <a:xfrm>
              <a:off x="3762375" y="5017177"/>
              <a:ext cx="461963" cy="414338"/>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3BB03C6B-86E9-8648-BD9E-E412A5187F14}"/>
                </a:ext>
              </a:extLst>
            </p:cNvPr>
            <p:cNvSpPr/>
            <p:nvPr/>
          </p:nvSpPr>
          <p:spPr>
            <a:xfrm>
              <a:off x="3762374" y="5450040"/>
              <a:ext cx="461963" cy="414338"/>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081ECB4B-5C7C-0743-A83E-7DD611529577}"/>
                </a:ext>
              </a:extLst>
            </p:cNvPr>
            <p:cNvSpPr txBox="1"/>
            <p:nvPr/>
          </p:nvSpPr>
          <p:spPr>
            <a:xfrm>
              <a:off x="3871910" y="4034283"/>
              <a:ext cx="185737" cy="923330"/>
            </a:xfrm>
            <a:prstGeom prst="rect">
              <a:avLst/>
            </a:prstGeom>
            <a:noFill/>
          </p:spPr>
          <p:txBody>
            <a:bodyPr wrap="square" rtlCol="0">
              <a:spAutoFit/>
            </a:bodyPr>
            <a:lstStyle/>
            <a:p>
              <a:r>
                <a:rPr lang="en-US" dirty="0"/>
                <a:t>.</a:t>
              </a:r>
            </a:p>
            <a:p>
              <a:r>
                <a:rPr lang="en-US" dirty="0"/>
                <a:t>.</a:t>
              </a:r>
            </a:p>
            <a:p>
              <a:r>
                <a:rPr lang="en-US" dirty="0"/>
                <a:t>.</a:t>
              </a:r>
            </a:p>
          </p:txBody>
        </p:sp>
      </p:grpSp>
      <p:grpSp>
        <p:nvGrpSpPr>
          <p:cNvPr id="36" name="Group 35">
            <a:extLst>
              <a:ext uri="{FF2B5EF4-FFF2-40B4-BE49-F238E27FC236}">
                <a16:creationId xmlns:a16="http://schemas.microsoft.com/office/drawing/2014/main" id="{470D2E71-6334-6648-9891-9FCC49635657}"/>
              </a:ext>
            </a:extLst>
          </p:cNvPr>
          <p:cNvGrpSpPr/>
          <p:nvPr/>
        </p:nvGrpSpPr>
        <p:grpSpPr>
          <a:xfrm>
            <a:off x="6688929" y="3221831"/>
            <a:ext cx="461964" cy="2642547"/>
            <a:chOff x="6688929" y="3221831"/>
            <a:chExt cx="461964" cy="2642547"/>
          </a:xfrm>
        </p:grpSpPr>
        <p:sp>
          <p:nvSpPr>
            <p:cNvPr id="19" name="Oval 18">
              <a:extLst>
                <a:ext uri="{FF2B5EF4-FFF2-40B4-BE49-F238E27FC236}">
                  <a16:creationId xmlns:a16="http://schemas.microsoft.com/office/drawing/2014/main" id="{7EBB5E09-197E-1D40-BEFA-5509D1AD7DC6}"/>
                </a:ext>
              </a:extLst>
            </p:cNvPr>
            <p:cNvSpPr/>
            <p:nvPr/>
          </p:nvSpPr>
          <p:spPr>
            <a:xfrm>
              <a:off x="6688930" y="3221831"/>
              <a:ext cx="461963" cy="414338"/>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16451F44-15ED-274D-A734-082027BA3D86}"/>
                </a:ext>
              </a:extLst>
            </p:cNvPr>
            <p:cNvSpPr/>
            <p:nvPr/>
          </p:nvSpPr>
          <p:spPr>
            <a:xfrm>
              <a:off x="6688930" y="3644053"/>
              <a:ext cx="461963" cy="414338"/>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BEEE62FC-39F5-274A-9E43-E1EE1944CA46}"/>
                </a:ext>
              </a:extLst>
            </p:cNvPr>
            <p:cNvSpPr/>
            <p:nvPr/>
          </p:nvSpPr>
          <p:spPr>
            <a:xfrm>
              <a:off x="6688930" y="5017177"/>
              <a:ext cx="461963" cy="414338"/>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0AF3FE92-D36D-2E45-9328-BA2744C48B5F}"/>
                </a:ext>
              </a:extLst>
            </p:cNvPr>
            <p:cNvSpPr/>
            <p:nvPr/>
          </p:nvSpPr>
          <p:spPr>
            <a:xfrm>
              <a:off x="6688929" y="5450040"/>
              <a:ext cx="461963" cy="414338"/>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9FCEE4FD-CA9B-7947-A7C7-D8888AC47540}"/>
                </a:ext>
              </a:extLst>
            </p:cNvPr>
            <p:cNvSpPr txBox="1"/>
            <p:nvPr/>
          </p:nvSpPr>
          <p:spPr>
            <a:xfrm>
              <a:off x="6798464" y="3978329"/>
              <a:ext cx="185737" cy="923330"/>
            </a:xfrm>
            <a:prstGeom prst="rect">
              <a:avLst/>
            </a:prstGeom>
            <a:noFill/>
          </p:spPr>
          <p:txBody>
            <a:bodyPr wrap="square" rtlCol="0">
              <a:spAutoFit/>
            </a:bodyPr>
            <a:lstStyle/>
            <a:p>
              <a:r>
                <a:rPr lang="en-US" dirty="0"/>
                <a:t>.</a:t>
              </a:r>
            </a:p>
            <a:p>
              <a:r>
                <a:rPr lang="en-US" dirty="0"/>
                <a:t>.</a:t>
              </a:r>
            </a:p>
            <a:p>
              <a:r>
                <a:rPr lang="en-US" dirty="0"/>
                <a:t>.</a:t>
              </a:r>
            </a:p>
          </p:txBody>
        </p:sp>
      </p:grpSp>
      <p:grpSp>
        <p:nvGrpSpPr>
          <p:cNvPr id="37" name="Group 36">
            <a:extLst>
              <a:ext uri="{FF2B5EF4-FFF2-40B4-BE49-F238E27FC236}">
                <a16:creationId xmlns:a16="http://schemas.microsoft.com/office/drawing/2014/main" id="{EC4B585F-D806-594F-B3B3-BBAD4FCB4BCA}"/>
              </a:ext>
            </a:extLst>
          </p:cNvPr>
          <p:cNvGrpSpPr/>
          <p:nvPr/>
        </p:nvGrpSpPr>
        <p:grpSpPr>
          <a:xfrm>
            <a:off x="9132088" y="3436884"/>
            <a:ext cx="483396" cy="2100351"/>
            <a:chOff x="9132088" y="3436884"/>
            <a:chExt cx="483396" cy="2100351"/>
          </a:xfrm>
        </p:grpSpPr>
        <p:sp>
          <p:nvSpPr>
            <p:cNvPr id="29" name="Oval 28">
              <a:extLst>
                <a:ext uri="{FF2B5EF4-FFF2-40B4-BE49-F238E27FC236}">
                  <a16:creationId xmlns:a16="http://schemas.microsoft.com/office/drawing/2014/main" id="{338D9667-7308-D64E-A5B2-2B7046FB108E}"/>
                </a:ext>
              </a:extLst>
            </p:cNvPr>
            <p:cNvSpPr/>
            <p:nvPr/>
          </p:nvSpPr>
          <p:spPr>
            <a:xfrm>
              <a:off x="9132089" y="3436884"/>
              <a:ext cx="461963" cy="414338"/>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473D6C21-ADF1-B546-96DB-EE63D3C28D57}"/>
                </a:ext>
              </a:extLst>
            </p:cNvPr>
            <p:cNvSpPr/>
            <p:nvPr/>
          </p:nvSpPr>
          <p:spPr>
            <a:xfrm>
              <a:off x="9132088" y="3851222"/>
              <a:ext cx="461963" cy="414338"/>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ED2E56FD-DC2F-9241-9CE7-6616A40C406C}"/>
                </a:ext>
              </a:extLst>
            </p:cNvPr>
            <p:cNvSpPr/>
            <p:nvPr/>
          </p:nvSpPr>
          <p:spPr>
            <a:xfrm>
              <a:off x="9141603" y="4302020"/>
              <a:ext cx="461963" cy="414338"/>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3569D032-E8FF-8246-AB64-15B3D0879E18}"/>
                </a:ext>
              </a:extLst>
            </p:cNvPr>
            <p:cNvSpPr/>
            <p:nvPr/>
          </p:nvSpPr>
          <p:spPr>
            <a:xfrm>
              <a:off x="9141603" y="4716358"/>
              <a:ext cx="461963" cy="414338"/>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4C7F8644-091A-8744-A2ED-CEA5B63E383B}"/>
                </a:ext>
              </a:extLst>
            </p:cNvPr>
            <p:cNvSpPr/>
            <p:nvPr/>
          </p:nvSpPr>
          <p:spPr>
            <a:xfrm>
              <a:off x="9153521" y="5122897"/>
              <a:ext cx="461963" cy="414338"/>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ounded Rectangle 15">
            <a:extLst>
              <a:ext uri="{FF2B5EF4-FFF2-40B4-BE49-F238E27FC236}">
                <a16:creationId xmlns:a16="http://schemas.microsoft.com/office/drawing/2014/main" id="{0C817669-76DC-2A4B-893B-4787B405AD4F}"/>
              </a:ext>
            </a:extLst>
          </p:cNvPr>
          <p:cNvSpPr/>
          <p:nvPr/>
        </p:nvSpPr>
        <p:spPr>
          <a:xfrm>
            <a:off x="801292" y="2516083"/>
            <a:ext cx="1014413" cy="3849624"/>
          </a:xfrm>
          <a:prstGeom prst="roundRect">
            <a:avLst/>
          </a:prstGeom>
          <a:noFill/>
          <a:ln>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DB07642C-1749-3946-8B41-F8B508CC0A1F}"/>
              </a:ext>
            </a:extLst>
          </p:cNvPr>
          <p:cNvSpPr txBox="1"/>
          <p:nvPr/>
        </p:nvSpPr>
        <p:spPr>
          <a:xfrm>
            <a:off x="4727365" y="4259157"/>
            <a:ext cx="1602579" cy="369332"/>
          </a:xfrm>
          <a:prstGeom prst="rect">
            <a:avLst/>
          </a:prstGeom>
          <a:noFill/>
        </p:spPr>
        <p:txBody>
          <a:bodyPr wrap="square" rtlCol="0">
            <a:spAutoFit/>
          </a:bodyPr>
          <a:lstStyle/>
          <a:p>
            <a:r>
              <a:rPr lang="en-US" dirty="0">
                <a:latin typeface="Helvetica" pitchFamily="2" charset="0"/>
              </a:rPr>
              <a:t>Hidden layers</a:t>
            </a:r>
          </a:p>
        </p:txBody>
      </p:sp>
      <p:cxnSp>
        <p:nvCxnSpPr>
          <p:cNvPr id="18" name="Straight Arrow Connector 17">
            <a:extLst>
              <a:ext uri="{FF2B5EF4-FFF2-40B4-BE49-F238E27FC236}">
                <a16:creationId xmlns:a16="http://schemas.microsoft.com/office/drawing/2014/main" id="{DCCEFEA2-1C23-BE4F-93A6-E2DE6B02FFB4}"/>
              </a:ext>
            </a:extLst>
          </p:cNvPr>
          <p:cNvCxnSpPr>
            <a:cxnSpLocks/>
            <a:stCxn id="7" idx="1"/>
          </p:cNvCxnSpPr>
          <p:nvPr/>
        </p:nvCxnSpPr>
        <p:spPr>
          <a:xfrm flipH="1" flipV="1">
            <a:off x="4486266" y="4161122"/>
            <a:ext cx="241099" cy="282701"/>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8" name="Rounded Rectangle 37">
            <a:extLst>
              <a:ext uri="{FF2B5EF4-FFF2-40B4-BE49-F238E27FC236}">
                <a16:creationId xmlns:a16="http://schemas.microsoft.com/office/drawing/2014/main" id="{4376153D-3B0E-9A46-A870-7BB4ED96481F}"/>
              </a:ext>
            </a:extLst>
          </p:cNvPr>
          <p:cNvSpPr/>
          <p:nvPr/>
        </p:nvSpPr>
        <p:spPr>
          <a:xfrm>
            <a:off x="3486145" y="2584377"/>
            <a:ext cx="1014413" cy="3849624"/>
          </a:xfrm>
          <a:prstGeom prst="round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ounded Rectangle 41">
            <a:extLst>
              <a:ext uri="{FF2B5EF4-FFF2-40B4-BE49-F238E27FC236}">
                <a16:creationId xmlns:a16="http://schemas.microsoft.com/office/drawing/2014/main" id="{7B736B95-C441-F84F-9A72-6032158CE561}"/>
              </a:ext>
            </a:extLst>
          </p:cNvPr>
          <p:cNvSpPr/>
          <p:nvPr/>
        </p:nvSpPr>
        <p:spPr>
          <a:xfrm>
            <a:off x="6369845" y="2584377"/>
            <a:ext cx="1014413" cy="3849624"/>
          </a:xfrm>
          <a:prstGeom prst="round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ounded Rectangle 42">
            <a:extLst>
              <a:ext uri="{FF2B5EF4-FFF2-40B4-BE49-F238E27FC236}">
                <a16:creationId xmlns:a16="http://schemas.microsoft.com/office/drawing/2014/main" id="{49469864-05E5-9442-807C-7B657DCC81BA}"/>
              </a:ext>
            </a:extLst>
          </p:cNvPr>
          <p:cNvSpPr/>
          <p:nvPr/>
        </p:nvSpPr>
        <p:spPr>
          <a:xfrm>
            <a:off x="8855862" y="2571136"/>
            <a:ext cx="1014413" cy="3849624"/>
          </a:xfrm>
          <a:prstGeom prst="roundRect">
            <a:avLst/>
          </a:prstGeom>
          <a:noFill/>
          <a:ln>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9" name="Straight Arrow Connector 38">
            <a:extLst>
              <a:ext uri="{FF2B5EF4-FFF2-40B4-BE49-F238E27FC236}">
                <a16:creationId xmlns:a16="http://schemas.microsoft.com/office/drawing/2014/main" id="{8385C4B5-A9F7-054E-97E0-4BF56D4C2017}"/>
              </a:ext>
            </a:extLst>
          </p:cNvPr>
          <p:cNvCxnSpPr>
            <a:cxnSpLocks/>
          </p:cNvCxnSpPr>
          <p:nvPr/>
        </p:nvCxnSpPr>
        <p:spPr>
          <a:xfrm flipV="1">
            <a:off x="6238284" y="4161122"/>
            <a:ext cx="160123" cy="322952"/>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3655186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Edge Weight Updates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1066800" y="3519194"/>
                <a:ext cx="10058400" cy="2433550"/>
              </a:xfrm>
            </p:spPr>
            <p:txBody>
              <a:bodyPr>
                <a:normAutofit/>
              </a:bodyPr>
              <a:lstStyle/>
              <a:p>
                <a:r>
                  <a:rPr lang="en-US" sz="2400" dirty="0">
                    <a:latin typeface="Helvetica" pitchFamily="2" charset="0"/>
                  </a:rPr>
                  <a:t>The basic premise…</a:t>
                </a:r>
              </a:p>
              <a:p>
                <a:pPr marL="0" indent="0">
                  <a:buNone/>
                </a:pPr>
                <a:r>
                  <a:rPr lang="en-US" sz="2400" dirty="0">
                    <a:latin typeface="Helvetica" pitchFamily="2" charset="0"/>
                  </a:rPr>
                  <a:t>Step 4:  Use that new error that we computed </a:t>
                </a:r>
                <a14:m>
                  <m:oMath xmlns:m="http://schemas.openxmlformats.org/officeDocument/2006/math">
                    <m:r>
                      <m:rPr>
                        <m:sty m:val="p"/>
                      </m:rPr>
                      <a:rPr lang="en-US" sz="2400">
                        <a:latin typeface="Cambria Math" panose="02040503050406030204" pitchFamily="18" charset="0"/>
                      </a:rPr>
                      <m:t>Δ</m:t>
                    </m:r>
                  </m:oMath>
                </a14:m>
                <a:r>
                  <a:rPr lang="en-US" sz="2400" dirty="0">
                    <a:latin typeface="Helvetica" pitchFamily="2" charset="0"/>
                  </a:rPr>
                  <a:t>(Output)  to update the edges of the weights that feed into it.</a:t>
                </a:r>
              </a:p>
              <a:p>
                <a:pPr marL="0" indent="0">
                  <a:buNone/>
                </a:pPr>
                <a:endParaRPr lang="en-US" sz="2400" dirty="0">
                  <a:latin typeface="Helvetica" pitchFamily="2" charset="0"/>
                </a:endParaRPr>
              </a:p>
              <a:p>
                <a:endParaRPr lang="en-US" sz="2400" dirty="0">
                  <a:latin typeface="Helvetica" pitchFamily="2" charset="0"/>
                </a:endParaRPr>
              </a:p>
              <a:p>
                <a:pPr marL="0" indent="0">
                  <a:buNone/>
                </a:pPr>
                <a:endParaRPr lang="en-US" sz="2400" dirty="0">
                  <a:latin typeface="Helvetica" pitchFamily="2" charset="0"/>
                </a:endParaRPr>
              </a:p>
            </p:txBody>
          </p:sp>
        </mc:Choice>
        <mc:Fallback xmlns="">
          <p:sp>
            <p:nvSpPr>
              <p:cNvPr id="3" name="Content Placeholder 2">
                <a:extLst>
                  <a:ext uri="{FF2B5EF4-FFF2-40B4-BE49-F238E27FC236}">
                    <a16:creationId xmlns:a16="http://schemas.microsoft.com/office/drawing/2014/main" id="{EA0A034E-28F8-AA4F-920F-EAD2DD597D90}"/>
                  </a:ext>
                </a:extLst>
              </p:cNvPr>
              <p:cNvSpPr>
                <a:spLocks noGrp="1" noRot="1" noChangeAspect="1" noMove="1" noResize="1" noEditPoints="1" noAdjustHandles="1" noChangeArrowheads="1" noChangeShapeType="1" noTextEdit="1"/>
              </p:cNvSpPr>
              <p:nvPr>
                <p:ph idx="1"/>
              </p:nvPr>
            </p:nvSpPr>
            <p:spPr>
              <a:xfrm>
                <a:off x="1066800" y="3519194"/>
                <a:ext cx="10058400" cy="2433550"/>
              </a:xfrm>
              <a:blipFill>
                <a:blip r:embed="rId2"/>
                <a:stretch>
                  <a:fillRect l="-1010"/>
                </a:stretch>
              </a:blipFill>
            </p:spPr>
            <p:txBody>
              <a:bodyPr/>
              <a:lstStyle/>
              <a:p>
                <a:r>
                  <a:rPr lang="en-US">
                    <a:noFill/>
                  </a:rPr>
                  <a:t> </a:t>
                </a:r>
              </a:p>
            </p:txBody>
          </p:sp>
        </mc:Fallback>
      </mc:AlternateContent>
      <p:sp>
        <p:nvSpPr>
          <p:cNvPr id="10" name="Oval 9">
            <a:extLst>
              <a:ext uri="{FF2B5EF4-FFF2-40B4-BE49-F238E27FC236}">
                <a16:creationId xmlns:a16="http://schemas.microsoft.com/office/drawing/2014/main" id="{1698BFCF-C959-2845-9ABA-9AAB1F5766B8}"/>
              </a:ext>
            </a:extLst>
          </p:cNvPr>
          <p:cNvSpPr/>
          <p:nvPr/>
        </p:nvSpPr>
        <p:spPr>
          <a:xfrm>
            <a:off x="7004607" y="905257"/>
            <a:ext cx="938637" cy="825956"/>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1.0</a:t>
            </a:r>
          </a:p>
        </p:txBody>
      </p:sp>
      <p:sp>
        <p:nvSpPr>
          <p:cNvPr id="24" name="Oval 23">
            <a:extLst>
              <a:ext uri="{FF2B5EF4-FFF2-40B4-BE49-F238E27FC236}">
                <a16:creationId xmlns:a16="http://schemas.microsoft.com/office/drawing/2014/main" id="{17D03E63-9B2D-754F-A282-D92ABF99748D}"/>
              </a:ext>
            </a:extLst>
          </p:cNvPr>
          <p:cNvSpPr/>
          <p:nvPr/>
        </p:nvSpPr>
        <p:spPr>
          <a:xfrm>
            <a:off x="7004606" y="2113863"/>
            <a:ext cx="938637" cy="825956"/>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0.87</a:t>
            </a:r>
          </a:p>
        </p:txBody>
      </p:sp>
      <p:sp>
        <p:nvSpPr>
          <p:cNvPr id="30" name="Oval 29">
            <a:extLst>
              <a:ext uri="{FF2B5EF4-FFF2-40B4-BE49-F238E27FC236}">
                <a16:creationId xmlns:a16="http://schemas.microsoft.com/office/drawing/2014/main" id="{FF531BDE-3E1F-A342-B7EE-FF2752E6930E}"/>
              </a:ext>
            </a:extLst>
          </p:cNvPr>
          <p:cNvSpPr/>
          <p:nvPr/>
        </p:nvSpPr>
        <p:spPr>
          <a:xfrm>
            <a:off x="8914369" y="915416"/>
            <a:ext cx="938637" cy="825956"/>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H1</a:t>
            </a:r>
          </a:p>
        </p:txBody>
      </p:sp>
      <p:sp>
        <p:nvSpPr>
          <p:cNvPr id="31" name="Oval 30">
            <a:extLst>
              <a:ext uri="{FF2B5EF4-FFF2-40B4-BE49-F238E27FC236}">
                <a16:creationId xmlns:a16="http://schemas.microsoft.com/office/drawing/2014/main" id="{4BA5A16A-3FBD-6D4A-90FB-3850247A3595}"/>
              </a:ext>
            </a:extLst>
          </p:cNvPr>
          <p:cNvSpPr/>
          <p:nvPr/>
        </p:nvSpPr>
        <p:spPr>
          <a:xfrm>
            <a:off x="8914369" y="2113863"/>
            <a:ext cx="938637" cy="825956"/>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H2</a:t>
            </a:r>
          </a:p>
        </p:txBody>
      </p:sp>
      <p:sp>
        <p:nvSpPr>
          <p:cNvPr id="32" name="Oval 31">
            <a:extLst>
              <a:ext uri="{FF2B5EF4-FFF2-40B4-BE49-F238E27FC236}">
                <a16:creationId xmlns:a16="http://schemas.microsoft.com/office/drawing/2014/main" id="{00CC43C8-2F5C-A746-866E-C7D74CFF6DF8}"/>
              </a:ext>
            </a:extLst>
          </p:cNvPr>
          <p:cNvSpPr/>
          <p:nvPr/>
        </p:nvSpPr>
        <p:spPr>
          <a:xfrm>
            <a:off x="10655881" y="1527760"/>
            <a:ext cx="938637" cy="825956"/>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rPr>
              <a:t>0.78</a:t>
            </a:r>
          </a:p>
        </p:txBody>
      </p:sp>
      <p:cxnSp>
        <p:nvCxnSpPr>
          <p:cNvPr id="18" name="Straight Arrow Connector 17">
            <a:extLst>
              <a:ext uri="{FF2B5EF4-FFF2-40B4-BE49-F238E27FC236}">
                <a16:creationId xmlns:a16="http://schemas.microsoft.com/office/drawing/2014/main" id="{EBDF5298-AD83-8E4D-B888-F536E5519DAA}"/>
              </a:ext>
            </a:extLst>
          </p:cNvPr>
          <p:cNvCxnSpPr>
            <a:stCxn id="10" idx="6"/>
            <a:endCxn id="30" idx="2"/>
          </p:cNvCxnSpPr>
          <p:nvPr/>
        </p:nvCxnSpPr>
        <p:spPr>
          <a:xfrm>
            <a:off x="7943244" y="1318235"/>
            <a:ext cx="971125" cy="10159"/>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AEAFE640-5461-CF4D-BFE9-94D04A165DE9}"/>
              </a:ext>
            </a:extLst>
          </p:cNvPr>
          <p:cNvCxnSpPr/>
          <p:nvPr/>
        </p:nvCxnSpPr>
        <p:spPr>
          <a:xfrm>
            <a:off x="7943244" y="2534016"/>
            <a:ext cx="971125" cy="10159"/>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8DC78D01-58A2-D342-913A-293620B4DED0}"/>
              </a:ext>
            </a:extLst>
          </p:cNvPr>
          <p:cNvCxnSpPr>
            <a:cxnSpLocks/>
            <a:endCxn id="32" idx="2"/>
          </p:cNvCxnSpPr>
          <p:nvPr/>
        </p:nvCxnSpPr>
        <p:spPr>
          <a:xfrm>
            <a:off x="9853006" y="1356284"/>
            <a:ext cx="802875" cy="584454"/>
          </a:xfrm>
          <a:prstGeom prst="straightConnector1">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BB8C5821-068D-414C-9BC1-77591174F340}"/>
              </a:ext>
            </a:extLst>
          </p:cNvPr>
          <p:cNvCxnSpPr>
            <a:cxnSpLocks/>
            <a:endCxn id="32" idx="2"/>
          </p:cNvCxnSpPr>
          <p:nvPr/>
        </p:nvCxnSpPr>
        <p:spPr>
          <a:xfrm flipV="1">
            <a:off x="9853006" y="1940738"/>
            <a:ext cx="802875" cy="588198"/>
          </a:xfrm>
          <a:prstGeom prst="straightConnector1">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04C92CC2-0F0C-DB46-B699-00E72F4EB110}"/>
              </a:ext>
            </a:extLst>
          </p:cNvPr>
          <p:cNvCxnSpPr>
            <a:cxnSpLocks/>
            <a:stCxn id="10" idx="6"/>
            <a:endCxn id="31" idx="1"/>
          </p:cNvCxnSpPr>
          <p:nvPr/>
        </p:nvCxnSpPr>
        <p:spPr>
          <a:xfrm>
            <a:off x="7943244" y="1318235"/>
            <a:ext cx="1108585" cy="916586"/>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1432CEF2-45D1-5042-9D14-E716C41E548A}"/>
              </a:ext>
            </a:extLst>
          </p:cNvPr>
          <p:cNvCxnSpPr>
            <a:cxnSpLocks/>
            <a:stCxn id="24" idx="6"/>
            <a:endCxn id="30" idx="3"/>
          </p:cNvCxnSpPr>
          <p:nvPr/>
        </p:nvCxnSpPr>
        <p:spPr>
          <a:xfrm flipV="1">
            <a:off x="7943243" y="1620414"/>
            <a:ext cx="1108586" cy="906427"/>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E982BB5B-1133-8B45-B938-5AE123EBC2CF}"/>
                  </a:ext>
                </a:extLst>
              </p:cNvPr>
              <p:cNvSpPr txBox="1"/>
              <p:nvPr/>
            </p:nvSpPr>
            <p:spPr>
              <a:xfrm>
                <a:off x="10635133" y="2404718"/>
                <a:ext cx="1278943" cy="646331"/>
              </a:xfrm>
              <a:prstGeom prst="rect">
                <a:avLst/>
              </a:prstGeom>
              <a:noFill/>
            </p:spPr>
            <p:txBody>
              <a:bodyPr wrap="square" rtlCol="0">
                <a:spAutoFit/>
              </a:bodyPr>
              <a:lstStyle/>
              <a:p>
                <a14:m>
                  <m:oMath xmlns:m="http://schemas.openxmlformats.org/officeDocument/2006/math">
                    <m:r>
                      <m:rPr>
                        <m:sty m:val="p"/>
                      </m:rPr>
                      <a:rPr lang="en-US">
                        <a:latin typeface="Cambria Math" panose="02040503050406030204" pitchFamily="18" charset="0"/>
                      </a:rPr>
                      <m:t>Δ</m:t>
                    </m:r>
                  </m:oMath>
                </a14:m>
                <a:r>
                  <a:rPr lang="en-US" dirty="0"/>
                  <a:t>(Output) known</a:t>
                </a:r>
              </a:p>
            </p:txBody>
          </p:sp>
        </mc:Choice>
        <mc:Fallback xmlns="">
          <p:sp>
            <p:nvSpPr>
              <p:cNvPr id="4" name="TextBox 3">
                <a:extLst>
                  <a:ext uri="{FF2B5EF4-FFF2-40B4-BE49-F238E27FC236}">
                    <a16:creationId xmlns:a16="http://schemas.microsoft.com/office/drawing/2014/main" id="{E982BB5B-1133-8B45-B938-5AE123EBC2CF}"/>
                  </a:ext>
                </a:extLst>
              </p:cNvPr>
              <p:cNvSpPr txBox="1">
                <a:spLocks noRot="1" noChangeAspect="1" noMove="1" noResize="1" noEditPoints="1" noAdjustHandles="1" noChangeArrowheads="1" noChangeShapeType="1" noTextEdit="1"/>
              </p:cNvSpPr>
              <p:nvPr/>
            </p:nvSpPr>
            <p:spPr>
              <a:xfrm>
                <a:off x="10635133" y="2404718"/>
                <a:ext cx="1278943" cy="646331"/>
              </a:xfrm>
              <a:prstGeom prst="rect">
                <a:avLst/>
              </a:prstGeom>
              <a:blipFill>
                <a:blip r:embed="rId3"/>
                <a:stretch>
                  <a:fillRect l="-2941" t="-1923" r="-2941" b="-13462"/>
                </a:stretch>
              </a:blipFill>
            </p:spPr>
            <p:txBody>
              <a:bodyPr/>
              <a:lstStyle/>
              <a:p>
                <a:r>
                  <a:rPr lang="en-US">
                    <a:noFill/>
                  </a:rPr>
                  <a:t> </a:t>
                </a:r>
              </a:p>
            </p:txBody>
          </p:sp>
        </mc:Fallback>
      </mc:AlternateContent>
    </p:spTree>
    <p:extLst>
      <p:ext uri="{BB962C8B-B14F-4D97-AF65-F5344CB8AC3E}">
        <p14:creationId xmlns:p14="http://schemas.microsoft.com/office/powerpoint/2010/main" val="73987737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Edge Weight Updates</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1066800" y="3519194"/>
            <a:ext cx="10058400" cy="2433550"/>
          </a:xfrm>
        </p:spPr>
        <p:txBody>
          <a:bodyPr>
            <a:normAutofit/>
          </a:bodyPr>
          <a:lstStyle/>
          <a:p>
            <a:r>
              <a:rPr lang="en-US" sz="2400" dirty="0">
                <a:latin typeface="Helvetica" pitchFamily="2" charset="0"/>
              </a:rPr>
              <a:t>The basic premise…</a:t>
            </a:r>
          </a:p>
          <a:p>
            <a:pPr marL="0" indent="0">
              <a:buNone/>
            </a:pPr>
            <a:r>
              <a:rPr lang="en-US" sz="2400" dirty="0">
                <a:latin typeface="Helvetica" pitchFamily="2" charset="0"/>
              </a:rPr>
              <a:t>Step 5:  Figure out the error of the nodes in the previous layer (here, the only Hidden layer we have) using the error of the nodes in the next layer (here, the Output layer, that only has the one node). Because again, these guys are partially responsible for the error in the output node!</a:t>
            </a:r>
          </a:p>
          <a:p>
            <a:pPr marL="0" indent="0">
              <a:buNone/>
            </a:pPr>
            <a:endParaRPr lang="en-US" sz="2400" dirty="0">
              <a:latin typeface="Helvetica" pitchFamily="2" charset="0"/>
            </a:endParaRPr>
          </a:p>
          <a:p>
            <a:endParaRPr lang="en-US" sz="2400" dirty="0">
              <a:latin typeface="Helvetica" pitchFamily="2" charset="0"/>
            </a:endParaRPr>
          </a:p>
          <a:p>
            <a:pPr marL="0" indent="0">
              <a:buNone/>
            </a:pPr>
            <a:endParaRPr lang="en-US" sz="2400" dirty="0">
              <a:latin typeface="Helvetica" pitchFamily="2" charset="0"/>
            </a:endParaRPr>
          </a:p>
        </p:txBody>
      </p:sp>
      <p:sp>
        <p:nvSpPr>
          <p:cNvPr id="10" name="Oval 9">
            <a:extLst>
              <a:ext uri="{FF2B5EF4-FFF2-40B4-BE49-F238E27FC236}">
                <a16:creationId xmlns:a16="http://schemas.microsoft.com/office/drawing/2014/main" id="{1698BFCF-C959-2845-9ABA-9AAB1F5766B8}"/>
              </a:ext>
            </a:extLst>
          </p:cNvPr>
          <p:cNvSpPr/>
          <p:nvPr/>
        </p:nvSpPr>
        <p:spPr>
          <a:xfrm>
            <a:off x="7004607" y="905257"/>
            <a:ext cx="938637" cy="825956"/>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1.0</a:t>
            </a:r>
          </a:p>
        </p:txBody>
      </p:sp>
      <p:sp>
        <p:nvSpPr>
          <p:cNvPr id="24" name="Oval 23">
            <a:extLst>
              <a:ext uri="{FF2B5EF4-FFF2-40B4-BE49-F238E27FC236}">
                <a16:creationId xmlns:a16="http://schemas.microsoft.com/office/drawing/2014/main" id="{17D03E63-9B2D-754F-A282-D92ABF99748D}"/>
              </a:ext>
            </a:extLst>
          </p:cNvPr>
          <p:cNvSpPr/>
          <p:nvPr/>
        </p:nvSpPr>
        <p:spPr>
          <a:xfrm>
            <a:off x="7004606" y="2113863"/>
            <a:ext cx="938637" cy="825956"/>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0.87</a:t>
            </a:r>
          </a:p>
        </p:txBody>
      </p:sp>
      <p:sp>
        <p:nvSpPr>
          <p:cNvPr id="30" name="Oval 29">
            <a:extLst>
              <a:ext uri="{FF2B5EF4-FFF2-40B4-BE49-F238E27FC236}">
                <a16:creationId xmlns:a16="http://schemas.microsoft.com/office/drawing/2014/main" id="{FF531BDE-3E1F-A342-B7EE-FF2752E6930E}"/>
              </a:ext>
            </a:extLst>
          </p:cNvPr>
          <p:cNvSpPr/>
          <p:nvPr/>
        </p:nvSpPr>
        <p:spPr>
          <a:xfrm>
            <a:off x="8914369" y="915416"/>
            <a:ext cx="938637" cy="825956"/>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H1</a:t>
            </a:r>
          </a:p>
        </p:txBody>
      </p:sp>
      <p:sp>
        <p:nvSpPr>
          <p:cNvPr id="31" name="Oval 30">
            <a:extLst>
              <a:ext uri="{FF2B5EF4-FFF2-40B4-BE49-F238E27FC236}">
                <a16:creationId xmlns:a16="http://schemas.microsoft.com/office/drawing/2014/main" id="{4BA5A16A-3FBD-6D4A-90FB-3850247A3595}"/>
              </a:ext>
            </a:extLst>
          </p:cNvPr>
          <p:cNvSpPr/>
          <p:nvPr/>
        </p:nvSpPr>
        <p:spPr>
          <a:xfrm>
            <a:off x="8914369" y="2113863"/>
            <a:ext cx="938637" cy="825956"/>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H2</a:t>
            </a:r>
          </a:p>
        </p:txBody>
      </p:sp>
      <p:sp>
        <p:nvSpPr>
          <p:cNvPr id="32" name="Oval 31">
            <a:extLst>
              <a:ext uri="{FF2B5EF4-FFF2-40B4-BE49-F238E27FC236}">
                <a16:creationId xmlns:a16="http://schemas.microsoft.com/office/drawing/2014/main" id="{00CC43C8-2F5C-A746-866E-C7D74CFF6DF8}"/>
              </a:ext>
            </a:extLst>
          </p:cNvPr>
          <p:cNvSpPr/>
          <p:nvPr/>
        </p:nvSpPr>
        <p:spPr>
          <a:xfrm>
            <a:off x="10655881" y="1527760"/>
            <a:ext cx="938637" cy="825956"/>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rPr>
              <a:t>0.78</a:t>
            </a:r>
          </a:p>
        </p:txBody>
      </p:sp>
      <p:cxnSp>
        <p:nvCxnSpPr>
          <p:cNvPr id="18" name="Straight Arrow Connector 17">
            <a:extLst>
              <a:ext uri="{FF2B5EF4-FFF2-40B4-BE49-F238E27FC236}">
                <a16:creationId xmlns:a16="http://schemas.microsoft.com/office/drawing/2014/main" id="{EBDF5298-AD83-8E4D-B888-F536E5519DAA}"/>
              </a:ext>
            </a:extLst>
          </p:cNvPr>
          <p:cNvCxnSpPr>
            <a:stCxn id="10" idx="6"/>
            <a:endCxn id="30" idx="2"/>
          </p:cNvCxnSpPr>
          <p:nvPr/>
        </p:nvCxnSpPr>
        <p:spPr>
          <a:xfrm>
            <a:off x="7943244" y="1318235"/>
            <a:ext cx="971125" cy="10159"/>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AEAFE640-5461-CF4D-BFE9-94D04A165DE9}"/>
              </a:ext>
            </a:extLst>
          </p:cNvPr>
          <p:cNvCxnSpPr/>
          <p:nvPr/>
        </p:nvCxnSpPr>
        <p:spPr>
          <a:xfrm>
            <a:off x="7943244" y="2534016"/>
            <a:ext cx="971125" cy="10159"/>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8DC78D01-58A2-D342-913A-293620B4DED0}"/>
              </a:ext>
            </a:extLst>
          </p:cNvPr>
          <p:cNvCxnSpPr>
            <a:cxnSpLocks/>
            <a:endCxn id="32" idx="2"/>
          </p:cNvCxnSpPr>
          <p:nvPr/>
        </p:nvCxnSpPr>
        <p:spPr>
          <a:xfrm>
            <a:off x="9853006" y="1356284"/>
            <a:ext cx="802875" cy="584454"/>
          </a:xfrm>
          <a:prstGeom prst="straightConnector1">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BB8C5821-068D-414C-9BC1-77591174F340}"/>
              </a:ext>
            </a:extLst>
          </p:cNvPr>
          <p:cNvCxnSpPr>
            <a:cxnSpLocks/>
            <a:endCxn id="32" idx="2"/>
          </p:cNvCxnSpPr>
          <p:nvPr/>
        </p:nvCxnSpPr>
        <p:spPr>
          <a:xfrm flipV="1">
            <a:off x="9853006" y="1940738"/>
            <a:ext cx="802875" cy="588198"/>
          </a:xfrm>
          <a:prstGeom prst="straightConnector1">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04C92CC2-0F0C-DB46-B699-00E72F4EB110}"/>
              </a:ext>
            </a:extLst>
          </p:cNvPr>
          <p:cNvCxnSpPr>
            <a:cxnSpLocks/>
            <a:stCxn id="10" idx="6"/>
            <a:endCxn id="31" idx="1"/>
          </p:cNvCxnSpPr>
          <p:nvPr/>
        </p:nvCxnSpPr>
        <p:spPr>
          <a:xfrm>
            <a:off x="7943244" y="1318235"/>
            <a:ext cx="1108585" cy="916586"/>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1432CEF2-45D1-5042-9D14-E716C41E548A}"/>
              </a:ext>
            </a:extLst>
          </p:cNvPr>
          <p:cNvCxnSpPr>
            <a:cxnSpLocks/>
            <a:stCxn id="24" idx="6"/>
            <a:endCxn id="30" idx="3"/>
          </p:cNvCxnSpPr>
          <p:nvPr/>
        </p:nvCxnSpPr>
        <p:spPr>
          <a:xfrm flipV="1">
            <a:off x="7943243" y="1620414"/>
            <a:ext cx="1108586" cy="906427"/>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E982BB5B-1133-8B45-B938-5AE123EBC2CF}"/>
                  </a:ext>
                </a:extLst>
              </p:cNvPr>
              <p:cNvSpPr txBox="1"/>
              <p:nvPr/>
            </p:nvSpPr>
            <p:spPr>
              <a:xfrm>
                <a:off x="10635133" y="2404718"/>
                <a:ext cx="1278943" cy="646331"/>
              </a:xfrm>
              <a:prstGeom prst="rect">
                <a:avLst/>
              </a:prstGeom>
              <a:noFill/>
            </p:spPr>
            <p:txBody>
              <a:bodyPr wrap="square" rtlCol="0">
                <a:spAutoFit/>
              </a:bodyPr>
              <a:lstStyle/>
              <a:p>
                <a14:m>
                  <m:oMath xmlns:m="http://schemas.openxmlformats.org/officeDocument/2006/math">
                    <m:r>
                      <m:rPr>
                        <m:sty m:val="p"/>
                      </m:rPr>
                      <a:rPr lang="en-US">
                        <a:latin typeface="Cambria Math" panose="02040503050406030204" pitchFamily="18" charset="0"/>
                      </a:rPr>
                      <m:t>Δ</m:t>
                    </m:r>
                  </m:oMath>
                </a14:m>
                <a:r>
                  <a:rPr lang="en-US" dirty="0"/>
                  <a:t>(Output) known</a:t>
                </a:r>
              </a:p>
            </p:txBody>
          </p:sp>
        </mc:Choice>
        <mc:Fallback xmlns="">
          <p:sp>
            <p:nvSpPr>
              <p:cNvPr id="4" name="TextBox 3">
                <a:extLst>
                  <a:ext uri="{FF2B5EF4-FFF2-40B4-BE49-F238E27FC236}">
                    <a16:creationId xmlns:a16="http://schemas.microsoft.com/office/drawing/2014/main" id="{E982BB5B-1133-8B45-B938-5AE123EBC2CF}"/>
                  </a:ext>
                </a:extLst>
              </p:cNvPr>
              <p:cNvSpPr txBox="1">
                <a:spLocks noRot="1" noChangeAspect="1" noMove="1" noResize="1" noEditPoints="1" noAdjustHandles="1" noChangeArrowheads="1" noChangeShapeType="1" noTextEdit="1"/>
              </p:cNvSpPr>
              <p:nvPr/>
            </p:nvSpPr>
            <p:spPr>
              <a:xfrm>
                <a:off x="10635133" y="2404718"/>
                <a:ext cx="1278943" cy="646331"/>
              </a:xfrm>
              <a:prstGeom prst="rect">
                <a:avLst/>
              </a:prstGeom>
              <a:blipFill>
                <a:blip r:embed="rId2"/>
                <a:stretch>
                  <a:fillRect l="-2941" t="-1923" r="-2941" b="-134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14EE7DE9-3096-934E-A770-2B1324366928}"/>
                  </a:ext>
                </a:extLst>
              </p:cNvPr>
              <p:cNvSpPr txBox="1"/>
              <p:nvPr/>
            </p:nvSpPr>
            <p:spPr>
              <a:xfrm>
                <a:off x="8894750" y="371623"/>
                <a:ext cx="1620850" cy="369332"/>
              </a:xfrm>
              <a:prstGeom prst="rect">
                <a:avLst/>
              </a:prstGeom>
              <a:noFill/>
            </p:spPr>
            <p:txBody>
              <a:bodyPr wrap="square" rtlCol="0">
                <a:spAutoFit/>
              </a:bodyPr>
              <a:lstStyle/>
              <a:p>
                <a14:m>
                  <m:oMath xmlns:m="http://schemas.openxmlformats.org/officeDocument/2006/math">
                    <m:r>
                      <m:rPr>
                        <m:sty m:val="p"/>
                      </m:rPr>
                      <a:rPr lang="en-US">
                        <a:latin typeface="Cambria Math" panose="02040503050406030204" pitchFamily="18" charset="0"/>
                      </a:rPr>
                      <m:t>Δ</m:t>
                    </m:r>
                  </m:oMath>
                </a14:m>
                <a:r>
                  <a:rPr lang="en-US" dirty="0"/>
                  <a:t>(H1) known</a:t>
                </a:r>
              </a:p>
            </p:txBody>
          </p:sp>
        </mc:Choice>
        <mc:Fallback xmlns="">
          <p:sp>
            <p:nvSpPr>
              <p:cNvPr id="16" name="TextBox 15">
                <a:extLst>
                  <a:ext uri="{FF2B5EF4-FFF2-40B4-BE49-F238E27FC236}">
                    <a16:creationId xmlns:a16="http://schemas.microsoft.com/office/drawing/2014/main" id="{14EE7DE9-3096-934E-A770-2B1324366928}"/>
                  </a:ext>
                </a:extLst>
              </p:cNvPr>
              <p:cNvSpPr txBox="1">
                <a:spLocks noRot="1" noChangeAspect="1" noMove="1" noResize="1" noEditPoints="1" noAdjustHandles="1" noChangeArrowheads="1" noChangeShapeType="1" noTextEdit="1"/>
              </p:cNvSpPr>
              <p:nvPr/>
            </p:nvSpPr>
            <p:spPr>
              <a:xfrm>
                <a:off x="8894750" y="371623"/>
                <a:ext cx="1620850" cy="369332"/>
              </a:xfrm>
              <a:prstGeom prst="rect">
                <a:avLst/>
              </a:prstGeom>
              <a:blipFill>
                <a:blip r:embed="rId3"/>
                <a:stretch>
                  <a:fillRect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BB2FAF5D-E51F-5745-AF68-CB9FD7C0387B}"/>
                  </a:ext>
                </a:extLst>
              </p:cNvPr>
              <p:cNvSpPr txBox="1"/>
              <p:nvPr/>
            </p:nvSpPr>
            <p:spPr>
              <a:xfrm>
                <a:off x="8725370" y="2946994"/>
                <a:ext cx="1620850" cy="369332"/>
              </a:xfrm>
              <a:prstGeom prst="rect">
                <a:avLst/>
              </a:prstGeom>
              <a:noFill/>
            </p:spPr>
            <p:txBody>
              <a:bodyPr wrap="square" rtlCol="0">
                <a:spAutoFit/>
              </a:bodyPr>
              <a:lstStyle/>
              <a:p>
                <a14:m>
                  <m:oMath xmlns:m="http://schemas.openxmlformats.org/officeDocument/2006/math">
                    <m:r>
                      <m:rPr>
                        <m:sty m:val="p"/>
                      </m:rPr>
                      <a:rPr lang="en-US">
                        <a:latin typeface="Cambria Math" panose="02040503050406030204" pitchFamily="18" charset="0"/>
                      </a:rPr>
                      <m:t>Δ</m:t>
                    </m:r>
                  </m:oMath>
                </a14:m>
                <a:r>
                  <a:rPr lang="en-US" dirty="0"/>
                  <a:t>(H2) known</a:t>
                </a:r>
              </a:p>
            </p:txBody>
          </p:sp>
        </mc:Choice>
        <mc:Fallback xmlns="">
          <p:sp>
            <p:nvSpPr>
              <p:cNvPr id="17" name="TextBox 16">
                <a:extLst>
                  <a:ext uri="{FF2B5EF4-FFF2-40B4-BE49-F238E27FC236}">
                    <a16:creationId xmlns:a16="http://schemas.microsoft.com/office/drawing/2014/main" id="{BB2FAF5D-E51F-5745-AF68-CB9FD7C0387B}"/>
                  </a:ext>
                </a:extLst>
              </p:cNvPr>
              <p:cNvSpPr txBox="1">
                <a:spLocks noRot="1" noChangeAspect="1" noMove="1" noResize="1" noEditPoints="1" noAdjustHandles="1" noChangeArrowheads="1" noChangeShapeType="1" noTextEdit="1"/>
              </p:cNvSpPr>
              <p:nvPr/>
            </p:nvSpPr>
            <p:spPr>
              <a:xfrm>
                <a:off x="8725370" y="2946994"/>
                <a:ext cx="1620850" cy="369332"/>
              </a:xfrm>
              <a:prstGeom prst="rect">
                <a:avLst/>
              </a:prstGeom>
              <a:blipFill>
                <a:blip r:embed="rId4"/>
                <a:stretch>
                  <a:fillRect t="-6667" r="-775" b="-20000"/>
                </a:stretch>
              </a:blipFill>
            </p:spPr>
            <p:txBody>
              <a:bodyPr/>
              <a:lstStyle/>
              <a:p>
                <a:r>
                  <a:rPr lang="en-US">
                    <a:noFill/>
                  </a:rPr>
                  <a:t> </a:t>
                </a:r>
              </a:p>
            </p:txBody>
          </p:sp>
        </mc:Fallback>
      </mc:AlternateContent>
    </p:spTree>
    <p:extLst>
      <p:ext uri="{BB962C8B-B14F-4D97-AF65-F5344CB8AC3E}">
        <p14:creationId xmlns:p14="http://schemas.microsoft.com/office/powerpoint/2010/main" val="339058291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Edge Weight Updates</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1066800" y="3519194"/>
            <a:ext cx="10058400" cy="2433550"/>
          </a:xfrm>
        </p:spPr>
        <p:txBody>
          <a:bodyPr>
            <a:normAutofit/>
          </a:bodyPr>
          <a:lstStyle/>
          <a:p>
            <a:r>
              <a:rPr lang="en-US" sz="2400" dirty="0">
                <a:latin typeface="Helvetica" pitchFamily="2" charset="0"/>
              </a:rPr>
              <a:t>The basic premise…</a:t>
            </a:r>
          </a:p>
          <a:p>
            <a:pPr marL="0" indent="0">
              <a:buNone/>
            </a:pPr>
            <a:r>
              <a:rPr lang="en-US" sz="2400" dirty="0">
                <a:latin typeface="Helvetica" pitchFamily="2" charset="0"/>
              </a:rPr>
              <a:t>Step 6:  Update the weights of the edges feeding into THESE guys, because that’s what made *them* have their error.</a:t>
            </a:r>
          </a:p>
          <a:p>
            <a:pPr marL="0" indent="0">
              <a:buNone/>
            </a:pPr>
            <a:endParaRPr lang="en-US" sz="2400" dirty="0">
              <a:latin typeface="Helvetica" pitchFamily="2" charset="0"/>
            </a:endParaRPr>
          </a:p>
          <a:p>
            <a:endParaRPr lang="en-US" sz="2400" dirty="0">
              <a:latin typeface="Helvetica" pitchFamily="2" charset="0"/>
            </a:endParaRPr>
          </a:p>
          <a:p>
            <a:pPr marL="0" indent="0">
              <a:buNone/>
            </a:pPr>
            <a:endParaRPr lang="en-US" sz="2400" dirty="0">
              <a:latin typeface="Helvetica" pitchFamily="2" charset="0"/>
            </a:endParaRPr>
          </a:p>
        </p:txBody>
      </p:sp>
      <p:sp>
        <p:nvSpPr>
          <p:cNvPr id="10" name="Oval 9">
            <a:extLst>
              <a:ext uri="{FF2B5EF4-FFF2-40B4-BE49-F238E27FC236}">
                <a16:creationId xmlns:a16="http://schemas.microsoft.com/office/drawing/2014/main" id="{1698BFCF-C959-2845-9ABA-9AAB1F5766B8}"/>
              </a:ext>
            </a:extLst>
          </p:cNvPr>
          <p:cNvSpPr/>
          <p:nvPr/>
        </p:nvSpPr>
        <p:spPr>
          <a:xfrm>
            <a:off x="7004607" y="905257"/>
            <a:ext cx="938637" cy="825956"/>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1.0</a:t>
            </a:r>
          </a:p>
        </p:txBody>
      </p:sp>
      <p:sp>
        <p:nvSpPr>
          <p:cNvPr id="24" name="Oval 23">
            <a:extLst>
              <a:ext uri="{FF2B5EF4-FFF2-40B4-BE49-F238E27FC236}">
                <a16:creationId xmlns:a16="http://schemas.microsoft.com/office/drawing/2014/main" id="{17D03E63-9B2D-754F-A282-D92ABF99748D}"/>
              </a:ext>
            </a:extLst>
          </p:cNvPr>
          <p:cNvSpPr/>
          <p:nvPr/>
        </p:nvSpPr>
        <p:spPr>
          <a:xfrm>
            <a:off x="7004606" y="2113863"/>
            <a:ext cx="938637" cy="825956"/>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0.87</a:t>
            </a:r>
          </a:p>
        </p:txBody>
      </p:sp>
      <p:sp>
        <p:nvSpPr>
          <p:cNvPr id="30" name="Oval 29">
            <a:extLst>
              <a:ext uri="{FF2B5EF4-FFF2-40B4-BE49-F238E27FC236}">
                <a16:creationId xmlns:a16="http://schemas.microsoft.com/office/drawing/2014/main" id="{FF531BDE-3E1F-A342-B7EE-FF2752E6930E}"/>
              </a:ext>
            </a:extLst>
          </p:cNvPr>
          <p:cNvSpPr/>
          <p:nvPr/>
        </p:nvSpPr>
        <p:spPr>
          <a:xfrm>
            <a:off x="8914369" y="915416"/>
            <a:ext cx="938637" cy="825956"/>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H1</a:t>
            </a:r>
          </a:p>
        </p:txBody>
      </p:sp>
      <p:sp>
        <p:nvSpPr>
          <p:cNvPr id="31" name="Oval 30">
            <a:extLst>
              <a:ext uri="{FF2B5EF4-FFF2-40B4-BE49-F238E27FC236}">
                <a16:creationId xmlns:a16="http://schemas.microsoft.com/office/drawing/2014/main" id="{4BA5A16A-3FBD-6D4A-90FB-3850247A3595}"/>
              </a:ext>
            </a:extLst>
          </p:cNvPr>
          <p:cNvSpPr/>
          <p:nvPr/>
        </p:nvSpPr>
        <p:spPr>
          <a:xfrm>
            <a:off x="8914369" y="2113863"/>
            <a:ext cx="938637" cy="825956"/>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H2</a:t>
            </a:r>
          </a:p>
        </p:txBody>
      </p:sp>
      <p:sp>
        <p:nvSpPr>
          <p:cNvPr id="32" name="Oval 31">
            <a:extLst>
              <a:ext uri="{FF2B5EF4-FFF2-40B4-BE49-F238E27FC236}">
                <a16:creationId xmlns:a16="http://schemas.microsoft.com/office/drawing/2014/main" id="{00CC43C8-2F5C-A746-866E-C7D74CFF6DF8}"/>
              </a:ext>
            </a:extLst>
          </p:cNvPr>
          <p:cNvSpPr/>
          <p:nvPr/>
        </p:nvSpPr>
        <p:spPr>
          <a:xfrm>
            <a:off x="10655881" y="1527760"/>
            <a:ext cx="938637" cy="825956"/>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rPr>
              <a:t>0.78</a:t>
            </a:r>
          </a:p>
        </p:txBody>
      </p:sp>
      <p:cxnSp>
        <p:nvCxnSpPr>
          <p:cNvPr id="18" name="Straight Arrow Connector 17">
            <a:extLst>
              <a:ext uri="{FF2B5EF4-FFF2-40B4-BE49-F238E27FC236}">
                <a16:creationId xmlns:a16="http://schemas.microsoft.com/office/drawing/2014/main" id="{EBDF5298-AD83-8E4D-B888-F536E5519DAA}"/>
              </a:ext>
            </a:extLst>
          </p:cNvPr>
          <p:cNvCxnSpPr>
            <a:stCxn id="10" idx="6"/>
            <a:endCxn id="30" idx="2"/>
          </p:cNvCxnSpPr>
          <p:nvPr/>
        </p:nvCxnSpPr>
        <p:spPr>
          <a:xfrm>
            <a:off x="7943244" y="1318235"/>
            <a:ext cx="971125" cy="10159"/>
          </a:xfrm>
          <a:prstGeom prst="straightConnector1">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AEAFE640-5461-CF4D-BFE9-94D04A165DE9}"/>
              </a:ext>
            </a:extLst>
          </p:cNvPr>
          <p:cNvCxnSpPr/>
          <p:nvPr/>
        </p:nvCxnSpPr>
        <p:spPr>
          <a:xfrm>
            <a:off x="7943244" y="2534016"/>
            <a:ext cx="971125" cy="10159"/>
          </a:xfrm>
          <a:prstGeom prst="straightConnector1">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8DC78D01-58A2-D342-913A-293620B4DED0}"/>
              </a:ext>
            </a:extLst>
          </p:cNvPr>
          <p:cNvCxnSpPr>
            <a:cxnSpLocks/>
            <a:endCxn id="32" idx="2"/>
          </p:cNvCxnSpPr>
          <p:nvPr/>
        </p:nvCxnSpPr>
        <p:spPr>
          <a:xfrm>
            <a:off x="9853006" y="1356284"/>
            <a:ext cx="802875" cy="584454"/>
          </a:xfrm>
          <a:prstGeom prst="straightConnector1">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BB8C5821-068D-414C-9BC1-77591174F340}"/>
              </a:ext>
            </a:extLst>
          </p:cNvPr>
          <p:cNvCxnSpPr>
            <a:cxnSpLocks/>
            <a:endCxn id="32" idx="2"/>
          </p:cNvCxnSpPr>
          <p:nvPr/>
        </p:nvCxnSpPr>
        <p:spPr>
          <a:xfrm flipV="1">
            <a:off x="9853006" y="1940738"/>
            <a:ext cx="802875" cy="588198"/>
          </a:xfrm>
          <a:prstGeom prst="straightConnector1">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04C92CC2-0F0C-DB46-B699-00E72F4EB110}"/>
              </a:ext>
            </a:extLst>
          </p:cNvPr>
          <p:cNvCxnSpPr>
            <a:cxnSpLocks/>
            <a:stCxn id="10" idx="6"/>
            <a:endCxn id="31" idx="1"/>
          </p:cNvCxnSpPr>
          <p:nvPr/>
        </p:nvCxnSpPr>
        <p:spPr>
          <a:xfrm>
            <a:off x="7943244" y="1318235"/>
            <a:ext cx="1108585" cy="916586"/>
          </a:xfrm>
          <a:prstGeom prst="straightConnector1">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1432CEF2-45D1-5042-9D14-E716C41E548A}"/>
              </a:ext>
            </a:extLst>
          </p:cNvPr>
          <p:cNvCxnSpPr>
            <a:cxnSpLocks/>
            <a:stCxn id="24" idx="6"/>
            <a:endCxn id="30" idx="3"/>
          </p:cNvCxnSpPr>
          <p:nvPr/>
        </p:nvCxnSpPr>
        <p:spPr>
          <a:xfrm flipV="1">
            <a:off x="7943243" y="1620414"/>
            <a:ext cx="1108586" cy="906427"/>
          </a:xfrm>
          <a:prstGeom prst="straightConnector1">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E982BB5B-1133-8B45-B938-5AE123EBC2CF}"/>
                  </a:ext>
                </a:extLst>
              </p:cNvPr>
              <p:cNvSpPr txBox="1"/>
              <p:nvPr/>
            </p:nvSpPr>
            <p:spPr>
              <a:xfrm>
                <a:off x="10635133" y="2404718"/>
                <a:ext cx="1278943" cy="646331"/>
              </a:xfrm>
              <a:prstGeom prst="rect">
                <a:avLst/>
              </a:prstGeom>
              <a:noFill/>
            </p:spPr>
            <p:txBody>
              <a:bodyPr wrap="square" rtlCol="0">
                <a:spAutoFit/>
              </a:bodyPr>
              <a:lstStyle/>
              <a:p>
                <a14:m>
                  <m:oMath xmlns:m="http://schemas.openxmlformats.org/officeDocument/2006/math">
                    <m:r>
                      <m:rPr>
                        <m:sty m:val="p"/>
                      </m:rPr>
                      <a:rPr lang="en-US">
                        <a:latin typeface="Cambria Math" panose="02040503050406030204" pitchFamily="18" charset="0"/>
                      </a:rPr>
                      <m:t>Δ</m:t>
                    </m:r>
                  </m:oMath>
                </a14:m>
                <a:r>
                  <a:rPr lang="en-US" dirty="0"/>
                  <a:t>(Output) known</a:t>
                </a:r>
              </a:p>
            </p:txBody>
          </p:sp>
        </mc:Choice>
        <mc:Fallback xmlns="">
          <p:sp>
            <p:nvSpPr>
              <p:cNvPr id="4" name="TextBox 3">
                <a:extLst>
                  <a:ext uri="{FF2B5EF4-FFF2-40B4-BE49-F238E27FC236}">
                    <a16:creationId xmlns:a16="http://schemas.microsoft.com/office/drawing/2014/main" id="{E982BB5B-1133-8B45-B938-5AE123EBC2CF}"/>
                  </a:ext>
                </a:extLst>
              </p:cNvPr>
              <p:cNvSpPr txBox="1">
                <a:spLocks noRot="1" noChangeAspect="1" noMove="1" noResize="1" noEditPoints="1" noAdjustHandles="1" noChangeArrowheads="1" noChangeShapeType="1" noTextEdit="1"/>
              </p:cNvSpPr>
              <p:nvPr/>
            </p:nvSpPr>
            <p:spPr>
              <a:xfrm>
                <a:off x="10635133" y="2404718"/>
                <a:ext cx="1278943" cy="646331"/>
              </a:xfrm>
              <a:prstGeom prst="rect">
                <a:avLst/>
              </a:prstGeom>
              <a:blipFill>
                <a:blip r:embed="rId2"/>
                <a:stretch>
                  <a:fillRect l="-2941" t="-1923" r="-2941" b="-134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14EE7DE9-3096-934E-A770-2B1324366928}"/>
                  </a:ext>
                </a:extLst>
              </p:cNvPr>
              <p:cNvSpPr txBox="1"/>
              <p:nvPr/>
            </p:nvSpPr>
            <p:spPr>
              <a:xfrm>
                <a:off x="8894750" y="371623"/>
                <a:ext cx="1620850" cy="369332"/>
              </a:xfrm>
              <a:prstGeom prst="rect">
                <a:avLst/>
              </a:prstGeom>
              <a:noFill/>
            </p:spPr>
            <p:txBody>
              <a:bodyPr wrap="square" rtlCol="0">
                <a:spAutoFit/>
              </a:bodyPr>
              <a:lstStyle/>
              <a:p>
                <a14:m>
                  <m:oMath xmlns:m="http://schemas.openxmlformats.org/officeDocument/2006/math">
                    <m:r>
                      <m:rPr>
                        <m:sty m:val="p"/>
                      </m:rPr>
                      <a:rPr lang="en-US">
                        <a:latin typeface="Cambria Math" panose="02040503050406030204" pitchFamily="18" charset="0"/>
                      </a:rPr>
                      <m:t>Δ</m:t>
                    </m:r>
                  </m:oMath>
                </a14:m>
                <a:r>
                  <a:rPr lang="en-US" dirty="0"/>
                  <a:t>(H1) known</a:t>
                </a:r>
              </a:p>
            </p:txBody>
          </p:sp>
        </mc:Choice>
        <mc:Fallback xmlns="">
          <p:sp>
            <p:nvSpPr>
              <p:cNvPr id="16" name="TextBox 15">
                <a:extLst>
                  <a:ext uri="{FF2B5EF4-FFF2-40B4-BE49-F238E27FC236}">
                    <a16:creationId xmlns:a16="http://schemas.microsoft.com/office/drawing/2014/main" id="{14EE7DE9-3096-934E-A770-2B1324366928}"/>
                  </a:ext>
                </a:extLst>
              </p:cNvPr>
              <p:cNvSpPr txBox="1">
                <a:spLocks noRot="1" noChangeAspect="1" noMove="1" noResize="1" noEditPoints="1" noAdjustHandles="1" noChangeArrowheads="1" noChangeShapeType="1" noTextEdit="1"/>
              </p:cNvSpPr>
              <p:nvPr/>
            </p:nvSpPr>
            <p:spPr>
              <a:xfrm>
                <a:off x="8894750" y="371623"/>
                <a:ext cx="1620850" cy="369332"/>
              </a:xfrm>
              <a:prstGeom prst="rect">
                <a:avLst/>
              </a:prstGeom>
              <a:blipFill>
                <a:blip r:embed="rId3"/>
                <a:stretch>
                  <a:fillRect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BB2FAF5D-E51F-5745-AF68-CB9FD7C0387B}"/>
                  </a:ext>
                </a:extLst>
              </p:cNvPr>
              <p:cNvSpPr txBox="1"/>
              <p:nvPr/>
            </p:nvSpPr>
            <p:spPr>
              <a:xfrm>
                <a:off x="8725370" y="2946994"/>
                <a:ext cx="1620850" cy="369332"/>
              </a:xfrm>
              <a:prstGeom prst="rect">
                <a:avLst/>
              </a:prstGeom>
              <a:noFill/>
            </p:spPr>
            <p:txBody>
              <a:bodyPr wrap="square" rtlCol="0">
                <a:spAutoFit/>
              </a:bodyPr>
              <a:lstStyle/>
              <a:p>
                <a14:m>
                  <m:oMath xmlns:m="http://schemas.openxmlformats.org/officeDocument/2006/math">
                    <m:r>
                      <m:rPr>
                        <m:sty m:val="p"/>
                      </m:rPr>
                      <a:rPr lang="en-US">
                        <a:latin typeface="Cambria Math" panose="02040503050406030204" pitchFamily="18" charset="0"/>
                      </a:rPr>
                      <m:t>Δ</m:t>
                    </m:r>
                  </m:oMath>
                </a14:m>
                <a:r>
                  <a:rPr lang="en-US" dirty="0"/>
                  <a:t>(H2) known</a:t>
                </a:r>
              </a:p>
            </p:txBody>
          </p:sp>
        </mc:Choice>
        <mc:Fallback xmlns="">
          <p:sp>
            <p:nvSpPr>
              <p:cNvPr id="17" name="TextBox 16">
                <a:extLst>
                  <a:ext uri="{FF2B5EF4-FFF2-40B4-BE49-F238E27FC236}">
                    <a16:creationId xmlns:a16="http://schemas.microsoft.com/office/drawing/2014/main" id="{BB2FAF5D-E51F-5745-AF68-CB9FD7C0387B}"/>
                  </a:ext>
                </a:extLst>
              </p:cNvPr>
              <p:cNvSpPr txBox="1">
                <a:spLocks noRot="1" noChangeAspect="1" noMove="1" noResize="1" noEditPoints="1" noAdjustHandles="1" noChangeArrowheads="1" noChangeShapeType="1" noTextEdit="1"/>
              </p:cNvSpPr>
              <p:nvPr/>
            </p:nvSpPr>
            <p:spPr>
              <a:xfrm>
                <a:off x="8725370" y="2946994"/>
                <a:ext cx="1620850" cy="369332"/>
              </a:xfrm>
              <a:prstGeom prst="rect">
                <a:avLst/>
              </a:prstGeom>
              <a:blipFill>
                <a:blip r:embed="rId4"/>
                <a:stretch>
                  <a:fillRect t="-6667" r="-775" b="-20000"/>
                </a:stretch>
              </a:blipFill>
            </p:spPr>
            <p:txBody>
              <a:bodyPr/>
              <a:lstStyle/>
              <a:p>
                <a:r>
                  <a:rPr lang="en-US">
                    <a:noFill/>
                  </a:rPr>
                  <a:t> </a:t>
                </a:r>
              </a:p>
            </p:txBody>
          </p:sp>
        </mc:Fallback>
      </mc:AlternateContent>
    </p:spTree>
    <p:extLst>
      <p:ext uri="{BB962C8B-B14F-4D97-AF65-F5344CB8AC3E}">
        <p14:creationId xmlns:p14="http://schemas.microsoft.com/office/powerpoint/2010/main" val="291246043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Edge Weight Updates</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1066800" y="3519194"/>
            <a:ext cx="10058400" cy="2433550"/>
          </a:xfrm>
        </p:spPr>
        <p:txBody>
          <a:bodyPr>
            <a:normAutofit fontScale="85000" lnSpcReduction="20000"/>
          </a:bodyPr>
          <a:lstStyle/>
          <a:p>
            <a:r>
              <a:rPr lang="en-US" sz="2400" dirty="0">
                <a:latin typeface="Helvetica" pitchFamily="2" charset="0"/>
              </a:rPr>
              <a:t>The basic premise…</a:t>
            </a:r>
          </a:p>
          <a:p>
            <a:pPr marL="0" indent="0">
              <a:buNone/>
            </a:pPr>
            <a:r>
              <a:rPr lang="en-US" sz="2400" dirty="0">
                <a:latin typeface="Helvetica" pitchFamily="2" charset="0"/>
              </a:rPr>
              <a:t>And you continue this pattern until you get to the input layer!</a:t>
            </a:r>
          </a:p>
          <a:p>
            <a:pPr marL="0" indent="0">
              <a:buNone/>
            </a:pPr>
            <a:r>
              <a:rPr lang="en-US" sz="2400" dirty="0">
                <a:latin typeface="Helvetica" pitchFamily="2" charset="0"/>
              </a:rPr>
              <a:t>Here, we are at the input layer, so we are done! We’ve updated all of the edges in our graph!</a:t>
            </a:r>
          </a:p>
          <a:p>
            <a:pPr marL="0" indent="0">
              <a:buNone/>
            </a:pPr>
            <a:r>
              <a:rPr lang="en-US" sz="2400" dirty="0">
                <a:latin typeface="Helvetica" pitchFamily="2" charset="0"/>
              </a:rPr>
              <a:t>Then you move on to the next piece of training data, and repeat the process, further refining the edge weights!</a:t>
            </a:r>
          </a:p>
          <a:p>
            <a:pPr marL="0" indent="0">
              <a:buNone/>
            </a:pPr>
            <a:endParaRPr lang="en-US" sz="2400" dirty="0">
              <a:latin typeface="Helvetica" pitchFamily="2" charset="0"/>
            </a:endParaRPr>
          </a:p>
          <a:p>
            <a:endParaRPr lang="en-US" sz="2400" dirty="0">
              <a:latin typeface="Helvetica" pitchFamily="2" charset="0"/>
            </a:endParaRPr>
          </a:p>
          <a:p>
            <a:pPr marL="0" indent="0">
              <a:buNone/>
            </a:pPr>
            <a:endParaRPr lang="en-US" sz="2400" dirty="0">
              <a:latin typeface="Helvetica" pitchFamily="2" charset="0"/>
            </a:endParaRPr>
          </a:p>
        </p:txBody>
      </p:sp>
      <p:sp>
        <p:nvSpPr>
          <p:cNvPr id="10" name="Oval 9">
            <a:extLst>
              <a:ext uri="{FF2B5EF4-FFF2-40B4-BE49-F238E27FC236}">
                <a16:creationId xmlns:a16="http://schemas.microsoft.com/office/drawing/2014/main" id="{1698BFCF-C959-2845-9ABA-9AAB1F5766B8}"/>
              </a:ext>
            </a:extLst>
          </p:cNvPr>
          <p:cNvSpPr/>
          <p:nvPr/>
        </p:nvSpPr>
        <p:spPr>
          <a:xfrm>
            <a:off x="7004607" y="905257"/>
            <a:ext cx="938637" cy="825956"/>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1.0</a:t>
            </a:r>
          </a:p>
        </p:txBody>
      </p:sp>
      <p:sp>
        <p:nvSpPr>
          <p:cNvPr id="24" name="Oval 23">
            <a:extLst>
              <a:ext uri="{FF2B5EF4-FFF2-40B4-BE49-F238E27FC236}">
                <a16:creationId xmlns:a16="http://schemas.microsoft.com/office/drawing/2014/main" id="{17D03E63-9B2D-754F-A282-D92ABF99748D}"/>
              </a:ext>
            </a:extLst>
          </p:cNvPr>
          <p:cNvSpPr/>
          <p:nvPr/>
        </p:nvSpPr>
        <p:spPr>
          <a:xfrm>
            <a:off x="7004606" y="2113863"/>
            <a:ext cx="938637" cy="825956"/>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0.87</a:t>
            </a:r>
          </a:p>
        </p:txBody>
      </p:sp>
      <p:sp>
        <p:nvSpPr>
          <p:cNvPr id="30" name="Oval 29">
            <a:extLst>
              <a:ext uri="{FF2B5EF4-FFF2-40B4-BE49-F238E27FC236}">
                <a16:creationId xmlns:a16="http://schemas.microsoft.com/office/drawing/2014/main" id="{FF531BDE-3E1F-A342-B7EE-FF2752E6930E}"/>
              </a:ext>
            </a:extLst>
          </p:cNvPr>
          <p:cNvSpPr/>
          <p:nvPr/>
        </p:nvSpPr>
        <p:spPr>
          <a:xfrm>
            <a:off x="8914369" y="915416"/>
            <a:ext cx="938637" cy="825956"/>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H1</a:t>
            </a:r>
          </a:p>
        </p:txBody>
      </p:sp>
      <p:sp>
        <p:nvSpPr>
          <p:cNvPr id="31" name="Oval 30">
            <a:extLst>
              <a:ext uri="{FF2B5EF4-FFF2-40B4-BE49-F238E27FC236}">
                <a16:creationId xmlns:a16="http://schemas.microsoft.com/office/drawing/2014/main" id="{4BA5A16A-3FBD-6D4A-90FB-3850247A3595}"/>
              </a:ext>
            </a:extLst>
          </p:cNvPr>
          <p:cNvSpPr/>
          <p:nvPr/>
        </p:nvSpPr>
        <p:spPr>
          <a:xfrm>
            <a:off x="8914369" y="2113863"/>
            <a:ext cx="938637" cy="825956"/>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H2</a:t>
            </a:r>
          </a:p>
        </p:txBody>
      </p:sp>
      <p:sp>
        <p:nvSpPr>
          <p:cNvPr id="32" name="Oval 31">
            <a:extLst>
              <a:ext uri="{FF2B5EF4-FFF2-40B4-BE49-F238E27FC236}">
                <a16:creationId xmlns:a16="http://schemas.microsoft.com/office/drawing/2014/main" id="{00CC43C8-2F5C-A746-866E-C7D74CFF6DF8}"/>
              </a:ext>
            </a:extLst>
          </p:cNvPr>
          <p:cNvSpPr/>
          <p:nvPr/>
        </p:nvSpPr>
        <p:spPr>
          <a:xfrm>
            <a:off x="10655881" y="1527760"/>
            <a:ext cx="938637" cy="825956"/>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rPr>
              <a:t>0.78</a:t>
            </a:r>
          </a:p>
        </p:txBody>
      </p:sp>
      <p:cxnSp>
        <p:nvCxnSpPr>
          <p:cNvPr id="18" name="Straight Arrow Connector 17">
            <a:extLst>
              <a:ext uri="{FF2B5EF4-FFF2-40B4-BE49-F238E27FC236}">
                <a16:creationId xmlns:a16="http://schemas.microsoft.com/office/drawing/2014/main" id="{EBDF5298-AD83-8E4D-B888-F536E5519DAA}"/>
              </a:ext>
            </a:extLst>
          </p:cNvPr>
          <p:cNvCxnSpPr>
            <a:stCxn id="10" idx="6"/>
            <a:endCxn id="30" idx="2"/>
          </p:cNvCxnSpPr>
          <p:nvPr/>
        </p:nvCxnSpPr>
        <p:spPr>
          <a:xfrm>
            <a:off x="7943244" y="1318235"/>
            <a:ext cx="971125" cy="10159"/>
          </a:xfrm>
          <a:prstGeom prst="straightConnector1">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AEAFE640-5461-CF4D-BFE9-94D04A165DE9}"/>
              </a:ext>
            </a:extLst>
          </p:cNvPr>
          <p:cNvCxnSpPr/>
          <p:nvPr/>
        </p:nvCxnSpPr>
        <p:spPr>
          <a:xfrm>
            <a:off x="7943244" y="2534016"/>
            <a:ext cx="971125" cy="10159"/>
          </a:xfrm>
          <a:prstGeom prst="straightConnector1">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8DC78D01-58A2-D342-913A-293620B4DED0}"/>
              </a:ext>
            </a:extLst>
          </p:cNvPr>
          <p:cNvCxnSpPr>
            <a:cxnSpLocks/>
            <a:endCxn id="32" idx="2"/>
          </p:cNvCxnSpPr>
          <p:nvPr/>
        </p:nvCxnSpPr>
        <p:spPr>
          <a:xfrm>
            <a:off x="9853006" y="1356284"/>
            <a:ext cx="802875" cy="584454"/>
          </a:xfrm>
          <a:prstGeom prst="straightConnector1">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BB8C5821-068D-414C-9BC1-77591174F340}"/>
              </a:ext>
            </a:extLst>
          </p:cNvPr>
          <p:cNvCxnSpPr>
            <a:cxnSpLocks/>
            <a:endCxn id="32" idx="2"/>
          </p:cNvCxnSpPr>
          <p:nvPr/>
        </p:nvCxnSpPr>
        <p:spPr>
          <a:xfrm flipV="1">
            <a:off x="9853006" y="1940738"/>
            <a:ext cx="802875" cy="588198"/>
          </a:xfrm>
          <a:prstGeom prst="straightConnector1">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04C92CC2-0F0C-DB46-B699-00E72F4EB110}"/>
              </a:ext>
            </a:extLst>
          </p:cNvPr>
          <p:cNvCxnSpPr>
            <a:cxnSpLocks/>
            <a:stCxn id="10" idx="6"/>
            <a:endCxn id="31" idx="1"/>
          </p:cNvCxnSpPr>
          <p:nvPr/>
        </p:nvCxnSpPr>
        <p:spPr>
          <a:xfrm>
            <a:off x="7943244" y="1318235"/>
            <a:ext cx="1108585" cy="916586"/>
          </a:xfrm>
          <a:prstGeom prst="straightConnector1">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1432CEF2-45D1-5042-9D14-E716C41E548A}"/>
              </a:ext>
            </a:extLst>
          </p:cNvPr>
          <p:cNvCxnSpPr>
            <a:cxnSpLocks/>
            <a:stCxn id="24" idx="6"/>
            <a:endCxn id="30" idx="3"/>
          </p:cNvCxnSpPr>
          <p:nvPr/>
        </p:nvCxnSpPr>
        <p:spPr>
          <a:xfrm flipV="1">
            <a:off x="7943243" y="1620414"/>
            <a:ext cx="1108586" cy="906427"/>
          </a:xfrm>
          <a:prstGeom prst="straightConnector1">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E982BB5B-1133-8B45-B938-5AE123EBC2CF}"/>
                  </a:ext>
                </a:extLst>
              </p:cNvPr>
              <p:cNvSpPr txBox="1"/>
              <p:nvPr/>
            </p:nvSpPr>
            <p:spPr>
              <a:xfrm>
                <a:off x="10635133" y="2404718"/>
                <a:ext cx="1278943" cy="646331"/>
              </a:xfrm>
              <a:prstGeom prst="rect">
                <a:avLst/>
              </a:prstGeom>
              <a:noFill/>
            </p:spPr>
            <p:txBody>
              <a:bodyPr wrap="square" rtlCol="0">
                <a:spAutoFit/>
              </a:bodyPr>
              <a:lstStyle/>
              <a:p>
                <a14:m>
                  <m:oMath xmlns:m="http://schemas.openxmlformats.org/officeDocument/2006/math">
                    <m:r>
                      <m:rPr>
                        <m:sty m:val="p"/>
                      </m:rPr>
                      <a:rPr lang="en-US">
                        <a:latin typeface="Cambria Math" panose="02040503050406030204" pitchFamily="18" charset="0"/>
                      </a:rPr>
                      <m:t>Δ</m:t>
                    </m:r>
                  </m:oMath>
                </a14:m>
                <a:r>
                  <a:rPr lang="en-US" dirty="0"/>
                  <a:t>(Output) known</a:t>
                </a:r>
              </a:p>
            </p:txBody>
          </p:sp>
        </mc:Choice>
        <mc:Fallback xmlns="">
          <p:sp>
            <p:nvSpPr>
              <p:cNvPr id="4" name="TextBox 3">
                <a:extLst>
                  <a:ext uri="{FF2B5EF4-FFF2-40B4-BE49-F238E27FC236}">
                    <a16:creationId xmlns:a16="http://schemas.microsoft.com/office/drawing/2014/main" id="{E982BB5B-1133-8B45-B938-5AE123EBC2CF}"/>
                  </a:ext>
                </a:extLst>
              </p:cNvPr>
              <p:cNvSpPr txBox="1">
                <a:spLocks noRot="1" noChangeAspect="1" noMove="1" noResize="1" noEditPoints="1" noAdjustHandles="1" noChangeArrowheads="1" noChangeShapeType="1" noTextEdit="1"/>
              </p:cNvSpPr>
              <p:nvPr/>
            </p:nvSpPr>
            <p:spPr>
              <a:xfrm>
                <a:off x="10635133" y="2404718"/>
                <a:ext cx="1278943" cy="646331"/>
              </a:xfrm>
              <a:prstGeom prst="rect">
                <a:avLst/>
              </a:prstGeom>
              <a:blipFill>
                <a:blip r:embed="rId2"/>
                <a:stretch>
                  <a:fillRect l="-2941" t="-1923" r="-2941" b="-134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14EE7DE9-3096-934E-A770-2B1324366928}"/>
                  </a:ext>
                </a:extLst>
              </p:cNvPr>
              <p:cNvSpPr txBox="1"/>
              <p:nvPr/>
            </p:nvSpPr>
            <p:spPr>
              <a:xfrm>
                <a:off x="8894750" y="371623"/>
                <a:ext cx="1620850" cy="369332"/>
              </a:xfrm>
              <a:prstGeom prst="rect">
                <a:avLst/>
              </a:prstGeom>
              <a:noFill/>
            </p:spPr>
            <p:txBody>
              <a:bodyPr wrap="square" rtlCol="0">
                <a:spAutoFit/>
              </a:bodyPr>
              <a:lstStyle/>
              <a:p>
                <a14:m>
                  <m:oMath xmlns:m="http://schemas.openxmlformats.org/officeDocument/2006/math">
                    <m:r>
                      <m:rPr>
                        <m:sty m:val="p"/>
                      </m:rPr>
                      <a:rPr lang="en-US">
                        <a:latin typeface="Cambria Math" panose="02040503050406030204" pitchFamily="18" charset="0"/>
                      </a:rPr>
                      <m:t>Δ</m:t>
                    </m:r>
                  </m:oMath>
                </a14:m>
                <a:r>
                  <a:rPr lang="en-US" dirty="0"/>
                  <a:t>(H1) known</a:t>
                </a:r>
              </a:p>
            </p:txBody>
          </p:sp>
        </mc:Choice>
        <mc:Fallback xmlns="">
          <p:sp>
            <p:nvSpPr>
              <p:cNvPr id="16" name="TextBox 15">
                <a:extLst>
                  <a:ext uri="{FF2B5EF4-FFF2-40B4-BE49-F238E27FC236}">
                    <a16:creationId xmlns:a16="http://schemas.microsoft.com/office/drawing/2014/main" id="{14EE7DE9-3096-934E-A770-2B1324366928}"/>
                  </a:ext>
                </a:extLst>
              </p:cNvPr>
              <p:cNvSpPr txBox="1">
                <a:spLocks noRot="1" noChangeAspect="1" noMove="1" noResize="1" noEditPoints="1" noAdjustHandles="1" noChangeArrowheads="1" noChangeShapeType="1" noTextEdit="1"/>
              </p:cNvSpPr>
              <p:nvPr/>
            </p:nvSpPr>
            <p:spPr>
              <a:xfrm>
                <a:off x="8894750" y="371623"/>
                <a:ext cx="1620850" cy="369332"/>
              </a:xfrm>
              <a:prstGeom prst="rect">
                <a:avLst/>
              </a:prstGeom>
              <a:blipFill>
                <a:blip r:embed="rId3"/>
                <a:stretch>
                  <a:fillRect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BB2FAF5D-E51F-5745-AF68-CB9FD7C0387B}"/>
                  </a:ext>
                </a:extLst>
              </p:cNvPr>
              <p:cNvSpPr txBox="1"/>
              <p:nvPr/>
            </p:nvSpPr>
            <p:spPr>
              <a:xfrm>
                <a:off x="8725370" y="2946994"/>
                <a:ext cx="1620850" cy="369332"/>
              </a:xfrm>
              <a:prstGeom prst="rect">
                <a:avLst/>
              </a:prstGeom>
              <a:noFill/>
            </p:spPr>
            <p:txBody>
              <a:bodyPr wrap="square" rtlCol="0">
                <a:spAutoFit/>
              </a:bodyPr>
              <a:lstStyle/>
              <a:p>
                <a14:m>
                  <m:oMath xmlns:m="http://schemas.openxmlformats.org/officeDocument/2006/math">
                    <m:r>
                      <m:rPr>
                        <m:sty m:val="p"/>
                      </m:rPr>
                      <a:rPr lang="en-US">
                        <a:latin typeface="Cambria Math" panose="02040503050406030204" pitchFamily="18" charset="0"/>
                      </a:rPr>
                      <m:t>Δ</m:t>
                    </m:r>
                  </m:oMath>
                </a14:m>
                <a:r>
                  <a:rPr lang="en-US" dirty="0"/>
                  <a:t>(H2) known</a:t>
                </a:r>
              </a:p>
            </p:txBody>
          </p:sp>
        </mc:Choice>
        <mc:Fallback xmlns="">
          <p:sp>
            <p:nvSpPr>
              <p:cNvPr id="17" name="TextBox 16">
                <a:extLst>
                  <a:ext uri="{FF2B5EF4-FFF2-40B4-BE49-F238E27FC236}">
                    <a16:creationId xmlns:a16="http://schemas.microsoft.com/office/drawing/2014/main" id="{BB2FAF5D-E51F-5745-AF68-CB9FD7C0387B}"/>
                  </a:ext>
                </a:extLst>
              </p:cNvPr>
              <p:cNvSpPr txBox="1">
                <a:spLocks noRot="1" noChangeAspect="1" noMove="1" noResize="1" noEditPoints="1" noAdjustHandles="1" noChangeArrowheads="1" noChangeShapeType="1" noTextEdit="1"/>
              </p:cNvSpPr>
              <p:nvPr/>
            </p:nvSpPr>
            <p:spPr>
              <a:xfrm>
                <a:off x="8725370" y="2946994"/>
                <a:ext cx="1620850" cy="369332"/>
              </a:xfrm>
              <a:prstGeom prst="rect">
                <a:avLst/>
              </a:prstGeom>
              <a:blipFill>
                <a:blip r:embed="rId4"/>
                <a:stretch>
                  <a:fillRect t="-6667" r="-775" b="-20000"/>
                </a:stretch>
              </a:blipFill>
            </p:spPr>
            <p:txBody>
              <a:bodyPr/>
              <a:lstStyle/>
              <a:p>
                <a:r>
                  <a:rPr lang="en-US">
                    <a:noFill/>
                  </a:rPr>
                  <a:t> </a:t>
                </a:r>
              </a:p>
            </p:txBody>
          </p:sp>
        </mc:Fallback>
      </mc:AlternateContent>
    </p:spTree>
    <p:extLst>
      <p:ext uri="{BB962C8B-B14F-4D97-AF65-F5344CB8AC3E}">
        <p14:creationId xmlns:p14="http://schemas.microsoft.com/office/powerpoint/2010/main" val="181001238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The Final Formula for Now</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p:txBody>
              <a:bodyPr>
                <a:normAutofit lnSpcReduction="10000"/>
              </a:bodyPr>
              <a:lstStyle/>
              <a:p>
                <a:r>
                  <a:rPr lang="en-US" sz="2400" dirty="0">
                    <a:latin typeface="Helvetica" pitchFamily="2" charset="0"/>
                  </a:rPr>
                  <a:t>So, how do we update edges exactly?</a:t>
                </a:r>
              </a:p>
              <a:p>
                <a:endParaRPr lang="en-US" sz="2400" dirty="0">
                  <a:latin typeface="Helvetica" pitchFamily="2" charset="0"/>
                </a:endParaRPr>
              </a:p>
              <a:p>
                <a:r>
                  <a:rPr lang="en-US" sz="2400" dirty="0">
                    <a:latin typeface="Helvetica" pitchFamily="2" charset="0"/>
                  </a:rPr>
                  <a:t>If we have a two nodes, </a:t>
                </a:r>
                <a:r>
                  <a:rPr lang="en-US" sz="2400" i="1" dirty="0">
                    <a:latin typeface="Helvetica" pitchFamily="2" charset="0"/>
                  </a:rPr>
                  <a:t>X</a:t>
                </a:r>
                <a:r>
                  <a:rPr lang="en-US" sz="2400" dirty="0">
                    <a:latin typeface="Helvetica" pitchFamily="2" charset="0"/>
                  </a:rPr>
                  <a:t> and </a:t>
                </a:r>
                <a:r>
                  <a:rPr lang="en-US" sz="2400" i="1" dirty="0">
                    <a:latin typeface="Helvetica" pitchFamily="2" charset="0"/>
                  </a:rPr>
                  <a:t>Y</a:t>
                </a:r>
                <a:r>
                  <a:rPr lang="en-US" sz="2400" dirty="0">
                    <a:latin typeface="Helvetica" pitchFamily="2" charset="0"/>
                  </a:rPr>
                  <a:t>, and an edge connecting them with weight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𝑤</m:t>
                        </m:r>
                      </m:e>
                      <m:sub>
                        <m:r>
                          <a:rPr lang="en-US" sz="2400" i="1">
                            <a:latin typeface="Cambria Math" panose="02040503050406030204" pitchFamily="18" charset="0"/>
                          </a:rPr>
                          <m:t>𝑋</m:t>
                        </m:r>
                        <m:r>
                          <a:rPr lang="en-US" sz="2400" i="1">
                            <a:latin typeface="Cambria Math" panose="02040503050406030204" pitchFamily="18" charset="0"/>
                          </a:rPr>
                          <m:t>→</m:t>
                        </m:r>
                        <m:r>
                          <a:rPr lang="en-US" sz="2400" i="1">
                            <a:latin typeface="Cambria Math" panose="02040503050406030204" pitchFamily="18" charset="0"/>
                          </a:rPr>
                          <m:t>𝑌</m:t>
                        </m:r>
                      </m:sub>
                    </m:sSub>
                  </m:oMath>
                </a14:m>
                <a:r>
                  <a:rPr lang="en-US" sz="2400" dirty="0">
                    <a:latin typeface="Helvetica" pitchFamily="2" charset="0"/>
                  </a:rPr>
                  <a:t> we, assume the weight on that edge is partially responsible for some of the error in </a:t>
                </a:r>
                <a:r>
                  <a:rPr lang="en-US" sz="2400" i="1" dirty="0">
                    <a:latin typeface="Helvetica" pitchFamily="2" charset="0"/>
                  </a:rPr>
                  <a:t>Y</a:t>
                </a:r>
                <a:r>
                  <a:rPr lang="en-US" sz="2400" dirty="0">
                    <a:latin typeface="Helvetica" pitchFamily="2" charset="0"/>
                  </a:rPr>
                  <a:t>. </a:t>
                </a:r>
              </a:p>
              <a:p>
                <a:r>
                  <a:rPr lang="en-US" sz="2400" dirty="0">
                    <a:latin typeface="Helvetica" pitchFamily="2" charset="0"/>
                  </a:rPr>
                  <a:t>So we want to adjust the weight on that edge based on the error of </a:t>
                </a:r>
                <a:r>
                  <a:rPr lang="en-US" sz="2400" i="1" dirty="0">
                    <a:latin typeface="Helvetica" pitchFamily="2" charset="0"/>
                  </a:rPr>
                  <a:t>Y</a:t>
                </a:r>
                <a:r>
                  <a:rPr lang="en-US" sz="2400" dirty="0">
                    <a:latin typeface="Helvetica" pitchFamily="2" charset="0"/>
                  </a:rPr>
                  <a:t> that it is causing and based on the output of </a:t>
                </a:r>
                <a:r>
                  <a:rPr lang="en-US" sz="2400" i="1" dirty="0">
                    <a:latin typeface="Helvetica" pitchFamily="2" charset="0"/>
                  </a:rPr>
                  <a:t>X</a:t>
                </a:r>
                <a:r>
                  <a:rPr lang="en-US" sz="2400" dirty="0">
                    <a:latin typeface="Helvetica" pitchFamily="2" charset="0"/>
                  </a:rPr>
                  <a:t>.</a:t>
                </a:r>
              </a:p>
              <a:p>
                <a:pPr marL="0" indent="0">
                  <a:buNone/>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𝑤</m:t>
                          </m:r>
                        </m:e>
                        <m:sub>
                          <m:r>
                            <a:rPr lang="en-US" sz="2400" i="1">
                              <a:latin typeface="Cambria Math" panose="02040503050406030204" pitchFamily="18" charset="0"/>
                            </a:rPr>
                            <m:t>𝑋</m:t>
                          </m:r>
                          <m:r>
                            <a:rPr lang="en-US" sz="2400" i="1">
                              <a:latin typeface="Cambria Math" panose="02040503050406030204" pitchFamily="18" charset="0"/>
                            </a:rPr>
                            <m:t>→</m:t>
                          </m:r>
                          <m:r>
                            <a:rPr lang="en-US" sz="2400" i="1">
                              <a:latin typeface="Cambria Math" panose="02040503050406030204" pitchFamily="18" charset="0"/>
                            </a:rPr>
                            <m:t>𝑌</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𝑤</m:t>
                          </m:r>
                        </m:e>
                        <m:sub>
                          <m:r>
                            <a:rPr lang="en-US" sz="2400" i="1">
                              <a:latin typeface="Cambria Math" panose="02040503050406030204" pitchFamily="18" charset="0"/>
                            </a:rPr>
                            <m:t>𝑋</m:t>
                          </m:r>
                          <m:r>
                            <a:rPr lang="en-US" sz="2400" i="1">
                              <a:latin typeface="Cambria Math" panose="02040503050406030204" pitchFamily="18" charset="0"/>
                            </a:rPr>
                            <m:t>→</m:t>
                          </m:r>
                          <m:r>
                            <a:rPr lang="en-US" sz="2400" i="1">
                              <a:latin typeface="Cambria Math" panose="02040503050406030204" pitchFamily="18" charset="0"/>
                            </a:rPr>
                            <m:t>𝑌</m:t>
                          </m:r>
                        </m:sub>
                      </m:sSub>
                      <m:r>
                        <a:rPr lang="en-US" sz="2400" i="1">
                          <a:latin typeface="Cambria Math" panose="02040503050406030204" pitchFamily="18" charset="0"/>
                        </a:rPr>
                        <m:t>+</m:t>
                      </m:r>
                      <m:d>
                        <m:dPr>
                          <m:ctrlPr>
                            <a:rPr lang="en-US" sz="2400" i="1">
                              <a:latin typeface="Cambria Math" panose="02040503050406030204" pitchFamily="18" charset="0"/>
                            </a:rPr>
                          </m:ctrlPr>
                        </m:dPr>
                        <m:e>
                          <m:r>
                            <a:rPr lang="en-US" sz="2400" i="1">
                              <a:latin typeface="Cambria Math" panose="02040503050406030204" pitchFamily="18" charset="0"/>
                            </a:rPr>
                            <m:t>𝑋</m:t>
                          </m:r>
                          <m:r>
                            <a:rPr lang="en-US" sz="2400" i="1">
                              <a:latin typeface="Cambria Math" panose="02040503050406030204" pitchFamily="18" charset="0"/>
                            </a:rPr>
                            <m:t>⋅</m:t>
                          </m:r>
                          <m:r>
                            <m:rPr>
                              <m:sty m:val="p"/>
                            </m:rPr>
                            <a:rPr lang="en-US" sz="2400">
                              <a:latin typeface="Cambria Math" panose="02040503050406030204" pitchFamily="18" charset="0"/>
                            </a:rPr>
                            <m:t>Δ</m:t>
                          </m:r>
                          <m:d>
                            <m:dPr>
                              <m:ctrlPr>
                                <a:rPr lang="en-US" sz="2400" i="1">
                                  <a:latin typeface="Cambria Math" panose="02040503050406030204" pitchFamily="18" charset="0"/>
                                </a:rPr>
                              </m:ctrlPr>
                            </m:dPr>
                            <m:e>
                              <m:r>
                                <a:rPr lang="en-US" sz="2400" i="1">
                                  <a:latin typeface="Cambria Math" panose="02040503050406030204" pitchFamily="18" charset="0"/>
                                </a:rPr>
                                <m:t>𝑌</m:t>
                              </m:r>
                            </m:e>
                          </m:d>
                        </m:e>
                      </m:d>
                    </m:oMath>
                  </m:oMathPara>
                </a14:m>
                <a:endParaRPr lang="en-US" sz="2400" dirty="0">
                  <a:latin typeface="Helvetica" pitchFamily="2" charset="0"/>
                </a:endParaRPr>
              </a:p>
              <a:p>
                <a:pPr marL="0" indent="0">
                  <a:buNone/>
                </a:pPr>
                <a:endParaRPr lang="en-US" sz="2400" dirty="0">
                  <a:latin typeface="Helvetica" pitchFamily="2" charset="0"/>
                </a:endParaRPr>
              </a:p>
            </p:txBody>
          </p:sp>
        </mc:Choice>
        <mc:Fallback>
          <p:sp>
            <p:nvSpPr>
              <p:cNvPr id="3" name="Content Placeholder 2">
                <a:extLst>
                  <a:ext uri="{FF2B5EF4-FFF2-40B4-BE49-F238E27FC236}">
                    <a16:creationId xmlns:a16="http://schemas.microsoft.com/office/drawing/2014/main" id="{EA0A034E-28F8-AA4F-920F-EAD2DD597D90}"/>
                  </a:ext>
                </a:extLst>
              </p:cNvPr>
              <p:cNvSpPr>
                <a:spLocks noGrp="1" noRot="1" noChangeAspect="1" noMove="1" noResize="1" noEditPoints="1" noAdjustHandles="1" noChangeArrowheads="1" noChangeShapeType="1" noTextEdit="1"/>
              </p:cNvSpPr>
              <p:nvPr>
                <p:ph idx="1"/>
              </p:nvPr>
            </p:nvSpPr>
            <p:spPr>
              <a:blipFill>
                <a:blip r:embed="rId2"/>
                <a:stretch>
                  <a:fillRect l="-883" t="-658"/>
                </a:stretch>
              </a:blipFill>
            </p:spPr>
            <p:txBody>
              <a:bodyPr/>
              <a:lstStyle/>
              <a:p>
                <a:r>
                  <a:rPr lang="en-US">
                    <a:noFill/>
                  </a:rPr>
                  <a:t> </a:t>
                </a:r>
              </a:p>
            </p:txBody>
          </p:sp>
        </mc:Fallback>
      </mc:AlternateContent>
      <p:sp>
        <p:nvSpPr>
          <p:cNvPr id="8" name="Oval 7">
            <a:extLst>
              <a:ext uri="{FF2B5EF4-FFF2-40B4-BE49-F238E27FC236}">
                <a16:creationId xmlns:a16="http://schemas.microsoft.com/office/drawing/2014/main" id="{2F63FE18-87BD-A34F-B45D-D9E652779692}"/>
              </a:ext>
            </a:extLst>
          </p:cNvPr>
          <p:cNvSpPr/>
          <p:nvPr/>
        </p:nvSpPr>
        <p:spPr>
          <a:xfrm>
            <a:off x="10125076" y="355187"/>
            <a:ext cx="1235870" cy="1100138"/>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CDB56FB7-5A75-1643-9DAA-C080FB15C75D}"/>
              </a:ext>
            </a:extLst>
          </p:cNvPr>
          <p:cNvSpPr/>
          <p:nvPr/>
        </p:nvSpPr>
        <p:spPr>
          <a:xfrm>
            <a:off x="7777163" y="1140656"/>
            <a:ext cx="1235870" cy="1100138"/>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F9E35DD4-E49D-C645-9C28-885046F3CA3E}"/>
              </a:ext>
            </a:extLst>
          </p:cNvPr>
          <p:cNvCxnSpPr>
            <a:cxnSpLocks/>
            <a:stCxn id="9" idx="7"/>
            <a:endCxn id="8" idx="2"/>
          </p:cNvCxnSpPr>
          <p:nvPr/>
        </p:nvCxnSpPr>
        <p:spPr>
          <a:xfrm flipV="1">
            <a:off x="8832044" y="905256"/>
            <a:ext cx="1293032" cy="396511"/>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D0DCE8A4-D54D-3744-AA49-55E2306DA07D}"/>
                  </a:ext>
                </a:extLst>
              </p:cNvPr>
              <p:cNvSpPr txBox="1"/>
              <p:nvPr/>
            </p:nvSpPr>
            <p:spPr>
              <a:xfrm>
                <a:off x="9022577" y="706343"/>
                <a:ext cx="749308" cy="36298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𝑋</m:t>
                          </m:r>
                          <m:r>
                            <a:rPr lang="en-US" i="1">
                              <a:latin typeface="Cambria Math" panose="02040503050406030204" pitchFamily="18" charset="0"/>
                            </a:rPr>
                            <m:t>→</m:t>
                          </m:r>
                          <m:r>
                            <a:rPr lang="en-US" i="1">
                              <a:latin typeface="Cambria Math" panose="02040503050406030204" pitchFamily="18" charset="0"/>
                            </a:rPr>
                            <m:t>𝑌</m:t>
                          </m:r>
                        </m:sub>
                      </m:sSub>
                    </m:oMath>
                  </m:oMathPara>
                </a14:m>
                <a:endParaRPr lang="en-US" baseline="-25000" dirty="0"/>
              </a:p>
            </p:txBody>
          </p:sp>
        </mc:Choice>
        <mc:Fallback xmlns="">
          <p:sp>
            <p:nvSpPr>
              <p:cNvPr id="11" name="TextBox 10">
                <a:extLst>
                  <a:ext uri="{FF2B5EF4-FFF2-40B4-BE49-F238E27FC236}">
                    <a16:creationId xmlns:a16="http://schemas.microsoft.com/office/drawing/2014/main" id="{D0DCE8A4-D54D-3744-AA49-55E2306DA07D}"/>
                  </a:ext>
                </a:extLst>
              </p:cNvPr>
              <p:cNvSpPr txBox="1">
                <a:spLocks noRot="1" noChangeAspect="1" noMove="1" noResize="1" noEditPoints="1" noAdjustHandles="1" noChangeArrowheads="1" noChangeShapeType="1" noTextEdit="1"/>
              </p:cNvSpPr>
              <p:nvPr/>
            </p:nvSpPr>
            <p:spPr>
              <a:xfrm>
                <a:off x="9022577" y="706343"/>
                <a:ext cx="749308" cy="362984"/>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92CF927E-0647-6149-A427-A8A7D911E210}"/>
                  </a:ext>
                </a:extLst>
              </p:cNvPr>
              <p:cNvSpPr/>
              <p:nvPr/>
            </p:nvSpPr>
            <p:spPr>
              <a:xfrm>
                <a:off x="7350884" y="1733788"/>
                <a:ext cx="38106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𝑋</m:t>
                      </m:r>
                    </m:oMath>
                  </m:oMathPara>
                </a14:m>
                <a:endParaRPr lang="en-US" dirty="0"/>
              </a:p>
            </p:txBody>
          </p:sp>
        </mc:Choice>
        <mc:Fallback xmlns="">
          <p:sp>
            <p:nvSpPr>
              <p:cNvPr id="12" name="Rectangle 11">
                <a:extLst>
                  <a:ext uri="{FF2B5EF4-FFF2-40B4-BE49-F238E27FC236}">
                    <a16:creationId xmlns:a16="http://schemas.microsoft.com/office/drawing/2014/main" id="{92CF927E-0647-6149-A427-A8A7D911E210}"/>
                  </a:ext>
                </a:extLst>
              </p:cNvPr>
              <p:cNvSpPr>
                <a:spLocks noRot="1" noChangeAspect="1" noMove="1" noResize="1" noEditPoints="1" noAdjustHandles="1" noChangeArrowheads="1" noChangeShapeType="1" noTextEdit="1"/>
              </p:cNvSpPr>
              <p:nvPr/>
            </p:nvSpPr>
            <p:spPr>
              <a:xfrm>
                <a:off x="7350884" y="1733788"/>
                <a:ext cx="381065"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685F6CDC-868A-2441-BA26-0BE148C13679}"/>
                  </a:ext>
                </a:extLst>
              </p:cNvPr>
              <p:cNvSpPr/>
              <p:nvPr/>
            </p:nvSpPr>
            <p:spPr>
              <a:xfrm>
                <a:off x="11109723" y="1247033"/>
                <a:ext cx="357021" cy="36298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𝑌</m:t>
                      </m:r>
                    </m:oMath>
                  </m:oMathPara>
                </a14:m>
                <a:endParaRPr lang="en-US" baseline="-25000" dirty="0"/>
              </a:p>
            </p:txBody>
          </p:sp>
        </mc:Choice>
        <mc:Fallback xmlns="">
          <p:sp>
            <p:nvSpPr>
              <p:cNvPr id="13" name="Rectangle 12">
                <a:extLst>
                  <a:ext uri="{FF2B5EF4-FFF2-40B4-BE49-F238E27FC236}">
                    <a16:creationId xmlns:a16="http://schemas.microsoft.com/office/drawing/2014/main" id="{685F6CDC-868A-2441-BA26-0BE148C13679}"/>
                  </a:ext>
                </a:extLst>
              </p:cNvPr>
              <p:cNvSpPr>
                <a:spLocks noRot="1" noChangeAspect="1" noMove="1" noResize="1" noEditPoints="1" noAdjustHandles="1" noChangeArrowheads="1" noChangeShapeType="1" noTextEdit="1"/>
              </p:cNvSpPr>
              <p:nvPr/>
            </p:nvSpPr>
            <p:spPr>
              <a:xfrm>
                <a:off x="11109723" y="1247033"/>
                <a:ext cx="357021" cy="362984"/>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26636799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a:xfrm>
            <a:off x="422536" y="27251"/>
            <a:ext cx="10058400" cy="1371600"/>
          </a:xfrm>
        </p:spPr>
        <p:txBody>
          <a:bodyPr/>
          <a:lstStyle/>
          <a:p>
            <a:r>
              <a:rPr lang="en-US" dirty="0">
                <a:latin typeface="Helvetica" pitchFamily="2" charset="0"/>
              </a:rPr>
              <a:t>Back Propagation Example</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p:txBody>
          <a:bodyPr>
            <a:normAutofit/>
          </a:bodyPr>
          <a:lstStyle/>
          <a:p>
            <a:endParaRPr lang="en-US" sz="2400" dirty="0">
              <a:latin typeface="Helvetica" pitchFamily="2" charset="0"/>
            </a:endParaRPr>
          </a:p>
          <a:p>
            <a:pPr marL="0" indent="0">
              <a:buNone/>
            </a:pPr>
            <a:endParaRPr lang="en-US" sz="2400" dirty="0">
              <a:latin typeface="Helvetica" pitchFamily="2" charset="0"/>
            </a:endParaRPr>
          </a:p>
        </p:txBody>
      </p:sp>
      <p:grpSp>
        <p:nvGrpSpPr>
          <p:cNvPr id="4" name="Group 3">
            <a:extLst>
              <a:ext uri="{FF2B5EF4-FFF2-40B4-BE49-F238E27FC236}">
                <a16:creationId xmlns:a16="http://schemas.microsoft.com/office/drawing/2014/main" id="{F2289EC0-BEE5-C54C-941C-D1D22C501FE9}"/>
              </a:ext>
            </a:extLst>
          </p:cNvPr>
          <p:cNvGrpSpPr/>
          <p:nvPr/>
        </p:nvGrpSpPr>
        <p:grpSpPr>
          <a:xfrm>
            <a:off x="1066799" y="2654306"/>
            <a:ext cx="8459767" cy="3092895"/>
            <a:chOff x="3375581" y="2991232"/>
            <a:chExt cx="4589912" cy="2034562"/>
          </a:xfrm>
        </p:grpSpPr>
        <p:sp>
          <p:nvSpPr>
            <p:cNvPr id="14" name="Oval 13">
              <a:extLst>
                <a:ext uri="{FF2B5EF4-FFF2-40B4-BE49-F238E27FC236}">
                  <a16:creationId xmlns:a16="http://schemas.microsoft.com/office/drawing/2014/main" id="{E74544D5-EB92-D349-B000-DF8E15FD9E07}"/>
                </a:ext>
              </a:extLst>
            </p:cNvPr>
            <p:cNvSpPr/>
            <p:nvPr/>
          </p:nvSpPr>
          <p:spPr>
            <a:xfrm>
              <a:off x="3375582" y="2991232"/>
              <a:ext cx="938637" cy="825956"/>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F521F1DA-EC70-7F4B-9BE4-67D2FF50F7D7}"/>
                </a:ext>
              </a:extLst>
            </p:cNvPr>
            <p:cNvSpPr/>
            <p:nvPr/>
          </p:nvSpPr>
          <p:spPr>
            <a:xfrm>
              <a:off x="3375581" y="4199838"/>
              <a:ext cx="938637" cy="825956"/>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Oval 15">
              <a:extLst>
                <a:ext uri="{FF2B5EF4-FFF2-40B4-BE49-F238E27FC236}">
                  <a16:creationId xmlns:a16="http://schemas.microsoft.com/office/drawing/2014/main" id="{9E2F0B38-4A5D-F14A-80F5-1268744DDA8E}"/>
                </a:ext>
              </a:extLst>
            </p:cNvPr>
            <p:cNvSpPr/>
            <p:nvPr/>
          </p:nvSpPr>
          <p:spPr>
            <a:xfrm>
              <a:off x="5285344" y="3001391"/>
              <a:ext cx="938637" cy="825956"/>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Oval 16">
              <a:extLst>
                <a:ext uri="{FF2B5EF4-FFF2-40B4-BE49-F238E27FC236}">
                  <a16:creationId xmlns:a16="http://schemas.microsoft.com/office/drawing/2014/main" id="{E0DB1823-4CEA-3A4C-B00D-9089ECD8926D}"/>
                </a:ext>
              </a:extLst>
            </p:cNvPr>
            <p:cNvSpPr/>
            <p:nvPr/>
          </p:nvSpPr>
          <p:spPr>
            <a:xfrm>
              <a:off x="5285344" y="4199838"/>
              <a:ext cx="938637" cy="825956"/>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a:extLst>
                <a:ext uri="{FF2B5EF4-FFF2-40B4-BE49-F238E27FC236}">
                  <a16:creationId xmlns:a16="http://schemas.microsoft.com/office/drawing/2014/main" id="{212D0EF4-CDAF-3E48-9762-96B3A0BFDBFE}"/>
                </a:ext>
              </a:extLst>
            </p:cNvPr>
            <p:cNvSpPr/>
            <p:nvPr/>
          </p:nvSpPr>
          <p:spPr>
            <a:xfrm>
              <a:off x="7026856" y="3613735"/>
              <a:ext cx="938637" cy="825956"/>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cxnSp>
          <p:nvCxnSpPr>
            <p:cNvPr id="19" name="Straight Arrow Connector 18">
              <a:extLst>
                <a:ext uri="{FF2B5EF4-FFF2-40B4-BE49-F238E27FC236}">
                  <a16:creationId xmlns:a16="http://schemas.microsoft.com/office/drawing/2014/main" id="{904FB72E-F32B-4C40-B12A-58ED7C24BC10}"/>
                </a:ext>
              </a:extLst>
            </p:cNvPr>
            <p:cNvCxnSpPr>
              <a:stCxn id="14" idx="6"/>
              <a:endCxn id="16" idx="2"/>
            </p:cNvCxnSpPr>
            <p:nvPr/>
          </p:nvCxnSpPr>
          <p:spPr>
            <a:xfrm>
              <a:off x="4314219" y="3404210"/>
              <a:ext cx="971125" cy="10159"/>
            </a:xfrm>
            <a:prstGeom prst="straightConnector1">
              <a:avLst/>
            </a:prstGeom>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0EAAED42-6560-7A4C-A1DB-DC39FB8DC617}"/>
                </a:ext>
              </a:extLst>
            </p:cNvPr>
            <p:cNvCxnSpPr/>
            <p:nvPr/>
          </p:nvCxnSpPr>
          <p:spPr>
            <a:xfrm>
              <a:off x="4314219" y="4619991"/>
              <a:ext cx="971125" cy="10159"/>
            </a:xfrm>
            <a:prstGeom prst="straightConnector1">
              <a:avLst/>
            </a:prstGeom>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5DD30C84-2C74-EC49-87EE-7653B34BD18B}"/>
                </a:ext>
              </a:extLst>
            </p:cNvPr>
            <p:cNvCxnSpPr>
              <a:cxnSpLocks/>
              <a:endCxn id="18" idx="2"/>
            </p:cNvCxnSpPr>
            <p:nvPr/>
          </p:nvCxnSpPr>
          <p:spPr>
            <a:xfrm>
              <a:off x="6223981" y="3442259"/>
              <a:ext cx="802875" cy="584454"/>
            </a:xfrm>
            <a:prstGeom prst="straightConnector1">
              <a:avLst/>
            </a:prstGeom>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FF3F8198-7A53-2A45-B950-88C6270E9670}"/>
                </a:ext>
              </a:extLst>
            </p:cNvPr>
            <p:cNvCxnSpPr>
              <a:cxnSpLocks/>
              <a:endCxn id="18" idx="2"/>
            </p:cNvCxnSpPr>
            <p:nvPr/>
          </p:nvCxnSpPr>
          <p:spPr>
            <a:xfrm flipV="1">
              <a:off x="6223981" y="4026713"/>
              <a:ext cx="802875" cy="588198"/>
            </a:xfrm>
            <a:prstGeom prst="straightConnector1">
              <a:avLst/>
            </a:prstGeom>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25B65946-CE70-9244-905F-BFE49F6C6ABD}"/>
                </a:ext>
              </a:extLst>
            </p:cNvPr>
            <p:cNvCxnSpPr>
              <a:cxnSpLocks/>
              <a:stCxn id="14" idx="6"/>
              <a:endCxn id="17" idx="1"/>
            </p:cNvCxnSpPr>
            <p:nvPr/>
          </p:nvCxnSpPr>
          <p:spPr>
            <a:xfrm>
              <a:off x="4314219" y="3404210"/>
              <a:ext cx="1108585" cy="916586"/>
            </a:xfrm>
            <a:prstGeom prst="straightConnector1">
              <a:avLst/>
            </a:prstGeom>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51F8FD80-36AF-EE45-976A-709D04550509}"/>
                </a:ext>
              </a:extLst>
            </p:cNvPr>
            <p:cNvCxnSpPr>
              <a:cxnSpLocks/>
              <a:stCxn id="15" idx="6"/>
              <a:endCxn id="16" idx="3"/>
            </p:cNvCxnSpPr>
            <p:nvPr/>
          </p:nvCxnSpPr>
          <p:spPr>
            <a:xfrm flipV="1">
              <a:off x="4314218" y="3706389"/>
              <a:ext cx="1108586" cy="906427"/>
            </a:xfrm>
            <a:prstGeom prst="straightConnector1">
              <a:avLst/>
            </a:prstGeom>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BB0733E6-4BD7-8F4A-9505-E48C6EE57679}"/>
                  </a:ext>
                </a:extLst>
              </p:cNvPr>
              <p:cNvSpPr txBox="1"/>
              <p:nvPr/>
            </p:nvSpPr>
            <p:spPr>
              <a:xfrm>
                <a:off x="3269175" y="2743238"/>
                <a:ext cx="677878"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𝑤</m:t>
                          </m:r>
                        </m:e>
                        <m:sub>
                          <m:r>
                            <a:rPr lang="en-US" sz="2800" b="0" i="1" smtClean="0">
                              <a:latin typeface="Cambria Math" panose="02040503050406030204" pitchFamily="18" charset="0"/>
                            </a:rPr>
                            <m:t>1</m:t>
                          </m:r>
                        </m:sub>
                      </m:sSub>
                    </m:oMath>
                  </m:oMathPara>
                </a14:m>
                <a:endParaRPr lang="en-US" sz="2800" dirty="0"/>
              </a:p>
            </p:txBody>
          </p:sp>
        </mc:Choice>
        <mc:Fallback xmlns="">
          <p:sp>
            <p:nvSpPr>
              <p:cNvPr id="28" name="TextBox 27">
                <a:extLst>
                  <a:ext uri="{FF2B5EF4-FFF2-40B4-BE49-F238E27FC236}">
                    <a16:creationId xmlns:a16="http://schemas.microsoft.com/office/drawing/2014/main" id="{BB0733E6-4BD7-8F4A-9505-E48C6EE57679}"/>
                  </a:ext>
                </a:extLst>
              </p:cNvPr>
              <p:cNvSpPr txBox="1">
                <a:spLocks noRot="1" noChangeAspect="1" noMove="1" noResize="1" noEditPoints="1" noAdjustHandles="1" noChangeArrowheads="1" noChangeShapeType="1" noTextEdit="1"/>
              </p:cNvSpPr>
              <p:nvPr/>
            </p:nvSpPr>
            <p:spPr>
              <a:xfrm>
                <a:off x="3269175" y="2743238"/>
                <a:ext cx="677878" cy="523220"/>
              </a:xfrm>
              <a:prstGeom prst="rect">
                <a:avLst/>
              </a:prstGeom>
              <a:blipFill>
                <a:blip r:embed="rId2"/>
                <a:stretch>
                  <a:fillRect b="-48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26C39DDA-A519-4D4F-A47D-D40ADAB1EF70}"/>
                  </a:ext>
                </a:extLst>
              </p:cNvPr>
              <p:cNvSpPr txBox="1"/>
              <p:nvPr/>
            </p:nvSpPr>
            <p:spPr>
              <a:xfrm>
                <a:off x="3271740" y="4982835"/>
                <a:ext cx="675313"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𝑤</m:t>
                          </m:r>
                        </m:e>
                        <m:sub>
                          <m:r>
                            <a:rPr lang="en-US" sz="2800" b="0" i="1" smtClean="0">
                              <a:latin typeface="Cambria Math" panose="02040503050406030204" pitchFamily="18" charset="0"/>
                            </a:rPr>
                            <m:t>4</m:t>
                          </m:r>
                        </m:sub>
                      </m:sSub>
                    </m:oMath>
                  </m:oMathPara>
                </a14:m>
                <a:endParaRPr lang="en-US" sz="2800" dirty="0"/>
              </a:p>
            </p:txBody>
          </p:sp>
        </mc:Choice>
        <mc:Fallback xmlns="">
          <p:sp>
            <p:nvSpPr>
              <p:cNvPr id="29" name="TextBox 28">
                <a:extLst>
                  <a:ext uri="{FF2B5EF4-FFF2-40B4-BE49-F238E27FC236}">
                    <a16:creationId xmlns:a16="http://schemas.microsoft.com/office/drawing/2014/main" id="{26C39DDA-A519-4D4F-A47D-D40ADAB1EF70}"/>
                  </a:ext>
                </a:extLst>
              </p:cNvPr>
              <p:cNvSpPr txBox="1">
                <a:spLocks noRot="1" noChangeAspect="1" noMove="1" noResize="1" noEditPoints="1" noAdjustHandles="1" noChangeArrowheads="1" noChangeShapeType="1" noTextEdit="1"/>
              </p:cNvSpPr>
              <p:nvPr/>
            </p:nvSpPr>
            <p:spPr>
              <a:xfrm>
                <a:off x="3271740" y="4982835"/>
                <a:ext cx="675313" cy="523220"/>
              </a:xfrm>
              <a:prstGeom prst="rect">
                <a:avLst/>
              </a:prstGeom>
              <a:blipFill>
                <a:blip r:embed="rId3"/>
                <a:stretch>
                  <a:fillRect b="-23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7F604CD2-5B04-9A4C-A3CA-30A0F98A5DE6}"/>
                  </a:ext>
                </a:extLst>
              </p:cNvPr>
              <p:cNvSpPr txBox="1"/>
              <p:nvPr/>
            </p:nvSpPr>
            <p:spPr>
              <a:xfrm>
                <a:off x="2856783" y="3486274"/>
                <a:ext cx="686149"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𝑤</m:t>
                          </m:r>
                        </m:e>
                        <m:sub>
                          <m:r>
                            <a:rPr lang="en-US" sz="2800" b="0" i="1" smtClean="0">
                              <a:latin typeface="Cambria Math" panose="02040503050406030204" pitchFamily="18" charset="0"/>
                            </a:rPr>
                            <m:t>2</m:t>
                          </m:r>
                        </m:sub>
                      </m:sSub>
                    </m:oMath>
                  </m:oMathPara>
                </a14:m>
                <a:endParaRPr lang="en-US" sz="2800" dirty="0"/>
              </a:p>
            </p:txBody>
          </p:sp>
        </mc:Choice>
        <mc:Fallback xmlns="">
          <p:sp>
            <p:nvSpPr>
              <p:cNvPr id="30" name="TextBox 29">
                <a:extLst>
                  <a:ext uri="{FF2B5EF4-FFF2-40B4-BE49-F238E27FC236}">
                    <a16:creationId xmlns:a16="http://schemas.microsoft.com/office/drawing/2014/main" id="{7F604CD2-5B04-9A4C-A3CA-30A0F98A5DE6}"/>
                  </a:ext>
                </a:extLst>
              </p:cNvPr>
              <p:cNvSpPr txBox="1">
                <a:spLocks noRot="1" noChangeAspect="1" noMove="1" noResize="1" noEditPoints="1" noAdjustHandles="1" noChangeArrowheads="1" noChangeShapeType="1" noTextEdit="1"/>
              </p:cNvSpPr>
              <p:nvPr/>
            </p:nvSpPr>
            <p:spPr>
              <a:xfrm>
                <a:off x="2856783" y="3486274"/>
                <a:ext cx="686149" cy="523220"/>
              </a:xfrm>
              <a:prstGeom prst="rect">
                <a:avLst/>
              </a:prstGeom>
              <a:blipFill>
                <a:blip r:embed="rId4"/>
                <a:stretch>
                  <a:fillRect b="-238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6A60C605-C052-D54E-98DA-225DCA283671}"/>
                  </a:ext>
                </a:extLst>
              </p:cNvPr>
              <p:cNvSpPr txBox="1"/>
              <p:nvPr/>
            </p:nvSpPr>
            <p:spPr>
              <a:xfrm>
                <a:off x="3000051" y="4144774"/>
                <a:ext cx="686149"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𝑤</m:t>
                          </m:r>
                        </m:e>
                        <m:sub>
                          <m:r>
                            <a:rPr lang="en-US" sz="2800" b="0" i="1" smtClean="0">
                              <a:latin typeface="Cambria Math" panose="02040503050406030204" pitchFamily="18" charset="0"/>
                            </a:rPr>
                            <m:t>3</m:t>
                          </m:r>
                        </m:sub>
                      </m:sSub>
                    </m:oMath>
                  </m:oMathPara>
                </a14:m>
                <a:endParaRPr lang="en-US" sz="2800" dirty="0"/>
              </a:p>
            </p:txBody>
          </p:sp>
        </mc:Choice>
        <mc:Fallback xmlns="">
          <p:sp>
            <p:nvSpPr>
              <p:cNvPr id="31" name="TextBox 30">
                <a:extLst>
                  <a:ext uri="{FF2B5EF4-FFF2-40B4-BE49-F238E27FC236}">
                    <a16:creationId xmlns:a16="http://schemas.microsoft.com/office/drawing/2014/main" id="{6A60C605-C052-D54E-98DA-225DCA283671}"/>
                  </a:ext>
                </a:extLst>
              </p:cNvPr>
              <p:cNvSpPr txBox="1">
                <a:spLocks noRot="1" noChangeAspect="1" noMove="1" noResize="1" noEditPoints="1" noAdjustHandles="1" noChangeArrowheads="1" noChangeShapeType="1" noTextEdit="1"/>
              </p:cNvSpPr>
              <p:nvPr/>
            </p:nvSpPr>
            <p:spPr>
              <a:xfrm>
                <a:off x="3000051" y="4144774"/>
                <a:ext cx="686149" cy="523220"/>
              </a:xfrm>
              <a:prstGeom prst="rect">
                <a:avLst/>
              </a:prstGeom>
              <a:blipFill>
                <a:blip r:embed="rId5"/>
                <a:stretch>
                  <a:fillRect b="-23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37663B59-496B-7949-B018-1E24CA72E070}"/>
                  </a:ext>
                </a:extLst>
              </p:cNvPr>
              <p:cNvSpPr txBox="1"/>
              <p:nvPr/>
            </p:nvSpPr>
            <p:spPr>
              <a:xfrm>
                <a:off x="6680405" y="3218251"/>
                <a:ext cx="686149"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𝑤</m:t>
                          </m:r>
                        </m:e>
                        <m:sub>
                          <m:r>
                            <a:rPr lang="en-US" sz="2800" b="0" i="1" smtClean="0">
                              <a:latin typeface="Cambria Math" panose="02040503050406030204" pitchFamily="18" charset="0"/>
                            </a:rPr>
                            <m:t>5</m:t>
                          </m:r>
                        </m:sub>
                      </m:sSub>
                    </m:oMath>
                  </m:oMathPara>
                </a14:m>
                <a:endParaRPr lang="en-US" sz="2800" dirty="0"/>
              </a:p>
            </p:txBody>
          </p:sp>
        </mc:Choice>
        <mc:Fallback xmlns="">
          <p:sp>
            <p:nvSpPr>
              <p:cNvPr id="32" name="TextBox 31">
                <a:extLst>
                  <a:ext uri="{FF2B5EF4-FFF2-40B4-BE49-F238E27FC236}">
                    <a16:creationId xmlns:a16="http://schemas.microsoft.com/office/drawing/2014/main" id="{37663B59-496B-7949-B018-1E24CA72E070}"/>
                  </a:ext>
                </a:extLst>
              </p:cNvPr>
              <p:cNvSpPr txBox="1">
                <a:spLocks noRot="1" noChangeAspect="1" noMove="1" noResize="1" noEditPoints="1" noAdjustHandles="1" noChangeArrowheads="1" noChangeShapeType="1" noTextEdit="1"/>
              </p:cNvSpPr>
              <p:nvPr/>
            </p:nvSpPr>
            <p:spPr>
              <a:xfrm>
                <a:off x="6680405" y="3218251"/>
                <a:ext cx="686149" cy="523220"/>
              </a:xfrm>
              <a:prstGeom prst="rect">
                <a:avLst/>
              </a:prstGeom>
              <a:blipFill>
                <a:blip r:embed="rId6"/>
                <a:stretch>
                  <a:fillRect b="-23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C68DF134-F471-7946-A598-A6E86653C083}"/>
                  </a:ext>
                </a:extLst>
              </p:cNvPr>
              <p:cNvSpPr txBox="1"/>
              <p:nvPr/>
            </p:nvSpPr>
            <p:spPr>
              <a:xfrm>
                <a:off x="6751841" y="4606466"/>
                <a:ext cx="686149"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𝑤</m:t>
                          </m:r>
                        </m:e>
                        <m:sub>
                          <m:r>
                            <a:rPr lang="en-US" sz="2800" b="0" i="1" smtClean="0">
                              <a:latin typeface="Cambria Math" panose="02040503050406030204" pitchFamily="18" charset="0"/>
                            </a:rPr>
                            <m:t>6</m:t>
                          </m:r>
                        </m:sub>
                      </m:sSub>
                    </m:oMath>
                  </m:oMathPara>
                </a14:m>
                <a:endParaRPr lang="en-US" sz="2800" dirty="0"/>
              </a:p>
            </p:txBody>
          </p:sp>
        </mc:Choice>
        <mc:Fallback xmlns="">
          <p:sp>
            <p:nvSpPr>
              <p:cNvPr id="33" name="TextBox 32">
                <a:extLst>
                  <a:ext uri="{FF2B5EF4-FFF2-40B4-BE49-F238E27FC236}">
                    <a16:creationId xmlns:a16="http://schemas.microsoft.com/office/drawing/2014/main" id="{C68DF134-F471-7946-A598-A6E86653C083}"/>
                  </a:ext>
                </a:extLst>
              </p:cNvPr>
              <p:cNvSpPr txBox="1">
                <a:spLocks noRot="1" noChangeAspect="1" noMove="1" noResize="1" noEditPoints="1" noAdjustHandles="1" noChangeArrowheads="1" noChangeShapeType="1" noTextEdit="1"/>
              </p:cNvSpPr>
              <p:nvPr/>
            </p:nvSpPr>
            <p:spPr>
              <a:xfrm>
                <a:off x="6751841" y="4606466"/>
                <a:ext cx="686149" cy="523220"/>
              </a:xfrm>
              <a:prstGeom prst="rect">
                <a:avLst/>
              </a:prstGeom>
              <a:blipFill>
                <a:blip r:embed="rId7"/>
                <a:stretch>
                  <a:fillRect b="-238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Content Placeholder 2">
                <a:extLst>
                  <a:ext uri="{FF2B5EF4-FFF2-40B4-BE49-F238E27FC236}">
                    <a16:creationId xmlns:a16="http://schemas.microsoft.com/office/drawing/2014/main" id="{9EDBD7F6-A329-774F-8090-73CBB6B6EE1A}"/>
                  </a:ext>
                </a:extLst>
              </p:cNvPr>
              <p:cNvSpPr txBox="1">
                <a:spLocks/>
              </p:cNvSpPr>
              <p:nvPr/>
            </p:nvSpPr>
            <p:spPr>
              <a:xfrm>
                <a:off x="5953987" y="2513578"/>
                <a:ext cx="878543" cy="49127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𝐻</m:t>
                          </m:r>
                        </m:e>
                        <m:sub>
                          <m:r>
                            <a:rPr lang="en-US" i="1" dirty="0" smtClean="0">
                              <a:latin typeface="Cambria Math" panose="02040503050406030204" pitchFamily="18" charset="0"/>
                            </a:rPr>
                            <m:t>1</m:t>
                          </m:r>
                        </m:sub>
                      </m:sSub>
                    </m:oMath>
                  </m:oMathPara>
                </a14:m>
                <a:endParaRPr lang="en-US" dirty="0"/>
              </a:p>
            </p:txBody>
          </p:sp>
        </mc:Choice>
        <mc:Fallback xmlns="">
          <p:sp>
            <p:nvSpPr>
              <p:cNvPr id="34" name="Content Placeholder 2">
                <a:extLst>
                  <a:ext uri="{FF2B5EF4-FFF2-40B4-BE49-F238E27FC236}">
                    <a16:creationId xmlns:a16="http://schemas.microsoft.com/office/drawing/2014/main" id="{9EDBD7F6-A329-774F-8090-73CBB6B6EE1A}"/>
                  </a:ext>
                </a:extLst>
              </p:cNvPr>
              <p:cNvSpPr txBox="1">
                <a:spLocks noRot="1" noChangeAspect="1" noMove="1" noResize="1" noEditPoints="1" noAdjustHandles="1" noChangeArrowheads="1" noChangeShapeType="1" noTextEdit="1"/>
              </p:cNvSpPr>
              <p:nvPr/>
            </p:nvSpPr>
            <p:spPr>
              <a:xfrm>
                <a:off x="5953987" y="2513578"/>
                <a:ext cx="878543" cy="491270"/>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Content Placeholder 2">
                <a:extLst>
                  <a:ext uri="{FF2B5EF4-FFF2-40B4-BE49-F238E27FC236}">
                    <a16:creationId xmlns:a16="http://schemas.microsoft.com/office/drawing/2014/main" id="{9D8CC347-2FA3-E24F-9CB3-9A70A2102FC0}"/>
                  </a:ext>
                </a:extLst>
              </p:cNvPr>
              <p:cNvSpPr txBox="1">
                <a:spLocks/>
              </p:cNvSpPr>
              <p:nvPr/>
            </p:nvSpPr>
            <p:spPr>
              <a:xfrm>
                <a:off x="5875254" y="4260448"/>
                <a:ext cx="878543" cy="49127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𝐻</m:t>
                          </m:r>
                        </m:e>
                        <m:sub>
                          <m:r>
                            <a:rPr lang="en-US" b="0" i="1" dirty="0" smtClean="0">
                              <a:latin typeface="Cambria Math" panose="02040503050406030204" pitchFamily="18" charset="0"/>
                            </a:rPr>
                            <m:t>2</m:t>
                          </m:r>
                        </m:sub>
                      </m:sSub>
                    </m:oMath>
                  </m:oMathPara>
                </a14:m>
                <a:endParaRPr lang="en-US" dirty="0"/>
              </a:p>
            </p:txBody>
          </p:sp>
        </mc:Choice>
        <mc:Fallback xmlns="">
          <p:sp>
            <p:nvSpPr>
              <p:cNvPr id="35" name="Content Placeholder 2">
                <a:extLst>
                  <a:ext uri="{FF2B5EF4-FFF2-40B4-BE49-F238E27FC236}">
                    <a16:creationId xmlns:a16="http://schemas.microsoft.com/office/drawing/2014/main" id="{9D8CC347-2FA3-E24F-9CB3-9A70A2102FC0}"/>
                  </a:ext>
                </a:extLst>
              </p:cNvPr>
              <p:cNvSpPr txBox="1">
                <a:spLocks noRot="1" noChangeAspect="1" noMove="1" noResize="1" noEditPoints="1" noAdjustHandles="1" noChangeArrowheads="1" noChangeShapeType="1" noTextEdit="1"/>
              </p:cNvSpPr>
              <p:nvPr/>
            </p:nvSpPr>
            <p:spPr>
              <a:xfrm>
                <a:off x="5875254" y="4260448"/>
                <a:ext cx="878543" cy="491270"/>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Content Placeholder 2">
                <a:extLst>
                  <a:ext uri="{FF2B5EF4-FFF2-40B4-BE49-F238E27FC236}">
                    <a16:creationId xmlns:a16="http://schemas.microsoft.com/office/drawing/2014/main" id="{A3511906-2F34-2B4E-898C-BF187B86B7A7}"/>
                  </a:ext>
                </a:extLst>
              </p:cNvPr>
              <p:cNvSpPr txBox="1">
                <a:spLocks/>
              </p:cNvSpPr>
              <p:nvPr/>
            </p:nvSpPr>
            <p:spPr>
              <a:xfrm>
                <a:off x="9087294" y="3314198"/>
                <a:ext cx="878543" cy="49127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𝑂</m:t>
                          </m:r>
                        </m:e>
                        <m:sub>
                          <m:r>
                            <a:rPr lang="en-US" i="1" dirty="0" smtClean="0">
                              <a:latin typeface="Cambria Math" panose="02040503050406030204" pitchFamily="18" charset="0"/>
                            </a:rPr>
                            <m:t>1</m:t>
                          </m:r>
                        </m:sub>
                      </m:sSub>
                    </m:oMath>
                  </m:oMathPara>
                </a14:m>
                <a:endParaRPr lang="en-US" dirty="0"/>
              </a:p>
            </p:txBody>
          </p:sp>
        </mc:Choice>
        <mc:Fallback xmlns="">
          <p:sp>
            <p:nvSpPr>
              <p:cNvPr id="36" name="Content Placeholder 2">
                <a:extLst>
                  <a:ext uri="{FF2B5EF4-FFF2-40B4-BE49-F238E27FC236}">
                    <a16:creationId xmlns:a16="http://schemas.microsoft.com/office/drawing/2014/main" id="{A3511906-2F34-2B4E-898C-BF187B86B7A7}"/>
                  </a:ext>
                </a:extLst>
              </p:cNvPr>
              <p:cNvSpPr txBox="1">
                <a:spLocks noRot="1" noChangeAspect="1" noMove="1" noResize="1" noEditPoints="1" noAdjustHandles="1" noChangeArrowheads="1" noChangeShapeType="1" noTextEdit="1"/>
              </p:cNvSpPr>
              <p:nvPr/>
            </p:nvSpPr>
            <p:spPr>
              <a:xfrm>
                <a:off x="9087294" y="3314198"/>
                <a:ext cx="878543" cy="491270"/>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Content Placeholder 2">
                <a:extLst>
                  <a:ext uri="{FF2B5EF4-FFF2-40B4-BE49-F238E27FC236}">
                    <a16:creationId xmlns:a16="http://schemas.microsoft.com/office/drawing/2014/main" id="{E6FE47F3-203E-1C4C-BBDE-FEE31023C960}"/>
                  </a:ext>
                </a:extLst>
              </p:cNvPr>
              <p:cNvSpPr txBox="1">
                <a:spLocks/>
              </p:cNvSpPr>
              <p:nvPr/>
            </p:nvSpPr>
            <p:spPr>
              <a:xfrm>
                <a:off x="460243" y="2972616"/>
                <a:ext cx="878543" cy="49127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𝐼</m:t>
                          </m:r>
                        </m:e>
                        <m:sub>
                          <m:r>
                            <a:rPr lang="en-US" i="1" dirty="0" smtClean="0">
                              <a:latin typeface="Cambria Math" panose="02040503050406030204" pitchFamily="18" charset="0"/>
                            </a:rPr>
                            <m:t>1</m:t>
                          </m:r>
                        </m:sub>
                      </m:sSub>
                    </m:oMath>
                  </m:oMathPara>
                </a14:m>
                <a:endParaRPr lang="en-US" dirty="0"/>
              </a:p>
            </p:txBody>
          </p:sp>
        </mc:Choice>
        <mc:Fallback xmlns="">
          <p:sp>
            <p:nvSpPr>
              <p:cNvPr id="37" name="Content Placeholder 2">
                <a:extLst>
                  <a:ext uri="{FF2B5EF4-FFF2-40B4-BE49-F238E27FC236}">
                    <a16:creationId xmlns:a16="http://schemas.microsoft.com/office/drawing/2014/main" id="{E6FE47F3-203E-1C4C-BBDE-FEE31023C960}"/>
                  </a:ext>
                </a:extLst>
              </p:cNvPr>
              <p:cNvSpPr txBox="1">
                <a:spLocks noRot="1" noChangeAspect="1" noMove="1" noResize="1" noEditPoints="1" noAdjustHandles="1" noChangeArrowheads="1" noChangeShapeType="1" noTextEdit="1"/>
              </p:cNvSpPr>
              <p:nvPr/>
            </p:nvSpPr>
            <p:spPr>
              <a:xfrm>
                <a:off x="460243" y="2972616"/>
                <a:ext cx="878543" cy="491270"/>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Content Placeholder 2">
                <a:extLst>
                  <a:ext uri="{FF2B5EF4-FFF2-40B4-BE49-F238E27FC236}">
                    <a16:creationId xmlns:a16="http://schemas.microsoft.com/office/drawing/2014/main" id="{8DDE642B-DD9F-594F-96A3-C488EC8620DC}"/>
                  </a:ext>
                </a:extLst>
              </p:cNvPr>
              <p:cNvSpPr txBox="1">
                <a:spLocks/>
              </p:cNvSpPr>
              <p:nvPr/>
            </p:nvSpPr>
            <p:spPr>
              <a:xfrm>
                <a:off x="460243" y="4873766"/>
                <a:ext cx="878543" cy="49127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𝐼</m:t>
                          </m:r>
                        </m:e>
                        <m:sub>
                          <m:r>
                            <a:rPr lang="en-US" i="1" dirty="0" smtClean="0">
                              <a:latin typeface="Cambria Math" panose="02040503050406030204" pitchFamily="18" charset="0"/>
                            </a:rPr>
                            <m:t>2</m:t>
                          </m:r>
                        </m:sub>
                      </m:sSub>
                    </m:oMath>
                  </m:oMathPara>
                </a14:m>
                <a:endParaRPr lang="en-US" dirty="0"/>
              </a:p>
            </p:txBody>
          </p:sp>
        </mc:Choice>
        <mc:Fallback xmlns="">
          <p:sp>
            <p:nvSpPr>
              <p:cNvPr id="38" name="Content Placeholder 2">
                <a:extLst>
                  <a:ext uri="{FF2B5EF4-FFF2-40B4-BE49-F238E27FC236}">
                    <a16:creationId xmlns:a16="http://schemas.microsoft.com/office/drawing/2014/main" id="{8DDE642B-DD9F-594F-96A3-C488EC8620DC}"/>
                  </a:ext>
                </a:extLst>
              </p:cNvPr>
              <p:cNvSpPr txBox="1">
                <a:spLocks noRot="1" noChangeAspect="1" noMove="1" noResize="1" noEditPoints="1" noAdjustHandles="1" noChangeArrowheads="1" noChangeShapeType="1" noTextEdit="1"/>
              </p:cNvSpPr>
              <p:nvPr/>
            </p:nvSpPr>
            <p:spPr>
              <a:xfrm>
                <a:off x="460243" y="4873766"/>
                <a:ext cx="878543" cy="491270"/>
              </a:xfrm>
              <a:prstGeom prst="rect">
                <a:avLst/>
              </a:prstGeom>
              <a:blipFill>
                <a:blip r:embed="rId12"/>
                <a:stretch>
                  <a:fillRect/>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F3B050E5-10C6-794C-BDCC-F074D043D9DF}"/>
              </a:ext>
            </a:extLst>
          </p:cNvPr>
          <p:cNvSpPr txBox="1"/>
          <p:nvPr/>
        </p:nvSpPr>
        <p:spPr>
          <a:xfrm>
            <a:off x="531729" y="1227639"/>
            <a:ext cx="10687050" cy="830997"/>
          </a:xfrm>
          <a:prstGeom prst="rect">
            <a:avLst/>
          </a:prstGeom>
          <a:noFill/>
        </p:spPr>
        <p:txBody>
          <a:bodyPr wrap="square" rtlCol="0">
            <a:spAutoFit/>
          </a:bodyPr>
          <a:lstStyle/>
          <a:p>
            <a:r>
              <a:rPr lang="en-US" sz="2400" dirty="0">
                <a:latin typeface="Helvetica" pitchFamily="2" charset="0"/>
              </a:rPr>
              <a:t>Here is the network we are going to train a tiny bit. It has 5 nodes, and 3 layers (one input layer, one output layer, and one hidden layer). </a:t>
            </a:r>
          </a:p>
        </p:txBody>
      </p:sp>
    </p:spTree>
    <p:extLst>
      <p:ext uri="{BB962C8B-B14F-4D97-AF65-F5344CB8AC3E}">
        <p14:creationId xmlns:p14="http://schemas.microsoft.com/office/powerpoint/2010/main" val="273507849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a:xfrm>
            <a:off x="422536" y="27251"/>
            <a:ext cx="10058400" cy="1371600"/>
          </a:xfrm>
        </p:spPr>
        <p:txBody>
          <a:bodyPr/>
          <a:lstStyle/>
          <a:p>
            <a:r>
              <a:rPr lang="en-US" dirty="0">
                <a:latin typeface="Helvetica" pitchFamily="2" charset="0"/>
              </a:rPr>
              <a:t>Back Propagation Example</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p:txBody>
          <a:bodyPr>
            <a:normAutofit/>
          </a:bodyPr>
          <a:lstStyle/>
          <a:p>
            <a:endParaRPr lang="en-US" sz="2400" dirty="0">
              <a:latin typeface="Helvetica" pitchFamily="2" charset="0"/>
            </a:endParaRPr>
          </a:p>
          <a:p>
            <a:pPr marL="0" indent="0">
              <a:buNone/>
            </a:pPr>
            <a:endParaRPr lang="en-US" sz="2400" dirty="0">
              <a:latin typeface="Helvetica" pitchFamily="2" charset="0"/>
            </a:endParaRPr>
          </a:p>
        </p:txBody>
      </p:sp>
      <p:grpSp>
        <p:nvGrpSpPr>
          <p:cNvPr id="4" name="Group 3">
            <a:extLst>
              <a:ext uri="{FF2B5EF4-FFF2-40B4-BE49-F238E27FC236}">
                <a16:creationId xmlns:a16="http://schemas.microsoft.com/office/drawing/2014/main" id="{F2289EC0-BEE5-C54C-941C-D1D22C501FE9}"/>
              </a:ext>
            </a:extLst>
          </p:cNvPr>
          <p:cNvGrpSpPr/>
          <p:nvPr/>
        </p:nvGrpSpPr>
        <p:grpSpPr>
          <a:xfrm>
            <a:off x="1066799" y="2654306"/>
            <a:ext cx="8459767" cy="3092895"/>
            <a:chOff x="3375581" y="2991232"/>
            <a:chExt cx="4589912" cy="2034562"/>
          </a:xfrm>
        </p:grpSpPr>
        <p:sp>
          <p:nvSpPr>
            <p:cNvPr id="14" name="Oval 13">
              <a:extLst>
                <a:ext uri="{FF2B5EF4-FFF2-40B4-BE49-F238E27FC236}">
                  <a16:creationId xmlns:a16="http://schemas.microsoft.com/office/drawing/2014/main" id="{E74544D5-EB92-D349-B000-DF8E15FD9E07}"/>
                </a:ext>
              </a:extLst>
            </p:cNvPr>
            <p:cNvSpPr/>
            <p:nvPr/>
          </p:nvSpPr>
          <p:spPr>
            <a:xfrm>
              <a:off x="3375582" y="2991232"/>
              <a:ext cx="938637" cy="825956"/>
            </a:xfrm>
            <a:prstGeom prst="ellipse">
              <a:avLst/>
            </a:prstGeom>
            <a:solidFill>
              <a:srgbClr val="FF0000"/>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F521F1DA-EC70-7F4B-9BE4-67D2FF50F7D7}"/>
                </a:ext>
              </a:extLst>
            </p:cNvPr>
            <p:cNvSpPr/>
            <p:nvPr/>
          </p:nvSpPr>
          <p:spPr>
            <a:xfrm>
              <a:off x="3375581" y="4199838"/>
              <a:ext cx="938637" cy="825956"/>
            </a:xfrm>
            <a:prstGeom prst="ellipse">
              <a:avLst/>
            </a:prstGeom>
            <a:solidFill>
              <a:srgbClr val="FF0000"/>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Oval 15">
              <a:extLst>
                <a:ext uri="{FF2B5EF4-FFF2-40B4-BE49-F238E27FC236}">
                  <a16:creationId xmlns:a16="http://schemas.microsoft.com/office/drawing/2014/main" id="{9E2F0B38-4A5D-F14A-80F5-1268744DDA8E}"/>
                </a:ext>
              </a:extLst>
            </p:cNvPr>
            <p:cNvSpPr/>
            <p:nvPr/>
          </p:nvSpPr>
          <p:spPr>
            <a:xfrm>
              <a:off x="5285344" y="3001391"/>
              <a:ext cx="938637" cy="825956"/>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Oval 16">
              <a:extLst>
                <a:ext uri="{FF2B5EF4-FFF2-40B4-BE49-F238E27FC236}">
                  <a16:creationId xmlns:a16="http://schemas.microsoft.com/office/drawing/2014/main" id="{E0DB1823-4CEA-3A4C-B00D-9089ECD8926D}"/>
                </a:ext>
              </a:extLst>
            </p:cNvPr>
            <p:cNvSpPr/>
            <p:nvPr/>
          </p:nvSpPr>
          <p:spPr>
            <a:xfrm>
              <a:off x="5285344" y="4199838"/>
              <a:ext cx="938637" cy="825956"/>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a:extLst>
                <a:ext uri="{FF2B5EF4-FFF2-40B4-BE49-F238E27FC236}">
                  <a16:creationId xmlns:a16="http://schemas.microsoft.com/office/drawing/2014/main" id="{212D0EF4-CDAF-3E48-9762-96B3A0BFDBFE}"/>
                </a:ext>
              </a:extLst>
            </p:cNvPr>
            <p:cNvSpPr/>
            <p:nvPr/>
          </p:nvSpPr>
          <p:spPr>
            <a:xfrm>
              <a:off x="7026856" y="3613735"/>
              <a:ext cx="938637" cy="825956"/>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cxnSp>
          <p:nvCxnSpPr>
            <p:cNvPr id="19" name="Straight Arrow Connector 18">
              <a:extLst>
                <a:ext uri="{FF2B5EF4-FFF2-40B4-BE49-F238E27FC236}">
                  <a16:creationId xmlns:a16="http://schemas.microsoft.com/office/drawing/2014/main" id="{904FB72E-F32B-4C40-B12A-58ED7C24BC10}"/>
                </a:ext>
              </a:extLst>
            </p:cNvPr>
            <p:cNvCxnSpPr>
              <a:stCxn id="14" idx="6"/>
              <a:endCxn id="16" idx="2"/>
            </p:cNvCxnSpPr>
            <p:nvPr/>
          </p:nvCxnSpPr>
          <p:spPr>
            <a:xfrm>
              <a:off x="4314219" y="3404210"/>
              <a:ext cx="971125" cy="10159"/>
            </a:xfrm>
            <a:prstGeom prst="straightConnector1">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0EAAED42-6560-7A4C-A1DB-DC39FB8DC617}"/>
                </a:ext>
              </a:extLst>
            </p:cNvPr>
            <p:cNvCxnSpPr/>
            <p:nvPr/>
          </p:nvCxnSpPr>
          <p:spPr>
            <a:xfrm>
              <a:off x="4314219" y="4619991"/>
              <a:ext cx="971125" cy="10159"/>
            </a:xfrm>
            <a:prstGeom prst="straightConnector1">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5DD30C84-2C74-EC49-87EE-7653B34BD18B}"/>
                </a:ext>
              </a:extLst>
            </p:cNvPr>
            <p:cNvCxnSpPr>
              <a:cxnSpLocks/>
              <a:endCxn id="18" idx="2"/>
            </p:cNvCxnSpPr>
            <p:nvPr/>
          </p:nvCxnSpPr>
          <p:spPr>
            <a:xfrm>
              <a:off x="6223981" y="3442259"/>
              <a:ext cx="802875" cy="584454"/>
            </a:xfrm>
            <a:prstGeom prst="straightConnector1">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FF3F8198-7A53-2A45-B950-88C6270E9670}"/>
                </a:ext>
              </a:extLst>
            </p:cNvPr>
            <p:cNvCxnSpPr>
              <a:cxnSpLocks/>
              <a:endCxn id="18" idx="2"/>
            </p:cNvCxnSpPr>
            <p:nvPr/>
          </p:nvCxnSpPr>
          <p:spPr>
            <a:xfrm flipV="1">
              <a:off x="6223981" y="4026713"/>
              <a:ext cx="802875" cy="588198"/>
            </a:xfrm>
            <a:prstGeom prst="straightConnector1">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25B65946-CE70-9244-905F-BFE49F6C6ABD}"/>
                </a:ext>
              </a:extLst>
            </p:cNvPr>
            <p:cNvCxnSpPr>
              <a:cxnSpLocks/>
              <a:stCxn id="14" idx="6"/>
              <a:endCxn id="17" idx="1"/>
            </p:cNvCxnSpPr>
            <p:nvPr/>
          </p:nvCxnSpPr>
          <p:spPr>
            <a:xfrm>
              <a:off x="4314219" y="3404210"/>
              <a:ext cx="1108585" cy="916586"/>
            </a:xfrm>
            <a:prstGeom prst="straightConnector1">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51F8FD80-36AF-EE45-976A-709D04550509}"/>
                </a:ext>
              </a:extLst>
            </p:cNvPr>
            <p:cNvCxnSpPr>
              <a:cxnSpLocks/>
              <a:stCxn id="15" idx="6"/>
              <a:endCxn id="16" idx="3"/>
            </p:cNvCxnSpPr>
            <p:nvPr/>
          </p:nvCxnSpPr>
          <p:spPr>
            <a:xfrm flipV="1">
              <a:off x="4314218" y="3706389"/>
              <a:ext cx="1108586" cy="906427"/>
            </a:xfrm>
            <a:prstGeom prst="straightConnector1">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BB0733E6-4BD7-8F4A-9505-E48C6EE57679}"/>
                  </a:ext>
                </a:extLst>
              </p:cNvPr>
              <p:cNvSpPr txBox="1"/>
              <p:nvPr/>
            </p:nvSpPr>
            <p:spPr>
              <a:xfrm>
                <a:off x="3269175" y="2743238"/>
                <a:ext cx="677878"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𝑤</m:t>
                          </m:r>
                        </m:e>
                        <m:sub>
                          <m:r>
                            <a:rPr lang="en-US" sz="2800" b="0" i="1" smtClean="0">
                              <a:latin typeface="Cambria Math" panose="02040503050406030204" pitchFamily="18" charset="0"/>
                            </a:rPr>
                            <m:t>1</m:t>
                          </m:r>
                        </m:sub>
                      </m:sSub>
                    </m:oMath>
                  </m:oMathPara>
                </a14:m>
                <a:endParaRPr lang="en-US" sz="2800" dirty="0"/>
              </a:p>
            </p:txBody>
          </p:sp>
        </mc:Choice>
        <mc:Fallback xmlns="">
          <p:sp>
            <p:nvSpPr>
              <p:cNvPr id="28" name="TextBox 27">
                <a:extLst>
                  <a:ext uri="{FF2B5EF4-FFF2-40B4-BE49-F238E27FC236}">
                    <a16:creationId xmlns:a16="http://schemas.microsoft.com/office/drawing/2014/main" id="{BB0733E6-4BD7-8F4A-9505-E48C6EE57679}"/>
                  </a:ext>
                </a:extLst>
              </p:cNvPr>
              <p:cNvSpPr txBox="1">
                <a:spLocks noRot="1" noChangeAspect="1" noMove="1" noResize="1" noEditPoints="1" noAdjustHandles="1" noChangeArrowheads="1" noChangeShapeType="1" noTextEdit="1"/>
              </p:cNvSpPr>
              <p:nvPr/>
            </p:nvSpPr>
            <p:spPr>
              <a:xfrm>
                <a:off x="3269175" y="2743238"/>
                <a:ext cx="677878" cy="523220"/>
              </a:xfrm>
              <a:prstGeom prst="rect">
                <a:avLst/>
              </a:prstGeom>
              <a:blipFill>
                <a:blip r:embed="rId2"/>
                <a:stretch>
                  <a:fillRect b="-48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26C39DDA-A519-4D4F-A47D-D40ADAB1EF70}"/>
                  </a:ext>
                </a:extLst>
              </p:cNvPr>
              <p:cNvSpPr txBox="1"/>
              <p:nvPr/>
            </p:nvSpPr>
            <p:spPr>
              <a:xfrm>
                <a:off x="3271740" y="4982835"/>
                <a:ext cx="675313"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𝑤</m:t>
                          </m:r>
                        </m:e>
                        <m:sub>
                          <m:r>
                            <a:rPr lang="en-US" sz="2800" b="0" i="1" smtClean="0">
                              <a:latin typeface="Cambria Math" panose="02040503050406030204" pitchFamily="18" charset="0"/>
                            </a:rPr>
                            <m:t>4</m:t>
                          </m:r>
                        </m:sub>
                      </m:sSub>
                    </m:oMath>
                  </m:oMathPara>
                </a14:m>
                <a:endParaRPr lang="en-US" sz="2800" dirty="0"/>
              </a:p>
            </p:txBody>
          </p:sp>
        </mc:Choice>
        <mc:Fallback xmlns="">
          <p:sp>
            <p:nvSpPr>
              <p:cNvPr id="29" name="TextBox 28">
                <a:extLst>
                  <a:ext uri="{FF2B5EF4-FFF2-40B4-BE49-F238E27FC236}">
                    <a16:creationId xmlns:a16="http://schemas.microsoft.com/office/drawing/2014/main" id="{26C39DDA-A519-4D4F-A47D-D40ADAB1EF70}"/>
                  </a:ext>
                </a:extLst>
              </p:cNvPr>
              <p:cNvSpPr txBox="1">
                <a:spLocks noRot="1" noChangeAspect="1" noMove="1" noResize="1" noEditPoints="1" noAdjustHandles="1" noChangeArrowheads="1" noChangeShapeType="1" noTextEdit="1"/>
              </p:cNvSpPr>
              <p:nvPr/>
            </p:nvSpPr>
            <p:spPr>
              <a:xfrm>
                <a:off x="3271740" y="4982835"/>
                <a:ext cx="675313" cy="523220"/>
              </a:xfrm>
              <a:prstGeom prst="rect">
                <a:avLst/>
              </a:prstGeom>
              <a:blipFill>
                <a:blip r:embed="rId3"/>
                <a:stretch>
                  <a:fillRect b="-23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7F604CD2-5B04-9A4C-A3CA-30A0F98A5DE6}"/>
                  </a:ext>
                </a:extLst>
              </p:cNvPr>
              <p:cNvSpPr txBox="1"/>
              <p:nvPr/>
            </p:nvSpPr>
            <p:spPr>
              <a:xfrm>
                <a:off x="2856783" y="3486274"/>
                <a:ext cx="686149"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𝑤</m:t>
                          </m:r>
                        </m:e>
                        <m:sub>
                          <m:r>
                            <a:rPr lang="en-US" sz="2800" b="0" i="1" smtClean="0">
                              <a:latin typeface="Cambria Math" panose="02040503050406030204" pitchFamily="18" charset="0"/>
                            </a:rPr>
                            <m:t>2</m:t>
                          </m:r>
                        </m:sub>
                      </m:sSub>
                    </m:oMath>
                  </m:oMathPara>
                </a14:m>
                <a:endParaRPr lang="en-US" sz="2800" dirty="0"/>
              </a:p>
            </p:txBody>
          </p:sp>
        </mc:Choice>
        <mc:Fallback xmlns="">
          <p:sp>
            <p:nvSpPr>
              <p:cNvPr id="30" name="TextBox 29">
                <a:extLst>
                  <a:ext uri="{FF2B5EF4-FFF2-40B4-BE49-F238E27FC236}">
                    <a16:creationId xmlns:a16="http://schemas.microsoft.com/office/drawing/2014/main" id="{7F604CD2-5B04-9A4C-A3CA-30A0F98A5DE6}"/>
                  </a:ext>
                </a:extLst>
              </p:cNvPr>
              <p:cNvSpPr txBox="1">
                <a:spLocks noRot="1" noChangeAspect="1" noMove="1" noResize="1" noEditPoints="1" noAdjustHandles="1" noChangeArrowheads="1" noChangeShapeType="1" noTextEdit="1"/>
              </p:cNvSpPr>
              <p:nvPr/>
            </p:nvSpPr>
            <p:spPr>
              <a:xfrm>
                <a:off x="2856783" y="3486274"/>
                <a:ext cx="686149" cy="523220"/>
              </a:xfrm>
              <a:prstGeom prst="rect">
                <a:avLst/>
              </a:prstGeom>
              <a:blipFill>
                <a:blip r:embed="rId4"/>
                <a:stretch>
                  <a:fillRect b="-238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6A60C605-C052-D54E-98DA-225DCA283671}"/>
                  </a:ext>
                </a:extLst>
              </p:cNvPr>
              <p:cNvSpPr txBox="1"/>
              <p:nvPr/>
            </p:nvSpPr>
            <p:spPr>
              <a:xfrm>
                <a:off x="3000051" y="4144774"/>
                <a:ext cx="686149"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𝑤</m:t>
                          </m:r>
                        </m:e>
                        <m:sub>
                          <m:r>
                            <a:rPr lang="en-US" sz="2800" b="0" i="1" smtClean="0">
                              <a:latin typeface="Cambria Math" panose="02040503050406030204" pitchFamily="18" charset="0"/>
                            </a:rPr>
                            <m:t>3</m:t>
                          </m:r>
                        </m:sub>
                      </m:sSub>
                    </m:oMath>
                  </m:oMathPara>
                </a14:m>
                <a:endParaRPr lang="en-US" sz="2800" dirty="0"/>
              </a:p>
            </p:txBody>
          </p:sp>
        </mc:Choice>
        <mc:Fallback xmlns="">
          <p:sp>
            <p:nvSpPr>
              <p:cNvPr id="31" name="TextBox 30">
                <a:extLst>
                  <a:ext uri="{FF2B5EF4-FFF2-40B4-BE49-F238E27FC236}">
                    <a16:creationId xmlns:a16="http://schemas.microsoft.com/office/drawing/2014/main" id="{6A60C605-C052-D54E-98DA-225DCA283671}"/>
                  </a:ext>
                </a:extLst>
              </p:cNvPr>
              <p:cNvSpPr txBox="1">
                <a:spLocks noRot="1" noChangeAspect="1" noMove="1" noResize="1" noEditPoints="1" noAdjustHandles="1" noChangeArrowheads="1" noChangeShapeType="1" noTextEdit="1"/>
              </p:cNvSpPr>
              <p:nvPr/>
            </p:nvSpPr>
            <p:spPr>
              <a:xfrm>
                <a:off x="3000051" y="4144774"/>
                <a:ext cx="686149" cy="523220"/>
              </a:xfrm>
              <a:prstGeom prst="rect">
                <a:avLst/>
              </a:prstGeom>
              <a:blipFill>
                <a:blip r:embed="rId5"/>
                <a:stretch>
                  <a:fillRect b="-23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37663B59-496B-7949-B018-1E24CA72E070}"/>
                  </a:ext>
                </a:extLst>
              </p:cNvPr>
              <p:cNvSpPr txBox="1"/>
              <p:nvPr/>
            </p:nvSpPr>
            <p:spPr>
              <a:xfrm>
                <a:off x="6680405" y="3218251"/>
                <a:ext cx="686149"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𝑤</m:t>
                          </m:r>
                        </m:e>
                        <m:sub>
                          <m:r>
                            <a:rPr lang="en-US" sz="2800" b="0" i="1" smtClean="0">
                              <a:latin typeface="Cambria Math" panose="02040503050406030204" pitchFamily="18" charset="0"/>
                            </a:rPr>
                            <m:t>5</m:t>
                          </m:r>
                        </m:sub>
                      </m:sSub>
                    </m:oMath>
                  </m:oMathPara>
                </a14:m>
                <a:endParaRPr lang="en-US" sz="2800" dirty="0"/>
              </a:p>
            </p:txBody>
          </p:sp>
        </mc:Choice>
        <mc:Fallback xmlns="">
          <p:sp>
            <p:nvSpPr>
              <p:cNvPr id="32" name="TextBox 31">
                <a:extLst>
                  <a:ext uri="{FF2B5EF4-FFF2-40B4-BE49-F238E27FC236}">
                    <a16:creationId xmlns:a16="http://schemas.microsoft.com/office/drawing/2014/main" id="{37663B59-496B-7949-B018-1E24CA72E070}"/>
                  </a:ext>
                </a:extLst>
              </p:cNvPr>
              <p:cNvSpPr txBox="1">
                <a:spLocks noRot="1" noChangeAspect="1" noMove="1" noResize="1" noEditPoints="1" noAdjustHandles="1" noChangeArrowheads="1" noChangeShapeType="1" noTextEdit="1"/>
              </p:cNvSpPr>
              <p:nvPr/>
            </p:nvSpPr>
            <p:spPr>
              <a:xfrm>
                <a:off x="6680405" y="3218251"/>
                <a:ext cx="686149" cy="523220"/>
              </a:xfrm>
              <a:prstGeom prst="rect">
                <a:avLst/>
              </a:prstGeom>
              <a:blipFill>
                <a:blip r:embed="rId6"/>
                <a:stretch>
                  <a:fillRect b="-23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C68DF134-F471-7946-A598-A6E86653C083}"/>
                  </a:ext>
                </a:extLst>
              </p:cNvPr>
              <p:cNvSpPr txBox="1"/>
              <p:nvPr/>
            </p:nvSpPr>
            <p:spPr>
              <a:xfrm>
                <a:off x="6751841" y="4606466"/>
                <a:ext cx="686149"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𝑤</m:t>
                          </m:r>
                        </m:e>
                        <m:sub>
                          <m:r>
                            <a:rPr lang="en-US" sz="2800" b="0" i="1" smtClean="0">
                              <a:latin typeface="Cambria Math" panose="02040503050406030204" pitchFamily="18" charset="0"/>
                            </a:rPr>
                            <m:t>6</m:t>
                          </m:r>
                        </m:sub>
                      </m:sSub>
                    </m:oMath>
                  </m:oMathPara>
                </a14:m>
                <a:endParaRPr lang="en-US" sz="2800" dirty="0"/>
              </a:p>
            </p:txBody>
          </p:sp>
        </mc:Choice>
        <mc:Fallback xmlns="">
          <p:sp>
            <p:nvSpPr>
              <p:cNvPr id="33" name="TextBox 32">
                <a:extLst>
                  <a:ext uri="{FF2B5EF4-FFF2-40B4-BE49-F238E27FC236}">
                    <a16:creationId xmlns:a16="http://schemas.microsoft.com/office/drawing/2014/main" id="{C68DF134-F471-7946-A598-A6E86653C083}"/>
                  </a:ext>
                </a:extLst>
              </p:cNvPr>
              <p:cNvSpPr txBox="1">
                <a:spLocks noRot="1" noChangeAspect="1" noMove="1" noResize="1" noEditPoints="1" noAdjustHandles="1" noChangeArrowheads="1" noChangeShapeType="1" noTextEdit="1"/>
              </p:cNvSpPr>
              <p:nvPr/>
            </p:nvSpPr>
            <p:spPr>
              <a:xfrm>
                <a:off x="6751841" y="4606466"/>
                <a:ext cx="686149" cy="523220"/>
              </a:xfrm>
              <a:prstGeom prst="rect">
                <a:avLst/>
              </a:prstGeom>
              <a:blipFill>
                <a:blip r:embed="rId7"/>
                <a:stretch>
                  <a:fillRect b="-238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Content Placeholder 2">
                <a:extLst>
                  <a:ext uri="{FF2B5EF4-FFF2-40B4-BE49-F238E27FC236}">
                    <a16:creationId xmlns:a16="http://schemas.microsoft.com/office/drawing/2014/main" id="{9EDBD7F6-A329-774F-8090-73CBB6B6EE1A}"/>
                  </a:ext>
                </a:extLst>
              </p:cNvPr>
              <p:cNvSpPr txBox="1">
                <a:spLocks/>
              </p:cNvSpPr>
              <p:nvPr/>
            </p:nvSpPr>
            <p:spPr>
              <a:xfrm>
                <a:off x="5953987" y="2513578"/>
                <a:ext cx="878543" cy="49127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𝐻</m:t>
                          </m:r>
                        </m:e>
                        <m:sub>
                          <m:r>
                            <a:rPr lang="en-US" i="1" dirty="0" smtClean="0">
                              <a:latin typeface="Cambria Math" panose="02040503050406030204" pitchFamily="18" charset="0"/>
                            </a:rPr>
                            <m:t>1</m:t>
                          </m:r>
                        </m:sub>
                      </m:sSub>
                    </m:oMath>
                  </m:oMathPara>
                </a14:m>
                <a:endParaRPr lang="en-US" dirty="0"/>
              </a:p>
            </p:txBody>
          </p:sp>
        </mc:Choice>
        <mc:Fallback xmlns="">
          <p:sp>
            <p:nvSpPr>
              <p:cNvPr id="34" name="Content Placeholder 2">
                <a:extLst>
                  <a:ext uri="{FF2B5EF4-FFF2-40B4-BE49-F238E27FC236}">
                    <a16:creationId xmlns:a16="http://schemas.microsoft.com/office/drawing/2014/main" id="{9EDBD7F6-A329-774F-8090-73CBB6B6EE1A}"/>
                  </a:ext>
                </a:extLst>
              </p:cNvPr>
              <p:cNvSpPr txBox="1">
                <a:spLocks noRot="1" noChangeAspect="1" noMove="1" noResize="1" noEditPoints="1" noAdjustHandles="1" noChangeArrowheads="1" noChangeShapeType="1" noTextEdit="1"/>
              </p:cNvSpPr>
              <p:nvPr/>
            </p:nvSpPr>
            <p:spPr>
              <a:xfrm>
                <a:off x="5953987" y="2513578"/>
                <a:ext cx="878543" cy="491270"/>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Content Placeholder 2">
                <a:extLst>
                  <a:ext uri="{FF2B5EF4-FFF2-40B4-BE49-F238E27FC236}">
                    <a16:creationId xmlns:a16="http://schemas.microsoft.com/office/drawing/2014/main" id="{9D8CC347-2FA3-E24F-9CB3-9A70A2102FC0}"/>
                  </a:ext>
                </a:extLst>
              </p:cNvPr>
              <p:cNvSpPr txBox="1">
                <a:spLocks/>
              </p:cNvSpPr>
              <p:nvPr/>
            </p:nvSpPr>
            <p:spPr>
              <a:xfrm>
                <a:off x="5875254" y="4260448"/>
                <a:ext cx="878543" cy="49127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𝐻</m:t>
                          </m:r>
                        </m:e>
                        <m:sub>
                          <m:r>
                            <a:rPr lang="en-US" b="0" i="1" dirty="0" smtClean="0">
                              <a:latin typeface="Cambria Math" panose="02040503050406030204" pitchFamily="18" charset="0"/>
                            </a:rPr>
                            <m:t>2</m:t>
                          </m:r>
                        </m:sub>
                      </m:sSub>
                    </m:oMath>
                  </m:oMathPara>
                </a14:m>
                <a:endParaRPr lang="en-US" dirty="0"/>
              </a:p>
            </p:txBody>
          </p:sp>
        </mc:Choice>
        <mc:Fallback xmlns="">
          <p:sp>
            <p:nvSpPr>
              <p:cNvPr id="35" name="Content Placeholder 2">
                <a:extLst>
                  <a:ext uri="{FF2B5EF4-FFF2-40B4-BE49-F238E27FC236}">
                    <a16:creationId xmlns:a16="http://schemas.microsoft.com/office/drawing/2014/main" id="{9D8CC347-2FA3-E24F-9CB3-9A70A2102FC0}"/>
                  </a:ext>
                </a:extLst>
              </p:cNvPr>
              <p:cNvSpPr txBox="1">
                <a:spLocks noRot="1" noChangeAspect="1" noMove="1" noResize="1" noEditPoints="1" noAdjustHandles="1" noChangeArrowheads="1" noChangeShapeType="1" noTextEdit="1"/>
              </p:cNvSpPr>
              <p:nvPr/>
            </p:nvSpPr>
            <p:spPr>
              <a:xfrm>
                <a:off x="5875254" y="4260448"/>
                <a:ext cx="878543" cy="491270"/>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Content Placeholder 2">
                <a:extLst>
                  <a:ext uri="{FF2B5EF4-FFF2-40B4-BE49-F238E27FC236}">
                    <a16:creationId xmlns:a16="http://schemas.microsoft.com/office/drawing/2014/main" id="{A3511906-2F34-2B4E-898C-BF187B86B7A7}"/>
                  </a:ext>
                </a:extLst>
              </p:cNvPr>
              <p:cNvSpPr txBox="1">
                <a:spLocks/>
              </p:cNvSpPr>
              <p:nvPr/>
            </p:nvSpPr>
            <p:spPr>
              <a:xfrm>
                <a:off x="9087294" y="3314198"/>
                <a:ext cx="878543" cy="49127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𝑂</m:t>
                          </m:r>
                        </m:e>
                        <m:sub>
                          <m:r>
                            <a:rPr lang="en-US" i="1" dirty="0" smtClean="0">
                              <a:latin typeface="Cambria Math" panose="02040503050406030204" pitchFamily="18" charset="0"/>
                            </a:rPr>
                            <m:t>1</m:t>
                          </m:r>
                        </m:sub>
                      </m:sSub>
                    </m:oMath>
                  </m:oMathPara>
                </a14:m>
                <a:endParaRPr lang="en-US" dirty="0"/>
              </a:p>
            </p:txBody>
          </p:sp>
        </mc:Choice>
        <mc:Fallback xmlns="">
          <p:sp>
            <p:nvSpPr>
              <p:cNvPr id="36" name="Content Placeholder 2">
                <a:extLst>
                  <a:ext uri="{FF2B5EF4-FFF2-40B4-BE49-F238E27FC236}">
                    <a16:creationId xmlns:a16="http://schemas.microsoft.com/office/drawing/2014/main" id="{A3511906-2F34-2B4E-898C-BF187B86B7A7}"/>
                  </a:ext>
                </a:extLst>
              </p:cNvPr>
              <p:cNvSpPr txBox="1">
                <a:spLocks noRot="1" noChangeAspect="1" noMove="1" noResize="1" noEditPoints="1" noAdjustHandles="1" noChangeArrowheads="1" noChangeShapeType="1" noTextEdit="1"/>
              </p:cNvSpPr>
              <p:nvPr/>
            </p:nvSpPr>
            <p:spPr>
              <a:xfrm>
                <a:off x="9087294" y="3314198"/>
                <a:ext cx="878543" cy="491270"/>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Content Placeholder 2">
                <a:extLst>
                  <a:ext uri="{FF2B5EF4-FFF2-40B4-BE49-F238E27FC236}">
                    <a16:creationId xmlns:a16="http://schemas.microsoft.com/office/drawing/2014/main" id="{E6FE47F3-203E-1C4C-BBDE-FEE31023C960}"/>
                  </a:ext>
                </a:extLst>
              </p:cNvPr>
              <p:cNvSpPr txBox="1">
                <a:spLocks/>
              </p:cNvSpPr>
              <p:nvPr/>
            </p:nvSpPr>
            <p:spPr>
              <a:xfrm>
                <a:off x="460243" y="2972616"/>
                <a:ext cx="878543" cy="49127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𝐼</m:t>
                          </m:r>
                        </m:e>
                        <m:sub>
                          <m:r>
                            <a:rPr lang="en-US" i="1" dirty="0" smtClean="0">
                              <a:latin typeface="Cambria Math" panose="02040503050406030204" pitchFamily="18" charset="0"/>
                            </a:rPr>
                            <m:t>1</m:t>
                          </m:r>
                        </m:sub>
                      </m:sSub>
                    </m:oMath>
                  </m:oMathPara>
                </a14:m>
                <a:endParaRPr lang="en-US" dirty="0"/>
              </a:p>
            </p:txBody>
          </p:sp>
        </mc:Choice>
        <mc:Fallback xmlns="">
          <p:sp>
            <p:nvSpPr>
              <p:cNvPr id="37" name="Content Placeholder 2">
                <a:extLst>
                  <a:ext uri="{FF2B5EF4-FFF2-40B4-BE49-F238E27FC236}">
                    <a16:creationId xmlns:a16="http://schemas.microsoft.com/office/drawing/2014/main" id="{E6FE47F3-203E-1C4C-BBDE-FEE31023C960}"/>
                  </a:ext>
                </a:extLst>
              </p:cNvPr>
              <p:cNvSpPr txBox="1">
                <a:spLocks noRot="1" noChangeAspect="1" noMove="1" noResize="1" noEditPoints="1" noAdjustHandles="1" noChangeArrowheads="1" noChangeShapeType="1" noTextEdit="1"/>
              </p:cNvSpPr>
              <p:nvPr/>
            </p:nvSpPr>
            <p:spPr>
              <a:xfrm>
                <a:off x="460243" y="2972616"/>
                <a:ext cx="878543" cy="491270"/>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Content Placeholder 2">
                <a:extLst>
                  <a:ext uri="{FF2B5EF4-FFF2-40B4-BE49-F238E27FC236}">
                    <a16:creationId xmlns:a16="http://schemas.microsoft.com/office/drawing/2014/main" id="{8DDE642B-DD9F-594F-96A3-C488EC8620DC}"/>
                  </a:ext>
                </a:extLst>
              </p:cNvPr>
              <p:cNvSpPr txBox="1">
                <a:spLocks/>
              </p:cNvSpPr>
              <p:nvPr/>
            </p:nvSpPr>
            <p:spPr>
              <a:xfrm>
                <a:off x="460243" y="4873766"/>
                <a:ext cx="878543" cy="49127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𝐼</m:t>
                          </m:r>
                        </m:e>
                        <m:sub>
                          <m:r>
                            <a:rPr lang="en-US" i="1" dirty="0" smtClean="0">
                              <a:latin typeface="Cambria Math" panose="02040503050406030204" pitchFamily="18" charset="0"/>
                            </a:rPr>
                            <m:t>2</m:t>
                          </m:r>
                        </m:sub>
                      </m:sSub>
                    </m:oMath>
                  </m:oMathPara>
                </a14:m>
                <a:endParaRPr lang="en-US" dirty="0"/>
              </a:p>
            </p:txBody>
          </p:sp>
        </mc:Choice>
        <mc:Fallback xmlns="">
          <p:sp>
            <p:nvSpPr>
              <p:cNvPr id="38" name="Content Placeholder 2">
                <a:extLst>
                  <a:ext uri="{FF2B5EF4-FFF2-40B4-BE49-F238E27FC236}">
                    <a16:creationId xmlns:a16="http://schemas.microsoft.com/office/drawing/2014/main" id="{8DDE642B-DD9F-594F-96A3-C488EC8620DC}"/>
                  </a:ext>
                </a:extLst>
              </p:cNvPr>
              <p:cNvSpPr txBox="1">
                <a:spLocks noRot="1" noChangeAspect="1" noMove="1" noResize="1" noEditPoints="1" noAdjustHandles="1" noChangeArrowheads="1" noChangeShapeType="1" noTextEdit="1"/>
              </p:cNvSpPr>
              <p:nvPr/>
            </p:nvSpPr>
            <p:spPr>
              <a:xfrm>
                <a:off x="460243" y="4873766"/>
                <a:ext cx="878543" cy="491270"/>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F3B050E5-10C6-794C-BDCC-F074D043D9DF}"/>
                  </a:ext>
                </a:extLst>
              </p:cNvPr>
              <p:cNvSpPr txBox="1"/>
              <p:nvPr/>
            </p:nvSpPr>
            <p:spPr>
              <a:xfrm>
                <a:off x="531729" y="1227639"/>
                <a:ext cx="10687050" cy="461665"/>
              </a:xfrm>
              <a:prstGeom prst="rect">
                <a:avLst/>
              </a:prstGeom>
              <a:noFill/>
            </p:spPr>
            <p:txBody>
              <a:bodyPr wrap="square" rtlCol="0">
                <a:spAutoFit/>
              </a:bodyPr>
              <a:lstStyle/>
              <a:p>
                <a:r>
                  <a:rPr lang="en-US" sz="2400" dirty="0">
                    <a:latin typeface="Helvetica" pitchFamily="2" charset="0"/>
                  </a:rPr>
                  <a:t>The Input layer has two input nodes, </a:t>
                </a:r>
                <a14:m>
                  <m:oMath xmlns:m="http://schemas.openxmlformats.org/officeDocument/2006/math">
                    <m:sSub>
                      <m:sSubPr>
                        <m:ctrlPr>
                          <a:rPr lang="en-US" sz="2400" i="1" dirty="0">
                            <a:latin typeface="Cambria Math" panose="02040503050406030204" pitchFamily="18" charset="0"/>
                          </a:rPr>
                        </m:ctrlPr>
                      </m:sSubPr>
                      <m:e>
                        <m:r>
                          <a:rPr lang="en-US" sz="2400" i="1" dirty="0">
                            <a:latin typeface="Cambria Math" panose="02040503050406030204" pitchFamily="18" charset="0"/>
                          </a:rPr>
                          <m:t>𝐼</m:t>
                        </m:r>
                      </m:e>
                      <m:sub>
                        <m:r>
                          <a:rPr lang="en-US" sz="2400" i="1" dirty="0">
                            <a:latin typeface="Cambria Math" panose="02040503050406030204" pitchFamily="18" charset="0"/>
                          </a:rPr>
                          <m:t>1</m:t>
                        </m:r>
                      </m:sub>
                    </m:sSub>
                  </m:oMath>
                </a14:m>
                <a:r>
                  <a:rPr lang="en-US" sz="2400" dirty="0">
                    <a:latin typeface="Helvetica" pitchFamily="2" charset="0"/>
                  </a:rPr>
                  <a:t> and </a:t>
                </a:r>
                <a14:m>
                  <m:oMath xmlns:m="http://schemas.openxmlformats.org/officeDocument/2006/math">
                    <m:sSub>
                      <m:sSubPr>
                        <m:ctrlPr>
                          <a:rPr lang="en-US" sz="2400" i="1" dirty="0">
                            <a:latin typeface="Cambria Math" panose="02040503050406030204" pitchFamily="18" charset="0"/>
                          </a:rPr>
                        </m:ctrlPr>
                      </m:sSubPr>
                      <m:e>
                        <m:r>
                          <a:rPr lang="en-US" sz="2400" i="1" dirty="0">
                            <a:latin typeface="Cambria Math" panose="02040503050406030204" pitchFamily="18" charset="0"/>
                          </a:rPr>
                          <m:t>𝐼</m:t>
                        </m:r>
                      </m:e>
                      <m:sub>
                        <m:r>
                          <a:rPr lang="en-US" sz="2400" b="0" i="1" dirty="0" smtClean="0">
                            <a:latin typeface="Cambria Math" panose="02040503050406030204" pitchFamily="18" charset="0"/>
                          </a:rPr>
                          <m:t>2</m:t>
                        </m:r>
                      </m:sub>
                    </m:sSub>
                  </m:oMath>
                </a14:m>
                <a:r>
                  <a:rPr lang="en-US" sz="2400" dirty="0">
                    <a:latin typeface="Helvetica" pitchFamily="2" charset="0"/>
                  </a:rPr>
                  <a:t>. </a:t>
                </a:r>
              </a:p>
            </p:txBody>
          </p:sp>
        </mc:Choice>
        <mc:Fallback xmlns="">
          <p:sp>
            <p:nvSpPr>
              <p:cNvPr id="5" name="TextBox 4">
                <a:extLst>
                  <a:ext uri="{FF2B5EF4-FFF2-40B4-BE49-F238E27FC236}">
                    <a16:creationId xmlns:a16="http://schemas.microsoft.com/office/drawing/2014/main" id="{F3B050E5-10C6-794C-BDCC-F074D043D9DF}"/>
                  </a:ext>
                </a:extLst>
              </p:cNvPr>
              <p:cNvSpPr txBox="1">
                <a:spLocks noRot="1" noChangeAspect="1" noMove="1" noResize="1" noEditPoints="1" noAdjustHandles="1" noChangeArrowheads="1" noChangeShapeType="1" noTextEdit="1"/>
              </p:cNvSpPr>
              <p:nvPr/>
            </p:nvSpPr>
            <p:spPr>
              <a:xfrm>
                <a:off x="531729" y="1227639"/>
                <a:ext cx="10687050" cy="461665"/>
              </a:xfrm>
              <a:prstGeom prst="rect">
                <a:avLst/>
              </a:prstGeom>
              <a:blipFill>
                <a:blip r:embed="rId13"/>
                <a:stretch>
                  <a:fillRect l="-831" t="-10811" b="-29730"/>
                </a:stretch>
              </a:blipFill>
            </p:spPr>
            <p:txBody>
              <a:bodyPr/>
              <a:lstStyle/>
              <a:p>
                <a:r>
                  <a:rPr lang="en-US">
                    <a:noFill/>
                  </a:rPr>
                  <a:t> </a:t>
                </a:r>
              </a:p>
            </p:txBody>
          </p:sp>
        </mc:Fallback>
      </mc:AlternateContent>
      <p:cxnSp>
        <p:nvCxnSpPr>
          <p:cNvPr id="39" name="Straight Arrow Connector 38">
            <a:extLst>
              <a:ext uri="{FF2B5EF4-FFF2-40B4-BE49-F238E27FC236}">
                <a16:creationId xmlns:a16="http://schemas.microsoft.com/office/drawing/2014/main" id="{2FE9D632-A393-A441-A175-B01293D96374}"/>
              </a:ext>
            </a:extLst>
          </p:cNvPr>
          <p:cNvCxnSpPr/>
          <p:nvPr/>
        </p:nvCxnSpPr>
        <p:spPr>
          <a:xfrm>
            <a:off x="2826302" y="3276195"/>
            <a:ext cx="1789902" cy="15443"/>
          </a:xfrm>
          <a:prstGeom prst="straightConnector1">
            <a:avLst/>
          </a:prstGeom>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F93BB903-2C5F-0F4B-B70D-7834EF17B3FC}"/>
              </a:ext>
            </a:extLst>
          </p:cNvPr>
          <p:cNvCxnSpPr/>
          <p:nvPr/>
        </p:nvCxnSpPr>
        <p:spPr>
          <a:xfrm>
            <a:off x="2826302" y="5124397"/>
            <a:ext cx="1789902" cy="15443"/>
          </a:xfrm>
          <a:prstGeom prst="straightConnector1">
            <a:avLst/>
          </a:prstGeom>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C9F26ECF-547F-1443-A03E-5724EE7D8915}"/>
              </a:ext>
            </a:extLst>
          </p:cNvPr>
          <p:cNvCxnSpPr>
            <a:cxnSpLocks/>
          </p:cNvCxnSpPr>
          <p:nvPr/>
        </p:nvCxnSpPr>
        <p:spPr>
          <a:xfrm>
            <a:off x="6346226" y="3334036"/>
            <a:ext cx="1479796" cy="888474"/>
          </a:xfrm>
          <a:prstGeom prst="straightConnector1">
            <a:avLst/>
          </a:prstGeom>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A6A99B95-055C-234F-A28E-1F6B0075FFF9}"/>
              </a:ext>
            </a:extLst>
          </p:cNvPr>
          <p:cNvCxnSpPr>
            <a:cxnSpLocks/>
          </p:cNvCxnSpPr>
          <p:nvPr/>
        </p:nvCxnSpPr>
        <p:spPr>
          <a:xfrm flipV="1">
            <a:off x="6346226" y="4222510"/>
            <a:ext cx="1479796" cy="894165"/>
          </a:xfrm>
          <a:prstGeom prst="straightConnector1">
            <a:avLst/>
          </a:prstGeom>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D961155B-1F24-6E48-A927-E25A12B042A7}"/>
              </a:ext>
            </a:extLst>
          </p:cNvPr>
          <p:cNvCxnSpPr>
            <a:cxnSpLocks/>
          </p:cNvCxnSpPr>
          <p:nvPr/>
        </p:nvCxnSpPr>
        <p:spPr>
          <a:xfrm>
            <a:off x="2826302" y="3276195"/>
            <a:ext cx="2043257" cy="1393373"/>
          </a:xfrm>
          <a:prstGeom prst="straightConnector1">
            <a:avLst/>
          </a:prstGeom>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487DF5AF-CFC6-1A4F-BEEB-7A8C4688E635}"/>
              </a:ext>
            </a:extLst>
          </p:cNvPr>
          <p:cNvCxnSpPr>
            <a:cxnSpLocks/>
          </p:cNvCxnSpPr>
          <p:nvPr/>
        </p:nvCxnSpPr>
        <p:spPr>
          <a:xfrm flipV="1">
            <a:off x="2826300" y="3735560"/>
            <a:ext cx="2043259" cy="1377930"/>
          </a:xfrm>
          <a:prstGeom prst="straightConnector1">
            <a:avLst/>
          </a:prstGeom>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0061233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a:xfrm>
            <a:off x="422536" y="27251"/>
            <a:ext cx="10058400" cy="1371600"/>
          </a:xfrm>
        </p:spPr>
        <p:txBody>
          <a:bodyPr/>
          <a:lstStyle/>
          <a:p>
            <a:r>
              <a:rPr lang="en-US" dirty="0">
                <a:latin typeface="Helvetica" pitchFamily="2" charset="0"/>
              </a:rPr>
              <a:t>Back Propagation Example</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p:txBody>
          <a:bodyPr>
            <a:normAutofit/>
          </a:bodyPr>
          <a:lstStyle/>
          <a:p>
            <a:endParaRPr lang="en-US" sz="2400" dirty="0">
              <a:latin typeface="Helvetica" pitchFamily="2" charset="0"/>
            </a:endParaRPr>
          </a:p>
          <a:p>
            <a:pPr marL="0" indent="0">
              <a:buNone/>
            </a:pPr>
            <a:endParaRPr lang="en-US" sz="2400" dirty="0">
              <a:latin typeface="Helvetica" pitchFamily="2" charset="0"/>
            </a:endParaRPr>
          </a:p>
        </p:txBody>
      </p:sp>
      <p:grpSp>
        <p:nvGrpSpPr>
          <p:cNvPr id="4" name="Group 3">
            <a:extLst>
              <a:ext uri="{FF2B5EF4-FFF2-40B4-BE49-F238E27FC236}">
                <a16:creationId xmlns:a16="http://schemas.microsoft.com/office/drawing/2014/main" id="{F2289EC0-BEE5-C54C-941C-D1D22C501FE9}"/>
              </a:ext>
            </a:extLst>
          </p:cNvPr>
          <p:cNvGrpSpPr/>
          <p:nvPr/>
        </p:nvGrpSpPr>
        <p:grpSpPr>
          <a:xfrm>
            <a:off x="1066799" y="2654306"/>
            <a:ext cx="8459767" cy="3092895"/>
            <a:chOff x="3375581" y="2991232"/>
            <a:chExt cx="4589912" cy="2034562"/>
          </a:xfrm>
        </p:grpSpPr>
        <p:sp>
          <p:nvSpPr>
            <p:cNvPr id="14" name="Oval 13">
              <a:extLst>
                <a:ext uri="{FF2B5EF4-FFF2-40B4-BE49-F238E27FC236}">
                  <a16:creationId xmlns:a16="http://schemas.microsoft.com/office/drawing/2014/main" id="{E74544D5-EB92-D349-B000-DF8E15FD9E07}"/>
                </a:ext>
              </a:extLst>
            </p:cNvPr>
            <p:cNvSpPr/>
            <p:nvPr/>
          </p:nvSpPr>
          <p:spPr>
            <a:xfrm>
              <a:off x="3375582" y="2991232"/>
              <a:ext cx="938637" cy="825956"/>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F521F1DA-EC70-7F4B-9BE4-67D2FF50F7D7}"/>
                </a:ext>
              </a:extLst>
            </p:cNvPr>
            <p:cNvSpPr/>
            <p:nvPr/>
          </p:nvSpPr>
          <p:spPr>
            <a:xfrm>
              <a:off x="3375581" y="4199838"/>
              <a:ext cx="938637" cy="825956"/>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Oval 15">
              <a:extLst>
                <a:ext uri="{FF2B5EF4-FFF2-40B4-BE49-F238E27FC236}">
                  <a16:creationId xmlns:a16="http://schemas.microsoft.com/office/drawing/2014/main" id="{9E2F0B38-4A5D-F14A-80F5-1268744DDA8E}"/>
                </a:ext>
              </a:extLst>
            </p:cNvPr>
            <p:cNvSpPr/>
            <p:nvPr/>
          </p:nvSpPr>
          <p:spPr>
            <a:xfrm>
              <a:off x="5285344" y="3001391"/>
              <a:ext cx="938637" cy="825956"/>
            </a:xfrm>
            <a:prstGeom prst="ellipse">
              <a:avLst/>
            </a:prstGeom>
            <a:solidFill>
              <a:srgbClr val="FF0000"/>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Oval 16">
              <a:extLst>
                <a:ext uri="{FF2B5EF4-FFF2-40B4-BE49-F238E27FC236}">
                  <a16:creationId xmlns:a16="http://schemas.microsoft.com/office/drawing/2014/main" id="{E0DB1823-4CEA-3A4C-B00D-9089ECD8926D}"/>
                </a:ext>
              </a:extLst>
            </p:cNvPr>
            <p:cNvSpPr/>
            <p:nvPr/>
          </p:nvSpPr>
          <p:spPr>
            <a:xfrm>
              <a:off x="5285344" y="4199838"/>
              <a:ext cx="938637" cy="825956"/>
            </a:xfrm>
            <a:prstGeom prst="ellipse">
              <a:avLst/>
            </a:prstGeom>
            <a:solidFill>
              <a:srgbClr val="FF0000"/>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a:extLst>
                <a:ext uri="{FF2B5EF4-FFF2-40B4-BE49-F238E27FC236}">
                  <a16:creationId xmlns:a16="http://schemas.microsoft.com/office/drawing/2014/main" id="{212D0EF4-CDAF-3E48-9762-96B3A0BFDBFE}"/>
                </a:ext>
              </a:extLst>
            </p:cNvPr>
            <p:cNvSpPr/>
            <p:nvPr/>
          </p:nvSpPr>
          <p:spPr>
            <a:xfrm>
              <a:off x="7026856" y="3613735"/>
              <a:ext cx="938637" cy="825956"/>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cxnSp>
          <p:nvCxnSpPr>
            <p:cNvPr id="19" name="Straight Arrow Connector 18">
              <a:extLst>
                <a:ext uri="{FF2B5EF4-FFF2-40B4-BE49-F238E27FC236}">
                  <a16:creationId xmlns:a16="http://schemas.microsoft.com/office/drawing/2014/main" id="{904FB72E-F32B-4C40-B12A-58ED7C24BC10}"/>
                </a:ext>
              </a:extLst>
            </p:cNvPr>
            <p:cNvCxnSpPr>
              <a:stCxn id="14" idx="6"/>
              <a:endCxn id="16" idx="2"/>
            </p:cNvCxnSpPr>
            <p:nvPr/>
          </p:nvCxnSpPr>
          <p:spPr>
            <a:xfrm>
              <a:off x="4314219" y="3404210"/>
              <a:ext cx="971125" cy="10159"/>
            </a:xfrm>
            <a:prstGeom prst="straightConnector1">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0EAAED42-6560-7A4C-A1DB-DC39FB8DC617}"/>
                </a:ext>
              </a:extLst>
            </p:cNvPr>
            <p:cNvCxnSpPr/>
            <p:nvPr/>
          </p:nvCxnSpPr>
          <p:spPr>
            <a:xfrm>
              <a:off x="4314219" y="4619991"/>
              <a:ext cx="971125" cy="10159"/>
            </a:xfrm>
            <a:prstGeom prst="straightConnector1">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5DD30C84-2C74-EC49-87EE-7653B34BD18B}"/>
                </a:ext>
              </a:extLst>
            </p:cNvPr>
            <p:cNvCxnSpPr>
              <a:cxnSpLocks/>
              <a:endCxn id="18" idx="2"/>
            </p:cNvCxnSpPr>
            <p:nvPr/>
          </p:nvCxnSpPr>
          <p:spPr>
            <a:xfrm>
              <a:off x="6223981" y="3442259"/>
              <a:ext cx="802875" cy="584454"/>
            </a:xfrm>
            <a:prstGeom prst="straightConnector1">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FF3F8198-7A53-2A45-B950-88C6270E9670}"/>
                </a:ext>
              </a:extLst>
            </p:cNvPr>
            <p:cNvCxnSpPr>
              <a:cxnSpLocks/>
              <a:endCxn id="18" idx="2"/>
            </p:cNvCxnSpPr>
            <p:nvPr/>
          </p:nvCxnSpPr>
          <p:spPr>
            <a:xfrm flipV="1">
              <a:off x="6223981" y="4026713"/>
              <a:ext cx="802875" cy="588198"/>
            </a:xfrm>
            <a:prstGeom prst="straightConnector1">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25B65946-CE70-9244-905F-BFE49F6C6ABD}"/>
                </a:ext>
              </a:extLst>
            </p:cNvPr>
            <p:cNvCxnSpPr>
              <a:cxnSpLocks/>
              <a:stCxn id="14" idx="6"/>
              <a:endCxn id="17" idx="1"/>
            </p:cNvCxnSpPr>
            <p:nvPr/>
          </p:nvCxnSpPr>
          <p:spPr>
            <a:xfrm>
              <a:off x="4314219" y="3404210"/>
              <a:ext cx="1108585" cy="916586"/>
            </a:xfrm>
            <a:prstGeom prst="straightConnector1">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51F8FD80-36AF-EE45-976A-709D04550509}"/>
                </a:ext>
              </a:extLst>
            </p:cNvPr>
            <p:cNvCxnSpPr>
              <a:cxnSpLocks/>
              <a:stCxn id="15" idx="6"/>
              <a:endCxn id="16" idx="3"/>
            </p:cNvCxnSpPr>
            <p:nvPr/>
          </p:nvCxnSpPr>
          <p:spPr>
            <a:xfrm flipV="1">
              <a:off x="4314218" y="3706389"/>
              <a:ext cx="1108586" cy="906427"/>
            </a:xfrm>
            <a:prstGeom prst="straightConnector1">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BB0733E6-4BD7-8F4A-9505-E48C6EE57679}"/>
                  </a:ext>
                </a:extLst>
              </p:cNvPr>
              <p:cNvSpPr txBox="1"/>
              <p:nvPr/>
            </p:nvSpPr>
            <p:spPr>
              <a:xfrm>
                <a:off x="3269175" y="2743238"/>
                <a:ext cx="677878"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𝑤</m:t>
                          </m:r>
                        </m:e>
                        <m:sub>
                          <m:r>
                            <a:rPr lang="en-US" sz="2800" b="0" i="1" smtClean="0">
                              <a:latin typeface="Cambria Math" panose="02040503050406030204" pitchFamily="18" charset="0"/>
                            </a:rPr>
                            <m:t>1</m:t>
                          </m:r>
                        </m:sub>
                      </m:sSub>
                    </m:oMath>
                  </m:oMathPara>
                </a14:m>
                <a:endParaRPr lang="en-US" sz="2800" dirty="0"/>
              </a:p>
            </p:txBody>
          </p:sp>
        </mc:Choice>
        <mc:Fallback xmlns="">
          <p:sp>
            <p:nvSpPr>
              <p:cNvPr id="28" name="TextBox 27">
                <a:extLst>
                  <a:ext uri="{FF2B5EF4-FFF2-40B4-BE49-F238E27FC236}">
                    <a16:creationId xmlns:a16="http://schemas.microsoft.com/office/drawing/2014/main" id="{BB0733E6-4BD7-8F4A-9505-E48C6EE57679}"/>
                  </a:ext>
                </a:extLst>
              </p:cNvPr>
              <p:cNvSpPr txBox="1">
                <a:spLocks noRot="1" noChangeAspect="1" noMove="1" noResize="1" noEditPoints="1" noAdjustHandles="1" noChangeArrowheads="1" noChangeShapeType="1" noTextEdit="1"/>
              </p:cNvSpPr>
              <p:nvPr/>
            </p:nvSpPr>
            <p:spPr>
              <a:xfrm>
                <a:off x="3269175" y="2743238"/>
                <a:ext cx="677878" cy="523220"/>
              </a:xfrm>
              <a:prstGeom prst="rect">
                <a:avLst/>
              </a:prstGeom>
              <a:blipFill>
                <a:blip r:embed="rId2"/>
                <a:stretch>
                  <a:fillRect b="-48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26C39DDA-A519-4D4F-A47D-D40ADAB1EF70}"/>
                  </a:ext>
                </a:extLst>
              </p:cNvPr>
              <p:cNvSpPr txBox="1"/>
              <p:nvPr/>
            </p:nvSpPr>
            <p:spPr>
              <a:xfrm>
                <a:off x="3271740" y="4982835"/>
                <a:ext cx="675313"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𝑤</m:t>
                          </m:r>
                        </m:e>
                        <m:sub>
                          <m:r>
                            <a:rPr lang="en-US" sz="2800" b="0" i="1" smtClean="0">
                              <a:latin typeface="Cambria Math" panose="02040503050406030204" pitchFamily="18" charset="0"/>
                            </a:rPr>
                            <m:t>4</m:t>
                          </m:r>
                        </m:sub>
                      </m:sSub>
                    </m:oMath>
                  </m:oMathPara>
                </a14:m>
                <a:endParaRPr lang="en-US" sz="2800" dirty="0"/>
              </a:p>
            </p:txBody>
          </p:sp>
        </mc:Choice>
        <mc:Fallback xmlns="">
          <p:sp>
            <p:nvSpPr>
              <p:cNvPr id="29" name="TextBox 28">
                <a:extLst>
                  <a:ext uri="{FF2B5EF4-FFF2-40B4-BE49-F238E27FC236}">
                    <a16:creationId xmlns:a16="http://schemas.microsoft.com/office/drawing/2014/main" id="{26C39DDA-A519-4D4F-A47D-D40ADAB1EF70}"/>
                  </a:ext>
                </a:extLst>
              </p:cNvPr>
              <p:cNvSpPr txBox="1">
                <a:spLocks noRot="1" noChangeAspect="1" noMove="1" noResize="1" noEditPoints="1" noAdjustHandles="1" noChangeArrowheads="1" noChangeShapeType="1" noTextEdit="1"/>
              </p:cNvSpPr>
              <p:nvPr/>
            </p:nvSpPr>
            <p:spPr>
              <a:xfrm>
                <a:off x="3271740" y="4982835"/>
                <a:ext cx="675313" cy="523220"/>
              </a:xfrm>
              <a:prstGeom prst="rect">
                <a:avLst/>
              </a:prstGeom>
              <a:blipFill>
                <a:blip r:embed="rId3"/>
                <a:stretch>
                  <a:fillRect b="-23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7F604CD2-5B04-9A4C-A3CA-30A0F98A5DE6}"/>
                  </a:ext>
                </a:extLst>
              </p:cNvPr>
              <p:cNvSpPr txBox="1"/>
              <p:nvPr/>
            </p:nvSpPr>
            <p:spPr>
              <a:xfrm>
                <a:off x="2856783" y="3486274"/>
                <a:ext cx="686149"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𝑤</m:t>
                          </m:r>
                        </m:e>
                        <m:sub>
                          <m:r>
                            <a:rPr lang="en-US" sz="2800" b="0" i="1" smtClean="0">
                              <a:latin typeface="Cambria Math" panose="02040503050406030204" pitchFamily="18" charset="0"/>
                            </a:rPr>
                            <m:t>2</m:t>
                          </m:r>
                        </m:sub>
                      </m:sSub>
                    </m:oMath>
                  </m:oMathPara>
                </a14:m>
                <a:endParaRPr lang="en-US" sz="2800" dirty="0"/>
              </a:p>
            </p:txBody>
          </p:sp>
        </mc:Choice>
        <mc:Fallback xmlns="">
          <p:sp>
            <p:nvSpPr>
              <p:cNvPr id="30" name="TextBox 29">
                <a:extLst>
                  <a:ext uri="{FF2B5EF4-FFF2-40B4-BE49-F238E27FC236}">
                    <a16:creationId xmlns:a16="http://schemas.microsoft.com/office/drawing/2014/main" id="{7F604CD2-5B04-9A4C-A3CA-30A0F98A5DE6}"/>
                  </a:ext>
                </a:extLst>
              </p:cNvPr>
              <p:cNvSpPr txBox="1">
                <a:spLocks noRot="1" noChangeAspect="1" noMove="1" noResize="1" noEditPoints="1" noAdjustHandles="1" noChangeArrowheads="1" noChangeShapeType="1" noTextEdit="1"/>
              </p:cNvSpPr>
              <p:nvPr/>
            </p:nvSpPr>
            <p:spPr>
              <a:xfrm>
                <a:off x="2856783" y="3486274"/>
                <a:ext cx="686149" cy="523220"/>
              </a:xfrm>
              <a:prstGeom prst="rect">
                <a:avLst/>
              </a:prstGeom>
              <a:blipFill>
                <a:blip r:embed="rId4"/>
                <a:stretch>
                  <a:fillRect b="-238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6A60C605-C052-D54E-98DA-225DCA283671}"/>
                  </a:ext>
                </a:extLst>
              </p:cNvPr>
              <p:cNvSpPr txBox="1"/>
              <p:nvPr/>
            </p:nvSpPr>
            <p:spPr>
              <a:xfrm>
                <a:off x="3000051" y="4144774"/>
                <a:ext cx="686149"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𝑤</m:t>
                          </m:r>
                        </m:e>
                        <m:sub>
                          <m:r>
                            <a:rPr lang="en-US" sz="2800" b="0" i="1" smtClean="0">
                              <a:latin typeface="Cambria Math" panose="02040503050406030204" pitchFamily="18" charset="0"/>
                            </a:rPr>
                            <m:t>3</m:t>
                          </m:r>
                        </m:sub>
                      </m:sSub>
                    </m:oMath>
                  </m:oMathPara>
                </a14:m>
                <a:endParaRPr lang="en-US" sz="2800" dirty="0"/>
              </a:p>
            </p:txBody>
          </p:sp>
        </mc:Choice>
        <mc:Fallback xmlns="">
          <p:sp>
            <p:nvSpPr>
              <p:cNvPr id="31" name="TextBox 30">
                <a:extLst>
                  <a:ext uri="{FF2B5EF4-FFF2-40B4-BE49-F238E27FC236}">
                    <a16:creationId xmlns:a16="http://schemas.microsoft.com/office/drawing/2014/main" id="{6A60C605-C052-D54E-98DA-225DCA283671}"/>
                  </a:ext>
                </a:extLst>
              </p:cNvPr>
              <p:cNvSpPr txBox="1">
                <a:spLocks noRot="1" noChangeAspect="1" noMove="1" noResize="1" noEditPoints="1" noAdjustHandles="1" noChangeArrowheads="1" noChangeShapeType="1" noTextEdit="1"/>
              </p:cNvSpPr>
              <p:nvPr/>
            </p:nvSpPr>
            <p:spPr>
              <a:xfrm>
                <a:off x="3000051" y="4144774"/>
                <a:ext cx="686149" cy="523220"/>
              </a:xfrm>
              <a:prstGeom prst="rect">
                <a:avLst/>
              </a:prstGeom>
              <a:blipFill>
                <a:blip r:embed="rId5"/>
                <a:stretch>
                  <a:fillRect b="-23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37663B59-496B-7949-B018-1E24CA72E070}"/>
                  </a:ext>
                </a:extLst>
              </p:cNvPr>
              <p:cNvSpPr txBox="1"/>
              <p:nvPr/>
            </p:nvSpPr>
            <p:spPr>
              <a:xfrm>
                <a:off x="6680405" y="3218251"/>
                <a:ext cx="686149"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𝑤</m:t>
                          </m:r>
                        </m:e>
                        <m:sub>
                          <m:r>
                            <a:rPr lang="en-US" sz="2800" b="0" i="1" smtClean="0">
                              <a:latin typeface="Cambria Math" panose="02040503050406030204" pitchFamily="18" charset="0"/>
                            </a:rPr>
                            <m:t>5</m:t>
                          </m:r>
                        </m:sub>
                      </m:sSub>
                    </m:oMath>
                  </m:oMathPara>
                </a14:m>
                <a:endParaRPr lang="en-US" sz="2800" dirty="0"/>
              </a:p>
            </p:txBody>
          </p:sp>
        </mc:Choice>
        <mc:Fallback xmlns="">
          <p:sp>
            <p:nvSpPr>
              <p:cNvPr id="32" name="TextBox 31">
                <a:extLst>
                  <a:ext uri="{FF2B5EF4-FFF2-40B4-BE49-F238E27FC236}">
                    <a16:creationId xmlns:a16="http://schemas.microsoft.com/office/drawing/2014/main" id="{37663B59-496B-7949-B018-1E24CA72E070}"/>
                  </a:ext>
                </a:extLst>
              </p:cNvPr>
              <p:cNvSpPr txBox="1">
                <a:spLocks noRot="1" noChangeAspect="1" noMove="1" noResize="1" noEditPoints="1" noAdjustHandles="1" noChangeArrowheads="1" noChangeShapeType="1" noTextEdit="1"/>
              </p:cNvSpPr>
              <p:nvPr/>
            </p:nvSpPr>
            <p:spPr>
              <a:xfrm>
                <a:off x="6680405" y="3218251"/>
                <a:ext cx="686149" cy="523220"/>
              </a:xfrm>
              <a:prstGeom prst="rect">
                <a:avLst/>
              </a:prstGeom>
              <a:blipFill>
                <a:blip r:embed="rId6"/>
                <a:stretch>
                  <a:fillRect b="-23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C68DF134-F471-7946-A598-A6E86653C083}"/>
                  </a:ext>
                </a:extLst>
              </p:cNvPr>
              <p:cNvSpPr txBox="1"/>
              <p:nvPr/>
            </p:nvSpPr>
            <p:spPr>
              <a:xfrm>
                <a:off x="6751841" y="4606466"/>
                <a:ext cx="686149"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𝑤</m:t>
                          </m:r>
                        </m:e>
                        <m:sub>
                          <m:r>
                            <a:rPr lang="en-US" sz="2800" b="0" i="1" smtClean="0">
                              <a:latin typeface="Cambria Math" panose="02040503050406030204" pitchFamily="18" charset="0"/>
                            </a:rPr>
                            <m:t>6</m:t>
                          </m:r>
                        </m:sub>
                      </m:sSub>
                    </m:oMath>
                  </m:oMathPara>
                </a14:m>
                <a:endParaRPr lang="en-US" sz="2800" dirty="0"/>
              </a:p>
            </p:txBody>
          </p:sp>
        </mc:Choice>
        <mc:Fallback xmlns="">
          <p:sp>
            <p:nvSpPr>
              <p:cNvPr id="33" name="TextBox 32">
                <a:extLst>
                  <a:ext uri="{FF2B5EF4-FFF2-40B4-BE49-F238E27FC236}">
                    <a16:creationId xmlns:a16="http://schemas.microsoft.com/office/drawing/2014/main" id="{C68DF134-F471-7946-A598-A6E86653C083}"/>
                  </a:ext>
                </a:extLst>
              </p:cNvPr>
              <p:cNvSpPr txBox="1">
                <a:spLocks noRot="1" noChangeAspect="1" noMove="1" noResize="1" noEditPoints="1" noAdjustHandles="1" noChangeArrowheads="1" noChangeShapeType="1" noTextEdit="1"/>
              </p:cNvSpPr>
              <p:nvPr/>
            </p:nvSpPr>
            <p:spPr>
              <a:xfrm>
                <a:off x="6751841" y="4606466"/>
                <a:ext cx="686149" cy="523220"/>
              </a:xfrm>
              <a:prstGeom prst="rect">
                <a:avLst/>
              </a:prstGeom>
              <a:blipFill>
                <a:blip r:embed="rId7"/>
                <a:stretch>
                  <a:fillRect b="-238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Content Placeholder 2">
                <a:extLst>
                  <a:ext uri="{FF2B5EF4-FFF2-40B4-BE49-F238E27FC236}">
                    <a16:creationId xmlns:a16="http://schemas.microsoft.com/office/drawing/2014/main" id="{9EDBD7F6-A329-774F-8090-73CBB6B6EE1A}"/>
                  </a:ext>
                </a:extLst>
              </p:cNvPr>
              <p:cNvSpPr txBox="1">
                <a:spLocks/>
              </p:cNvSpPr>
              <p:nvPr/>
            </p:nvSpPr>
            <p:spPr>
              <a:xfrm>
                <a:off x="5953987" y="2513578"/>
                <a:ext cx="878543" cy="49127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b="0" i="1" dirty="0" smtClean="0">
                              <a:solidFill>
                                <a:srgbClr val="FF0000"/>
                              </a:solidFill>
                              <a:latin typeface="Cambria Math" panose="02040503050406030204" pitchFamily="18" charset="0"/>
                            </a:rPr>
                          </m:ctrlPr>
                        </m:sSubPr>
                        <m:e>
                          <m:r>
                            <a:rPr lang="en-US" i="1" dirty="0" smtClean="0">
                              <a:solidFill>
                                <a:srgbClr val="FF0000"/>
                              </a:solidFill>
                              <a:latin typeface="Cambria Math" panose="02040503050406030204" pitchFamily="18" charset="0"/>
                            </a:rPr>
                            <m:t>𝐻</m:t>
                          </m:r>
                        </m:e>
                        <m:sub>
                          <m:r>
                            <a:rPr lang="en-US" i="1" dirty="0" smtClean="0">
                              <a:solidFill>
                                <a:srgbClr val="FF0000"/>
                              </a:solidFill>
                              <a:latin typeface="Cambria Math" panose="02040503050406030204" pitchFamily="18" charset="0"/>
                            </a:rPr>
                            <m:t>1</m:t>
                          </m:r>
                        </m:sub>
                      </m:sSub>
                    </m:oMath>
                  </m:oMathPara>
                </a14:m>
                <a:endParaRPr lang="en-US" dirty="0"/>
              </a:p>
            </p:txBody>
          </p:sp>
        </mc:Choice>
        <mc:Fallback xmlns="">
          <p:sp>
            <p:nvSpPr>
              <p:cNvPr id="34" name="Content Placeholder 2">
                <a:extLst>
                  <a:ext uri="{FF2B5EF4-FFF2-40B4-BE49-F238E27FC236}">
                    <a16:creationId xmlns:a16="http://schemas.microsoft.com/office/drawing/2014/main" id="{9EDBD7F6-A329-774F-8090-73CBB6B6EE1A}"/>
                  </a:ext>
                </a:extLst>
              </p:cNvPr>
              <p:cNvSpPr txBox="1">
                <a:spLocks noRot="1" noChangeAspect="1" noMove="1" noResize="1" noEditPoints="1" noAdjustHandles="1" noChangeArrowheads="1" noChangeShapeType="1" noTextEdit="1"/>
              </p:cNvSpPr>
              <p:nvPr/>
            </p:nvSpPr>
            <p:spPr>
              <a:xfrm>
                <a:off x="5953987" y="2513578"/>
                <a:ext cx="878543" cy="491270"/>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Content Placeholder 2">
                <a:extLst>
                  <a:ext uri="{FF2B5EF4-FFF2-40B4-BE49-F238E27FC236}">
                    <a16:creationId xmlns:a16="http://schemas.microsoft.com/office/drawing/2014/main" id="{9D8CC347-2FA3-E24F-9CB3-9A70A2102FC0}"/>
                  </a:ext>
                </a:extLst>
              </p:cNvPr>
              <p:cNvSpPr txBox="1">
                <a:spLocks/>
              </p:cNvSpPr>
              <p:nvPr/>
            </p:nvSpPr>
            <p:spPr>
              <a:xfrm>
                <a:off x="5875254" y="4260448"/>
                <a:ext cx="878543" cy="49127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b="0" i="1" dirty="0" smtClean="0">
                              <a:solidFill>
                                <a:srgbClr val="FF0000"/>
                              </a:solidFill>
                              <a:latin typeface="Cambria Math" panose="02040503050406030204" pitchFamily="18" charset="0"/>
                            </a:rPr>
                          </m:ctrlPr>
                        </m:sSubPr>
                        <m:e>
                          <m:r>
                            <a:rPr lang="en-US" i="1" dirty="0" smtClean="0">
                              <a:solidFill>
                                <a:srgbClr val="FF0000"/>
                              </a:solidFill>
                              <a:latin typeface="Cambria Math" panose="02040503050406030204" pitchFamily="18" charset="0"/>
                            </a:rPr>
                            <m:t>𝐻</m:t>
                          </m:r>
                        </m:e>
                        <m:sub>
                          <m:r>
                            <a:rPr lang="en-US" b="0" i="1" dirty="0" smtClean="0">
                              <a:solidFill>
                                <a:srgbClr val="FF0000"/>
                              </a:solidFill>
                              <a:latin typeface="Cambria Math" panose="02040503050406030204" pitchFamily="18" charset="0"/>
                            </a:rPr>
                            <m:t>2</m:t>
                          </m:r>
                        </m:sub>
                      </m:sSub>
                    </m:oMath>
                  </m:oMathPara>
                </a14:m>
                <a:endParaRPr lang="en-US" dirty="0"/>
              </a:p>
            </p:txBody>
          </p:sp>
        </mc:Choice>
        <mc:Fallback xmlns="">
          <p:sp>
            <p:nvSpPr>
              <p:cNvPr id="35" name="Content Placeholder 2">
                <a:extLst>
                  <a:ext uri="{FF2B5EF4-FFF2-40B4-BE49-F238E27FC236}">
                    <a16:creationId xmlns:a16="http://schemas.microsoft.com/office/drawing/2014/main" id="{9D8CC347-2FA3-E24F-9CB3-9A70A2102FC0}"/>
                  </a:ext>
                </a:extLst>
              </p:cNvPr>
              <p:cNvSpPr txBox="1">
                <a:spLocks noRot="1" noChangeAspect="1" noMove="1" noResize="1" noEditPoints="1" noAdjustHandles="1" noChangeArrowheads="1" noChangeShapeType="1" noTextEdit="1"/>
              </p:cNvSpPr>
              <p:nvPr/>
            </p:nvSpPr>
            <p:spPr>
              <a:xfrm>
                <a:off x="5875254" y="4260448"/>
                <a:ext cx="878543" cy="491270"/>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Content Placeholder 2">
                <a:extLst>
                  <a:ext uri="{FF2B5EF4-FFF2-40B4-BE49-F238E27FC236}">
                    <a16:creationId xmlns:a16="http://schemas.microsoft.com/office/drawing/2014/main" id="{A3511906-2F34-2B4E-898C-BF187B86B7A7}"/>
                  </a:ext>
                </a:extLst>
              </p:cNvPr>
              <p:cNvSpPr txBox="1">
                <a:spLocks/>
              </p:cNvSpPr>
              <p:nvPr/>
            </p:nvSpPr>
            <p:spPr>
              <a:xfrm>
                <a:off x="9087294" y="3314198"/>
                <a:ext cx="878543" cy="49127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𝑂</m:t>
                          </m:r>
                        </m:e>
                        <m:sub>
                          <m:r>
                            <a:rPr lang="en-US" i="1" dirty="0" smtClean="0">
                              <a:latin typeface="Cambria Math" panose="02040503050406030204" pitchFamily="18" charset="0"/>
                            </a:rPr>
                            <m:t>1</m:t>
                          </m:r>
                        </m:sub>
                      </m:sSub>
                    </m:oMath>
                  </m:oMathPara>
                </a14:m>
                <a:endParaRPr lang="en-US" dirty="0"/>
              </a:p>
            </p:txBody>
          </p:sp>
        </mc:Choice>
        <mc:Fallback xmlns="">
          <p:sp>
            <p:nvSpPr>
              <p:cNvPr id="36" name="Content Placeholder 2">
                <a:extLst>
                  <a:ext uri="{FF2B5EF4-FFF2-40B4-BE49-F238E27FC236}">
                    <a16:creationId xmlns:a16="http://schemas.microsoft.com/office/drawing/2014/main" id="{A3511906-2F34-2B4E-898C-BF187B86B7A7}"/>
                  </a:ext>
                </a:extLst>
              </p:cNvPr>
              <p:cNvSpPr txBox="1">
                <a:spLocks noRot="1" noChangeAspect="1" noMove="1" noResize="1" noEditPoints="1" noAdjustHandles="1" noChangeArrowheads="1" noChangeShapeType="1" noTextEdit="1"/>
              </p:cNvSpPr>
              <p:nvPr/>
            </p:nvSpPr>
            <p:spPr>
              <a:xfrm>
                <a:off x="9087294" y="3314198"/>
                <a:ext cx="878543" cy="491270"/>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Content Placeholder 2">
                <a:extLst>
                  <a:ext uri="{FF2B5EF4-FFF2-40B4-BE49-F238E27FC236}">
                    <a16:creationId xmlns:a16="http://schemas.microsoft.com/office/drawing/2014/main" id="{E6FE47F3-203E-1C4C-BBDE-FEE31023C960}"/>
                  </a:ext>
                </a:extLst>
              </p:cNvPr>
              <p:cNvSpPr txBox="1">
                <a:spLocks/>
              </p:cNvSpPr>
              <p:nvPr/>
            </p:nvSpPr>
            <p:spPr>
              <a:xfrm>
                <a:off x="460243" y="2972616"/>
                <a:ext cx="878543" cy="49127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𝐼</m:t>
                          </m:r>
                        </m:e>
                        <m:sub>
                          <m:r>
                            <a:rPr lang="en-US" i="1" dirty="0" smtClean="0">
                              <a:latin typeface="Cambria Math" panose="02040503050406030204" pitchFamily="18" charset="0"/>
                            </a:rPr>
                            <m:t>1</m:t>
                          </m:r>
                        </m:sub>
                      </m:sSub>
                    </m:oMath>
                  </m:oMathPara>
                </a14:m>
                <a:endParaRPr lang="en-US" dirty="0"/>
              </a:p>
            </p:txBody>
          </p:sp>
        </mc:Choice>
        <mc:Fallback xmlns="">
          <p:sp>
            <p:nvSpPr>
              <p:cNvPr id="37" name="Content Placeholder 2">
                <a:extLst>
                  <a:ext uri="{FF2B5EF4-FFF2-40B4-BE49-F238E27FC236}">
                    <a16:creationId xmlns:a16="http://schemas.microsoft.com/office/drawing/2014/main" id="{E6FE47F3-203E-1C4C-BBDE-FEE31023C960}"/>
                  </a:ext>
                </a:extLst>
              </p:cNvPr>
              <p:cNvSpPr txBox="1">
                <a:spLocks noRot="1" noChangeAspect="1" noMove="1" noResize="1" noEditPoints="1" noAdjustHandles="1" noChangeArrowheads="1" noChangeShapeType="1" noTextEdit="1"/>
              </p:cNvSpPr>
              <p:nvPr/>
            </p:nvSpPr>
            <p:spPr>
              <a:xfrm>
                <a:off x="460243" y="2972616"/>
                <a:ext cx="878543" cy="491270"/>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Content Placeholder 2">
                <a:extLst>
                  <a:ext uri="{FF2B5EF4-FFF2-40B4-BE49-F238E27FC236}">
                    <a16:creationId xmlns:a16="http://schemas.microsoft.com/office/drawing/2014/main" id="{8DDE642B-DD9F-594F-96A3-C488EC8620DC}"/>
                  </a:ext>
                </a:extLst>
              </p:cNvPr>
              <p:cNvSpPr txBox="1">
                <a:spLocks/>
              </p:cNvSpPr>
              <p:nvPr/>
            </p:nvSpPr>
            <p:spPr>
              <a:xfrm>
                <a:off x="460243" y="4873766"/>
                <a:ext cx="878543" cy="49127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𝐼</m:t>
                          </m:r>
                        </m:e>
                        <m:sub>
                          <m:r>
                            <a:rPr lang="en-US" i="1" dirty="0" smtClean="0">
                              <a:latin typeface="Cambria Math" panose="02040503050406030204" pitchFamily="18" charset="0"/>
                            </a:rPr>
                            <m:t>2</m:t>
                          </m:r>
                        </m:sub>
                      </m:sSub>
                    </m:oMath>
                  </m:oMathPara>
                </a14:m>
                <a:endParaRPr lang="en-US" dirty="0"/>
              </a:p>
            </p:txBody>
          </p:sp>
        </mc:Choice>
        <mc:Fallback xmlns="">
          <p:sp>
            <p:nvSpPr>
              <p:cNvPr id="38" name="Content Placeholder 2">
                <a:extLst>
                  <a:ext uri="{FF2B5EF4-FFF2-40B4-BE49-F238E27FC236}">
                    <a16:creationId xmlns:a16="http://schemas.microsoft.com/office/drawing/2014/main" id="{8DDE642B-DD9F-594F-96A3-C488EC8620DC}"/>
                  </a:ext>
                </a:extLst>
              </p:cNvPr>
              <p:cNvSpPr txBox="1">
                <a:spLocks noRot="1" noChangeAspect="1" noMove="1" noResize="1" noEditPoints="1" noAdjustHandles="1" noChangeArrowheads="1" noChangeShapeType="1" noTextEdit="1"/>
              </p:cNvSpPr>
              <p:nvPr/>
            </p:nvSpPr>
            <p:spPr>
              <a:xfrm>
                <a:off x="460243" y="4873766"/>
                <a:ext cx="878543" cy="491270"/>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F3B050E5-10C6-794C-BDCC-F074D043D9DF}"/>
                  </a:ext>
                </a:extLst>
              </p:cNvPr>
              <p:cNvSpPr txBox="1"/>
              <p:nvPr/>
            </p:nvSpPr>
            <p:spPr>
              <a:xfrm>
                <a:off x="531729" y="1227639"/>
                <a:ext cx="10687050" cy="461665"/>
              </a:xfrm>
              <a:prstGeom prst="rect">
                <a:avLst/>
              </a:prstGeom>
              <a:noFill/>
            </p:spPr>
            <p:txBody>
              <a:bodyPr wrap="square" rtlCol="0">
                <a:spAutoFit/>
              </a:bodyPr>
              <a:lstStyle/>
              <a:p>
                <a:r>
                  <a:rPr lang="en-US" sz="2400" dirty="0">
                    <a:latin typeface="Helvetica" pitchFamily="2" charset="0"/>
                  </a:rPr>
                  <a:t>The network has one hidden layer which has two hidden nodes, </a:t>
                </a:r>
                <a14:m>
                  <m:oMath xmlns:m="http://schemas.openxmlformats.org/officeDocument/2006/math">
                    <m:sSub>
                      <m:sSubPr>
                        <m:ctrlPr>
                          <a:rPr lang="en-US" sz="2400" i="1" dirty="0">
                            <a:latin typeface="Cambria Math" panose="02040503050406030204" pitchFamily="18" charset="0"/>
                          </a:rPr>
                        </m:ctrlPr>
                      </m:sSubPr>
                      <m:e>
                        <m:r>
                          <a:rPr lang="en-US" sz="2400" b="0" i="1" dirty="0" smtClean="0">
                            <a:latin typeface="Cambria Math" panose="02040503050406030204" pitchFamily="18" charset="0"/>
                          </a:rPr>
                          <m:t>𝐻</m:t>
                        </m:r>
                      </m:e>
                      <m:sub>
                        <m:r>
                          <a:rPr lang="en-US" sz="2400" i="1" dirty="0">
                            <a:latin typeface="Cambria Math" panose="02040503050406030204" pitchFamily="18" charset="0"/>
                          </a:rPr>
                          <m:t>1</m:t>
                        </m:r>
                      </m:sub>
                    </m:sSub>
                  </m:oMath>
                </a14:m>
                <a:r>
                  <a:rPr lang="en-US" sz="2400" dirty="0">
                    <a:latin typeface="Helvetica" pitchFamily="2" charset="0"/>
                  </a:rPr>
                  <a:t> and </a:t>
                </a:r>
                <a14:m>
                  <m:oMath xmlns:m="http://schemas.openxmlformats.org/officeDocument/2006/math">
                    <m:sSub>
                      <m:sSubPr>
                        <m:ctrlPr>
                          <a:rPr lang="en-US" sz="2400" i="1" dirty="0">
                            <a:latin typeface="Cambria Math" panose="02040503050406030204" pitchFamily="18" charset="0"/>
                          </a:rPr>
                        </m:ctrlPr>
                      </m:sSubPr>
                      <m:e>
                        <m:r>
                          <a:rPr lang="en-US" sz="2400" b="0" i="1" dirty="0" smtClean="0">
                            <a:latin typeface="Cambria Math" panose="02040503050406030204" pitchFamily="18" charset="0"/>
                          </a:rPr>
                          <m:t>𝐻</m:t>
                        </m:r>
                      </m:e>
                      <m:sub>
                        <m:r>
                          <a:rPr lang="en-US" sz="2400" b="0" i="1" dirty="0" smtClean="0">
                            <a:latin typeface="Cambria Math" panose="02040503050406030204" pitchFamily="18" charset="0"/>
                          </a:rPr>
                          <m:t>2</m:t>
                        </m:r>
                      </m:sub>
                    </m:sSub>
                  </m:oMath>
                </a14:m>
                <a:r>
                  <a:rPr lang="en-US" sz="2400" dirty="0">
                    <a:latin typeface="Helvetica" pitchFamily="2" charset="0"/>
                  </a:rPr>
                  <a:t>. </a:t>
                </a:r>
              </a:p>
            </p:txBody>
          </p:sp>
        </mc:Choice>
        <mc:Fallback xmlns="">
          <p:sp>
            <p:nvSpPr>
              <p:cNvPr id="5" name="TextBox 4">
                <a:extLst>
                  <a:ext uri="{FF2B5EF4-FFF2-40B4-BE49-F238E27FC236}">
                    <a16:creationId xmlns:a16="http://schemas.microsoft.com/office/drawing/2014/main" id="{F3B050E5-10C6-794C-BDCC-F074D043D9DF}"/>
                  </a:ext>
                </a:extLst>
              </p:cNvPr>
              <p:cNvSpPr txBox="1">
                <a:spLocks noRot="1" noChangeAspect="1" noMove="1" noResize="1" noEditPoints="1" noAdjustHandles="1" noChangeArrowheads="1" noChangeShapeType="1" noTextEdit="1"/>
              </p:cNvSpPr>
              <p:nvPr/>
            </p:nvSpPr>
            <p:spPr>
              <a:xfrm>
                <a:off x="531729" y="1227639"/>
                <a:ext cx="10687050" cy="461665"/>
              </a:xfrm>
              <a:prstGeom prst="rect">
                <a:avLst/>
              </a:prstGeom>
              <a:blipFill>
                <a:blip r:embed="rId13"/>
                <a:stretch>
                  <a:fillRect l="-831" t="-10811" b="-29730"/>
                </a:stretch>
              </a:blipFill>
            </p:spPr>
            <p:txBody>
              <a:bodyPr/>
              <a:lstStyle/>
              <a:p>
                <a:r>
                  <a:rPr lang="en-US">
                    <a:noFill/>
                  </a:rPr>
                  <a:t> </a:t>
                </a:r>
              </a:p>
            </p:txBody>
          </p:sp>
        </mc:Fallback>
      </mc:AlternateContent>
      <p:cxnSp>
        <p:nvCxnSpPr>
          <p:cNvPr id="39" name="Straight Arrow Connector 38">
            <a:extLst>
              <a:ext uri="{FF2B5EF4-FFF2-40B4-BE49-F238E27FC236}">
                <a16:creationId xmlns:a16="http://schemas.microsoft.com/office/drawing/2014/main" id="{99E1AAB1-7FBC-F549-A335-E88FA33E36CB}"/>
              </a:ext>
            </a:extLst>
          </p:cNvPr>
          <p:cNvCxnSpPr/>
          <p:nvPr/>
        </p:nvCxnSpPr>
        <p:spPr>
          <a:xfrm>
            <a:off x="2796822" y="3290221"/>
            <a:ext cx="1789902" cy="15443"/>
          </a:xfrm>
          <a:prstGeom prst="straightConnector1">
            <a:avLst/>
          </a:prstGeom>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16521EE4-4AA5-2D4C-B406-268D9A857CD6}"/>
              </a:ext>
            </a:extLst>
          </p:cNvPr>
          <p:cNvCxnSpPr/>
          <p:nvPr/>
        </p:nvCxnSpPr>
        <p:spPr>
          <a:xfrm>
            <a:off x="2796822" y="5138423"/>
            <a:ext cx="1789902" cy="15443"/>
          </a:xfrm>
          <a:prstGeom prst="straightConnector1">
            <a:avLst/>
          </a:prstGeom>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2B3AA249-CD22-C948-959A-D0D93F9F4D6C}"/>
              </a:ext>
            </a:extLst>
          </p:cNvPr>
          <p:cNvCxnSpPr>
            <a:cxnSpLocks/>
          </p:cNvCxnSpPr>
          <p:nvPr/>
        </p:nvCxnSpPr>
        <p:spPr>
          <a:xfrm>
            <a:off x="6316746" y="3348062"/>
            <a:ext cx="1479796" cy="888474"/>
          </a:xfrm>
          <a:prstGeom prst="straightConnector1">
            <a:avLst/>
          </a:prstGeom>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6DABA123-E921-0F44-BE9A-125CD07CE4E7}"/>
              </a:ext>
            </a:extLst>
          </p:cNvPr>
          <p:cNvCxnSpPr>
            <a:cxnSpLocks/>
          </p:cNvCxnSpPr>
          <p:nvPr/>
        </p:nvCxnSpPr>
        <p:spPr>
          <a:xfrm flipV="1">
            <a:off x="6316746" y="4236536"/>
            <a:ext cx="1479796" cy="894165"/>
          </a:xfrm>
          <a:prstGeom prst="straightConnector1">
            <a:avLst/>
          </a:prstGeom>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8F6961F5-5465-5441-8C3B-35A3FB7EE06E}"/>
              </a:ext>
            </a:extLst>
          </p:cNvPr>
          <p:cNvCxnSpPr>
            <a:cxnSpLocks/>
          </p:cNvCxnSpPr>
          <p:nvPr/>
        </p:nvCxnSpPr>
        <p:spPr>
          <a:xfrm>
            <a:off x="2796822" y="3290221"/>
            <a:ext cx="2043257" cy="1393373"/>
          </a:xfrm>
          <a:prstGeom prst="straightConnector1">
            <a:avLst/>
          </a:prstGeom>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9CAF5370-3522-C24A-AC5F-CCE9B537F523}"/>
              </a:ext>
            </a:extLst>
          </p:cNvPr>
          <p:cNvCxnSpPr>
            <a:cxnSpLocks/>
          </p:cNvCxnSpPr>
          <p:nvPr/>
        </p:nvCxnSpPr>
        <p:spPr>
          <a:xfrm flipV="1">
            <a:off x="2796820" y="3749586"/>
            <a:ext cx="2043259" cy="1377930"/>
          </a:xfrm>
          <a:prstGeom prst="straightConnector1">
            <a:avLst/>
          </a:prstGeom>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58608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a:xfrm>
            <a:off x="422536" y="27251"/>
            <a:ext cx="10058400" cy="1371600"/>
          </a:xfrm>
        </p:spPr>
        <p:txBody>
          <a:bodyPr/>
          <a:lstStyle/>
          <a:p>
            <a:r>
              <a:rPr lang="en-US" dirty="0">
                <a:latin typeface="Helvetica" pitchFamily="2" charset="0"/>
              </a:rPr>
              <a:t>Back Propagation Example</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p:txBody>
          <a:bodyPr>
            <a:normAutofit/>
          </a:bodyPr>
          <a:lstStyle/>
          <a:p>
            <a:endParaRPr lang="en-US" sz="2400" dirty="0">
              <a:latin typeface="Helvetica" pitchFamily="2" charset="0"/>
            </a:endParaRPr>
          </a:p>
          <a:p>
            <a:pPr marL="0" indent="0">
              <a:buNone/>
            </a:pPr>
            <a:endParaRPr lang="en-US" sz="2400" dirty="0">
              <a:latin typeface="Helvetica" pitchFamily="2" charset="0"/>
            </a:endParaRPr>
          </a:p>
        </p:txBody>
      </p:sp>
      <p:grpSp>
        <p:nvGrpSpPr>
          <p:cNvPr id="4" name="Group 3">
            <a:extLst>
              <a:ext uri="{FF2B5EF4-FFF2-40B4-BE49-F238E27FC236}">
                <a16:creationId xmlns:a16="http://schemas.microsoft.com/office/drawing/2014/main" id="{F2289EC0-BEE5-C54C-941C-D1D22C501FE9}"/>
              </a:ext>
            </a:extLst>
          </p:cNvPr>
          <p:cNvGrpSpPr/>
          <p:nvPr/>
        </p:nvGrpSpPr>
        <p:grpSpPr>
          <a:xfrm>
            <a:off x="1066799" y="2654306"/>
            <a:ext cx="8459767" cy="3092895"/>
            <a:chOff x="3375581" y="2991232"/>
            <a:chExt cx="4589912" cy="2034562"/>
          </a:xfrm>
        </p:grpSpPr>
        <p:sp>
          <p:nvSpPr>
            <p:cNvPr id="14" name="Oval 13">
              <a:extLst>
                <a:ext uri="{FF2B5EF4-FFF2-40B4-BE49-F238E27FC236}">
                  <a16:creationId xmlns:a16="http://schemas.microsoft.com/office/drawing/2014/main" id="{E74544D5-EB92-D349-B000-DF8E15FD9E07}"/>
                </a:ext>
              </a:extLst>
            </p:cNvPr>
            <p:cNvSpPr/>
            <p:nvPr/>
          </p:nvSpPr>
          <p:spPr>
            <a:xfrm>
              <a:off x="3375582" y="2991232"/>
              <a:ext cx="938637" cy="825956"/>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F521F1DA-EC70-7F4B-9BE4-67D2FF50F7D7}"/>
                </a:ext>
              </a:extLst>
            </p:cNvPr>
            <p:cNvSpPr/>
            <p:nvPr/>
          </p:nvSpPr>
          <p:spPr>
            <a:xfrm>
              <a:off x="3375581" y="4199838"/>
              <a:ext cx="938637" cy="825956"/>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Oval 15">
              <a:extLst>
                <a:ext uri="{FF2B5EF4-FFF2-40B4-BE49-F238E27FC236}">
                  <a16:creationId xmlns:a16="http://schemas.microsoft.com/office/drawing/2014/main" id="{9E2F0B38-4A5D-F14A-80F5-1268744DDA8E}"/>
                </a:ext>
              </a:extLst>
            </p:cNvPr>
            <p:cNvSpPr/>
            <p:nvPr/>
          </p:nvSpPr>
          <p:spPr>
            <a:xfrm>
              <a:off x="5285344" y="3001391"/>
              <a:ext cx="938637" cy="825956"/>
            </a:xfrm>
            <a:prstGeom prst="ellipse">
              <a:avLst/>
            </a:prstGeom>
            <a:solidFill>
              <a:srgbClr val="FF0000"/>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Oval 16">
              <a:extLst>
                <a:ext uri="{FF2B5EF4-FFF2-40B4-BE49-F238E27FC236}">
                  <a16:creationId xmlns:a16="http://schemas.microsoft.com/office/drawing/2014/main" id="{E0DB1823-4CEA-3A4C-B00D-9089ECD8926D}"/>
                </a:ext>
              </a:extLst>
            </p:cNvPr>
            <p:cNvSpPr/>
            <p:nvPr/>
          </p:nvSpPr>
          <p:spPr>
            <a:xfrm>
              <a:off x="5285344" y="4199838"/>
              <a:ext cx="938637" cy="825956"/>
            </a:xfrm>
            <a:prstGeom prst="ellipse">
              <a:avLst/>
            </a:prstGeom>
            <a:solidFill>
              <a:srgbClr val="FF0000"/>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a:extLst>
                <a:ext uri="{FF2B5EF4-FFF2-40B4-BE49-F238E27FC236}">
                  <a16:creationId xmlns:a16="http://schemas.microsoft.com/office/drawing/2014/main" id="{212D0EF4-CDAF-3E48-9762-96B3A0BFDBFE}"/>
                </a:ext>
              </a:extLst>
            </p:cNvPr>
            <p:cNvSpPr/>
            <p:nvPr/>
          </p:nvSpPr>
          <p:spPr>
            <a:xfrm>
              <a:off x="7026856" y="3613735"/>
              <a:ext cx="938637" cy="825956"/>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cxnSp>
          <p:nvCxnSpPr>
            <p:cNvPr id="19" name="Straight Arrow Connector 18">
              <a:extLst>
                <a:ext uri="{FF2B5EF4-FFF2-40B4-BE49-F238E27FC236}">
                  <a16:creationId xmlns:a16="http://schemas.microsoft.com/office/drawing/2014/main" id="{904FB72E-F32B-4C40-B12A-58ED7C24BC10}"/>
                </a:ext>
              </a:extLst>
            </p:cNvPr>
            <p:cNvCxnSpPr>
              <a:stCxn id="14" idx="6"/>
              <a:endCxn id="16" idx="2"/>
            </p:cNvCxnSpPr>
            <p:nvPr/>
          </p:nvCxnSpPr>
          <p:spPr>
            <a:xfrm>
              <a:off x="4314219" y="3404210"/>
              <a:ext cx="971125" cy="10159"/>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0EAAED42-6560-7A4C-A1DB-DC39FB8DC617}"/>
                </a:ext>
              </a:extLst>
            </p:cNvPr>
            <p:cNvCxnSpPr/>
            <p:nvPr/>
          </p:nvCxnSpPr>
          <p:spPr>
            <a:xfrm>
              <a:off x="4314219" y="4619991"/>
              <a:ext cx="971125" cy="10159"/>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5DD30C84-2C74-EC49-87EE-7653B34BD18B}"/>
                </a:ext>
              </a:extLst>
            </p:cNvPr>
            <p:cNvCxnSpPr>
              <a:cxnSpLocks/>
              <a:endCxn id="18" idx="2"/>
            </p:cNvCxnSpPr>
            <p:nvPr/>
          </p:nvCxnSpPr>
          <p:spPr>
            <a:xfrm>
              <a:off x="6223981" y="3442259"/>
              <a:ext cx="802875" cy="584454"/>
            </a:xfrm>
            <a:prstGeom prst="straightConnector1">
              <a:avLst/>
            </a:prstGeom>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FF3F8198-7A53-2A45-B950-88C6270E9670}"/>
                </a:ext>
              </a:extLst>
            </p:cNvPr>
            <p:cNvCxnSpPr>
              <a:cxnSpLocks/>
              <a:endCxn id="18" idx="2"/>
            </p:cNvCxnSpPr>
            <p:nvPr/>
          </p:nvCxnSpPr>
          <p:spPr>
            <a:xfrm flipV="1">
              <a:off x="6223981" y="4026713"/>
              <a:ext cx="802875" cy="588198"/>
            </a:xfrm>
            <a:prstGeom prst="straightConnector1">
              <a:avLst/>
            </a:prstGeom>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25B65946-CE70-9244-905F-BFE49F6C6ABD}"/>
                </a:ext>
              </a:extLst>
            </p:cNvPr>
            <p:cNvCxnSpPr>
              <a:cxnSpLocks/>
              <a:stCxn id="14" idx="6"/>
              <a:endCxn id="17" idx="1"/>
            </p:cNvCxnSpPr>
            <p:nvPr/>
          </p:nvCxnSpPr>
          <p:spPr>
            <a:xfrm>
              <a:off x="4314219" y="3404210"/>
              <a:ext cx="1108585" cy="91658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51F8FD80-36AF-EE45-976A-709D04550509}"/>
                </a:ext>
              </a:extLst>
            </p:cNvPr>
            <p:cNvCxnSpPr>
              <a:cxnSpLocks/>
              <a:stCxn id="15" idx="6"/>
              <a:endCxn id="16" idx="3"/>
            </p:cNvCxnSpPr>
            <p:nvPr/>
          </p:nvCxnSpPr>
          <p:spPr>
            <a:xfrm flipV="1">
              <a:off x="4314218" y="3706389"/>
              <a:ext cx="1108586" cy="906427"/>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BB0733E6-4BD7-8F4A-9505-E48C6EE57679}"/>
                  </a:ext>
                </a:extLst>
              </p:cNvPr>
              <p:cNvSpPr txBox="1"/>
              <p:nvPr/>
            </p:nvSpPr>
            <p:spPr>
              <a:xfrm>
                <a:off x="3269175" y="2743238"/>
                <a:ext cx="677878"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𝑤</m:t>
                          </m:r>
                        </m:e>
                        <m:sub>
                          <m:r>
                            <a:rPr lang="en-US" sz="2800" b="0" i="1" smtClean="0">
                              <a:latin typeface="Cambria Math" panose="02040503050406030204" pitchFamily="18" charset="0"/>
                            </a:rPr>
                            <m:t>1</m:t>
                          </m:r>
                        </m:sub>
                      </m:sSub>
                    </m:oMath>
                  </m:oMathPara>
                </a14:m>
                <a:endParaRPr lang="en-US" sz="2800" dirty="0"/>
              </a:p>
            </p:txBody>
          </p:sp>
        </mc:Choice>
        <mc:Fallback xmlns="">
          <p:sp>
            <p:nvSpPr>
              <p:cNvPr id="28" name="TextBox 27">
                <a:extLst>
                  <a:ext uri="{FF2B5EF4-FFF2-40B4-BE49-F238E27FC236}">
                    <a16:creationId xmlns:a16="http://schemas.microsoft.com/office/drawing/2014/main" id="{BB0733E6-4BD7-8F4A-9505-E48C6EE57679}"/>
                  </a:ext>
                </a:extLst>
              </p:cNvPr>
              <p:cNvSpPr txBox="1">
                <a:spLocks noRot="1" noChangeAspect="1" noMove="1" noResize="1" noEditPoints="1" noAdjustHandles="1" noChangeArrowheads="1" noChangeShapeType="1" noTextEdit="1"/>
              </p:cNvSpPr>
              <p:nvPr/>
            </p:nvSpPr>
            <p:spPr>
              <a:xfrm>
                <a:off x="3269175" y="2743238"/>
                <a:ext cx="677878" cy="523220"/>
              </a:xfrm>
              <a:prstGeom prst="rect">
                <a:avLst/>
              </a:prstGeom>
              <a:blipFill>
                <a:blip r:embed="rId2"/>
                <a:stretch>
                  <a:fillRect b="-48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26C39DDA-A519-4D4F-A47D-D40ADAB1EF70}"/>
                  </a:ext>
                </a:extLst>
              </p:cNvPr>
              <p:cNvSpPr txBox="1"/>
              <p:nvPr/>
            </p:nvSpPr>
            <p:spPr>
              <a:xfrm>
                <a:off x="3271740" y="4982835"/>
                <a:ext cx="675313"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𝑤</m:t>
                          </m:r>
                        </m:e>
                        <m:sub>
                          <m:r>
                            <a:rPr lang="en-US" sz="2800" b="0" i="1" smtClean="0">
                              <a:latin typeface="Cambria Math" panose="02040503050406030204" pitchFamily="18" charset="0"/>
                            </a:rPr>
                            <m:t>4</m:t>
                          </m:r>
                        </m:sub>
                      </m:sSub>
                    </m:oMath>
                  </m:oMathPara>
                </a14:m>
                <a:endParaRPr lang="en-US" sz="2800" dirty="0"/>
              </a:p>
            </p:txBody>
          </p:sp>
        </mc:Choice>
        <mc:Fallback xmlns="">
          <p:sp>
            <p:nvSpPr>
              <p:cNvPr id="29" name="TextBox 28">
                <a:extLst>
                  <a:ext uri="{FF2B5EF4-FFF2-40B4-BE49-F238E27FC236}">
                    <a16:creationId xmlns:a16="http://schemas.microsoft.com/office/drawing/2014/main" id="{26C39DDA-A519-4D4F-A47D-D40ADAB1EF70}"/>
                  </a:ext>
                </a:extLst>
              </p:cNvPr>
              <p:cNvSpPr txBox="1">
                <a:spLocks noRot="1" noChangeAspect="1" noMove="1" noResize="1" noEditPoints="1" noAdjustHandles="1" noChangeArrowheads="1" noChangeShapeType="1" noTextEdit="1"/>
              </p:cNvSpPr>
              <p:nvPr/>
            </p:nvSpPr>
            <p:spPr>
              <a:xfrm>
                <a:off x="3271740" y="4982835"/>
                <a:ext cx="675313" cy="523220"/>
              </a:xfrm>
              <a:prstGeom prst="rect">
                <a:avLst/>
              </a:prstGeom>
              <a:blipFill>
                <a:blip r:embed="rId3"/>
                <a:stretch>
                  <a:fillRect b="-23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7F604CD2-5B04-9A4C-A3CA-30A0F98A5DE6}"/>
                  </a:ext>
                </a:extLst>
              </p:cNvPr>
              <p:cNvSpPr txBox="1"/>
              <p:nvPr/>
            </p:nvSpPr>
            <p:spPr>
              <a:xfrm>
                <a:off x="2856783" y="3486274"/>
                <a:ext cx="686149"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𝑤</m:t>
                          </m:r>
                        </m:e>
                        <m:sub>
                          <m:r>
                            <a:rPr lang="en-US" sz="2800" b="0" i="1" smtClean="0">
                              <a:latin typeface="Cambria Math" panose="02040503050406030204" pitchFamily="18" charset="0"/>
                            </a:rPr>
                            <m:t>2</m:t>
                          </m:r>
                        </m:sub>
                      </m:sSub>
                    </m:oMath>
                  </m:oMathPara>
                </a14:m>
                <a:endParaRPr lang="en-US" sz="2800" dirty="0"/>
              </a:p>
            </p:txBody>
          </p:sp>
        </mc:Choice>
        <mc:Fallback xmlns="">
          <p:sp>
            <p:nvSpPr>
              <p:cNvPr id="30" name="TextBox 29">
                <a:extLst>
                  <a:ext uri="{FF2B5EF4-FFF2-40B4-BE49-F238E27FC236}">
                    <a16:creationId xmlns:a16="http://schemas.microsoft.com/office/drawing/2014/main" id="{7F604CD2-5B04-9A4C-A3CA-30A0F98A5DE6}"/>
                  </a:ext>
                </a:extLst>
              </p:cNvPr>
              <p:cNvSpPr txBox="1">
                <a:spLocks noRot="1" noChangeAspect="1" noMove="1" noResize="1" noEditPoints="1" noAdjustHandles="1" noChangeArrowheads="1" noChangeShapeType="1" noTextEdit="1"/>
              </p:cNvSpPr>
              <p:nvPr/>
            </p:nvSpPr>
            <p:spPr>
              <a:xfrm>
                <a:off x="2856783" y="3486274"/>
                <a:ext cx="686149" cy="523220"/>
              </a:xfrm>
              <a:prstGeom prst="rect">
                <a:avLst/>
              </a:prstGeom>
              <a:blipFill>
                <a:blip r:embed="rId4"/>
                <a:stretch>
                  <a:fillRect b="-238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6A60C605-C052-D54E-98DA-225DCA283671}"/>
                  </a:ext>
                </a:extLst>
              </p:cNvPr>
              <p:cNvSpPr txBox="1"/>
              <p:nvPr/>
            </p:nvSpPr>
            <p:spPr>
              <a:xfrm>
                <a:off x="3000051" y="4144774"/>
                <a:ext cx="686149"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𝑤</m:t>
                          </m:r>
                        </m:e>
                        <m:sub>
                          <m:r>
                            <a:rPr lang="en-US" sz="2800" b="0" i="1" smtClean="0">
                              <a:latin typeface="Cambria Math" panose="02040503050406030204" pitchFamily="18" charset="0"/>
                            </a:rPr>
                            <m:t>3</m:t>
                          </m:r>
                        </m:sub>
                      </m:sSub>
                    </m:oMath>
                  </m:oMathPara>
                </a14:m>
                <a:endParaRPr lang="en-US" sz="2800" dirty="0"/>
              </a:p>
            </p:txBody>
          </p:sp>
        </mc:Choice>
        <mc:Fallback xmlns="">
          <p:sp>
            <p:nvSpPr>
              <p:cNvPr id="31" name="TextBox 30">
                <a:extLst>
                  <a:ext uri="{FF2B5EF4-FFF2-40B4-BE49-F238E27FC236}">
                    <a16:creationId xmlns:a16="http://schemas.microsoft.com/office/drawing/2014/main" id="{6A60C605-C052-D54E-98DA-225DCA283671}"/>
                  </a:ext>
                </a:extLst>
              </p:cNvPr>
              <p:cNvSpPr txBox="1">
                <a:spLocks noRot="1" noChangeAspect="1" noMove="1" noResize="1" noEditPoints="1" noAdjustHandles="1" noChangeArrowheads="1" noChangeShapeType="1" noTextEdit="1"/>
              </p:cNvSpPr>
              <p:nvPr/>
            </p:nvSpPr>
            <p:spPr>
              <a:xfrm>
                <a:off x="3000051" y="4144774"/>
                <a:ext cx="686149" cy="523220"/>
              </a:xfrm>
              <a:prstGeom prst="rect">
                <a:avLst/>
              </a:prstGeom>
              <a:blipFill>
                <a:blip r:embed="rId5"/>
                <a:stretch>
                  <a:fillRect b="-23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37663B59-496B-7949-B018-1E24CA72E070}"/>
                  </a:ext>
                </a:extLst>
              </p:cNvPr>
              <p:cNvSpPr txBox="1"/>
              <p:nvPr/>
            </p:nvSpPr>
            <p:spPr>
              <a:xfrm>
                <a:off x="6680405" y="3218251"/>
                <a:ext cx="686149"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𝑤</m:t>
                          </m:r>
                        </m:e>
                        <m:sub>
                          <m:r>
                            <a:rPr lang="en-US" sz="2800" b="0" i="1" smtClean="0">
                              <a:latin typeface="Cambria Math" panose="02040503050406030204" pitchFamily="18" charset="0"/>
                            </a:rPr>
                            <m:t>5</m:t>
                          </m:r>
                        </m:sub>
                      </m:sSub>
                    </m:oMath>
                  </m:oMathPara>
                </a14:m>
                <a:endParaRPr lang="en-US" sz="2800" dirty="0"/>
              </a:p>
            </p:txBody>
          </p:sp>
        </mc:Choice>
        <mc:Fallback xmlns="">
          <p:sp>
            <p:nvSpPr>
              <p:cNvPr id="32" name="TextBox 31">
                <a:extLst>
                  <a:ext uri="{FF2B5EF4-FFF2-40B4-BE49-F238E27FC236}">
                    <a16:creationId xmlns:a16="http://schemas.microsoft.com/office/drawing/2014/main" id="{37663B59-496B-7949-B018-1E24CA72E070}"/>
                  </a:ext>
                </a:extLst>
              </p:cNvPr>
              <p:cNvSpPr txBox="1">
                <a:spLocks noRot="1" noChangeAspect="1" noMove="1" noResize="1" noEditPoints="1" noAdjustHandles="1" noChangeArrowheads="1" noChangeShapeType="1" noTextEdit="1"/>
              </p:cNvSpPr>
              <p:nvPr/>
            </p:nvSpPr>
            <p:spPr>
              <a:xfrm>
                <a:off x="6680405" y="3218251"/>
                <a:ext cx="686149" cy="523220"/>
              </a:xfrm>
              <a:prstGeom prst="rect">
                <a:avLst/>
              </a:prstGeom>
              <a:blipFill>
                <a:blip r:embed="rId6"/>
                <a:stretch>
                  <a:fillRect b="-23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C68DF134-F471-7946-A598-A6E86653C083}"/>
                  </a:ext>
                </a:extLst>
              </p:cNvPr>
              <p:cNvSpPr txBox="1"/>
              <p:nvPr/>
            </p:nvSpPr>
            <p:spPr>
              <a:xfrm>
                <a:off x="6751841" y="4606466"/>
                <a:ext cx="686149"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𝑤</m:t>
                          </m:r>
                        </m:e>
                        <m:sub>
                          <m:r>
                            <a:rPr lang="en-US" sz="2800" b="0" i="1" smtClean="0">
                              <a:latin typeface="Cambria Math" panose="02040503050406030204" pitchFamily="18" charset="0"/>
                            </a:rPr>
                            <m:t>6</m:t>
                          </m:r>
                        </m:sub>
                      </m:sSub>
                    </m:oMath>
                  </m:oMathPara>
                </a14:m>
                <a:endParaRPr lang="en-US" sz="2800" dirty="0"/>
              </a:p>
            </p:txBody>
          </p:sp>
        </mc:Choice>
        <mc:Fallback xmlns="">
          <p:sp>
            <p:nvSpPr>
              <p:cNvPr id="33" name="TextBox 32">
                <a:extLst>
                  <a:ext uri="{FF2B5EF4-FFF2-40B4-BE49-F238E27FC236}">
                    <a16:creationId xmlns:a16="http://schemas.microsoft.com/office/drawing/2014/main" id="{C68DF134-F471-7946-A598-A6E86653C083}"/>
                  </a:ext>
                </a:extLst>
              </p:cNvPr>
              <p:cNvSpPr txBox="1">
                <a:spLocks noRot="1" noChangeAspect="1" noMove="1" noResize="1" noEditPoints="1" noAdjustHandles="1" noChangeArrowheads="1" noChangeShapeType="1" noTextEdit="1"/>
              </p:cNvSpPr>
              <p:nvPr/>
            </p:nvSpPr>
            <p:spPr>
              <a:xfrm>
                <a:off x="6751841" y="4606466"/>
                <a:ext cx="686149" cy="523220"/>
              </a:xfrm>
              <a:prstGeom prst="rect">
                <a:avLst/>
              </a:prstGeom>
              <a:blipFill>
                <a:blip r:embed="rId7"/>
                <a:stretch>
                  <a:fillRect b="-238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Content Placeholder 2">
                <a:extLst>
                  <a:ext uri="{FF2B5EF4-FFF2-40B4-BE49-F238E27FC236}">
                    <a16:creationId xmlns:a16="http://schemas.microsoft.com/office/drawing/2014/main" id="{9EDBD7F6-A329-774F-8090-73CBB6B6EE1A}"/>
                  </a:ext>
                </a:extLst>
              </p:cNvPr>
              <p:cNvSpPr txBox="1">
                <a:spLocks/>
              </p:cNvSpPr>
              <p:nvPr/>
            </p:nvSpPr>
            <p:spPr>
              <a:xfrm>
                <a:off x="5953987" y="2513578"/>
                <a:ext cx="878543" cy="49127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b="0" i="1" dirty="0" smtClean="0">
                              <a:solidFill>
                                <a:srgbClr val="FF0000"/>
                              </a:solidFill>
                              <a:latin typeface="Cambria Math" panose="02040503050406030204" pitchFamily="18" charset="0"/>
                            </a:rPr>
                          </m:ctrlPr>
                        </m:sSubPr>
                        <m:e>
                          <m:r>
                            <a:rPr lang="en-US" i="1" dirty="0" smtClean="0">
                              <a:solidFill>
                                <a:srgbClr val="FF0000"/>
                              </a:solidFill>
                              <a:latin typeface="Cambria Math" panose="02040503050406030204" pitchFamily="18" charset="0"/>
                            </a:rPr>
                            <m:t>𝐻</m:t>
                          </m:r>
                        </m:e>
                        <m:sub>
                          <m:r>
                            <a:rPr lang="en-US" i="1" dirty="0" smtClean="0">
                              <a:solidFill>
                                <a:srgbClr val="FF0000"/>
                              </a:solidFill>
                              <a:latin typeface="Cambria Math" panose="02040503050406030204" pitchFamily="18" charset="0"/>
                            </a:rPr>
                            <m:t>1</m:t>
                          </m:r>
                        </m:sub>
                      </m:sSub>
                    </m:oMath>
                  </m:oMathPara>
                </a14:m>
                <a:endParaRPr lang="en-US" dirty="0"/>
              </a:p>
            </p:txBody>
          </p:sp>
        </mc:Choice>
        <mc:Fallback xmlns="">
          <p:sp>
            <p:nvSpPr>
              <p:cNvPr id="34" name="Content Placeholder 2">
                <a:extLst>
                  <a:ext uri="{FF2B5EF4-FFF2-40B4-BE49-F238E27FC236}">
                    <a16:creationId xmlns:a16="http://schemas.microsoft.com/office/drawing/2014/main" id="{9EDBD7F6-A329-774F-8090-73CBB6B6EE1A}"/>
                  </a:ext>
                </a:extLst>
              </p:cNvPr>
              <p:cNvSpPr txBox="1">
                <a:spLocks noRot="1" noChangeAspect="1" noMove="1" noResize="1" noEditPoints="1" noAdjustHandles="1" noChangeArrowheads="1" noChangeShapeType="1" noTextEdit="1"/>
              </p:cNvSpPr>
              <p:nvPr/>
            </p:nvSpPr>
            <p:spPr>
              <a:xfrm>
                <a:off x="5953987" y="2513578"/>
                <a:ext cx="878543" cy="491270"/>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Content Placeholder 2">
                <a:extLst>
                  <a:ext uri="{FF2B5EF4-FFF2-40B4-BE49-F238E27FC236}">
                    <a16:creationId xmlns:a16="http://schemas.microsoft.com/office/drawing/2014/main" id="{9D8CC347-2FA3-E24F-9CB3-9A70A2102FC0}"/>
                  </a:ext>
                </a:extLst>
              </p:cNvPr>
              <p:cNvSpPr txBox="1">
                <a:spLocks/>
              </p:cNvSpPr>
              <p:nvPr/>
            </p:nvSpPr>
            <p:spPr>
              <a:xfrm>
                <a:off x="5875254" y="4260448"/>
                <a:ext cx="878543" cy="49127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b="0" i="1" dirty="0" smtClean="0">
                              <a:solidFill>
                                <a:srgbClr val="FF0000"/>
                              </a:solidFill>
                              <a:latin typeface="Cambria Math" panose="02040503050406030204" pitchFamily="18" charset="0"/>
                            </a:rPr>
                          </m:ctrlPr>
                        </m:sSubPr>
                        <m:e>
                          <m:r>
                            <a:rPr lang="en-US" i="1" dirty="0" smtClean="0">
                              <a:solidFill>
                                <a:srgbClr val="FF0000"/>
                              </a:solidFill>
                              <a:latin typeface="Cambria Math" panose="02040503050406030204" pitchFamily="18" charset="0"/>
                            </a:rPr>
                            <m:t>𝐻</m:t>
                          </m:r>
                        </m:e>
                        <m:sub>
                          <m:r>
                            <a:rPr lang="en-US" b="0" i="1" dirty="0" smtClean="0">
                              <a:solidFill>
                                <a:srgbClr val="FF0000"/>
                              </a:solidFill>
                              <a:latin typeface="Cambria Math" panose="02040503050406030204" pitchFamily="18" charset="0"/>
                            </a:rPr>
                            <m:t>2</m:t>
                          </m:r>
                        </m:sub>
                      </m:sSub>
                    </m:oMath>
                  </m:oMathPara>
                </a14:m>
                <a:endParaRPr lang="en-US" dirty="0"/>
              </a:p>
            </p:txBody>
          </p:sp>
        </mc:Choice>
        <mc:Fallback xmlns="">
          <p:sp>
            <p:nvSpPr>
              <p:cNvPr id="35" name="Content Placeholder 2">
                <a:extLst>
                  <a:ext uri="{FF2B5EF4-FFF2-40B4-BE49-F238E27FC236}">
                    <a16:creationId xmlns:a16="http://schemas.microsoft.com/office/drawing/2014/main" id="{9D8CC347-2FA3-E24F-9CB3-9A70A2102FC0}"/>
                  </a:ext>
                </a:extLst>
              </p:cNvPr>
              <p:cNvSpPr txBox="1">
                <a:spLocks noRot="1" noChangeAspect="1" noMove="1" noResize="1" noEditPoints="1" noAdjustHandles="1" noChangeArrowheads="1" noChangeShapeType="1" noTextEdit="1"/>
              </p:cNvSpPr>
              <p:nvPr/>
            </p:nvSpPr>
            <p:spPr>
              <a:xfrm>
                <a:off x="5875254" y="4260448"/>
                <a:ext cx="878543" cy="491270"/>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Content Placeholder 2">
                <a:extLst>
                  <a:ext uri="{FF2B5EF4-FFF2-40B4-BE49-F238E27FC236}">
                    <a16:creationId xmlns:a16="http://schemas.microsoft.com/office/drawing/2014/main" id="{A3511906-2F34-2B4E-898C-BF187B86B7A7}"/>
                  </a:ext>
                </a:extLst>
              </p:cNvPr>
              <p:cNvSpPr txBox="1">
                <a:spLocks/>
              </p:cNvSpPr>
              <p:nvPr/>
            </p:nvSpPr>
            <p:spPr>
              <a:xfrm>
                <a:off x="9087294" y="3314198"/>
                <a:ext cx="878543" cy="49127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𝑂</m:t>
                          </m:r>
                        </m:e>
                        <m:sub>
                          <m:r>
                            <a:rPr lang="en-US" i="1" dirty="0" smtClean="0">
                              <a:latin typeface="Cambria Math" panose="02040503050406030204" pitchFamily="18" charset="0"/>
                            </a:rPr>
                            <m:t>1</m:t>
                          </m:r>
                        </m:sub>
                      </m:sSub>
                    </m:oMath>
                  </m:oMathPara>
                </a14:m>
                <a:endParaRPr lang="en-US" dirty="0"/>
              </a:p>
            </p:txBody>
          </p:sp>
        </mc:Choice>
        <mc:Fallback xmlns="">
          <p:sp>
            <p:nvSpPr>
              <p:cNvPr id="36" name="Content Placeholder 2">
                <a:extLst>
                  <a:ext uri="{FF2B5EF4-FFF2-40B4-BE49-F238E27FC236}">
                    <a16:creationId xmlns:a16="http://schemas.microsoft.com/office/drawing/2014/main" id="{A3511906-2F34-2B4E-898C-BF187B86B7A7}"/>
                  </a:ext>
                </a:extLst>
              </p:cNvPr>
              <p:cNvSpPr txBox="1">
                <a:spLocks noRot="1" noChangeAspect="1" noMove="1" noResize="1" noEditPoints="1" noAdjustHandles="1" noChangeArrowheads="1" noChangeShapeType="1" noTextEdit="1"/>
              </p:cNvSpPr>
              <p:nvPr/>
            </p:nvSpPr>
            <p:spPr>
              <a:xfrm>
                <a:off x="9087294" y="3314198"/>
                <a:ext cx="878543" cy="491270"/>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Content Placeholder 2">
                <a:extLst>
                  <a:ext uri="{FF2B5EF4-FFF2-40B4-BE49-F238E27FC236}">
                    <a16:creationId xmlns:a16="http://schemas.microsoft.com/office/drawing/2014/main" id="{E6FE47F3-203E-1C4C-BBDE-FEE31023C960}"/>
                  </a:ext>
                </a:extLst>
              </p:cNvPr>
              <p:cNvSpPr txBox="1">
                <a:spLocks/>
              </p:cNvSpPr>
              <p:nvPr/>
            </p:nvSpPr>
            <p:spPr>
              <a:xfrm>
                <a:off x="460243" y="2972616"/>
                <a:ext cx="878543" cy="49127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𝐼</m:t>
                          </m:r>
                        </m:e>
                        <m:sub>
                          <m:r>
                            <a:rPr lang="en-US" i="1" dirty="0" smtClean="0">
                              <a:latin typeface="Cambria Math" panose="02040503050406030204" pitchFamily="18" charset="0"/>
                            </a:rPr>
                            <m:t>1</m:t>
                          </m:r>
                        </m:sub>
                      </m:sSub>
                    </m:oMath>
                  </m:oMathPara>
                </a14:m>
                <a:endParaRPr lang="en-US" dirty="0"/>
              </a:p>
            </p:txBody>
          </p:sp>
        </mc:Choice>
        <mc:Fallback xmlns="">
          <p:sp>
            <p:nvSpPr>
              <p:cNvPr id="37" name="Content Placeholder 2">
                <a:extLst>
                  <a:ext uri="{FF2B5EF4-FFF2-40B4-BE49-F238E27FC236}">
                    <a16:creationId xmlns:a16="http://schemas.microsoft.com/office/drawing/2014/main" id="{E6FE47F3-203E-1C4C-BBDE-FEE31023C960}"/>
                  </a:ext>
                </a:extLst>
              </p:cNvPr>
              <p:cNvSpPr txBox="1">
                <a:spLocks noRot="1" noChangeAspect="1" noMove="1" noResize="1" noEditPoints="1" noAdjustHandles="1" noChangeArrowheads="1" noChangeShapeType="1" noTextEdit="1"/>
              </p:cNvSpPr>
              <p:nvPr/>
            </p:nvSpPr>
            <p:spPr>
              <a:xfrm>
                <a:off x="460243" y="2972616"/>
                <a:ext cx="878543" cy="491270"/>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Content Placeholder 2">
                <a:extLst>
                  <a:ext uri="{FF2B5EF4-FFF2-40B4-BE49-F238E27FC236}">
                    <a16:creationId xmlns:a16="http://schemas.microsoft.com/office/drawing/2014/main" id="{8DDE642B-DD9F-594F-96A3-C488EC8620DC}"/>
                  </a:ext>
                </a:extLst>
              </p:cNvPr>
              <p:cNvSpPr txBox="1">
                <a:spLocks/>
              </p:cNvSpPr>
              <p:nvPr/>
            </p:nvSpPr>
            <p:spPr>
              <a:xfrm>
                <a:off x="460243" y="4873766"/>
                <a:ext cx="878543" cy="49127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𝐼</m:t>
                          </m:r>
                        </m:e>
                        <m:sub>
                          <m:r>
                            <a:rPr lang="en-US" i="1" dirty="0" smtClean="0">
                              <a:latin typeface="Cambria Math" panose="02040503050406030204" pitchFamily="18" charset="0"/>
                            </a:rPr>
                            <m:t>2</m:t>
                          </m:r>
                        </m:sub>
                      </m:sSub>
                    </m:oMath>
                  </m:oMathPara>
                </a14:m>
                <a:endParaRPr lang="en-US" dirty="0"/>
              </a:p>
            </p:txBody>
          </p:sp>
        </mc:Choice>
        <mc:Fallback xmlns="">
          <p:sp>
            <p:nvSpPr>
              <p:cNvPr id="38" name="Content Placeholder 2">
                <a:extLst>
                  <a:ext uri="{FF2B5EF4-FFF2-40B4-BE49-F238E27FC236}">
                    <a16:creationId xmlns:a16="http://schemas.microsoft.com/office/drawing/2014/main" id="{8DDE642B-DD9F-594F-96A3-C488EC8620DC}"/>
                  </a:ext>
                </a:extLst>
              </p:cNvPr>
              <p:cNvSpPr txBox="1">
                <a:spLocks noRot="1" noChangeAspect="1" noMove="1" noResize="1" noEditPoints="1" noAdjustHandles="1" noChangeArrowheads="1" noChangeShapeType="1" noTextEdit="1"/>
              </p:cNvSpPr>
              <p:nvPr/>
            </p:nvSpPr>
            <p:spPr>
              <a:xfrm>
                <a:off x="460243" y="4873766"/>
                <a:ext cx="878543" cy="491270"/>
              </a:xfrm>
              <a:prstGeom prst="rect">
                <a:avLst/>
              </a:prstGeom>
              <a:blipFill>
                <a:blip r:embed="rId12"/>
                <a:stretch>
                  <a:fillRect/>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F3B050E5-10C6-794C-BDCC-F074D043D9DF}"/>
              </a:ext>
            </a:extLst>
          </p:cNvPr>
          <p:cNvSpPr txBox="1"/>
          <p:nvPr/>
        </p:nvSpPr>
        <p:spPr>
          <a:xfrm>
            <a:off x="531729" y="1227639"/>
            <a:ext cx="10687050" cy="830997"/>
          </a:xfrm>
          <a:prstGeom prst="rect">
            <a:avLst/>
          </a:prstGeom>
          <a:noFill/>
        </p:spPr>
        <p:txBody>
          <a:bodyPr wrap="square" rtlCol="0">
            <a:spAutoFit/>
          </a:bodyPr>
          <a:lstStyle/>
          <a:p>
            <a:r>
              <a:rPr lang="en-US" sz="2400" dirty="0">
                <a:latin typeface="Helvetica" pitchFamily="2" charset="0"/>
              </a:rPr>
              <a:t>Each hidden node receives input from all the nodes from the preceding layer (in this case, the input nodes).</a:t>
            </a:r>
          </a:p>
        </p:txBody>
      </p:sp>
    </p:spTree>
    <p:extLst>
      <p:ext uri="{BB962C8B-B14F-4D97-AF65-F5344CB8AC3E}">
        <p14:creationId xmlns:p14="http://schemas.microsoft.com/office/powerpoint/2010/main" val="54967743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a:xfrm>
            <a:off x="422536" y="27251"/>
            <a:ext cx="10058400" cy="1371600"/>
          </a:xfrm>
        </p:spPr>
        <p:txBody>
          <a:bodyPr/>
          <a:lstStyle/>
          <a:p>
            <a:r>
              <a:rPr lang="en-US" dirty="0">
                <a:latin typeface="Helvetica" pitchFamily="2" charset="0"/>
              </a:rPr>
              <a:t>Back Propagation Example</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p:txBody>
          <a:bodyPr>
            <a:normAutofit/>
          </a:bodyPr>
          <a:lstStyle/>
          <a:p>
            <a:endParaRPr lang="en-US" sz="2400" dirty="0">
              <a:latin typeface="Helvetica" pitchFamily="2" charset="0"/>
            </a:endParaRPr>
          </a:p>
          <a:p>
            <a:pPr marL="0" indent="0">
              <a:buNone/>
            </a:pPr>
            <a:endParaRPr lang="en-US" sz="2400" dirty="0">
              <a:latin typeface="Helvetica" pitchFamily="2" charset="0"/>
            </a:endParaRPr>
          </a:p>
        </p:txBody>
      </p:sp>
      <p:grpSp>
        <p:nvGrpSpPr>
          <p:cNvPr id="4" name="Group 3">
            <a:extLst>
              <a:ext uri="{FF2B5EF4-FFF2-40B4-BE49-F238E27FC236}">
                <a16:creationId xmlns:a16="http://schemas.microsoft.com/office/drawing/2014/main" id="{F2289EC0-BEE5-C54C-941C-D1D22C501FE9}"/>
              </a:ext>
            </a:extLst>
          </p:cNvPr>
          <p:cNvGrpSpPr/>
          <p:nvPr/>
        </p:nvGrpSpPr>
        <p:grpSpPr>
          <a:xfrm>
            <a:off x="1066799" y="2654306"/>
            <a:ext cx="8459767" cy="3092895"/>
            <a:chOff x="3375581" y="2991232"/>
            <a:chExt cx="4589912" cy="2034562"/>
          </a:xfrm>
        </p:grpSpPr>
        <p:sp>
          <p:nvSpPr>
            <p:cNvPr id="14" name="Oval 13">
              <a:extLst>
                <a:ext uri="{FF2B5EF4-FFF2-40B4-BE49-F238E27FC236}">
                  <a16:creationId xmlns:a16="http://schemas.microsoft.com/office/drawing/2014/main" id="{E74544D5-EB92-D349-B000-DF8E15FD9E07}"/>
                </a:ext>
              </a:extLst>
            </p:cNvPr>
            <p:cNvSpPr/>
            <p:nvPr/>
          </p:nvSpPr>
          <p:spPr>
            <a:xfrm>
              <a:off x="3375582" y="2991232"/>
              <a:ext cx="938637" cy="825956"/>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F521F1DA-EC70-7F4B-9BE4-67D2FF50F7D7}"/>
                </a:ext>
              </a:extLst>
            </p:cNvPr>
            <p:cNvSpPr/>
            <p:nvPr/>
          </p:nvSpPr>
          <p:spPr>
            <a:xfrm>
              <a:off x="3375581" y="4199838"/>
              <a:ext cx="938637" cy="825956"/>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Oval 15">
              <a:extLst>
                <a:ext uri="{FF2B5EF4-FFF2-40B4-BE49-F238E27FC236}">
                  <a16:creationId xmlns:a16="http://schemas.microsoft.com/office/drawing/2014/main" id="{9E2F0B38-4A5D-F14A-80F5-1268744DDA8E}"/>
                </a:ext>
              </a:extLst>
            </p:cNvPr>
            <p:cNvSpPr/>
            <p:nvPr/>
          </p:nvSpPr>
          <p:spPr>
            <a:xfrm>
              <a:off x="5285344" y="3001391"/>
              <a:ext cx="938637" cy="825956"/>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Oval 16">
              <a:extLst>
                <a:ext uri="{FF2B5EF4-FFF2-40B4-BE49-F238E27FC236}">
                  <a16:creationId xmlns:a16="http://schemas.microsoft.com/office/drawing/2014/main" id="{E0DB1823-4CEA-3A4C-B00D-9089ECD8926D}"/>
                </a:ext>
              </a:extLst>
            </p:cNvPr>
            <p:cNvSpPr/>
            <p:nvPr/>
          </p:nvSpPr>
          <p:spPr>
            <a:xfrm>
              <a:off x="5285344" y="4199838"/>
              <a:ext cx="938637" cy="825956"/>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a:extLst>
                <a:ext uri="{FF2B5EF4-FFF2-40B4-BE49-F238E27FC236}">
                  <a16:creationId xmlns:a16="http://schemas.microsoft.com/office/drawing/2014/main" id="{212D0EF4-CDAF-3E48-9762-96B3A0BFDBFE}"/>
                </a:ext>
              </a:extLst>
            </p:cNvPr>
            <p:cNvSpPr/>
            <p:nvPr/>
          </p:nvSpPr>
          <p:spPr>
            <a:xfrm>
              <a:off x="7026856" y="3613735"/>
              <a:ext cx="938637" cy="825956"/>
            </a:xfrm>
            <a:prstGeom prst="ellipse">
              <a:avLst/>
            </a:prstGeom>
            <a:solidFill>
              <a:srgbClr val="FF0000"/>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cxnSp>
          <p:nvCxnSpPr>
            <p:cNvPr id="19" name="Straight Arrow Connector 18">
              <a:extLst>
                <a:ext uri="{FF2B5EF4-FFF2-40B4-BE49-F238E27FC236}">
                  <a16:creationId xmlns:a16="http://schemas.microsoft.com/office/drawing/2014/main" id="{904FB72E-F32B-4C40-B12A-58ED7C24BC10}"/>
                </a:ext>
              </a:extLst>
            </p:cNvPr>
            <p:cNvCxnSpPr>
              <a:stCxn id="14" idx="6"/>
              <a:endCxn id="16" idx="2"/>
            </p:cNvCxnSpPr>
            <p:nvPr/>
          </p:nvCxnSpPr>
          <p:spPr>
            <a:xfrm>
              <a:off x="4314219" y="3404210"/>
              <a:ext cx="971125" cy="10159"/>
            </a:xfrm>
            <a:prstGeom prst="straightConnector1">
              <a:avLst/>
            </a:prstGeom>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0EAAED42-6560-7A4C-A1DB-DC39FB8DC617}"/>
                </a:ext>
              </a:extLst>
            </p:cNvPr>
            <p:cNvCxnSpPr/>
            <p:nvPr/>
          </p:nvCxnSpPr>
          <p:spPr>
            <a:xfrm>
              <a:off x="4314219" y="4619991"/>
              <a:ext cx="971125" cy="10159"/>
            </a:xfrm>
            <a:prstGeom prst="straightConnector1">
              <a:avLst/>
            </a:prstGeom>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5DD30C84-2C74-EC49-87EE-7653B34BD18B}"/>
                </a:ext>
              </a:extLst>
            </p:cNvPr>
            <p:cNvCxnSpPr>
              <a:cxnSpLocks/>
              <a:endCxn id="18" idx="2"/>
            </p:cNvCxnSpPr>
            <p:nvPr/>
          </p:nvCxnSpPr>
          <p:spPr>
            <a:xfrm>
              <a:off x="6223981" y="3442259"/>
              <a:ext cx="802875" cy="584454"/>
            </a:xfrm>
            <a:prstGeom prst="straightConnector1">
              <a:avLst/>
            </a:prstGeom>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FF3F8198-7A53-2A45-B950-88C6270E9670}"/>
                </a:ext>
              </a:extLst>
            </p:cNvPr>
            <p:cNvCxnSpPr>
              <a:cxnSpLocks/>
              <a:endCxn id="18" idx="2"/>
            </p:cNvCxnSpPr>
            <p:nvPr/>
          </p:nvCxnSpPr>
          <p:spPr>
            <a:xfrm flipV="1">
              <a:off x="6223981" y="4026713"/>
              <a:ext cx="802875" cy="588198"/>
            </a:xfrm>
            <a:prstGeom prst="straightConnector1">
              <a:avLst/>
            </a:prstGeom>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25B65946-CE70-9244-905F-BFE49F6C6ABD}"/>
                </a:ext>
              </a:extLst>
            </p:cNvPr>
            <p:cNvCxnSpPr>
              <a:cxnSpLocks/>
              <a:stCxn id="14" idx="6"/>
              <a:endCxn id="17" idx="1"/>
            </p:cNvCxnSpPr>
            <p:nvPr/>
          </p:nvCxnSpPr>
          <p:spPr>
            <a:xfrm>
              <a:off x="4314219" y="3404210"/>
              <a:ext cx="1108585" cy="916586"/>
            </a:xfrm>
            <a:prstGeom prst="straightConnector1">
              <a:avLst/>
            </a:prstGeom>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51F8FD80-36AF-EE45-976A-709D04550509}"/>
                </a:ext>
              </a:extLst>
            </p:cNvPr>
            <p:cNvCxnSpPr>
              <a:cxnSpLocks/>
              <a:stCxn id="15" idx="6"/>
              <a:endCxn id="16" idx="3"/>
            </p:cNvCxnSpPr>
            <p:nvPr/>
          </p:nvCxnSpPr>
          <p:spPr>
            <a:xfrm flipV="1">
              <a:off x="4314218" y="3706389"/>
              <a:ext cx="1108586" cy="906427"/>
            </a:xfrm>
            <a:prstGeom prst="straightConnector1">
              <a:avLst/>
            </a:prstGeom>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BB0733E6-4BD7-8F4A-9505-E48C6EE57679}"/>
                  </a:ext>
                </a:extLst>
              </p:cNvPr>
              <p:cNvSpPr txBox="1"/>
              <p:nvPr/>
            </p:nvSpPr>
            <p:spPr>
              <a:xfrm>
                <a:off x="3269175" y="2743238"/>
                <a:ext cx="677878"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𝑤</m:t>
                          </m:r>
                        </m:e>
                        <m:sub>
                          <m:r>
                            <a:rPr lang="en-US" sz="2800" b="0" i="1" smtClean="0">
                              <a:latin typeface="Cambria Math" panose="02040503050406030204" pitchFamily="18" charset="0"/>
                            </a:rPr>
                            <m:t>1</m:t>
                          </m:r>
                        </m:sub>
                      </m:sSub>
                    </m:oMath>
                  </m:oMathPara>
                </a14:m>
                <a:endParaRPr lang="en-US" sz="2800" dirty="0"/>
              </a:p>
            </p:txBody>
          </p:sp>
        </mc:Choice>
        <mc:Fallback xmlns="">
          <p:sp>
            <p:nvSpPr>
              <p:cNvPr id="28" name="TextBox 27">
                <a:extLst>
                  <a:ext uri="{FF2B5EF4-FFF2-40B4-BE49-F238E27FC236}">
                    <a16:creationId xmlns:a16="http://schemas.microsoft.com/office/drawing/2014/main" id="{BB0733E6-4BD7-8F4A-9505-E48C6EE57679}"/>
                  </a:ext>
                </a:extLst>
              </p:cNvPr>
              <p:cNvSpPr txBox="1">
                <a:spLocks noRot="1" noChangeAspect="1" noMove="1" noResize="1" noEditPoints="1" noAdjustHandles="1" noChangeArrowheads="1" noChangeShapeType="1" noTextEdit="1"/>
              </p:cNvSpPr>
              <p:nvPr/>
            </p:nvSpPr>
            <p:spPr>
              <a:xfrm>
                <a:off x="3269175" y="2743238"/>
                <a:ext cx="677878" cy="523220"/>
              </a:xfrm>
              <a:prstGeom prst="rect">
                <a:avLst/>
              </a:prstGeom>
              <a:blipFill>
                <a:blip r:embed="rId2"/>
                <a:stretch>
                  <a:fillRect b="-48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26C39DDA-A519-4D4F-A47D-D40ADAB1EF70}"/>
                  </a:ext>
                </a:extLst>
              </p:cNvPr>
              <p:cNvSpPr txBox="1"/>
              <p:nvPr/>
            </p:nvSpPr>
            <p:spPr>
              <a:xfrm>
                <a:off x="3271740" y="4982835"/>
                <a:ext cx="675313"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𝑤</m:t>
                          </m:r>
                        </m:e>
                        <m:sub>
                          <m:r>
                            <a:rPr lang="en-US" sz="2800" b="0" i="1" smtClean="0">
                              <a:latin typeface="Cambria Math" panose="02040503050406030204" pitchFamily="18" charset="0"/>
                            </a:rPr>
                            <m:t>4</m:t>
                          </m:r>
                        </m:sub>
                      </m:sSub>
                    </m:oMath>
                  </m:oMathPara>
                </a14:m>
                <a:endParaRPr lang="en-US" sz="2800" dirty="0"/>
              </a:p>
            </p:txBody>
          </p:sp>
        </mc:Choice>
        <mc:Fallback xmlns="">
          <p:sp>
            <p:nvSpPr>
              <p:cNvPr id="29" name="TextBox 28">
                <a:extLst>
                  <a:ext uri="{FF2B5EF4-FFF2-40B4-BE49-F238E27FC236}">
                    <a16:creationId xmlns:a16="http://schemas.microsoft.com/office/drawing/2014/main" id="{26C39DDA-A519-4D4F-A47D-D40ADAB1EF70}"/>
                  </a:ext>
                </a:extLst>
              </p:cNvPr>
              <p:cNvSpPr txBox="1">
                <a:spLocks noRot="1" noChangeAspect="1" noMove="1" noResize="1" noEditPoints="1" noAdjustHandles="1" noChangeArrowheads="1" noChangeShapeType="1" noTextEdit="1"/>
              </p:cNvSpPr>
              <p:nvPr/>
            </p:nvSpPr>
            <p:spPr>
              <a:xfrm>
                <a:off x="3271740" y="4982835"/>
                <a:ext cx="675313" cy="523220"/>
              </a:xfrm>
              <a:prstGeom prst="rect">
                <a:avLst/>
              </a:prstGeom>
              <a:blipFill>
                <a:blip r:embed="rId3"/>
                <a:stretch>
                  <a:fillRect b="-23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7F604CD2-5B04-9A4C-A3CA-30A0F98A5DE6}"/>
                  </a:ext>
                </a:extLst>
              </p:cNvPr>
              <p:cNvSpPr txBox="1"/>
              <p:nvPr/>
            </p:nvSpPr>
            <p:spPr>
              <a:xfrm>
                <a:off x="2856783" y="3486274"/>
                <a:ext cx="686149"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𝑤</m:t>
                          </m:r>
                        </m:e>
                        <m:sub>
                          <m:r>
                            <a:rPr lang="en-US" sz="2800" b="0" i="1" smtClean="0">
                              <a:latin typeface="Cambria Math" panose="02040503050406030204" pitchFamily="18" charset="0"/>
                            </a:rPr>
                            <m:t>2</m:t>
                          </m:r>
                        </m:sub>
                      </m:sSub>
                    </m:oMath>
                  </m:oMathPara>
                </a14:m>
                <a:endParaRPr lang="en-US" sz="2800" dirty="0"/>
              </a:p>
            </p:txBody>
          </p:sp>
        </mc:Choice>
        <mc:Fallback xmlns="">
          <p:sp>
            <p:nvSpPr>
              <p:cNvPr id="30" name="TextBox 29">
                <a:extLst>
                  <a:ext uri="{FF2B5EF4-FFF2-40B4-BE49-F238E27FC236}">
                    <a16:creationId xmlns:a16="http://schemas.microsoft.com/office/drawing/2014/main" id="{7F604CD2-5B04-9A4C-A3CA-30A0F98A5DE6}"/>
                  </a:ext>
                </a:extLst>
              </p:cNvPr>
              <p:cNvSpPr txBox="1">
                <a:spLocks noRot="1" noChangeAspect="1" noMove="1" noResize="1" noEditPoints="1" noAdjustHandles="1" noChangeArrowheads="1" noChangeShapeType="1" noTextEdit="1"/>
              </p:cNvSpPr>
              <p:nvPr/>
            </p:nvSpPr>
            <p:spPr>
              <a:xfrm>
                <a:off x="2856783" y="3486274"/>
                <a:ext cx="686149" cy="523220"/>
              </a:xfrm>
              <a:prstGeom prst="rect">
                <a:avLst/>
              </a:prstGeom>
              <a:blipFill>
                <a:blip r:embed="rId4"/>
                <a:stretch>
                  <a:fillRect b="-238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6A60C605-C052-D54E-98DA-225DCA283671}"/>
                  </a:ext>
                </a:extLst>
              </p:cNvPr>
              <p:cNvSpPr txBox="1"/>
              <p:nvPr/>
            </p:nvSpPr>
            <p:spPr>
              <a:xfrm>
                <a:off x="3000051" y="4144774"/>
                <a:ext cx="686149"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𝑤</m:t>
                          </m:r>
                        </m:e>
                        <m:sub>
                          <m:r>
                            <a:rPr lang="en-US" sz="2800" b="0" i="1" smtClean="0">
                              <a:latin typeface="Cambria Math" panose="02040503050406030204" pitchFamily="18" charset="0"/>
                            </a:rPr>
                            <m:t>3</m:t>
                          </m:r>
                        </m:sub>
                      </m:sSub>
                    </m:oMath>
                  </m:oMathPara>
                </a14:m>
                <a:endParaRPr lang="en-US" sz="2800" dirty="0"/>
              </a:p>
            </p:txBody>
          </p:sp>
        </mc:Choice>
        <mc:Fallback xmlns="">
          <p:sp>
            <p:nvSpPr>
              <p:cNvPr id="31" name="TextBox 30">
                <a:extLst>
                  <a:ext uri="{FF2B5EF4-FFF2-40B4-BE49-F238E27FC236}">
                    <a16:creationId xmlns:a16="http://schemas.microsoft.com/office/drawing/2014/main" id="{6A60C605-C052-D54E-98DA-225DCA283671}"/>
                  </a:ext>
                </a:extLst>
              </p:cNvPr>
              <p:cNvSpPr txBox="1">
                <a:spLocks noRot="1" noChangeAspect="1" noMove="1" noResize="1" noEditPoints="1" noAdjustHandles="1" noChangeArrowheads="1" noChangeShapeType="1" noTextEdit="1"/>
              </p:cNvSpPr>
              <p:nvPr/>
            </p:nvSpPr>
            <p:spPr>
              <a:xfrm>
                <a:off x="3000051" y="4144774"/>
                <a:ext cx="686149" cy="523220"/>
              </a:xfrm>
              <a:prstGeom prst="rect">
                <a:avLst/>
              </a:prstGeom>
              <a:blipFill>
                <a:blip r:embed="rId5"/>
                <a:stretch>
                  <a:fillRect b="-23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37663B59-496B-7949-B018-1E24CA72E070}"/>
                  </a:ext>
                </a:extLst>
              </p:cNvPr>
              <p:cNvSpPr txBox="1"/>
              <p:nvPr/>
            </p:nvSpPr>
            <p:spPr>
              <a:xfrm>
                <a:off x="6680405" y="3218251"/>
                <a:ext cx="686149"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𝑤</m:t>
                          </m:r>
                        </m:e>
                        <m:sub>
                          <m:r>
                            <a:rPr lang="en-US" sz="2800" b="0" i="1" smtClean="0">
                              <a:latin typeface="Cambria Math" panose="02040503050406030204" pitchFamily="18" charset="0"/>
                            </a:rPr>
                            <m:t>5</m:t>
                          </m:r>
                        </m:sub>
                      </m:sSub>
                    </m:oMath>
                  </m:oMathPara>
                </a14:m>
                <a:endParaRPr lang="en-US" sz="2800" dirty="0"/>
              </a:p>
            </p:txBody>
          </p:sp>
        </mc:Choice>
        <mc:Fallback xmlns="">
          <p:sp>
            <p:nvSpPr>
              <p:cNvPr id="32" name="TextBox 31">
                <a:extLst>
                  <a:ext uri="{FF2B5EF4-FFF2-40B4-BE49-F238E27FC236}">
                    <a16:creationId xmlns:a16="http://schemas.microsoft.com/office/drawing/2014/main" id="{37663B59-496B-7949-B018-1E24CA72E070}"/>
                  </a:ext>
                </a:extLst>
              </p:cNvPr>
              <p:cNvSpPr txBox="1">
                <a:spLocks noRot="1" noChangeAspect="1" noMove="1" noResize="1" noEditPoints="1" noAdjustHandles="1" noChangeArrowheads="1" noChangeShapeType="1" noTextEdit="1"/>
              </p:cNvSpPr>
              <p:nvPr/>
            </p:nvSpPr>
            <p:spPr>
              <a:xfrm>
                <a:off x="6680405" y="3218251"/>
                <a:ext cx="686149" cy="523220"/>
              </a:xfrm>
              <a:prstGeom prst="rect">
                <a:avLst/>
              </a:prstGeom>
              <a:blipFill>
                <a:blip r:embed="rId6"/>
                <a:stretch>
                  <a:fillRect b="-23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C68DF134-F471-7946-A598-A6E86653C083}"/>
                  </a:ext>
                </a:extLst>
              </p:cNvPr>
              <p:cNvSpPr txBox="1"/>
              <p:nvPr/>
            </p:nvSpPr>
            <p:spPr>
              <a:xfrm>
                <a:off x="6751841" y="4606466"/>
                <a:ext cx="686149"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𝑤</m:t>
                          </m:r>
                        </m:e>
                        <m:sub>
                          <m:r>
                            <a:rPr lang="en-US" sz="2800" b="0" i="1" smtClean="0">
                              <a:latin typeface="Cambria Math" panose="02040503050406030204" pitchFamily="18" charset="0"/>
                            </a:rPr>
                            <m:t>6</m:t>
                          </m:r>
                        </m:sub>
                      </m:sSub>
                    </m:oMath>
                  </m:oMathPara>
                </a14:m>
                <a:endParaRPr lang="en-US" sz="2800" dirty="0"/>
              </a:p>
            </p:txBody>
          </p:sp>
        </mc:Choice>
        <mc:Fallback xmlns="">
          <p:sp>
            <p:nvSpPr>
              <p:cNvPr id="33" name="TextBox 32">
                <a:extLst>
                  <a:ext uri="{FF2B5EF4-FFF2-40B4-BE49-F238E27FC236}">
                    <a16:creationId xmlns:a16="http://schemas.microsoft.com/office/drawing/2014/main" id="{C68DF134-F471-7946-A598-A6E86653C083}"/>
                  </a:ext>
                </a:extLst>
              </p:cNvPr>
              <p:cNvSpPr txBox="1">
                <a:spLocks noRot="1" noChangeAspect="1" noMove="1" noResize="1" noEditPoints="1" noAdjustHandles="1" noChangeArrowheads="1" noChangeShapeType="1" noTextEdit="1"/>
              </p:cNvSpPr>
              <p:nvPr/>
            </p:nvSpPr>
            <p:spPr>
              <a:xfrm>
                <a:off x="6751841" y="4606466"/>
                <a:ext cx="686149" cy="523220"/>
              </a:xfrm>
              <a:prstGeom prst="rect">
                <a:avLst/>
              </a:prstGeom>
              <a:blipFill>
                <a:blip r:embed="rId7"/>
                <a:stretch>
                  <a:fillRect b="-238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Content Placeholder 2">
                <a:extLst>
                  <a:ext uri="{FF2B5EF4-FFF2-40B4-BE49-F238E27FC236}">
                    <a16:creationId xmlns:a16="http://schemas.microsoft.com/office/drawing/2014/main" id="{9EDBD7F6-A329-774F-8090-73CBB6B6EE1A}"/>
                  </a:ext>
                </a:extLst>
              </p:cNvPr>
              <p:cNvSpPr txBox="1">
                <a:spLocks/>
              </p:cNvSpPr>
              <p:nvPr/>
            </p:nvSpPr>
            <p:spPr>
              <a:xfrm>
                <a:off x="5953987" y="2513578"/>
                <a:ext cx="878543" cy="49127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b="0" i="1" dirty="0" smtClean="0">
                              <a:solidFill>
                                <a:schemeClr val="tx1"/>
                              </a:solidFill>
                              <a:latin typeface="Cambria Math" panose="02040503050406030204" pitchFamily="18" charset="0"/>
                            </a:rPr>
                          </m:ctrlPr>
                        </m:sSubPr>
                        <m:e>
                          <m:r>
                            <a:rPr lang="en-US" i="1" dirty="0" smtClean="0">
                              <a:solidFill>
                                <a:schemeClr val="tx1"/>
                              </a:solidFill>
                              <a:latin typeface="Cambria Math" panose="02040503050406030204" pitchFamily="18" charset="0"/>
                            </a:rPr>
                            <m:t>𝐻</m:t>
                          </m:r>
                        </m:e>
                        <m:sub>
                          <m:r>
                            <a:rPr lang="en-US" i="1" dirty="0" smtClean="0">
                              <a:solidFill>
                                <a:schemeClr val="tx1"/>
                              </a:solidFill>
                              <a:latin typeface="Cambria Math" panose="02040503050406030204" pitchFamily="18" charset="0"/>
                            </a:rPr>
                            <m:t>1</m:t>
                          </m:r>
                        </m:sub>
                      </m:sSub>
                    </m:oMath>
                  </m:oMathPara>
                </a14:m>
                <a:endParaRPr lang="en-US" dirty="0"/>
              </a:p>
            </p:txBody>
          </p:sp>
        </mc:Choice>
        <mc:Fallback xmlns="">
          <p:sp>
            <p:nvSpPr>
              <p:cNvPr id="34" name="Content Placeholder 2">
                <a:extLst>
                  <a:ext uri="{FF2B5EF4-FFF2-40B4-BE49-F238E27FC236}">
                    <a16:creationId xmlns:a16="http://schemas.microsoft.com/office/drawing/2014/main" id="{9EDBD7F6-A329-774F-8090-73CBB6B6EE1A}"/>
                  </a:ext>
                </a:extLst>
              </p:cNvPr>
              <p:cNvSpPr txBox="1">
                <a:spLocks noRot="1" noChangeAspect="1" noMove="1" noResize="1" noEditPoints="1" noAdjustHandles="1" noChangeArrowheads="1" noChangeShapeType="1" noTextEdit="1"/>
              </p:cNvSpPr>
              <p:nvPr/>
            </p:nvSpPr>
            <p:spPr>
              <a:xfrm>
                <a:off x="5953987" y="2513578"/>
                <a:ext cx="878543" cy="491270"/>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Content Placeholder 2">
                <a:extLst>
                  <a:ext uri="{FF2B5EF4-FFF2-40B4-BE49-F238E27FC236}">
                    <a16:creationId xmlns:a16="http://schemas.microsoft.com/office/drawing/2014/main" id="{9D8CC347-2FA3-E24F-9CB3-9A70A2102FC0}"/>
                  </a:ext>
                </a:extLst>
              </p:cNvPr>
              <p:cNvSpPr txBox="1">
                <a:spLocks/>
              </p:cNvSpPr>
              <p:nvPr/>
            </p:nvSpPr>
            <p:spPr>
              <a:xfrm>
                <a:off x="5875254" y="4260448"/>
                <a:ext cx="878543" cy="49127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b="0" i="1" dirty="0" smtClean="0">
                              <a:solidFill>
                                <a:schemeClr val="tx1"/>
                              </a:solidFill>
                              <a:latin typeface="Cambria Math" panose="02040503050406030204" pitchFamily="18" charset="0"/>
                            </a:rPr>
                          </m:ctrlPr>
                        </m:sSubPr>
                        <m:e>
                          <m:r>
                            <a:rPr lang="en-US" i="1" dirty="0" smtClean="0">
                              <a:solidFill>
                                <a:schemeClr val="tx1"/>
                              </a:solidFill>
                              <a:latin typeface="Cambria Math" panose="02040503050406030204" pitchFamily="18" charset="0"/>
                            </a:rPr>
                            <m:t>𝐻</m:t>
                          </m:r>
                        </m:e>
                        <m:sub>
                          <m:r>
                            <a:rPr lang="en-US" b="0" i="1" dirty="0" smtClean="0">
                              <a:solidFill>
                                <a:schemeClr val="tx1"/>
                              </a:solidFill>
                              <a:latin typeface="Cambria Math" panose="02040503050406030204" pitchFamily="18" charset="0"/>
                            </a:rPr>
                            <m:t>2</m:t>
                          </m:r>
                        </m:sub>
                      </m:sSub>
                    </m:oMath>
                  </m:oMathPara>
                </a14:m>
                <a:endParaRPr lang="en-US" dirty="0"/>
              </a:p>
            </p:txBody>
          </p:sp>
        </mc:Choice>
        <mc:Fallback xmlns="">
          <p:sp>
            <p:nvSpPr>
              <p:cNvPr id="35" name="Content Placeholder 2">
                <a:extLst>
                  <a:ext uri="{FF2B5EF4-FFF2-40B4-BE49-F238E27FC236}">
                    <a16:creationId xmlns:a16="http://schemas.microsoft.com/office/drawing/2014/main" id="{9D8CC347-2FA3-E24F-9CB3-9A70A2102FC0}"/>
                  </a:ext>
                </a:extLst>
              </p:cNvPr>
              <p:cNvSpPr txBox="1">
                <a:spLocks noRot="1" noChangeAspect="1" noMove="1" noResize="1" noEditPoints="1" noAdjustHandles="1" noChangeArrowheads="1" noChangeShapeType="1" noTextEdit="1"/>
              </p:cNvSpPr>
              <p:nvPr/>
            </p:nvSpPr>
            <p:spPr>
              <a:xfrm>
                <a:off x="5875254" y="4260448"/>
                <a:ext cx="878543" cy="491270"/>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Content Placeholder 2">
                <a:extLst>
                  <a:ext uri="{FF2B5EF4-FFF2-40B4-BE49-F238E27FC236}">
                    <a16:creationId xmlns:a16="http://schemas.microsoft.com/office/drawing/2014/main" id="{A3511906-2F34-2B4E-898C-BF187B86B7A7}"/>
                  </a:ext>
                </a:extLst>
              </p:cNvPr>
              <p:cNvSpPr txBox="1">
                <a:spLocks/>
              </p:cNvSpPr>
              <p:nvPr/>
            </p:nvSpPr>
            <p:spPr>
              <a:xfrm>
                <a:off x="9087294" y="3314198"/>
                <a:ext cx="878543" cy="49127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b="0" i="1" dirty="0" smtClean="0">
                              <a:solidFill>
                                <a:srgbClr val="FF0000"/>
                              </a:solidFill>
                              <a:latin typeface="Cambria Math" panose="02040503050406030204" pitchFamily="18" charset="0"/>
                            </a:rPr>
                          </m:ctrlPr>
                        </m:sSubPr>
                        <m:e>
                          <m:r>
                            <a:rPr lang="en-US" b="0" i="1" dirty="0" smtClean="0">
                              <a:solidFill>
                                <a:srgbClr val="FF0000"/>
                              </a:solidFill>
                              <a:latin typeface="Cambria Math" panose="02040503050406030204" pitchFamily="18" charset="0"/>
                            </a:rPr>
                            <m:t>𝑂</m:t>
                          </m:r>
                        </m:e>
                        <m:sub>
                          <m:r>
                            <a:rPr lang="en-US" i="1" dirty="0" smtClean="0">
                              <a:solidFill>
                                <a:srgbClr val="FF0000"/>
                              </a:solidFill>
                              <a:latin typeface="Cambria Math" panose="02040503050406030204" pitchFamily="18" charset="0"/>
                            </a:rPr>
                            <m:t>1</m:t>
                          </m:r>
                        </m:sub>
                      </m:sSub>
                    </m:oMath>
                  </m:oMathPara>
                </a14:m>
                <a:endParaRPr lang="en-US" dirty="0"/>
              </a:p>
            </p:txBody>
          </p:sp>
        </mc:Choice>
        <mc:Fallback xmlns="">
          <p:sp>
            <p:nvSpPr>
              <p:cNvPr id="36" name="Content Placeholder 2">
                <a:extLst>
                  <a:ext uri="{FF2B5EF4-FFF2-40B4-BE49-F238E27FC236}">
                    <a16:creationId xmlns:a16="http://schemas.microsoft.com/office/drawing/2014/main" id="{A3511906-2F34-2B4E-898C-BF187B86B7A7}"/>
                  </a:ext>
                </a:extLst>
              </p:cNvPr>
              <p:cNvSpPr txBox="1">
                <a:spLocks noRot="1" noChangeAspect="1" noMove="1" noResize="1" noEditPoints="1" noAdjustHandles="1" noChangeArrowheads="1" noChangeShapeType="1" noTextEdit="1"/>
              </p:cNvSpPr>
              <p:nvPr/>
            </p:nvSpPr>
            <p:spPr>
              <a:xfrm>
                <a:off x="9087294" y="3314198"/>
                <a:ext cx="878543" cy="491270"/>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Content Placeholder 2">
                <a:extLst>
                  <a:ext uri="{FF2B5EF4-FFF2-40B4-BE49-F238E27FC236}">
                    <a16:creationId xmlns:a16="http://schemas.microsoft.com/office/drawing/2014/main" id="{E6FE47F3-203E-1C4C-BBDE-FEE31023C960}"/>
                  </a:ext>
                </a:extLst>
              </p:cNvPr>
              <p:cNvSpPr txBox="1">
                <a:spLocks/>
              </p:cNvSpPr>
              <p:nvPr/>
            </p:nvSpPr>
            <p:spPr>
              <a:xfrm>
                <a:off x="460243" y="2972616"/>
                <a:ext cx="878543" cy="49127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𝐼</m:t>
                          </m:r>
                        </m:e>
                        <m:sub>
                          <m:r>
                            <a:rPr lang="en-US" i="1" dirty="0" smtClean="0">
                              <a:latin typeface="Cambria Math" panose="02040503050406030204" pitchFamily="18" charset="0"/>
                            </a:rPr>
                            <m:t>1</m:t>
                          </m:r>
                        </m:sub>
                      </m:sSub>
                    </m:oMath>
                  </m:oMathPara>
                </a14:m>
                <a:endParaRPr lang="en-US" dirty="0"/>
              </a:p>
            </p:txBody>
          </p:sp>
        </mc:Choice>
        <mc:Fallback xmlns="">
          <p:sp>
            <p:nvSpPr>
              <p:cNvPr id="37" name="Content Placeholder 2">
                <a:extLst>
                  <a:ext uri="{FF2B5EF4-FFF2-40B4-BE49-F238E27FC236}">
                    <a16:creationId xmlns:a16="http://schemas.microsoft.com/office/drawing/2014/main" id="{E6FE47F3-203E-1C4C-BBDE-FEE31023C960}"/>
                  </a:ext>
                </a:extLst>
              </p:cNvPr>
              <p:cNvSpPr txBox="1">
                <a:spLocks noRot="1" noChangeAspect="1" noMove="1" noResize="1" noEditPoints="1" noAdjustHandles="1" noChangeArrowheads="1" noChangeShapeType="1" noTextEdit="1"/>
              </p:cNvSpPr>
              <p:nvPr/>
            </p:nvSpPr>
            <p:spPr>
              <a:xfrm>
                <a:off x="460243" y="2972616"/>
                <a:ext cx="878543" cy="491270"/>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Content Placeholder 2">
                <a:extLst>
                  <a:ext uri="{FF2B5EF4-FFF2-40B4-BE49-F238E27FC236}">
                    <a16:creationId xmlns:a16="http://schemas.microsoft.com/office/drawing/2014/main" id="{8DDE642B-DD9F-594F-96A3-C488EC8620DC}"/>
                  </a:ext>
                </a:extLst>
              </p:cNvPr>
              <p:cNvSpPr txBox="1">
                <a:spLocks/>
              </p:cNvSpPr>
              <p:nvPr/>
            </p:nvSpPr>
            <p:spPr>
              <a:xfrm>
                <a:off x="460243" y="4873766"/>
                <a:ext cx="878543" cy="49127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𝐼</m:t>
                          </m:r>
                        </m:e>
                        <m:sub>
                          <m:r>
                            <a:rPr lang="en-US" i="1" dirty="0" smtClean="0">
                              <a:latin typeface="Cambria Math" panose="02040503050406030204" pitchFamily="18" charset="0"/>
                            </a:rPr>
                            <m:t>2</m:t>
                          </m:r>
                        </m:sub>
                      </m:sSub>
                    </m:oMath>
                  </m:oMathPara>
                </a14:m>
                <a:endParaRPr lang="en-US" dirty="0"/>
              </a:p>
            </p:txBody>
          </p:sp>
        </mc:Choice>
        <mc:Fallback xmlns="">
          <p:sp>
            <p:nvSpPr>
              <p:cNvPr id="38" name="Content Placeholder 2">
                <a:extLst>
                  <a:ext uri="{FF2B5EF4-FFF2-40B4-BE49-F238E27FC236}">
                    <a16:creationId xmlns:a16="http://schemas.microsoft.com/office/drawing/2014/main" id="{8DDE642B-DD9F-594F-96A3-C488EC8620DC}"/>
                  </a:ext>
                </a:extLst>
              </p:cNvPr>
              <p:cNvSpPr txBox="1">
                <a:spLocks noRot="1" noChangeAspect="1" noMove="1" noResize="1" noEditPoints="1" noAdjustHandles="1" noChangeArrowheads="1" noChangeShapeType="1" noTextEdit="1"/>
              </p:cNvSpPr>
              <p:nvPr/>
            </p:nvSpPr>
            <p:spPr>
              <a:xfrm>
                <a:off x="460243" y="4873766"/>
                <a:ext cx="878543" cy="491270"/>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F3B050E5-10C6-794C-BDCC-F074D043D9DF}"/>
                  </a:ext>
                </a:extLst>
              </p:cNvPr>
              <p:cNvSpPr txBox="1"/>
              <p:nvPr/>
            </p:nvSpPr>
            <p:spPr>
              <a:xfrm>
                <a:off x="531729" y="1227639"/>
                <a:ext cx="10687050" cy="461665"/>
              </a:xfrm>
              <a:prstGeom prst="rect">
                <a:avLst/>
              </a:prstGeom>
              <a:noFill/>
            </p:spPr>
            <p:txBody>
              <a:bodyPr wrap="square" rtlCol="0">
                <a:spAutoFit/>
              </a:bodyPr>
              <a:lstStyle/>
              <a:p>
                <a:r>
                  <a:rPr lang="en-US" sz="2400" dirty="0">
                    <a:latin typeface="Helvetica" pitchFamily="2" charset="0"/>
                  </a:rPr>
                  <a:t>The network has 1 output node, </a:t>
                </a:r>
                <a14:m>
                  <m:oMath xmlns:m="http://schemas.openxmlformats.org/officeDocument/2006/math">
                    <m:sSub>
                      <m:sSubPr>
                        <m:ctrlPr>
                          <a:rPr lang="en-US" sz="2400" i="1" dirty="0">
                            <a:latin typeface="Cambria Math" panose="02040503050406030204" pitchFamily="18" charset="0"/>
                          </a:rPr>
                        </m:ctrlPr>
                      </m:sSubPr>
                      <m:e>
                        <m:r>
                          <a:rPr lang="en-US" sz="2400" i="1" dirty="0">
                            <a:latin typeface="Cambria Math" panose="02040503050406030204" pitchFamily="18" charset="0"/>
                          </a:rPr>
                          <m:t>𝑂</m:t>
                        </m:r>
                      </m:e>
                      <m:sub>
                        <m:r>
                          <a:rPr lang="en-US" sz="2400" i="1" dirty="0">
                            <a:latin typeface="Cambria Math" panose="02040503050406030204" pitchFamily="18" charset="0"/>
                          </a:rPr>
                          <m:t>1</m:t>
                        </m:r>
                      </m:sub>
                    </m:sSub>
                  </m:oMath>
                </a14:m>
                <a:r>
                  <a:rPr lang="en-US" sz="2400" dirty="0">
                    <a:latin typeface="Helvetica" pitchFamily="2" charset="0"/>
                  </a:rPr>
                  <a:t>.</a:t>
                </a:r>
              </a:p>
            </p:txBody>
          </p:sp>
        </mc:Choice>
        <mc:Fallback xmlns="">
          <p:sp>
            <p:nvSpPr>
              <p:cNvPr id="5" name="TextBox 4">
                <a:extLst>
                  <a:ext uri="{FF2B5EF4-FFF2-40B4-BE49-F238E27FC236}">
                    <a16:creationId xmlns:a16="http://schemas.microsoft.com/office/drawing/2014/main" id="{F3B050E5-10C6-794C-BDCC-F074D043D9DF}"/>
                  </a:ext>
                </a:extLst>
              </p:cNvPr>
              <p:cNvSpPr txBox="1">
                <a:spLocks noRot="1" noChangeAspect="1" noMove="1" noResize="1" noEditPoints="1" noAdjustHandles="1" noChangeArrowheads="1" noChangeShapeType="1" noTextEdit="1"/>
              </p:cNvSpPr>
              <p:nvPr/>
            </p:nvSpPr>
            <p:spPr>
              <a:xfrm>
                <a:off x="531729" y="1227639"/>
                <a:ext cx="10687050" cy="461665"/>
              </a:xfrm>
              <a:prstGeom prst="rect">
                <a:avLst/>
              </a:prstGeom>
              <a:blipFill>
                <a:blip r:embed="rId13"/>
                <a:stretch>
                  <a:fillRect l="-831" t="-10811" b="-29730"/>
                </a:stretch>
              </a:blipFill>
            </p:spPr>
            <p:txBody>
              <a:bodyPr/>
              <a:lstStyle/>
              <a:p>
                <a:r>
                  <a:rPr lang="en-US">
                    <a:noFill/>
                  </a:rPr>
                  <a:t> </a:t>
                </a:r>
              </a:p>
            </p:txBody>
          </p:sp>
        </mc:Fallback>
      </mc:AlternateContent>
    </p:spTree>
    <p:extLst>
      <p:ext uri="{BB962C8B-B14F-4D97-AF65-F5344CB8AC3E}">
        <p14:creationId xmlns:p14="http://schemas.microsoft.com/office/powerpoint/2010/main" val="5228654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1066800" y="1662152"/>
            <a:ext cx="10058400" cy="3849624"/>
          </a:xfrm>
        </p:spPr>
        <p:txBody>
          <a:bodyPr>
            <a:normAutofit/>
          </a:bodyPr>
          <a:lstStyle/>
          <a:p>
            <a:r>
              <a:rPr lang="en-US" sz="2400" dirty="0">
                <a:latin typeface="Helvetica" pitchFamily="2" charset="0"/>
              </a:rPr>
              <a:t>These networks have lots of edges!</a:t>
            </a:r>
            <a:endParaRPr lang="en-US" sz="1500" dirty="0">
              <a:latin typeface="Helvetica" pitchFamily="2" charset="0"/>
            </a:endParaRPr>
          </a:p>
        </p:txBody>
      </p:sp>
      <p:grpSp>
        <p:nvGrpSpPr>
          <p:cNvPr id="34" name="Group 33">
            <a:extLst>
              <a:ext uri="{FF2B5EF4-FFF2-40B4-BE49-F238E27FC236}">
                <a16:creationId xmlns:a16="http://schemas.microsoft.com/office/drawing/2014/main" id="{E7596C49-A122-C243-ADC3-4BDAE2A9FB11}"/>
              </a:ext>
            </a:extLst>
          </p:cNvPr>
          <p:cNvGrpSpPr/>
          <p:nvPr/>
        </p:nvGrpSpPr>
        <p:grpSpPr>
          <a:xfrm>
            <a:off x="1066797" y="2714625"/>
            <a:ext cx="461966" cy="3563939"/>
            <a:chOff x="1066797" y="2714625"/>
            <a:chExt cx="461966" cy="3563939"/>
          </a:xfrm>
        </p:grpSpPr>
        <p:sp>
          <p:nvSpPr>
            <p:cNvPr id="4" name="Oval 3">
              <a:extLst>
                <a:ext uri="{FF2B5EF4-FFF2-40B4-BE49-F238E27FC236}">
                  <a16:creationId xmlns:a16="http://schemas.microsoft.com/office/drawing/2014/main" id="{6101BDEF-80C8-6D44-B172-40FE6F2FE943}"/>
                </a:ext>
              </a:extLst>
            </p:cNvPr>
            <p:cNvSpPr/>
            <p:nvPr/>
          </p:nvSpPr>
          <p:spPr>
            <a:xfrm>
              <a:off x="1066800" y="2714625"/>
              <a:ext cx="461963" cy="414338"/>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4D21943A-718F-F94A-9CC1-93D7450912F4}"/>
                </a:ext>
              </a:extLst>
            </p:cNvPr>
            <p:cNvSpPr/>
            <p:nvPr/>
          </p:nvSpPr>
          <p:spPr>
            <a:xfrm>
              <a:off x="1066799" y="3149653"/>
              <a:ext cx="461963" cy="414338"/>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1BDD82B4-70F9-EA47-A805-08DE46896730}"/>
                </a:ext>
              </a:extLst>
            </p:cNvPr>
            <p:cNvSpPr/>
            <p:nvPr/>
          </p:nvSpPr>
          <p:spPr>
            <a:xfrm>
              <a:off x="1066799" y="3563991"/>
              <a:ext cx="461963" cy="414338"/>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3D8CC964-3D9D-3143-8526-FEE8A52DE58F}"/>
                </a:ext>
              </a:extLst>
            </p:cNvPr>
            <p:cNvSpPr/>
            <p:nvPr/>
          </p:nvSpPr>
          <p:spPr>
            <a:xfrm>
              <a:off x="1066798" y="5024862"/>
              <a:ext cx="461963" cy="414338"/>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C5B79BAC-660C-9D4F-9AB3-D89031DDB7F8}"/>
                </a:ext>
              </a:extLst>
            </p:cNvPr>
            <p:cNvSpPr/>
            <p:nvPr/>
          </p:nvSpPr>
          <p:spPr>
            <a:xfrm>
              <a:off x="1066798" y="5439200"/>
              <a:ext cx="461963" cy="414338"/>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FEC05DDD-F804-D04F-BB2E-8E5ABC3F862C}"/>
                </a:ext>
              </a:extLst>
            </p:cNvPr>
            <p:cNvSpPr/>
            <p:nvPr/>
          </p:nvSpPr>
          <p:spPr>
            <a:xfrm>
              <a:off x="1066797" y="5864226"/>
              <a:ext cx="461963" cy="414338"/>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97718B2B-4AE8-AC4B-939B-E60C0FE98A4A}"/>
                </a:ext>
              </a:extLst>
            </p:cNvPr>
            <p:cNvSpPr txBox="1"/>
            <p:nvPr/>
          </p:nvSpPr>
          <p:spPr>
            <a:xfrm>
              <a:off x="1204909" y="3989017"/>
              <a:ext cx="185737" cy="923330"/>
            </a:xfrm>
            <a:prstGeom prst="rect">
              <a:avLst/>
            </a:prstGeom>
            <a:noFill/>
          </p:spPr>
          <p:txBody>
            <a:bodyPr wrap="square" rtlCol="0">
              <a:spAutoFit/>
            </a:bodyPr>
            <a:lstStyle/>
            <a:p>
              <a:r>
                <a:rPr lang="en-US" dirty="0"/>
                <a:t>.</a:t>
              </a:r>
            </a:p>
            <a:p>
              <a:r>
                <a:rPr lang="en-US" dirty="0"/>
                <a:t>.</a:t>
              </a:r>
            </a:p>
            <a:p>
              <a:r>
                <a:rPr lang="en-US" dirty="0"/>
                <a:t>.</a:t>
              </a:r>
            </a:p>
          </p:txBody>
        </p:sp>
      </p:grpSp>
      <p:grpSp>
        <p:nvGrpSpPr>
          <p:cNvPr id="35" name="Group 34">
            <a:extLst>
              <a:ext uri="{FF2B5EF4-FFF2-40B4-BE49-F238E27FC236}">
                <a16:creationId xmlns:a16="http://schemas.microsoft.com/office/drawing/2014/main" id="{333A4914-F1DA-FC4E-AB49-485F59D2CD7E}"/>
              </a:ext>
            </a:extLst>
          </p:cNvPr>
          <p:cNvGrpSpPr/>
          <p:nvPr/>
        </p:nvGrpSpPr>
        <p:grpSpPr>
          <a:xfrm>
            <a:off x="3762374" y="3221831"/>
            <a:ext cx="461964" cy="2642547"/>
            <a:chOff x="3762374" y="3221831"/>
            <a:chExt cx="461964" cy="2642547"/>
          </a:xfrm>
        </p:grpSpPr>
        <p:sp>
          <p:nvSpPr>
            <p:cNvPr id="12" name="Oval 11">
              <a:extLst>
                <a:ext uri="{FF2B5EF4-FFF2-40B4-BE49-F238E27FC236}">
                  <a16:creationId xmlns:a16="http://schemas.microsoft.com/office/drawing/2014/main" id="{4FA8464E-4820-0D4F-9BB2-C0E10B200ECE}"/>
                </a:ext>
              </a:extLst>
            </p:cNvPr>
            <p:cNvSpPr/>
            <p:nvPr/>
          </p:nvSpPr>
          <p:spPr>
            <a:xfrm>
              <a:off x="3762375" y="3221831"/>
              <a:ext cx="461963" cy="414338"/>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360BE1C9-33C5-644F-9C5F-32F8762E813B}"/>
                </a:ext>
              </a:extLst>
            </p:cNvPr>
            <p:cNvSpPr/>
            <p:nvPr/>
          </p:nvSpPr>
          <p:spPr>
            <a:xfrm>
              <a:off x="3762375" y="3644053"/>
              <a:ext cx="461963" cy="414338"/>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501E0F2F-1142-604F-9470-D467CF15630D}"/>
                </a:ext>
              </a:extLst>
            </p:cNvPr>
            <p:cNvSpPr/>
            <p:nvPr/>
          </p:nvSpPr>
          <p:spPr>
            <a:xfrm>
              <a:off x="3762375" y="5017177"/>
              <a:ext cx="461963" cy="414338"/>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3BB03C6B-86E9-8648-BD9E-E412A5187F14}"/>
                </a:ext>
              </a:extLst>
            </p:cNvPr>
            <p:cNvSpPr/>
            <p:nvPr/>
          </p:nvSpPr>
          <p:spPr>
            <a:xfrm>
              <a:off x="3762374" y="5450040"/>
              <a:ext cx="461963" cy="414338"/>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081ECB4B-5C7C-0743-A83E-7DD611529577}"/>
                </a:ext>
              </a:extLst>
            </p:cNvPr>
            <p:cNvSpPr txBox="1"/>
            <p:nvPr/>
          </p:nvSpPr>
          <p:spPr>
            <a:xfrm>
              <a:off x="3871910" y="4034283"/>
              <a:ext cx="185737" cy="923330"/>
            </a:xfrm>
            <a:prstGeom prst="rect">
              <a:avLst/>
            </a:prstGeom>
            <a:noFill/>
          </p:spPr>
          <p:txBody>
            <a:bodyPr wrap="square" rtlCol="0">
              <a:spAutoFit/>
            </a:bodyPr>
            <a:lstStyle/>
            <a:p>
              <a:r>
                <a:rPr lang="en-US" dirty="0"/>
                <a:t>.</a:t>
              </a:r>
            </a:p>
            <a:p>
              <a:r>
                <a:rPr lang="en-US" dirty="0"/>
                <a:t>.</a:t>
              </a:r>
            </a:p>
            <a:p>
              <a:r>
                <a:rPr lang="en-US" dirty="0"/>
                <a:t>.</a:t>
              </a:r>
            </a:p>
          </p:txBody>
        </p:sp>
      </p:grpSp>
      <p:grpSp>
        <p:nvGrpSpPr>
          <p:cNvPr id="36" name="Group 35">
            <a:extLst>
              <a:ext uri="{FF2B5EF4-FFF2-40B4-BE49-F238E27FC236}">
                <a16:creationId xmlns:a16="http://schemas.microsoft.com/office/drawing/2014/main" id="{470D2E71-6334-6648-9891-9FCC49635657}"/>
              </a:ext>
            </a:extLst>
          </p:cNvPr>
          <p:cNvGrpSpPr/>
          <p:nvPr/>
        </p:nvGrpSpPr>
        <p:grpSpPr>
          <a:xfrm>
            <a:off x="6688929" y="3221831"/>
            <a:ext cx="461964" cy="2642547"/>
            <a:chOff x="6688929" y="3221831"/>
            <a:chExt cx="461964" cy="2642547"/>
          </a:xfrm>
        </p:grpSpPr>
        <p:sp>
          <p:nvSpPr>
            <p:cNvPr id="19" name="Oval 18">
              <a:extLst>
                <a:ext uri="{FF2B5EF4-FFF2-40B4-BE49-F238E27FC236}">
                  <a16:creationId xmlns:a16="http://schemas.microsoft.com/office/drawing/2014/main" id="{7EBB5E09-197E-1D40-BEFA-5509D1AD7DC6}"/>
                </a:ext>
              </a:extLst>
            </p:cNvPr>
            <p:cNvSpPr/>
            <p:nvPr/>
          </p:nvSpPr>
          <p:spPr>
            <a:xfrm>
              <a:off x="6688930" y="3221831"/>
              <a:ext cx="461963" cy="414338"/>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16451F44-15ED-274D-A734-082027BA3D86}"/>
                </a:ext>
              </a:extLst>
            </p:cNvPr>
            <p:cNvSpPr/>
            <p:nvPr/>
          </p:nvSpPr>
          <p:spPr>
            <a:xfrm>
              <a:off x="6688930" y="3644053"/>
              <a:ext cx="461963" cy="414338"/>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BEEE62FC-39F5-274A-9E43-E1EE1944CA46}"/>
                </a:ext>
              </a:extLst>
            </p:cNvPr>
            <p:cNvSpPr/>
            <p:nvPr/>
          </p:nvSpPr>
          <p:spPr>
            <a:xfrm>
              <a:off x="6688930" y="5017177"/>
              <a:ext cx="461963" cy="414338"/>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0AF3FE92-D36D-2E45-9328-BA2744C48B5F}"/>
                </a:ext>
              </a:extLst>
            </p:cNvPr>
            <p:cNvSpPr/>
            <p:nvPr/>
          </p:nvSpPr>
          <p:spPr>
            <a:xfrm>
              <a:off x="6688929" y="5450040"/>
              <a:ext cx="461963" cy="414338"/>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9FCEE4FD-CA9B-7947-A7C7-D8888AC47540}"/>
                </a:ext>
              </a:extLst>
            </p:cNvPr>
            <p:cNvSpPr txBox="1"/>
            <p:nvPr/>
          </p:nvSpPr>
          <p:spPr>
            <a:xfrm>
              <a:off x="6798464" y="3978329"/>
              <a:ext cx="185737" cy="923330"/>
            </a:xfrm>
            <a:prstGeom prst="rect">
              <a:avLst/>
            </a:prstGeom>
            <a:noFill/>
          </p:spPr>
          <p:txBody>
            <a:bodyPr wrap="square" rtlCol="0">
              <a:spAutoFit/>
            </a:bodyPr>
            <a:lstStyle/>
            <a:p>
              <a:r>
                <a:rPr lang="en-US" dirty="0"/>
                <a:t>.</a:t>
              </a:r>
            </a:p>
            <a:p>
              <a:r>
                <a:rPr lang="en-US" dirty="0"/>
                <a:t>.</a:t>
              </a:r>
            </a:p>
            <a:p>
              <a:r>
                <a:rPr lang="en-US" dirty="0"/>
                <a:t>.</a:t>
              </a:r>
            </a:p>
          </p:txBody>
        </p:sp>
      </p:grpSp>
      <p:grpSp>
        <p:nvGrpSpPr>
          <p:cNvPr id="37" name="Group 36">
            <a:extLst>
              <a:ext uri="{FF2B5EF4-FFF2-40B4-BE49-F238E27FC236}">
                <a16:creationId xmlns:a16="http://schemas.microsoft.com/office/drawing/2014/main" id="{EC4B585F-D806-594F-B3B3-BBAD4FCB4BCA}"/>
              </a:ext>
            </a:extLst>
          </p:cNvPr>
          <p:cNvGrpSpPr/>
          <p:nvPr/>
        </p:nvGrpSpPr>
        <p:grpSpPr>
          <a:xfrm>
            <a:off x="9132088" y="3436884"/>
            <a:ext cx="483396" cy="2100351"/>
            <a:chOff x="9132088" y="3436884"/>
            <a:chExt cx="483396" cy="2100351"/>
          </a:xfrm>
        </p:grpSpPr>
        <p:sp>
          <p:nvSpPr>
            <p:cNvPr id="29" name="Oval 28">
              <a:extLst>
                <a:ext uri="{FF2B5EF4-FFF2-40B4-BE49-F238E27FC236}">
                  <a16:creationId xmlns:a16="http://schemas.microsoft.com/office/drawing/2014/main" id="{338D9667-7308-D64E-A5B2-2B7046FB108E}"/>
                </a:ext>
              </a:extLst>
            </p:cNvPr>
            <p:cNvSpPr/>
            <p:nvPr/>
          </p:nvSpPr>
          <p:spPr>
            <a:xfrm>
              <a:off x="9132089" y="3436884"/>
              <a:ext cx="461963" cy="414338"/>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473D6C21-ADF1-B546-96DB-EE63D3C28D57}"/>
                </a:ext>
              </a:extLst>
            </p:cNvPr>
            <p:cNvSpPr/>
            <p:nvPr/>
          </p:nvSpPr>
          <p:spPr>
            <a:xfrm>
              <a:off x="9132088" y="3851222"/>
              <a:ext cx="461963" cy="414338"/>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ED2E56FD-DC2F-9241-9CE7-6616A40C406C}"/>
                </a:ext>
              </a:extLst>
            </p:cNvPr>
            <p:cNvSpPr/>
            <p:nvPr/>
          </p:nvSpPr>
          <p:spPr>
            <a:xfrm>
              <a:off x="9141603" y="4302020"/>
              <a:ext cx="461963" cy="414338"/>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3569D032-E8FF-8246-AB64-15B3D0879E18}"/>
                </a:ext>
              </a:extLst>
            </p:cNvPr>
            <p:cNvSpPr/>
            <p:nvPr/>
          </p:nvSpPr>
          <p:spPr>
            <a:xfrm>
              <a:off x="9141603" y="4716358"/>
              <a:ext cx="461963" cy="414338"/>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4C7F8644-091A-8744-A2ED-CEA5B63E383B}"/>
                </a:ext>
              </a:extLst>
            </p:cNvPr>
            <p:cNvSpPr/>
            <p:nvPr/>
          </p:nvSpPr>
          <p:spPr>
            <a:xfrm>
              <a:off x="9153521" y="5122897"/>
              <a:ext cx="461963" cy="414338"/>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6" name="Straight Connector 15">
            <a:extLst>
              <a:ext uri="{FF2B5EF4-FFF2-40B4-BE49-F238E27FC236}">
                <a16:creationId xmlns:a16="http://schemas.microsoft.com/office/drawing/2014/main" id="{1F932CED-5851-424E-B08F-875F9C7F611C}"/>
              </a:ext>
            </a:extLst>
          </p:cNvPr>
          <p:cNvCxnSpPr>
            <a:stCxn id="4" idx="6"/>
            <a:endCxn id="12" idx="2"/>
          </p:cNvCxnSpPr>
          <p:nvPr/>
        </p:nvCxnSpPr>
        <p:spPr>
          <a:xfrm>
            <a:off x="1528763" y="2921794"/>
            <a:ext cx="2233612" cy="507206"/>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ED988A74-323D-194D-9C21-12B521C9AEA0}"/>
              </a:ext>
            </a:extLst>
          </p:cNvPr>
          <p:cNvCxnSpPr>
            <a:cxnSpLocks/>
            <a:stCxn id="4" idx="6"/>
            <a:endCxn id="13" idx="2"/>
          </p:cNvCxnSpPr>
          <p:nvPr/>
        </p:nvCxnSpPr>
        <p:spPr>
          <a:xfrm>
            <a:off x="1528763" y="2921794"/>
            <a:ext cx="2233612" cy="929428"/>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2B44B37-7A7E-4143-AA0B-3422B07C36E6}"/>
              </a:ext>
            </a:extLst>
          </p:cNvPr>
          <p:cNvCxnSpPr>
            <a:cxnSpLocks/>
            <a:stCxn id="4" idx="6"/>
            <a:endCxn id="14" idx="1"/>
          </p:cNvCxnSpPr>
          <p:nvPr/>
        </p:nvCxnSpPr>
        <p:spPr>
          <a:xfrm>
            <a:off x="1528763" y="2921794"/>
            <a:ext cx="2301265" cy="2156061"/>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B1AEB62D-7676-A241-8E9B-229FC6D1FF1E}"/>
              </a:ext>
            </a:extLst>
          </p:cNvPr>
          <p:cNvCxnSpPr>
            <a:cxnSpLocks/>
            <a:stCxn id="4" idx="6"/>
            <a:endCxn id="15" idx="2"/>
          </p:cNvCxnSpPr>
          <p:nvPr/>
        </p:nvCxnSpPr>
        <p:spPr>
          <a:xfrm>
            <a:off x="1528763" y="2921794"/>
            <a:ext cx="2233611" cy="2735415"/>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E126CFF3-C416-9B42-8861-B350E747090F}"/>
              </a:ext>
            </a:extLst>
          </p:cNvPr>
          <p:cNvCxnSpPr>
            <a:cxnSpLocks/>
            <a:endCxn id="12" idx="2"/>
          </p:cNvCxnSpPr>
          <p:nvPr/>
        </p:nvCxnSpPr>
        <p:spPr>
          <a:xfrm>
            <a:off x="1481142" y="3276521"/>
            <a:ext cx="2281233" cy="152479"/>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E21A437C-B353-9644-818C-33C8202C64BA}"/>
              </a:ext>
            </a:extLst>
          </p:cNvPr>
          <p:cNvCxnSpPr>
            <a:cxnSpLocks/>
            <a:endCxn id="13" idx="2"/>
          </p:cNvCxnSpPr>
          <p:nvPr/>
        </p:nvCxnSpPr>
        <p:spPr>
          <a:xfrm>
            <a:off x="1481142" y="3276521"/>
            <a:ext cx="2281233" cy="574701"/>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095B5829-7B66-4B46-879E-D6E8A707C3BA}"/>
              </a:ext>
            </a:extLst>
          </p:cNvPr>
          <p:cNvCxnSpPr>
            <a:cxnSpLocks/>
            <a:endCxn id="14" idx="1"/>
          </p:cNvCxnSpPr>
          <p:nvPr/>
        </p:nvCxnSpPr>
        <p:spPr>
          <a:xfrm>
            <a:off x="1481142" y="3276521"/>
            <a:ext cx="2348886" cy="1801334"/>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6BA80796-BF3E-AF41-9294-17E04E54D19D}"/>
              </a:ext>
            </a:extLst>
          </p:cNvPr>
          <p:cNvCxnSpPr>
            <a:cxnSpLocks/>
            <a:endCxn id="15" idx="2"/>
          </p:cNvCxnSpPr>
          <p:nvPr/>
        </p:nvCxnSpPr>
        <p:spPr>
          <a:xfrm>
            <a:off x="1481142" y="3276521"/>
            <a:ext cx="2281232" cy="2380688"/>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868B5889-27E4-8346-A574-A31EF4D57030}"/>
              </a:ext>
            </a:extLst>
          </p:cNvPr>
          <p:cNvCxnSpPr>
            <a:cxnSpLocks/>
            <a:endCxn id="12" idx="2"/>
          </p:cNvCxnSpPr>
          <p:nvPr/>
        </p:nvCxnSpPr>
        <p:spPr>
          <a:xfrm flipV="1">
            <a:off x="1515162" y="3429000"/>
            <a:ext cx="2247213" cy="315928"/>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9056B6BF-5938-1247-A258-58ADEE2A3AEC}"/>
              </a:ext>
            </a:extLst>
          </p:cNvPr>
          <p:cNvCxnSpPr>
            <a:cxnSpLocks/>
            <a:endCxn id="13" idx="2"/>
          </p:cNvCxnSpPr>
          <p:nvPr/>
        </p:nvCxnSpPr>
        <p:spPr>
          <a:xfrm>
            <a:off x="1515162" y="3744927"/>
            <a:ext cx="2247213" cy="106295"/>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3F2CF0C0-3398-AF41-8574-B71F34578255}"/>
              </a:ext>
            </a:extLst>
          </p:cNvPr>
          <p:cNvCxnSpPr>
            <a:cxnSpLocks/>
            <a:endCxn id="14" idx="1"/>
          </p:cNvCxnSpPr>
          <p:nvPr/>
        </p:nvCxnSpPr>
        <p:spPr>
          <a:xfrm>
            <a:off x="1515162" y="3744927"/>
            <a:ext cx="2314866" cy="1332928"/>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E81EF9F6-FF31-2148-A4DE-E36D9EF1EE0F}"/>
              </a:ext>
            </a:extLst>
          </p:cNvPr>
          <p:cNvCxnSpPr>
            <a:cxnSpLocks/>
            <a:endCxn id="15" idx="2"/>
          </p:cNvCxnSpPr>
          <p:nvPr/>
        </p:nvCxnSpPr>
        <p:spPr>
          <a:xfrm>
            <a:off x="1515162" y="3744927"/>
            <a:ext cx="2247212" cy="1912282"/>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DE275446-EEA1-C549-992D-C6B12966826D}"/>
              </a:ext>
            </a:extLst>
          </p:cNvPr>
          <p:cNvCxnSpPr>
            <a:cxnSpLocks/>
            <a:endCxn id="12" idx="2"/>
          </p:cNvCxnSpPr>
          <p:nvPr/>
        </p:nvCxnSpPr>
        <p:spPr>
          <a:xfrm flipV="1">
            <a:off x="1494934" y="3429000"/>
            <a:ext cx="2267441" cy="1761370"/>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7104A622-0B5B-DC4F-9860-39411E57F790}"/>
              </a:ext>
            </a:extLst>
          </p:cNvPr>
          <p:cNvCxnSpPr>
            <a:cxnSpLocks/>
            <a:endCxn id="13" idx="2"/>
          </p:cNvCxnSpPr>
          <p:nvPr/>
        </p:nvCxnSpPr>
        <p:spPr>
          <a:xfrm flipV="1">
            <a:off x="1494934" y="3851222"/>
            <a:ext cx="2267441" cy="1339148"/>
          </a:xfrm>
          <a:prstGeom prst="line">
            <a:avLst/>
          </a:prstGeom>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BEBD2C96-0045-C84D-9C4D-DC9A77EC2041}"/>
              </a:ext>
            </a:extLst>
          </p:cNvPr>
          <p:cNvCxnSpPr>
            <a:cxnSpLocks/>
            <a:endCxn id="14" idx="2"/>
          </p:cNvCxnSpPr>
          <p:nvPr/>
        </p:nvCxnSpPr>
        <p:spPr>
          <a:xfrm>
            <a:off x="1494934" y="5190370"/>
            <a:ext cx="2267441" cy="33976"/>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8BC88CDF-1DE5-EC49-A642-6F3609D08502}"/>
              </a:ext>
            </a:extLst>
          </p:cNvPr>
          <p:cNvCxnSpPr>
            <a:cxnSpLocks/>
            <a:endCxn id="15" idx="2"/>
          </p:cNvCxnSpPr>
          <p:nvPr/>
        </p:nvCxnSpPr>
        <p:spPr>
          <a:xfrm>
            <a:off x="1494934" y="5190370"/>
            <a:ext cx="2267440" cy="466839"/>
          </a:xfrm>
          <a:prstGeom prst="line">
            <a:avLst/>
          </a:prstGeom>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A6E49033-7D71-4B45-864A-80FDD79BCEEC}"/>
              </a:ext>
            </a:extLst>
          </p:cNvPr>
          <p:cNvCxnSpPr>
            <a:cxnSpLocks/>
            <a:endCxn id="12" idx="2"/>
          </p:cNvCxnSpPr>
          <p:nvPr/>
        </p:nvCxnSpPr>
        <p:spPr>
          <a:xfrm flipV="1">
            <a:off x="1494934" y="3429000"/>
            <a:ext cx="2267441" cy="2217370"/>
          </a:xfrm>
          <a:prstGeom prst="line">
            <a:avLst/>
          </a:prstGeom>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BF2594CE-472A-BD4B-89E3-91DA4EC7ABCF}"/>
              </a:ext>
            </a:extLst>
          </p:cNvPr>
          <p:cNvCxnSpPr>
            <a:cxnSpLocks/>
            <a:endCxn id="13" idx="2"/>
          </p:cNvCxnSpPr>
          <p:nvPr/>
        </p:nvCxnSpPr>
        <p:spPr>
          <a:xfrm flipV="1">
            <a:off x="1494934" y="3851222"/>
            <a:ext cx="2267441" cy="1795148"/>
          </a:xfrm>
          <a:prstGeom prst="line">
            <a:avLst/>
          </a:prstGeom>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A18F52C9-4A29-C645-8CF7-C211317125C5}"/>
              </a:ext>
            </a:extLst>
          </p:cNvPr>
          <p:cNvCxnSpPr>
            <a:cxnSpLocks/>
            <a:endCxn id="14" idx="2"/>
          </p:cNvCxnSpPr>
          <p:nvPr/>
        </p:nvCxnSpPr>
        <p:spPr>
          <a:xfrm flipV="1">
            <a:off x="1494934" y="5224346"/>
            <a:ext cx="2267441" cy="422024"/>
          </a:xfrm>
          <a:prstGeom prst="line">
            <a:avLst/>
          </a:prstGeom>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84DC0ACF-418F-084E-B075-DAFDAFC2D88B}"/>
              </a:ext>
            </a:extLst>
          </p:cNvPr>
          <p:cNvCxnSpPr>
            <a:cxnSpLocks/>
            <a:endCxn id="15" idx="2"/>
          </p:cNvCxnSpPr>
          <p:nvPr/>
        </p:nvCxnSpPr>
        <p:spPr>
          <a:xfrm>
            <a:off x="1494934" y="5646369"/>
            <a:ext cx="2267440" cy="10840"/>
          </a:xfrm>
          <a:prstGeom prst="line">
            <a:avLst/>
          </a:prstGeom>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A8394814-4BAA-8344-9489-EF341503713F}"/>
              </a:ext>
            </a:extLst>
          </p:cNvPr>
          <p:cNvCxnSpPr>
            <a:cxnSpLocks/>
            <a:endCxn id="12" idx="2"/>
          </p:cNvCxnSpPr>
          <p:nvPr/>
        </p:nvCxnSpPr>
        <p:spPr>
          <a:xfrm flipV="1">
            <a:off x="1528760" y="3429000"/>
            <a:ext cx="2233615" cy="2602520"/>
          </a:xfrm>
          <a:prstGeom prst="line">
            <a:avLst/>
          </a:prstGeom>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33F582B6-8EF1-3441-A802-287909667F39}"/>
              </a:ext>
            </a:extLst>
          </p:cNvPr>
          <p:cNvCxnSpPr>
            <a:cxnSpLocks/>
            <a:endCxn id="13" idx="2"/>
          </p:cNvCxnSpPr>
          <p:nvPr/>
        </p:nvCxnSpPr>
        <p:spPr>
          <a:xfrm flipV="1">
            <a:off x="1528760" y="3851222"/>
            <a:ext cx="2233615" cy="2180298"/>
          </a:xfrm>
          <a:prstGeom prst="line">
            <a:avLst/>
          </a:prstGeom>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F7F6E5C9-26EB-E343-8A11-0868692BA837}"/>
              </a:ext>
            </a:extLst>
          </p:cNvPr>
          <p:cNvCxnSpPr>
            <a:cxnSpLocks/>
            <a:endCxn id="14" idx="2"/>
          </p:cNvCxnSpPr>
          <p:nvPr/>
        </p:nvCxnSpPr>
        <p:spPr>
          <a:xfrm flipV="1">
            <a:off x="1528760" y="5224346"/>
            <a:ext cx="2233615" cy="807174"/>
          </a:xfrm>
          <a:prstGeom prst="line">
            <a:avLst/>
          </a:prstGeom>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93B52E68-A267-C746-B744-75BF5DC86BCA}"/>
              </a:ext>
            </a:extLst>
          </p:cNvPr>
          <p:cNvCxnSpPr>
            <a:cxnSpLocks/>
            <a:stCxn id="10" idx="6"/>
            <a:endCxn id="15" idx="2"/>
          </p:cNvCxnSpPr>
          <p:nvPr/>
        </p:nvCxnSpPr>
        <p:spPr>
          <a:xfrm flipV="1">
            <a:off x="1528760" y="5657209"/>
            <a:ext cx="2233614" cy="414186"/>
          </a:xfrm>
          <a:prstGeom prst="line">
            <a:avLst/>
          </a:prstGeom>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4501CBFE-87FA-CC4B-BCE2-060D3FAA7603}"/>
              </a:ext>
            </a:extLst>
          </p:cNvPr>
          <p:cNvCxnSpPr>
            <a:cxnSpLocks/>
            <a:endCxn id="19" idx="2"/>
          </p:cNvCxnSpPr>
          <p:nvPr/>
        </p:nvCxnSpPr>
        <p:spPr>
          <a:xfrm flipV="1">
            <a:off x="4208862" y="3429000"/>
            <a:ext cx="2480068" cy="7884"/>
          </a:xfrm>
          <a:prstGeom prst="line">
            <a:avLst/>
          </a:prstGeom>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EA6CF435-1B10-3D42-929A-F2D0DB0CB7A9}"/>
              </a:ext>
            </a:extLst>
          </p:cNvPr>
          <p:cNvCxnSpPr>
            <a:cxnSpLocks/>
            <a:endCxn id="20" idx="2"/>
          </p:cNvCxnSpPr>
          <p:nvPr/>
        </p:nvCxnSpPr>
        <p:spPr>
          <a:xfrm>
            <a:off x="4208862" y="3436884"/>
            <a:ext cx="2480068" cy="414338"/>
          </a:xfrm>
          <a:prstGeom prst="line">
            <a:avLst/>
          </a:prstGeom>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47766B44-B50F-134D-BD54-44A24C7C559E}"/>
              </a:ext>
            </a:extLst>
          </p:cNvPr>
          <p:cNvCxnSpPr>
            <a:cxnSpLocks/>
            <a:endCxn id="21" idx="2"/>
          </p:cNvCxnSpPr>
          <p:nvPr/>
        </p:nvCxnSpPr>
        <p:spPr>
          <a:xfrm>
            <a:off x="4208862" y="3436884"/>
            <a:ext cx="2480068" cy="1787462"/>
          </a:xfrm>
          <a:prstGeom prst="line">
            <a:avLst/>
          </a:prstGeom>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59B9A2D8-7E01-B74E-AA49-D5DE1279767F}"/>
              </a:ext>
            </a:extLst>
          </p:cNvPr>
          <p:cNvCxnSpPr>
            <a:cxnSpLocks/>
            <a:endCxn id="22" idx="2"/>
          </p:cNvCxnSpPr>
          <p:nvPr/>
        </p:nvCxnSpPr>
        <p:spPr>
          <a:xfrm>
            <a:off x="4208862" y="3436884"/>
            <a:ext cx="2480067" cy="2220325"/>
          </a:xfrm>
          <a:prstGeom prst="line">
            <a:avLst/>
          </a:prstGeom>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C3CE3D00-F631-1D4E-86BE-FCACA7AB4613}"/>
              </a:ext>
            </a:extLst>
          </p:cNvPr>
          <p:cNvCxnSpPr>
            <a:cxnSpLocks/>
            <a:endCxn id="19" idx="2"/>
          </p:cNvCxnSpPr>
          <p:nvPr/>
        </p:nvCxnSpPr>
        <p:spPr>
          <a:xfrm flipV="1">
            <a:off x="4234465" y="3429000"/>
            <a:ext cx="2454465" cy="430106"/>
          </a:xfrm>
          <a:prstGeom prst="line">
            <a:avLst/>
          </a:prstGeom>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3A3E71F4-288F-F64C-B0BC-DF8825E43227}"/>
              </a:ext>
            </a:extLst>
          </p:cNvPr>
          <p:cNvCxnSpPr>
            <a:cxnSpLocks/>
            <a:endCxn id="20" idx="2"/>
          </p:cNvCxnSpPr>
          <p:nvPr/>
        </p:nvCxnSpPr>
        <p:spPr>
          <a:xfrm flipV="1">
            <a:off x="4234465" y="3851222"/>
            <a:ext cx="2454465" cy="7884"/>
          </a:xfrm>
          <a:prstGeom prst="line">
            <a:avLst/>
          </a:prstGeom>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661C35C3-BEEC-8B42-9411-DC9618A17BAF}"/>
              </a:ext>
            </a:extLst>
          </p:cNvPr>
          <p:cNvCxnSpPr>
            <a:cxnSpLocks/>
            <a:endCxn id="21" idx="2"/>
          </p:cNvCxnSpPr>
          <p:nvPr/>
        </p:nvCxnSpPr>
        <p:spPr>
          <a:xfrm>
            <a:off x="4234465" y="3859106"/>
            <a:ext cx="2454465" cy="136524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9B50BA90-518B-2049-98A6-91D70E78DE9F}"/>
              </a:ext>
            </a:extLst>
          </p:cNvPr>
          <p:cNvCxnSpPr>
            <a:cxnSpLocks/>
            <a:endCxn id="22" idx="2"/>
          </p:cNvCxnSpPr>
          <p:nvPr/>
        </p:nvCxnSpPr>
        <p:spPr>
          <a:xfrm>
            <a:off x="4234465" y="3859106"/>
            <a:ext cx="2454464" cy="1798103"/>
          </a:xfrm>
          <a:prstGeom prst="line">
            <a:avLst/>
          </a:prstGeom>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D44D9554-63ED-4740-9481-D7382947D6D6}"/>
              </a:ext>
            </a:extLst>
          </p:cNvPr>
          <p:cNvCxnSpPr>
            <a:cxnSpLocks/>
            <a:stCxn id="14" idx="6"/>
            <a:endCxn id="19" idx="2"/>
          </p:cNvCxnSpPr>
          <p:nvPr/>
        </p:nvCxnSpPr>
        <p:spPr>
          <a:xfrm flipV="1">
            <a:off x="4224338" y="3429000"/>
            <a:ext cx="2464592" cy="1795346"/>
          </a:xfrm>
          <a:prstGeom prst="line">
            <a:avLst/>
          </a:prstGeom>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1D7A2C4F-A17C-DF4C-B0C6-DCB4EC7A88C2}"/>
              </a:ext>
            </a:extLst>
          </p:cNvPr>
          <p:cNvCxnSpPr>
            <a:cxnSpLocks/>
            <a:endCxn id="20" idx="2"/>
          </p:cNvCxnSpPr>
          <p:nvPr/>
        </p:nvCxnSpPr>
        <p:spPr>
          <a:xfrm flipV="1">
            <a:off x="4218391" y="3851222"/>
            <a:ext cx="2470539" cy="1365398"/>
          </a:xfrm>
          <a:prstGeom prst="line">
            <a:avLst/>
          </a:prstGeom>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29ED9993-E517-024B-8298-E0444B8D2048}"/>
              </a:ext>
            </a:extLst>
          </p:cNvPr>
          <p:cNvCxnSpPr>
            <a:cxnSpLocks/>
            <a:endCxn id="21" idx="2"/>
          </p:cNvCxnSpPr>
          <p:nvPr/>
        </p:nvCxnSpPr>
        <p:spPr>
          <a:xfrm>
            <a:off x="4176716" y="5216620"/>
            <a:ext cx="2512214" cy="7726"/>
          </a:xfrm>
          <a:prstGeom prst="line">
            <a:avLst/>
          </a:prstGeom>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69F3070F-24CA-BF49-A200-21A6214EA408}"/>
              </a:ext>
            </a:extLst>
          </p:cNvPr>
          <p:cNvCxnSpPr>
            <a:cxnSpLocks/>
            <a:stCxn id="14" idx="6"/>
            <a:endCxn id="22" idx="2"/>
          </p:cNvCxnSpPr>
          <p:nvPr/>
        </p:nvCxnSpPr>
        <p:spPr>
          <a:xfrm>
            <a:off x="4224338" y="5224346"/>
            <a:ext cx="2464591" cy="432863"/>
          </a:xfrm>
          <a:prstGeom prst="line">
            <a:avLst/>
          </a:prstGeom>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54100ECB-3D44-A042-802D-40CC26F25D02}"/>
              </a:ext>
            </a:extLst>
          </p:cNvPr>
          <p:cNvCxnSpPr>
            <a:cxnSpLocks/>
            <a:endCxn id="19" idx="2"/>
          </p:cNvCxnSpPr>
          <p:nvPr/>
        </p:nvCxnSpPr>
        <p:spPr>
          <a:xfrm flipV="1">
            <a:off x="4234465" y="3429000"/>
            <a:ext cx="2454465" cy="222821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54AA8D85-4F83-1441-AE04-87C9C80F0325}"/>
              </a:ext>
            </a:extLst>
          </p:cNvPr>
          <p:cNvCxnSpPr>
            <a:cxnSpLocks/>
            <a:endCxn id="20" idx="2"/>
          </p:cNvCxnSpPr>
          <p:nvPr/>
        </p:nvCxnSpPr>
        <p:spPr>
          <a:xfrm flipV="1">
            <a:off x="4234465" y="3851222"/>
            <a:ext cx="2454465" cy="1805988"/>
          </a:xfrm>
          <a:prstGeom prst="line">
            <a:avLst/>
          </a:prstGeom>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CD0FD916-FA60-3049-B590-6E0A362D5047}"/>
              </a:ext>
            </a:extLst>
          </p:cNvPr>
          <p:cNvCxnSpPr>
            <a:cxnSpLocks/>
            <a:endCxn id="21" idx="2"/>
          </p:cNvCxnSpPr>
          <p:nvPr/>
        </p:nvCxnSpPr>
        <p:spPr>
          <a:xfrm flipV="1">
            <a:off x="4234465" y="5224346"/>
            <a:ext cx="2454465" cy="432864"/>
          </a:xfrm>
          <a:prstGeom prst="line">
            <a:avLst/>
          </a:prstGeom>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389A68B3-D6BB-A94D-9EB1-1E2C145CC8A5}"/>
              </a:ext>
            </a:extLst>
          </p:cNvPr>
          <p:cNvCxnSpPr>
            <a:cxnSpLocks/>
            <a:endCxn id="22" idx="2"/>
          </p:cNvCxnSpPr>
          <p:nvPr/>
        </p:nvCxnSpPr>
        <p:spPr>
          <a:xfrm>
            <a:off x="4234465" y="5657209"/>
            <a:ext cx="245446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049C1339-5D33-CC46-A01C-FEBC8ADE4087}"/>
              </a:ext>
            </a:extLst>
          </p:cNvPr>
          <p:cNvCxnSpPr>
            <a:cxnSpLocks/>
            <a:endCxn id="29" idx="2"/>
          </p:cNvCxnSpPr>
          <p:nvPr/>
        </p:nvCxnSpPr>
        <p:spPr>
          <a:xfrm>
            <a:off x="7150892" y="3432447"/>
            <a:ext cx="1981197" cy="211606"/>
          </a:xfrm>
          <a:prstGeom prst="line">
            <a:avLst/>
          </a:prstGeom>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97694DF7-CB7D-6F4E-B940-837C59555A05}"/>
              </a:ext>
            </a:extLst>
          </p:cNvPr>
          <p:cNvCxnSpPr>
            <a:cxnSpLocks/>
            <a:endCxn id="30" idx="2"/>
          </p:cNvCxnSpPr>
          <p:nvPr/>
        </p:nvCxnSpPr>
        <p:spPr>
          <a:xfrm>
            <a:off x="7150892" y="3432447"/>
            <a:ext cx="1981196" cy="625944"/>
          </a:xfrm>
          <a:prstGeom prst="line">
            <a:avLst/>
          </a:prstGeom>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1866B615-DA99-1C4F-B2ED-17724A034AD6}"/>
              </a:ext>
            </a:extLst>
          </p:cNvPr>
          <p:cNvCxnSpPr>
            <a:cxnSpLocks/>
            <a:endCxn id="31" idx="2"/>
          </p:cNvCxnSpPr>
          <p:nvPr/>
        </p:nvCxnSpPr>
        <p:spPr>
          <a:xfrm>
            <a:off x="7150892" y="3432447"/>
            <a:ext cx="1990711" cy="1076742"/>
          </a:xfrm>
          <a:prstGeom prst="line">
            <a:avLst/>
          </a:prstGeom>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1436E09A-FFBD-564B-8DA2-0CB02E7BCC5A}"/>
              </a:ext>
            </a:extLst>
          </p:cNvPr>
          <p:cNvCxnSpPr>
            <a:cxnSpLocks/>
            <a:endCxn id="32" idx="2"/>
          </p:cNvCxnSpPr>
          <p:nvPr/>
        </p:nvCxnSpPr>
        <p:spPr>
          <a:xfrm>
            <a:off x="7150892" y="3432447"/>
            <a:ext cx="1990711" cy="149108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AB34593A-1215-314A-87D1-8E50EEC667E6}"/>
              </a:ext>
            </a:extLst>
          </p:cNvPr>
          <p:cNvCxnSpPr>
            <a:cxnSpLocks/>
            <a:stCxn id="19" idx="6"/>
            <a:endCxn id="33" idx="2"/>
          </p:cNvCxnSpPr>
          <p:nvPr/>
        </p:nvCxnSpPr>
        <p:spPr>
          <a:xfrm>
            <a:off x="7150893" y="3429000"/>
            <a:ext cx="2002628" cy="1901066"/>
          </a:xfrm>
          <a:prstGeom prst="line">
            <a:avLst/>
          </a:prstGeom>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2FE286B8-39D5-664E-A3D1-EC55248982EE}"/>
              </a:ext>
            </a:extLst>
          </p:cNvPr>
          <p:cNvCxnSpPr>
            <a:cxnSpLocks/>
            <a:endCxn id="29" idx="2"/>
          </p:cNvCxnSpPr>
          <p:nvPr/>
        </p:nvCxnSpPr>
        <p:spPr>
          <a:xfrm flipV="1">
            <a:off x="7134227" y="3644053"/>
            <a:ext cx="1997862" cy="199286"/>
          </a:xfrm>
          <a:prstGeom prst="line">
            <a:avLst/>
          </a:prstGeom>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8B136AFB-327D-914B-8E5B-BE5B4CF60914}"/>
              </a:ext>
            </a:extLst>
          </p:cNvPr>
          <p:cNvCxnSpPr>
            <a:cxnSpLocks/>
            <a:endCxn id="30" idx="2"/>
          </p:cNvCxnSpPr>
          <p:nvPr/>
        </p:nvCxnSpPr>
        <p:spPr>
          <a:xfrm>
            <a:off x="7134227" y="3843338"/>
            <a:ext cx="1997861" cy="215053"/>
          </a:xfrm>
          <a:prstGeom prst="line">
            <a:avLst/>
          </a:prstGeom>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6728A62E-558E-8041-BA3F-86B530F92623}"/>
              </a:ext>
            </a:extLst>
          </p:cNvPr>
          <p:cNvCxnSpPr>
            <a:cxnSpLocks/>
            <a:endCxn id="31" idx="2"/>
          </p:cNvCxnSpPr>
          <p:nvPr/>
        </p:nvCxnSpPr>
        <p:spPr>
          <a:xfrm>
            <a:off x="7134227" y="3843338"/>
            <a:ext cx="2007376" cy="665851"/>
          </a:xfrm>
          <a:prstGeom prst="line">
            <a:avLst/>
          </a:prstGeom>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B00F6282-95A9-CC4D-AC91-2BAF92E79217}"/>
              </a:ext>
            </a:extLst>
          </p:cNvPr>
          <p:cNvCxnSpPr>
            <a:cxnSpLocks/>
            <a:endCxn id="32" idx="2"/>
          </p:cNvCxnSpPr>
          <p:nvPr/>
        </p:nvCxnSpPr>
        <p:spPr>
          <a:xfrm>
            <a:off x="7134227" y="3843338"/>
            <a:ext cx="2007376" cy="1080189"/>
          </a:xfrm>
          <a:prstGeom prst="line">
            <a:avLst/>
          </a:prstGeom>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F0F972C9-F38A-2146-822F-F6BDFD45AC24}"/>
              </a:ext>
            </a:extLst>
          </p:cNvPr>
          <p:cNvCxnSpPr>
            <a:cxnSpLocks/>
            <a:endCxn id="33" idx="2"/>
          </p:cNvCxnSpPr>
          <p:nvPr/>
        </p:nvCxnSpPr>
        <p:spPr>
          <a:xfrm>
            <a:off x="7134228" y="3839891"/>
            <a:ext cx="2019293" cy="1490175"/>
          </a:xfrm>
          <a:prstGeom prst="line">
            <a:avLst/>
          </a:prstGeom>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69CAE411-560A-C642-85F1-819A127C5D26}"/>
              </a:ext>
            </a:extLst>
          </p:cNvPr>
          <p:cNvCxnSpPr>
            <a:cxnSpLocks/>
            <a:endCxn id="29" idx="2"/>
          </p:cNvCxnSpPr>
          <p:nvPr/>
        </p:nvCxnSpPr>
        <p:spPr>
          <a:xfrm flipV="1">
            <a:off x="7147313" y="3644053"/>
            <a:ext cx="1984776" cy="158374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CDD59DC9-FF05-8B41-AC7B-DF3856D2BC06}"/>
              </a:ext>
            </a:extLst>
          </p:cNvPr>
          <p:cNvCxnSpPr>
            <a:cxnSpLocks/>
            <a:endCxn id="30" idx="2"/>
          </p:cNvCxnSpPr>
          <p:nvPr/>
        </p:nvCxnSpPr>
        <p:spPr>
          <a:xfrm flipV="1">
            <a:off x="7147313" y="4058391"/>
            <a:ext cx="1984775" cy="1169402"/>
          </a:xfrm>
          <a:prstGeom prst="line">
            <a:avLst/>
          </a:prstGeom>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10344CA5-8C15-514E-85DB-E99BF2D19601}"/>
              </a:ext>
            </a:extLst>
          </p:cNvPr>
          <p:cNvCxnSpPr>
            <a:cxnSpLocks/>
            <a:endCxn id="31" idx="2"/>
          </p:cNvCxnSpPr>
          <p:nvPr/>
        </p:nvCxnSpPr>
        <p:spPr>
          <a:xfrm flipV="1">
            <a:off x="7147313" y="4509189"/>
            <a:ext cx="1994290" cy="718604"/>
          </a:xfrm>
          <a:prstGeom prst="line">
            <a:avLst/>
          </a:prstGeom>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C16A3927-F409-074E-A846-C7CFF8108E5D}"/>
              </a:ext>
            </a:extLst>
          </p:cNvPr>
          <p:cNvCxnSpPr>
            <a:cxnSpLocks/>
            <a:endCxn id="32" idx="2"/>
          </p:cNvCxnSpPr>
          <p:nvPr/>
        </p:nvCxnSpPr>
        <p:spPr>
          <a:xfrm flipV="1">
            <a:off x="7147313" y="4923527"/>
            <a:ext cx="1994290" cy="30426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DFB7F826-AEB4-3B45-9ACE-BF0DC642AC77}"/>
              </a:ext>
            </a:extLst>
          </p:cNvPr>
          <p:cNvCxnSpPr>
            <a:cxnSpLocks/>
            <a:endCxn id="33" idx="2"/>
          </p:cNvCxnSpPr>
          <p:nvPr/>
        </p:nvCxnSpPr>
        <p:spPr>
          <a:xfrm>
            <a:off x="7147314" y="5224346"/>
            <a:ext cx="2006207" cy="10572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0B903532-EA66-CD47-BF97-0E06A933878B}"/>
              </a:ext>
            </a:extLst>
          </p:cNvPr>
          <p:cNvCxnSpPr>
            <a:cxnSpLocks/>
            <a:endCxn id="29" idx="2"/>
          </p:cNvCxnSpPr>
          <p:nvPr/>
        </p:nvCxnSpPr>
        <p:spPr>
          <a:xfrm flipV="1">
            <a:off x="7129459" y="3644053"/>
            <a:ext cx="2002630" cy="1982478"/>
          </a:xfrm>
          <a:prstGeom prst="line">
            <a:avLst/>
          </a:prstGeom>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A7526632-F20F-F448-8089-708A04C05A20}"/>
              </a:ext>
            </a:extLst>
          </p:cNvPr>
          <p:cNvCxnSpPr>
            <a:cxnSpLocks/>
            <a:endCxn id="30" idx="2"/>
          </p:cNvCxnSpPr>
          <p:nvPr/>
        </p:nvCxnSpPr>
        <p:spPr>
          <a:xfrm flipV="1">
            <a:off x="7129459" y="4058391"/>
            <a:ext cx="2002629" cy="156814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63F96464-8248-1C47-83B9-6F78C1AA92CC}"/>
              </a:ext>
            </a:extLst>
          </p:cNvPr>
          <p:cNvCxnSpPr>
            <a:cxnSpLocks/>
            <a:endCxn id="31" idx="2"/>
          </p:cNvCxnSpPr>
          <p:nvPr/>
        </p:nvCxnSpPr>
        <p:spPr>
          <a:xfrm flipV="1">
            <a:off x="7129459" y="4509189"/>
            <a:ext cx="2012144" cy="1117342"/>
          </a:xfrm>
          <a:prstGeom prst="line">
            <a:avLst/>
          </a:prstGeom>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A9054466-2CBB-8740-96AA-24286739B2AA}"/>
              </a:ext>
            </a:extLst>
          </p:cNvPr>
          <p:cNvCxnSpPr>
            <a:cxnSpLocks/>
            <a:endCxn id="32" idx="2"/>
          </p:cNvCxnSpPr>
          <p:nvPr/>
        </p:nvCxnSpPr>
        <p:spPr>
          <a:xfrm flipV="1">
            <a:off x="7129459" y="4923527"/>
            <a:ext cx="2012144" cy="703004"/>
          </a:xfrm>
          <a:prstGeom prst="line">
            <a:avLst/>
          </a:prstGeom>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6E45355D-0B96-3640-99EF-4E22AFF2E3A4}"/>
              </a:ext>
            </a:extLst>
          </p:cNvPr>
          <p:cNvCxnSpPr>
            <a:cxnSpLocks/>
            <a:endCxn id="33" idx="2"/>
          </p:cNvCxnSpPr>
          <p:nvPr/>
        </p:nvCxnSpPr>
        <p:spPr>
          <a:xfrm flipV="1">
            <a:off x="7129460" y="5330066"/>
            <a:ext cx="2024061" cy="293018"/>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100440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a:xfrm>
            <a:off x="422536" y="27251"/>
            <a:ext cx="10058400" cy="1371600"/>
          </a:xfrm>
        </p:spPr>
        <p:txBody>
          <a:bodyPr/>
          <a:lstStyle/>
          <a:p>
            <a:r>
              <a:rPr lang="en-US" dirty="0">
                <a:latin typeface="Helvetica" pitchFamily="2" charset="0"/>
              </a:rPr>
              <a:t>Back Propagation Example</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p:txBody>
          <a:bodyPr>
            <a:normAutofit/>
          </a:bodyPr>
          <a:lstStyle/>
          <a:p>
            <a:endParaRPr lang="en-US" sz="2400" dirty="0">
              <a:latin typeface="Helvetica" pitchFamily="2" charset="0"/>
            </a:endParaRPr>
          </a:p>
          <a:p>
            <a:pPr marL="0" indent="0">
              <a:buNone/>
            </a:pPr>
            <a:endParaRPr lang="en-US" sz="2400" dirty="0">
              <a:latin typeface="Helvetica" pitchFamily="2" charset="0"/>
            </a:endParaRPr>
          </a:p>
        </p:txBody>
      </p:sp>
      <p:grpSp>
        <p:nvGrpSpPr>
          <p:cNvPr id="4" name="Group 3">
            <a:extLst>
              <a:ext uri="{FF2B5EF4-FFF2-40B4-BE49-F238E27FC236}">
                <a16:creationId xmlns:a16="http://schemas.microsoft.com/office/drawing/2014/main" id="{F2289EC0-BEE5-C54C-941C-D1D22C501FE9}"/>
              </a:ext>
            </a:extLst>
          </p:cNvPr>
          <p:cNvGrpSpPr/>
          <p:nvPr/>
        </p:nvGrpSpPr>
        <p:grpSpPr>
          <a:xfrm>
            <a:off x="1066799" y="2654306"/>
            <a:ext cx="8459767" cy="3092895"/>
            <a:chOff x="3375581" y="2991232"/>
            <a:chExt cx="4589912" cy="2034562"/>
          </a:xfrm>
        </p:grpSpPr>
        <p:sp>
          <p:nvSpPr>
            <p:cNvPr id="14" name="Oval 13">
              <a:extLst>
                <a:ext uri="{FF2B5EF4-FFF2-40B4-BE49-F238E27FC236}">
                  <a16:creationId xmlns:a16="http://schemas.microsoft.com/office/drawing/2014/main" id="{E74544D5-EB92-D349-B000-DF8E15FD9E07}"/>
                </a:ext>
              </a:extLst>
            </p:cNvPr>
            <p:cNvSpPr/>
            <p:nvPr/>
          </p:nvSpPr>
          <p:spPr>
            <a:xfrm>
              <a:off x="3375582" y="2991232"/>
              <a:ext cx="938637" cy="825956"/>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F521F1DA-EC70-7F4B-9BE4-67D2FF50F7D7}"/>
                </a:ext>
              </a:extLst>
            </p:cNvPr>
            <p:cNvSpPr/>
            <p:nvPr/>
          </p:nvSpPr>
          <p:spPr>
            <a:xfrm>
              <a:off x="3375581" y="4199838"/>
              <a:ext cx="938637" cy="825956"/>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Oval 15">
              <a:extLst>
                <a:ext uri="{FF2B5EF4-FFF2-40B4-BE49-F238E27FC236}">
                  <a16:creationId xmlns:a16="http://schemas.microsoft.com/office/drawing/2014/main" id="{9E2F0B38-4A5D-F14A-80F5-1268744DDA8E}"/>
                </a:ext>
              </a:extLst>
            </p:cNvPr>
            <p:cNvSpPr/>
            <p:nvPr/>
          </p:nvSpPr>
          <p:spPr>
            <a:xfrm>
              <a:off x="5285344" y="3001391"/>
              <a:ext cx="938637" cy="825956"/>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Oval 16">
              <a:extLst>
                <a:ext uri="{FF2B5EF4-FFF2-40B4-BE49-F238E27FC236}">
                  <a16:creationId xmlns:a16="http://schemas.microsoft.com/office/drawing/2014/main" id="{E0DB1823-4CEA-3A4C-B00D-9089ECD8926D}"/>
                </a:ext>
              </a:extLst>
            </p:cNvPr>
            <p:cNvSpPr/>
            <p:nvPr/>
          </p:nvSpPr>
          <p:spPr>
            <a:xfrm>
              <a:off x="5285344" y="4199838"/>
              <a:ext cx="938637" cy="825956"/>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a:extLst>
                <a:ext uri="{FF2B5EF4-FFF2-40B4-BE49-F238E27FC236}">
                  <a16:creationId xmlns:a16="http://schemas.microsoft.com/office/drawing/2014/main" id="{212D0EF4-CDAF-3E48-9762-96B3A0BFDBFE}"/>
                </a:ext>
              </a:extLst>
            </p:cNvPr>
            <p:cNvSpPr/>
            <p:nvPr/>
          </p:nvSpPr>
          <p:spPr>
            <a:xfrm>
              <a:off x="7026856" y="3613735"/>
              <a:ext cx="938637" cy="825956"/>
            </a:xfrm>
            <a:prstGeom prst="ellipse">
              <a:avLst/>
            </a:prstGeom>
            <a:solidFill>
              <a:srgbClr val="FF0000"/>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cxnSp>
          <p:nvCxnSpPr>
            <p:cNvPr id="19" name="Straight Arrow Connector 18">
              <a:extLst>
                <a:ext uri="{FF2B5EF4-FFF2-40B4-BE49-F238E27FC236}">
                  <a16:creationId xmlns:a16="http://schemas.microsoft.com/office/drawing/2014/main" id="{904FB72E-F32B-4C40-B12A-58ED7C24BC10}"/>
                </a:ext>
              </a:extLst>
            </p:cNvPr>
            <p:cNvCxnSpPr>
              <a:stCxn id="14" idx="6"/>
              <a:endCxn id="16" idx="2"/>
            </p:cNvCxnSpPr>
            <p:nvPr/>
          </p:nvCxnSpPr>
          <p:spPr>
            <a:xfrm>
              <a:off x="4314219" y="3404210"/>
              <a:ext cx="971125" cy="10159"/>
            </a:xfrm>
            <a:prstGeom prst="straightConnector1">
              <a:avLst/>
            </a:prstGeom>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0EAAED42-6560-7A4C-A1DB-DC39FB8DC617}"/>
                </a:ext>
              </a:extLst>
            </p:cNvPr>
            <p:cNvCxnSpPr/>
            <p:nvPr/>
          </p:nvCxnSpPr>
          <p:spPr>
            <a:xfrm>
              <a:off x="4314219" y="4619991"/>
              <a:ext cx="971125" cy="10159"/>
            </a:xfrm>
            <a:prstGeom prst="straightConnector1">
              <a:avLst/>
            </a:prstGeom>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5DD30C84-2C74-EC49-87EE-7653B34BD18B}"/>
                </a:ext>
              </a:extLst>
            </p:cNvPr>
            <p:cNvCxnSpPr>
              <a:cxnSpLocks/>
              <a:endCxn id="18" idx="2"/>
            </p:cNvCxnSpPr>
            <p:nvPr/>
          </p:nvCxnSpPr>
          <p:spPr>
            <a:xfrm>
              <a:off x="6223981" y="3442259"/>
              <a:ext cx="802875" cy="58445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FF3F8198-7A53-2A45-B950-88C6270E9670}"/>
                </a:ext>
              </a:extLst>
            </p:cNvPr>
            <p:cNvCxnSpPr>
              <a:cxnSpLocks/>
              <a:endCxn id="18" idx="2"/>
            </p:cNvCxnSpPr>
            <p:nvPr/>
          </p:nvCxnSpPr>
          <p:spPr>
            <a:xfrm flipV="1">
              <a:off x="6223981" y="4026713"/>
              <a:ext cx="802875" cy="58819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25B65946-CE70-9244-905F-BFE49F6C6ABD}"/>
                </a:ext>
              </a:extLst>
            </p:cNvPr>
            <p:cNvCxnSpPr>
              <a:cxnSpLocks/>
              <a:stCxn id="14" idx="6"/>
              <a:endCxn id="17" idx="1"/>
            </p:cNvCxnSpPr>
            <p:nvPr/>
          </p:nvCxnSpPr>
          <p:spPr>
            <a:xfrm>
              <a:off x="4314219" y="3404210"/>
              <a:ext cx="1108585" cy="916586"/>
            </a:xfrm>
            <a:prstGeom prst="straightConnector1">
              <a:avLst/>
            </a:prstGeom>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51F8FD80-36AF-EE45-976A-709D04550509}"/>
                </a:ext>
              </a:extLst>
            </p:cNvPr>
            <p:cNvCxnSpPr>
              <a:cxnSpLocks/>
              <a:stCxn id="15" idx="6"/>
              <a:endCxn id="16" idx="3"/>
            </p:cNvCxnSpPr>
            <p:nvPr/>
          </p:nvCxnSpPr>
          <p:spPr>
            <a:xfrm flipV="1">
              <a:off x="4314218" y="3706389"/>
              <a:ext cx="1108586" cy="906427"/>
            </a:xfrm>
            <a:prstGeom prst="straightConnector1">
              <a:avLst/>
            </a:prstGeom>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BB0733E6-4BD7-8F4A-9505-E48C6EE57679}"/>
                  </a:ext>
                </a:extLst>
              </p:cNvPr>
              <p:cNvSpPr txBox="1"/>
              <p:nvPr/>
            </p:nvSpPr>
            <p:spPr>
              <a:xfrm>
                <a:off x="3269175" y="2743238"/>
                <a:ext cx="677878"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𝑤</m:t>
                          </m:r>
                        </m:e>
                        <m:sub>
                          <m:r>
                            <a:rPr lang="en-US" sz="2800" b="0" i="1" smtClean="0">
                              <a:latin typeface="Cambria Math" panose="02040503050406030204" pitchFamily="18" charset="0"/>
                            </a:rPr>
                            <m:t>1</m:t>
                          </m:r>
                        </m:sub>
                      </m:sSub>
                    </m:oMath>
                  </m:oMathPara>
                </a14:m>
                <a:endParaRPr lang="en-US" sz="2800" dirty="0"/>
              </a:p>
            </p:txBody>
          </p:sp>
        </mc:Choice>
        <mc:Fallback xmlns="">
          <p:sp>
            <p:nvSpPr>
              <p:cNvPr id="28" name="TextBox 27">
                <a:extLst>
                  <a:ext uri="{FF2B5EF4-FFF2-40B4-BE49-F238E27FC236}">
                    <a16:creationId xmlns:a16="http://schemas.microsoft.com/office/drawing/2014/main" id="{BB0733E6-4BD7-8F4A-9505-E48C6EE57679}"/>
                  </a:ext>
                </a:extLst>
              </p:cNvPr>
              <p:cNvSpPr txBox="1">
                <a:spLocks noRot="1" noChangeAspect="1" noMove="1" noResize="1" noEditPoints="1" noAdjustHandles="1" noChangeArrowheads="1" noChangeShapeType="1" noTextEdit="1"/>
              </p:cNvSpPr>
              <p:nvPr/>
            </p:nvSpPr>
            <p:spPr>
              <a:xfrm>
                <a:off x="3269175" y="2743238"/>
                <a:ext cx="677878" cy="523220"/>
              </a:xfrm>
              <a:prstGeom prst="rect">
                <a:avLst/>
              </a:prstGeom>
              <a:blipFill>
                <a:blip r:embed="rId2"/>
                <a:stretch>
                  <a:fillRect b="-48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26C39DDA-A519-4D4F-A47D-D40ADAB1EF70}"/>
                  </a:ext>
                </a:extLst>
              </p:cNvPr>
              <p:cNvSpPr txBox="1"/>
              <p:nvPr/>
            </p:nvSpPr>
            <p:spPr>
              <a:xfrm>
                <a:off x="3271740" y="4982835"/>
                <a:ext cx="675313"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𝑤</m:t>
                          </m:r>
                        </m:e>
                        <m:sub>
                          <m:r>
                            <a:rPr lang="en-US" sz="2800" b="0" i="1" smtClean="0">
                              <a:latin typeface="Cambria Math" panose="02040503050406030204" pitchFamily="18" charset="0"/>
                            </a:rPr>
                            <m:t>4</m:t>
                          </m:r>
                        </m:sub>
                      </m:sSub>
                    </m:oMath>
                  </m:oMathPara>
                </a14:m>
                <a:endParaRPr lang="en-US" sz="2800" dirty="0"/>
              </a:p>
            </p:txBody>
          </p:sp>
        </mc:Choice>
        <mc:Fallback xmlns="">
          <p:sp>
            <p:nvSpPr>
              <p:cNvPr id="29" name="TextBox 28">
                <a:extLst>
                  <a:ext uri="{FF2B5EF4-FFF2-40B4-BE49-F238E27FC236}">
                    <a16:creationId xmlns:a16="http://schemas.microsoft.com/office/drawing/2014/main" id="{26C39DDA-A519-4D4F-A47D-D40ADAB1EF70}"/>
                  </a:ext>
                </a:extLst>
              </p:cNvPr>
              <p:cNvSpPr txBox="1">
                <a:spLocks noRot="1" noChangeAspect="1" noMove="1" noResize="1" noEditPoints="1" noAdjustHandles="1" noChangeArrowheads="1" noChangeShapeType="1" noTextEdit="1"/>
              </p:cNvSpPr>
              <p:nvPr/>
            </p:nvSpPr>
            <p:spPr>
              <a:xfrm>
                <a:off x="3271740" y="4982835"/>
                <a:ext cx="675313" cy="523220"/>
              </a:xfrm>
              <a:prstGeom prst="rect">
                <a:avLst/>
              </a:prstGeom>
              <a:blipFill>
                <a:blip r:embed="rId3"/>
                <a:stretch>
                  <a:fillRect b="-23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7F604CD2-5B04-9A4C-A3CA-30A0F98A5DE6}"/>
                  </a:ext>
                </a:extLst>
              </p:cNvPr>
              <p:cNvSpPr txBox="1"/>
              <p:nvPr/>
            </p:nvSpPr>
            <p:spPr>
              <a:xfrm>
                <a:off x="2856783" y="3486274"/>
                <a:ext cx="686149"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𝑤</m:t>
                          </m:r>
                        </m:e>
                        <m:sub>
                          <m:r>
                            <a:rPr lang="en-US" sz="2800" b="0" i="1" smtClean="0">
                              <a:latin typeface="Cambria Math" panose="02040503050406030204" pitchFamily="18" charset="0"/>
                            </a:rPr>
                            <m:t>2</m:t>
                          </m:r>
                        </m:sub>
                      </m:sSub>
                    </m:oMath>
                  </m:oMathPara>
                </a14:m>
                <a:endParaRPr lang="en-US" sz="2800" dirty="0"/>
              </a:p>
            </p:txBody>
          </p:sp>
        </mc:Choice>
        <mc:Fallback xmlns="">
          <p:sp>
            <p:nvSpPr>
              <p:cNvPr id="30" name="TextBox 29">
                <a:extLst>
                  <a:ext uri="{FF2B5EF4-FFF2-40B4-BE49-F238E27FC236}">
                    <a16:creationId xmlns:a16="http://schemas.microsoft.com/office/drawing/2014/main" id="{7F604CD2-5B04-9A4C-A3CA-30A0F98A5DE6}"/>
                  </a:ext>
                </a:extLst>
              </p:cNvPr>
              <p:cNvSpPr txBox="1">
                <a:spLocks noRot="1" noChangeAspect="1" noMove="1" noResize="1" noEditPoints="1" noAdjustHandles="1" noChangeArrowheads="1" noChangeShapeType="1" noTextEdit="1"/>
              </p:cNvSpPr>
              <p:nvPr/>
            </p:nvSpPr>
            <p:spPr>
              <a:xfrm>
                <a:off x="2856783" y="3486274"/>
                <a:ext cx="686149" cy="523220"/>
              </a:xfrm>
              <a:prstGeom prst="rect">
                <a:avLst/>
              </a:prstGeom>
              <a:blipFill>
                <a:blip r:embed="rId4"/>
                <a:stretch>
                  <a:fillRect b="-238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6A60C605-C052-D54E-98DA-225DCA283671}"/>
                  </a:ext>
                </a:extLst>
              </p:cNvPr>
              <p:cNvSpPr txBox="1"/>
              <p:nvPr/>
            </p:nvSpPr>
            <p:spPr>
              <a:xfrm>
                <a:off x="3000051" y="4144774"/>
                <a:ext cx="686149"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𝑤</m:t>
                          </m:r>
                        </m:e>
                        <m:sub>
                          <m:r>
                            <a:rPr lang="en-US" sz="2800" b="0" i="1" smtClean="0">
                              <a:latin typeface="Cambria Math" panose="02040503050406030204" pitchFamily="18" charset="0"/>
                            </a:rPr>
                            <m:t>3</m:t>
                          </m:r>
                        </m:sub>
                      </m:sSub>
                    </m:oMath>
                  </m:oMathPara>
                </a14:m>
                <a:endParaRPr lang="en-US" sz="2800" dirty="0"/>
              </a:p>
            </p:txBody>
          </p:sp>
        </mc:Choice>
        <mc:Fallback xmlns="">
          <p:sp>
            <p:nvSpPr>
              <p:cNvPr id="31" name="TextBox 30">
                <a:extLst>
                  <a:ext uri="{FF2B5EF4-FFF2-40B4-BE49-F238E27FC236}">
                    <a16:creationId xmlns:a16="http://schemas.microsoft.com/office/drawing/2014/main" id="{6A60C605-C052-D54E-98DA-225DCA283671}"/>
                  </a:ext>
                </a:extLst>
              </p:cNvPr>
              <p:cNvSpPr txBox="1">
                <a:spLocks noRot="1" noChangeAspect="1" noMove="1" noResize="1" noEditPoints="1" noAdjustHandles="1" noChangeArrowheads="1" noChangeShapeType="1" noTextEdit="1"/>
              </p:cNvSpPr>
              <p:nvPr/>
            </p:nvSpPr>
            <p:spPr>
              <a:xfrm>
                <a:off x="3000051" y="4144774"/>
                <a:ext cx="686149" cy="523220"/>
              </a:xfrm>
              <a:prstGeom prst="rect">
                <a:avLst/>
              </a:prstGeom>
              <a:blipFill>
                <a:blip r:embed="rId5"/>
                <a:stretch>
                  <a:fillRect b="-23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37663B59-496B-7949-B018-1E24CA72E070}"/>
                  </a:ext>
                </a:extLst>
              </p:cNvPr>
              <p:cNvSpPr txBox="1"/>
              <p:nvPr/>
            </p:nvSpPr>
            <p:spPr>
              <a:xfrm>
                <a:off x="6680405" y="3218251"/>
                <a:ext cx="686149"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𝑤</m:t>
                          </m:r>
                        </m:e>
                        <m:sub>
                          <m:r>
                            <a:rPr lang="en-US" sz="2800" b="0" i="1" smtClean="0">
                              <a:latin typeface="Cambria Math" panose="02040503050406030204" pitchFamily="18" charset="0"/>
                            </a:rPr>
                            <m:t>5</m:t>
                          </m:r>
                        </m:sub>
                      </m:sSub>
                    </m:oMath>
                  </m:oMathPara>
                </a14:m>
                <a:endParaRPr lang="en-US" sz="2800" dirty="0"/>
              </a:p>
            </p:txBody>
          </p:sp>
        </mc:Choice>
        <mc:Fallback xmlns="">
          <p:sp>
            <p:nvSpPr>
              <p:cNvPr id="32" name="TextBox 31">
                <a:extLst>
                  <a:ext uri="{FF2B5EF4-FFF2-40B4-BE49-F238E27FC236}">
                    <a16:creationId xmlns:a16="http://schemas.microsoft.com/office/drawing/2014/main" id="{37663B59-496B-7949-B018-1E24CA72E070}"/>
                  </a:ext>
                </a:extLst>
              </p:cNvPr>
              <p:cNvSpPr txBox="1">
                <a:spLocks noRot="1" noChangeAspect="1" noMove="1" noResize="1" noEditPoints="1" noAdjustHandles="1" noChangeArrowheads="1" noChangeShapeType="1" noTextEdit="1"/>
              </p:cNvSpPr>
              <p:nvPr/>
            </p:nvSpPr>
            <p:spPr>
              <a:xfrm>
                <a:off x="6680405" y="3218251"/>
                <a:ext cx="686149" cy="523220"/>
              </a:xfrm>
              <a:prstGeom prst="rect">
                <a:avLst/>
              </a:prstGeom>
              <a:blipFill>
                <a:blip r:embed="rId6"/>
                <a:stretch>
                  <a:fillRect b="-23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C68DF134-F471-7946-A598-A6E86653C083}"/>
                  </a:ext>
                </a:extLst>
              </p:cNvPr>
              <p:cNvSpPr txBox="1"/>
              <p:nvPr/>
            </p:nvSpPr>
            <p:spPr>
              <a:xfrm>
                <a:off x="6751841" y="4606466"/>
                <a:ext cx="686149"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𝑤</m:t>
                          </m:r>
                        </m:e>
                        <m:sub>
                          <m:r>
                            <a:rPr lang="en-US" sz="2800" b="0" i="1" smtClean="0">
                              <a:latin typeface="Cambria Math" panose="02040503050406030204" pitchFamily="18" charset="0"/>
                            </a:rPr>
                            <m:t>6</m:t>
                          </m:r>
                        </m:sub>
                      </m:sSub>
                    </m:oMath>
                  </m:oMathPara>
                </a14:m>
                <a:endParaRPr lang="en-US" sz="2800" dirty="0"/>
              </a:p>
            </p:txBody>
          </p:sp>
        </mc:Choice>
        <mc:Fallback xmlns="">
          <p:sp>
            <p:nvSpPr>
              <p:cNvPr id="33" name="TextBox 32">
                <a:extLst>
                  <a:ext uri="{FF2B5EF4-FFF2-40B4-BE49-F238E27FC236}">
                    <a16:creationId xmlns:a16="http://schemas.microsoft.com/office/drawing/2014/main" id="{C68DF134-F471-7946-A598-A6E86653C083}"/>
                  </a:ext>
                </a:extLst>
              </p:cNvPr>
              <p:cNvSpPr txBox="1">
                <a:spLocks noRot="1" noChangeAspect="1" noMove="1" noResize="1" noEditPoints="1" noAdjustHandles="1" noChangeArrowheads="1" noChangeShapeType="1" noTextEdit="1"/>
              </p:cNvSpPr>
              <p:nvPr/>
            </p:nvSpPr>
            <p:spPr>
              <a:xfrm>
                <a:off x="6751841" y="4606466"/>
                <a:ext cx="686149" cy="523220"/>
              </a:xfrm>
              <a:prstGeom prst="rect">
                <a:avLst/>
              </a:prstGeom>
              <a:blipFill>
                <a:blip r:embed="rId7"/>
                <a:stretch>
                  <a:fillRect b="-238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Content Placeholder 2">
                <a:extLst>
                  <a:ext uri="{FF2B5EF4-FFF2-40B4-BE49-F238E27FC236}">
                    <a16:creationId xmlns:a16="http://schemas.microsoft.com/office/drawing/2014/main" id="{9EDBD7F6-A329-774F-8090-73CBB6B6EE1A}"/>
                  </a:ext>
                </a:extLst>
              </p:cNvPr>
              <p:cNvSpPr txBox="1">
                <a:spLocks/>
              </p:cNvSpPr>
              <p:nvPr/>
            </p:nvSpPr>
            <p:spPr>
              <a:xfrm>
                <a:off x="5953987" y="2513578"/>
                <a:ext cx="878543" cy="49127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b="0" i="1" dirty="0" smtClean="0">
                              <a:solidFill>
                                <a:schemeClr val="tx1"/>
                              </a:solidFill>
                              <a:latin typeface="Cambria Math" panose="02040503050406030204" pitchFamily="18" charset="0"/>
                            </a:rPr>
                          </m:ctrlPr>
                        </m:sSubPr>
                        <m:e>
                          <m:r>
                            <a:rPr lang="en-US" i="1" dirty="0" smtClean="0">
                              <a:solidFill>
                                <a:schemeClr val="tx1"/>
                              </a:solidFill>
                              <a:latin typeface="Cambria Math" panose="02040503050406030204" pitchFamily="18" charset="0"/>
                            </a:rPr>
                            <m:t>𝐻</m:t>
                          </m:r>
                        </m:e>
                        <m:sub>
                          <m:r>
                            <a:rPr lang="en-US" i="1" dirty="0" smtClean="0">
                              <a:solidFill>
                                <a:schemeClr val="tx1"/>
                              </a:solidFill>
                              <a:latin typeface="Cambria Math" panose="02040503050406030204" pitchFamily="18" charset="0"/>
                            </a:rPr>
                            <m:t>1</m:t>
                          </m:r>
                        </m:sub>
                      </m:sSub>
                    </m:oMath>
                  </m:oMathPara>
                </a14:m>
                <a:endParaRPr lang="en-US" dirty="0"/>
              </a:p>
            </p:txBody>
          </p:sp>
        </mc:Choice>
        <mc:Fallback xmlns="">
          <p:sp>
            <p:nvSpPr>
              <p:cNvPr id="34" name="Content Placeholder 2">
                <a:extLst>
                  <a:ext uri="{FF2B5EF4-FFF2-40B4-BE49-F238E27FC236}">
                    <a16:creationId xmlns:a16="http://schemas.microsoft.com/office/drawing/2014/main" id="{9EDBD7F6-A329-774F-8090-73CBB6B6EE1A}"/>
                  </a:ext>
                </a:extLst>
              </p:cNvPr>
              <p:cNvSpPr txBox="1">
                <a:spLocks noRot="1" noChangeAspect="1" noMove="1" noResize="1" noEditPoints="1" noAdjustHandles="1" noChangeArrowheads="1" noChangeShapeType="1" noTextEdit="1"/>
              </p:cNvSpPr>
              <p:nvPr/>
            </p:nvSpPr>
            <p:spPr>
              <a:xfrm>
                <a:off x="5953987" y="2513578"/>
                <a:ext cx="878543" cy="491270"/>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Content Placeholder 2">
                <a:extLst>
                  <a:ext uri="{FF2B5EF4-FFF2-40B4-BE49-F238E27FC236}">
                    <a16:creationId xmlns:a16="http://schemas.microsoft.com/office/drawing/2014/main" id="{9D8CC347-2FA3-E24F-9CB3-9A70A2102FC0}"/>
                  </a:ext>
                </a:extLst>
              </p:cNvPr>
              <p:cNvSpPr txBox="1">
                <a:spLocks/>
              </p:cNvSpPr>
              <p:nvPr/>
            </p:nvSpPr>
            <p:spPr>
              <a:xfrm>
                <a:off x="5875254" y="4260448"/>
                <a:ext cx="878543" cy="49127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b="0" i="1" dirty="0" smtClean="0">
                              <a:solidFill>
                                <a:schemeClr val="tx1"/>
                              </a:solidFill>
                              <a:latin typeface="Cambria Math" panose="02040503050406030204" pitchFamily="18" charset="0"/>
                            </a:rPr>
                          </m:ctrlPr>
                        </m:sSubPr>
                        <m:e>
                          <m:r>
                            <a:rPr lang="en-US" i="1" dirty="0" smtClean="0">
                              <a:solidFill>
                                <a:schemeClr val="tx1"/>
                              </a:solidFill>
                              <a:latin typeface="Cambria Math" panose="02040503050406030204" pitchFamily="18" charset="0"/>
                            </a:rPr>
                            <m:t>𝐻</m:t>
                          </m:r>
                        </m:e>
                        <m:sub>
                          <m:r>
                            <a:rPr lang="en-US" b="0" i="1" dirty="0" smtClean="0">
                              <a:solidFill>
                                <a:schemeClr val="tx1"/>
                              </a:solidFill>
                              <a:latin typeface="Cambria Math" panose="02040503050406030204" pitchFamily="18" charset="0"/>
                            </a:rPr>
                            <m:t>2</m:t>
                          </m:r>
                        </m:sub>
                      </m:sSub>
                    </m:oMath>
                  </m:oMathPara>
                </a14:m>
                <a:endParaRPr lang="en-US" dirty="0"/>
              </a:p>
            </p:txBody>
          </p:sp>
        </mc:Choice>
        <mc:Fallback xmlns="">
          <p:sp>
            <p:nvSpPr>
              <p:cNvPr id="35" name="Content Placeholder 2">
                <a:extLst>
                  <a:ext uri="{FF2B5EF4-FFF2-40B4-BE49-F238E27FC236}">
                    <a16:creationId xmlns:a16="http://schemas.microsoft.com/office/drawing/2014/main" id="{9D8CC347-2FA3-E24F-9CB3-9A70A2102FC0}"/>
                  </a:ext>
                </a:extLst>
              </p:cNvPr>
              <p:cNvSpPr txBox="1">
                <a:spLocks noRot="1" noChangeAspect="1" noMove="1" noResize="1" noEditPoints="1" noAdjustHandles="1" noChangeArrowheads="1" noChangeShapeType="1" noTextEdit="1"/>
              </p:cNvSpPr>
              <p:nvPr/>
            </p:nvSpPr>
            <p:spPr>
              <a:xfrm>
                <a:off x="5875254" y="4260448"/>
                <a:ext cx="878543" cy="491270"/>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Content Placeholder 2">
                <a:extLst>
                  <a:ext uri="{FF2B5EF4-FFF2-40B4-BE49-F238E27FC236}">
                    <a16:creationId xmlns:a16="http://schemas.microsoft.com/office/drawing/2014/main" id="{A3511906-2F34-2B4E-898C-BF187B86B7A7}"/>
                  </a:ext>
                </a:extLst>
              </p:cNvPr>
              <p:cNvSpPr txBox="1">
                <a:spLocks/>
              </p:cNvSpPr>
              <p:nvPr/>
            </p:nvSpPr>
            <p:spPr>
              <a:xfrm>
                <a:off x="9087294" y="3314198"/>
                <a:ext cx="878543" cy="49127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b="0" i="1" dirty="0" smtClean="0">
                              <a:solidFill>
                                <a:srgbClr val="FF0000"/>
                              </a:solidFill>
                              <a:latin typeface="Cambria Math" panose="02040503050406030204" pitchFamily="18" charset="0"/>
                            </a:rPr>
                          </m:ctrlPr>
                        </m:sSubPr>
                        <m:e>
                          <m:r>
                            <a:rPr lang="en-US" b="0" i="1" dirty="0" smtClean="0">
                              <a:solidFill>
                                <a:srgbClr val="FF0000"/>
                              </a:solidFill>
                              <a:latin typeface="Cambria Math" panose="02040503050406030204" pitchFamily="18" charset="0"/>
                            </a:rPr>
                            <m:t>𝑂</m:t>
                          </m:r>
                        </m:e>
                        <m:sub>
                          <m:r>
                            <a:rPr lang="en-US" i="1" dirty="0" smtClean="0">
                              <a:solidFill>
                                <a:srgbClr val="FF0000"/>
                              </a:solidFill>
                              <a:latin typeface="Cambria Math" panose="02040503050406030204" pitchFamily="18" charset="0"/>
                            </a:rPr>
                            <m:t>1</m:t>
                          </m:r>
                        </m:sub>
                      </m:sSub>
                    </m:oMath>
                  </m:oMathPara>
                </a14:m>
                <a:endParaRPr lang="en-US" dirty="0"/>
              </a:p>
            </p:txBody>
          </p:sp>
        </mc:Choice>
        <mc:Fallback xmlns="">
          <p:sp>
            <p:nvSpPr>
              <p:cNvPr id="36" name="Content Placeholder 2">
                <a:extLst>
                  <a:ext uri="{FF2B5EF4-FFF2-40B4-BE49-F238E27FC236}">
                    <a16:creationId xmlns:a16="http://schemas.microsoft.com/office/drawing/2014/main" id="{A3511906-2F34-2B4E-898C-BF187B86B7A7}"/>
                  </a:ext>
                </a:extLst>
              </p:cNvPr>
              <p:cNvSpPr txBox="1">
                <a:spLocks noRot="1" noChangeAspect="1" noMove="1" noResize="1" noEditPoints="1" noAdjustHandles="1" noChangeArrowheads="1" noChangeShapeType="1" noTextEdit="1"/>
              </p:cNvSpPr>
              <p:nvPr/>
            </p:nvSpPr>
            <p:spPr>
              <a:xfrm>
                <a:off x="9087294" y="3314198"/>
                <a:ext cx="878543" cy="491270"/>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Content Placeholder 2">
                <a:extLst>
                  <a:ext uri="{FF2B5EF4-FFF2-40B4-BE49-F238E27FC236}">
                    <a16:creationId xmlns:a16="http://schemas.microsoft.com/office/drawing/2014/main" id="{E6FE47F3-203E-1C4C-BBDE-FEE31023C960}"/>
                  </a:ext>
                </a:extLst>
              </p:cNvPr>
              <p:cNvSpPr txBox="1">
                <a:spLocks/>
              </p:cNvSpPr>
              <p:nvPr/>
            </p:nvSpPr>
            <p:spPr>
              <a:xfrm>
                <a:off x="460243" y="2972616"/>
                <a:ext cx="878543" cy="49127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𝐼</m:t>
                          </m:r>
                        </m:e>
                        <m:sub>
                          <m:r>
                            <a:rPr lang="en-US" i="1" dirty="0" smtClean="0">
                              <a:latin typeface="Cambria Math" panose="02040503050406030204" pitchFamily="18" charset="0"/>
                            </a:rPr>
                            <m:t>1</m:t>
                          </m:r>
                        </m:sub>
                      </m:sSub>
                    </m:oMath>
                  </m:oMathPara>
                </a14:m>
                <a:endParaRPr lang="en-US" dirty="0"/>
              </a:p>
            </p:txBody>
          </p:sp>
        </mc:Choice>
        <mc:Fallback xmlns="">
          <p:sp>
            <p:nvSpPr>
              <p:cNvPr id="37" name="Content Placeholder 2">
                <a:extLst>
                  <a:ext uri="{FF2B5EF4-FFF2-40B4-BE49-F238E27FC236}">
                    <a16:creationId xmlns:a16="http://schemas.microsoft.com/office/drawing/2014/main" id="{E6FE47F3-203E-1C4C-BBDE-FEE31023C960}"/>
                  </a:ext>
                </a:extLst>
              </p:cNvPr>
              <p:cNvSpPr txBox="1">
                <a:spLocks noRot="1" noChangeAspect="1" noMove="1" noResize="1" noEditPoints="1" noAdjustHandles="1" noChangeArrowheads="1" noChangeShapeType="1" noTextEdit="1"/>
              </p:cNvSpPr>
              <p:nvPr/>
            </p:nvSpPr>
            <p:spPr>
              <a:xfrm>
                <a:off x="460243" y="2972616"/>
                <a:ext cx="878543" cy="491270"/>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Content Placeholder 2">
                <a:extLst>
                  <a:ext uri="{FF2B5EF4-FFF2-40B4-BE49-F238E27FC236}">
                    <a16:creationId xmlns:a16="http://schemas.microsoft.com/office/drawing/2014/main" id="{8DDE642B-DD9F-594F-96A3-C488EC8620DC}"/>
                  </a:ext>
                </a:extLst>
              </p:cNvPr>
              <p:cNvSpPr txBox="1">
                <a:spLocks/>
              </p:cNvSpPr>
              <p:nvPr/>
            </p:nvSpPr>
            <p:spPr>
              <a:xfrm>
                <a:off x="460243" y="4873766"/>
                <a:ext cx="878543" cy="49127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𝐼</m:t>
                          </m:r>
                        </m:e>
                        <m:sub>
                          <m:r>
                            <a:rPr lang="en-US" i="1" dirty="0" smtClean="0">
                              <a:latin typeface="Cambria Math" panose="02040503050406030204" pitchFamily="18" charset="0"/>
                            </a:rPr>
                            <m:t>2</m:t>
                          </m:r>
                        </m:sub>
                      </m:sSub>
                    </m:oMath>
                  </m:oMathPara>
                </a14:m>
                <a:endParaRPr lang="en-US" dirty="0"/>
              </a:p>
            </p:txBody>
          </p:sp>
        </mc:Choice>
        <mc:Fallback xmlns="">
          <p:sp>
            <p:nvSpPr>
              <p:cNvPr id="38" name="Content Placeholder 2">
                <a:extLst>
                  <a:ext uri="{FF2B5EF4-FFF2-40B4-BE49-F238E27FC236}">
                    <a16:creationId xmlns:a16="http://schemas.microsoft.com/office/drawing/2014/main" id="{8DDE642B-DD9F-594F-96A3-C488EC8620DC}"/>
                  </a:ext>
                </a:extLst>
              </p:cNvPr>
              <p:cNvSpPr txBox="1">
                <a:spLocks noRot="1" noChangeAspect="1" noMove="1" noResize="1" noEditPoints="1" noAdjustHandles="1" noChangeArrowheads="1" noChangeShapeType="1" noTextEdit="1"/>
              </p:cNvSpPr>
              <p:nvPr/>
            </p:nvSpPr>
            <p:spPr>
              <a:xfrm>
                <a:off x="460243" y="4873766"/>
                <a:ext cx="878543" cy="491270"/>
              </a:xfrm>
              <a:prstGeom prst="rect">
                <a:avLst/>
              </a:prstGeom>
              <a:blipFill>
                <a:blip r:embed="rId12"/>
                <a:stretch>
                  <a:fillRect/>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F3B050E5-10C6-794C-BDCC-F074D043D9DF}"/>
              </a:ext>
            </a:extLst>
          </p:cNvPr>
          <p:cNvSpPr txBox="1"/>
          <p:nvPr/>
        </p:nvSpPr>
        <p:spPr>
          <a:xfrm>
            <a:off x="531729" y="1227639"/>
            <a:ext cx="10687050" cy="830997"/>
          </a:xfrm>
          <a:prstGeom prst="rect">
            <a:avLst/>
          </a:prstGeom>
          <a:noFill/>
        </p:spPr>
        <p:txBody>
          <a:bodyPr wrap="square" rtlCol="0">
            <a:spAutoFit/>
          </a:bodyPr>
          <a:lstStyle/>
          <a:p>
            <a:r>
              <a:rPr lang="en-US" sz="2400" dirty="0">
                <a:latin typeface="Helvetica" pitchFamily="2" charset="0"/>
              </a:rPr>
              <a:t>Likewise, every node in this layer (here we just have the one) receives input from each node in the layer before it (here our two hidden nodes).</a:t>
            </a:r>
          </a:p>
        </p:txBody>
      </p:sp>
    </p:spTree>
    <p:extLst>
      <p:ext uri="{BB962C8B-B14F-4D97-AF65-F5344CB8AC3E}">
        <p14:creationId xmlns:p14="http://schemas.microsoft.com/office/powerpoint/2010/main" val="24111396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a:xfrm>
            <a:off x="422536" y="27251"/>
            <a:ext cx="10058400" cy="1371600"/>
          </a:xfrm>
        </p:spPr>
        <p:txBody>
          <a:bodyPr/>
          <a:lstStyle/>
          <a:p>
            <a:r>
              <a:rPr lang="en-US" dirty="0">
                <a:latin typeface="Helvetica" pitchFamily="2" charset="0"/>
              </a:rPr>
              <a:t>Back Propagation Example</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p:txBody>
          <a:bodyPr>
            <a:normAutofit/>
          </a:bodyPr>
          <a:lstStyle/>
          <a:p>
            <a:endParaRPr lang="en-US" sz="2400" dirty="0">
              <a:latin typeface="Helvetica" pitchFamily="2" charset="0"/>
            </a:endParaRPr>
          </a:p>
          <a:p>
            <a:pPr marL="0" indent="0">
              <a:buNone/>
            </a:pPr>
            <a:endParaRPr lang="en-US" sz="2400" dirty="0">
              <a:latin typeface="Helvetica" pitchFamily="2" charset="0"/>
            </a:endParaRPr>
          </a:p>
        </p:txBody>
      </p:sp>
      <p:grpSp>
        <p:nvGrpSpPr>
          <p:cNvPr id="4" name="Group 3">
            <a:extLst>
              <a:ext uri="{FF2B5EF4-FFF2-40B4-BE49-F238E27FC236}">
                <a16:creationId xmlns:a16="http://schemas.microsoft.com/office/drawing/2014/main" id="{F2289EC0-BEE5-C54C-941C-D1D22C501FE9}"/>
              </a:ext>
            </a:extLst>
          </p:cNvPr>
          <p:cNvGrpSpPr/>
          <p:nvPr/>
        </p:nvGrpSpPr>
        <p:grpSpPr>
          <a:xfrm>
            <a:off x="1066799" y="2654306"/>
            <a:ext cx="8459767" cy="3092895"/>
            <a:chOff x="3375581" y="2991232"/>
            <a:chExt cx="4589912" cy="2034562"/>
          </a:xfrm>
        </p:grpSpPr>
        <p:sp>
          <p:nvSpPr>
            <p:cNvPr id="14" name="Oval 13">
              <a:extLst>
                <a:ext uri="{FF2B5EF4-FFF2-40B4-BE49-F238E27FC236}">
                  <a16:creationId xmlns:a16="http://schemas.microsoft.com/office/drawing/2014/main" id="{E74544D5-EB92-D349-B000-DF8E15FD9E07}"/>
                </a:ext>
              </a:extLst>
            </p:cNvPr>
            <p:cNvSpPr/>
            <p:nvPr/>
          </p:nvSpPr>
          <p:spPr>
            <a:xfrm>
              <a:off x="3375582" y="2991232"/>
              <a:ext cx="938637" cy="825956"/>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0.35</a:t>
              </a:r>
            </a:p>
          </p:txBody>
        </p:sp>
        <p:sp>
          <p:nvSpPr>
            <p:cNvPr id="15" name="Oval 14">
              <a:extLst>
                <a:ext uri="{FF2B5EF4-FFF2-40B4-BE49-F238E27FC236}">
                  <a16:creationId xmlns:a16="http://schemas.microsoft.com/office/drawing/2014/main" id="{F521F1DA-EC70-7F4B-9BE4-67D2FF50F7D7}"/>
                </a:ext>
              </a:extLst>
            </p:cNvPr>
            <p:cNvSpPr/>
            <p:nvPr/>
          </p:nvSpPr>
          <p:spPr>
            <a:xfrm>
              <a:off x="3375581" y="4199838"/>
              <a:ext cx="938637" cy="825956"/>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0.9</a:t>
              </a:r>
            </a:p>
          </p:txBody>
        </p:sp>
        <p:sp>
          <p:nvSpPr>
            <p:cNvPr id="16" name="Oval 15">
              <a:extLst>
                <a:ext uri="{FF2B5EF4-FFF2-40B4-BE49-F238E27FC236}">
                  <a16:creationId xmlns:a16="http://schemas.microsoft.com/office/drawing/2014/main" id="{9E2F0B38-4A5D-F14A-80F5-1268744DDA8E}"/>
                </a:ext>
              </a:extLst>
            </p:cNvPr>
            <p:cNvSpPr/>
            <p:nvPr/>
          </p:nvSpPr>
          <p:spPr>
            <a:xfrm>
              <a:off x="5285344" y="3001391"/>
              <a:ext cx="938637" cy="825956"/>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Oval 16">
              <a:extLst>
                <a:ext uri="{FF2B5EF4-FFF2-40B4-BE49-F238E27FC236}">
                  <a16:creationId xmlns:a16="http://schemas.microsoft.com/office/drawing/2014/main" id="{E0DB1823-4CEA-3A4C-B00D-9089ECD8926D}"/>
                </a:ext>
              </a:extLst>
            </p:cNvPr>
            <p:cNvSpPr/>
            <p:nvPr/>
          </p:nvSpPr>
          <p:spPr>
            <a:xfrm>
              <a:off x="5285344" y="4199838"/>
              <a:ext cx="938637" cy="825956"/>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a:extLst>
                <a:ext uri="{FF2B5EF4-FFF2-40B4-BE49-F238E27FC236}">
                  <a16:creationId xmlns:a16="http://schemas.microsoft.com/office/drawing/2014/main" id="{212D0EF4-CDAF-3E48-9762-96B3A0BFDBFE}"/>
                </a:ext>
              </a:extLst>
            </p:cNvPr>
            <p:cNvSpPr/>
            <p:nvPr/>
          </p:nvSpPr>
          <p:spPr>
            <a:xfrm>
              <a:off x="7026856" y="3613735"/>
              <a:ext cx="938637" cy="825956"/>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Target: 0.5</a:t>
              </a:r>
            </a:p>
          </p:txBody>
        </p:sp>
        <p:cxnSp>
          <p:nvCxnSpPr>
            <p:cNvPr id="19" name="Straight Arrow Connector 18">
              <a:extLst>
                <a:ext uri="{FF2B5EF4-FFF2-40B4-BE49-F238E27FC236}">
                  <a16:creationId xmlns:a16="http://schemas.microsoft.com/office/drawing/2014/main" id="{904FB72E-F32B-4C40-B12A-58ED7C24BC10}"/>
                </a:ext>
              </a:extLst>
            </p:cNvPr>
            <p:cNvCxnSpPr>
              <a:stCxn id="14" idx="6"/>
              <a:endCxn id="16" idx="2"/>
            </p:cNvCxnSpPr>
            <p:nvPr/>
          </p:nvCxnSpPr>
          <p:spPr>
            <a:xfrm>
              <a:off x="4314219" y="3404210"/>
              <a:ext cx="971125" cy="10159"/>
            </a:xfrm>
            <a:prstGeom prst="straightConnector1">
              <a:avLst/>
            </a:prstGeom>
            <a:solidFill>
              <a:srgbClr val="FF0000"/>
            </a:solidFill>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0EAAED42-6560-7A4C-A1DB-DC39FB8DC617}"/>
                </a:ext>
              </a:extLst>
            </p:cNvPr>
            <p:cNvCxnSpPr/>
            <p:nvPr/>
          </p:nvCxnSpPr>
          <p:spPr>
            <a:xfrm>
              <a:off x="4314219" y="4619991"/>
              <a:ext cx="971125" cy="10159"/>
            </a:xfrm>
            <a:prstGeom prst="straightConnector1">
              <a:avLst/>
            </a:prstGeom>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5DD30C84-2C74-EC49-87EE-7653B34BD18B}"/>
                </a:ext>
              </a:extLst>
            </p:cNvPr>
            <p:cNvCxnSpPr>
              <a:cxnSpLocks/>
              <a:endCxn id="18" idx="2"/>
            </p:cNvCxnSpPr>
            <p:nvPr/>
          </p:nvCxnSpPr>
          <p:spPr>
            <a:xfrm>
              <a:off x="6223981" y="3442259"/>
              <a:ext cx="802875" cy="584454"/>
            </a:xfrm>
            <a:prstGeom prst="straightConnector1">
              <a:avLst/>
            </a:prstGeom>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FF3F8198-7A53-2A45-B950-88C6270E9670}"/>
                </a:ext>
              </a:extLst>
            </p:cNvPr>
            <p:cNvCxnSpPr>
              <a:cxnSpLocks/>
              <a:endCxn id="18" idx="2"/>
            </p:cNvCxnSpPr>
            <p:nvPr/>
          </p:nvCxnSpPr>
          <p:spPr>
            <a:xfrm flipV="1">
              <a:off x="6223981" y="4026713"/>
              <a:ext cx="802875" cy="588198"/>
            </a:xfrm>
            <a:prstGeom prst="straightConnector1">
              <a:avLst/>
            </a:prstGeom>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25B65946-CE70-9244-905F-BFE49F6C6ABD}"/>
                </a:ext>
              </a:extLst>
            </p:cNvPr>
            <p:cNvCxnSpPr>
              <a:cxnSpLocks/>
              <a:stCxn id="14" idx="6"/>
              <a:endCxn id="17" idx="1"/>
            </p:cNvCxnSpPr>
            <p:nvPr/>
          </p:nvCxnSpPr>
          <p:spPr>
            <a:xfrm>
              <a:off x="4314219" y="3404210"/>
              <a:ext cx="1108585" cy="916586"/>
            </a:xfrm>
            <a:prstGeom prst="straightConnector1">
              <a:avLst/>
            </a:prstGeom>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51F8FD80-36AF-EE45-976A-709D04550509}"/>
                </a:ext>
              </a:extLst>
            </p:cNvPr>
            <p:cNvCxnSpPr>
              <a:cxnSpLocks/>
              <a:stCxn id="15" idx="6"/>
              <a:endCxn id="16" idx="3"/>
            </p:cNvCxnSpPr>
            <p:nvPr/>
          </p:nvCxnSpPr>
          <p:spPr>
            <a:xfrm flipV="1">
              <a:off x="4314218" y="3706389"/>
              <a:ext cx="1108586" cy="906427"/>
            </a:xfrm>
            <a:prstGeom prst="straightConnector1">
              <a:avLst/>
            </a:prstGeom>
            <a:solidFill>
              <a:srgbClr val="FF0000"/>
            </a:solidFill>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BB0733E6-4BD7-8F4A-9505-E48C6EE57679}"/>
                  </a:ext>
                </a:extLst>
              </p:cNvPr>
              <p:cNvSpPr txBox="1"/>
              <p:nvPr/>
            </p:nvSpPr>
            <p:spPr>
              <a:xfrm>
                <a:off x="3269175" y="2743238"/>
                <a:ext cx="677878"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𝑤</m:t>
                          </m:r>
                        </m:e>
                        <m:sub>
                          <m:r>
                            <a:rPr lang="en-US" sz="2800" b="0" i="1" smtClean="0">
                              <a:latin typeface="Cambria Math" panose="02040503050406030204" pitchFamily="18" charset="0"/>
                            </a:rPr>
                            <m:t>1</m:t>
                          </m:r>
                        </m:sub>
                      </m:sSub>
                    </m:oMath>
                  </m:oMathPara>
                </a14:m>
                <a:endParaRPr lang="en-US" sz="2800" dirty="0"/>
              </a:p>
            </p:txBody>
          </p:sp>
        </mc:Choice>
        <mc:Fallback xmlns="">
          <p:sp>
            <p:nvSpPr>
              <p:cNvPr id="28" name="TextBox 27">
                <a:extLst>
                  <a:ext uri="{FF2B5EF4-FFF2-40B4-BE49-F238E27FC236}">
                    <a16:creationId xmlns:a16="http://schemas.microsoft.com/office/drawing/2014/main" id="{BB0733E6-4BD7-8F4A-9505-E48C6EE57679}"/>
                  </a:ext>
                </a:extLst>
              </p:cNvPr>
              <p:cNvSpPr txBox="1">
                <a:spLocks noRot="1" noChangeAspect="1" noMove="1" noResize="1" noEditPoints="1" noAdjustHandles="1" noChangeArrowheads="1" noChangeShapeType="1" noTextEdit="1"/>
              </p:cNvSpPr>
              <p:nvPr/>
            </p:nvSpPr>
            <p:spPr>
              <a:xfrm>
                <a:off x="3269175" y="2743238"/>
                <a:ext cx="677878" cy="523220"/>
              </a:xfrm>
              <a:prstGeom prst="rect">
                <a:avLst/>
              </a:prstGeom>
              <a:blipFill>
                <a:blip r:embed="rId2"/>
                <a:stretch>
                  <a:fillRect b="-48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26C39DDA-A519-4D4F-A47D-D40ADAB1EF70}"/>
                  </a:ext>
                </a:extLst>
              </p:cNvPr>
              <p:cNvSpPr txBox="1"/>
              <p:nvPr/>
            </p:nvSpPr>
            <p:spPr>
              <a:xfrm>
                <a:off x="3271740" y="4982835"/>
                <a:ext cx="675313"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𝑤</m:t>
                          </m:r>
                        </m:e>
                        <m:sub>
                          <m:r>
                            <a:rPr lang="en-US" sz="2800" b="0" i="1" smtClean="0">
                              <a:latin typeface="Cambria Math" panose="02040503050406030204" pitchFamily="18" charset="0"/>
                            </a:rPr>
                            <m:t>4</m:t>
                          </m:r>
                        </m:sub>
                      </m:sSub>
                    </m:oMath>
                  </m:oMathPara>
                </a14:m>
                <a:endParaRPr lang="en-US" sz="2800" dirty="0"/>
              </a:p>
            </p:txBody>
          </p:sp>
        </mc:Choice>
        <mc:Fallback xmlns="">
          <p:sp>
            <p:nvSpPr>
              <p:cNvPr id="29" name="TextBox 28">
                <a:extLst>
                  <a:ext uri="{FF2B5EF4-FFF2-40B4-BE49-F238E27FC236}">
                    <a16:creationId xmlns:a16="http://schemas.microsoft.com/office/drawing/2014/main" id="{26C39DDA-A519-4D4F-A47D-D40ADAB1EF70}"/>
                  </a:ext>
                </a:extLst>
              </p:cNvPr>
              <p:cNvSpPr txBox="1">
                <a:spLocks noRot="1" noChangeAspect="1" noMove="1" noResize="1" noEditPoints="1" noAdjustHandles="1" noChangeArrowheads="1" noChangeShapeType="1" noTextEdit="1"/>
              </p:cNvSpPr>
              <p:nvPr/>
            </p:nvSpPr>
            <p:spPr>
              <a:xfrm>
                <a:off x="3271740" y="4982835"/>
                <a:ext cx="675313" cy="523220"/>
              </a:xfrm>
              <a:prstGeom prst="rect">
                <a:avLst/>
              </a:prstGeom>
              <a:blipFill>
                <a:blip r:embed="rId3"/>
                <a:stretch>
                  <a:fillRect b="-23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7F604CD2-5B04-9A4C-A3CA-30A0F98A5DE6}"/>
                  </a:ext>
                </a:extLst>
              </p:cNvPr>
              <p:cNvSpPr txBox="1"/>
              <p:nvPr/>
            </p:nvSpPr>
            <p:spPr>
              <a:xfrm>
                <a:off x="2856783" y="3486274"/>
                <a:ext cx="686149"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𝑤</m:t>
                          </m:r>
                        </m:e>
                        <m:sub>
                          <m:r>
                            <a:rPr lang="en-US" sz="2800" b="0" i="1" smtClean="0">
                              <a:latin typeface="Cambria Math" panose="02040503050406030204" pitchFamily="18" charset="0"/>
                            </a:rPr>
                            <m:t>2</m:t>
                          </m:r>
                        </m:sub>
                      </m:sSub>
                    </m:oMath>
                  </m:oMathPara>
                </a14:m>
                <a:endParaRPr lang="en-US" sz="2800" dirty="0"/>
              </a:p>
            </p:txBody>
          </p:sp>
        </mc:Choice>
        <mc:Fallback xmlns="">
          <p:sp>
            <p:nvSpPr>
              <p:cNvPr id="30" name="TextBox 29">
                <a:extLst>
                  <a:ext uri="{FF2B5EF4-FFF2-40B4-BE49-F238E27FC236}">
                    <a16:creationId xmlns:a16="http://schemas.microsoft.com/office/drawing/2014/main" id="{7F604CD2-5B04-9A4C-A3CA-30A0F98A5DE6}"/>
                  </a:ext>
                </a:extLst>
              </p:cNvPr>
              <p:cNvSpPr txBox="1">
                <a:spLocks noRot="1" noChangeAspect="1" noMove="1" noResize="1" noEditPoints="1" noAdjustHandles="1" noChangeArrowheads="1" noChangeShapeType="1" noTextEdit="1"/>
              </p:cNvSpPr>
              <p:nvPr/>
            </p:nvSpPr>
            <p:spPr>
              <a:xfrm>
                <a:off x="2856783" y="3486274"/>
                <a:ext cx="686149" cy="523220"/>
              </a:xfrm>
              <a:prstGeom prst="rect">
                <a:avLst/>
              </a:prstGeom>
              <a:blipFill>
                <a:blip r:embed="rId4"/>
                <a:stretch>
                  <a:fillRect b="-238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6A60C605-C052-D54E-98DA-225DCA283671}"/>
                  </a:ext>
                </a:extLst>
              </p:cNvPr>
              <p:cNvSpPr txBox="1"/>
              <p:nvPr/>
            </p:nvSpPr>
            <p:spPr>
              <a:xfrm>
                <a:off x="3000051" y="4144774"/>
                <a:ext cx="686149"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𝑤</m:t>
                          </m:r>
                        </m:e>
                        <m:sub>
                          <m:r>
                            <a:rPr lang="en-US" sz="2800" b="0" i="1" smtClean="0">
                              <a:latin typeface="Cambria Math" panose="02040503050406030204" pitchFamily="18" charset="0"/>
                            </a:rPr>
                            <m:t>3</m:t>
                          </m:r>
                        </m:sub>
                      </m:sSub>
                    </m:oMath>
                  </m:oMathPara>
                </a14:m>
                <a:endParaRPr lang="en-US" sz="2800" dirty="0"/>
              </a:p>
            </p:txBody>
          </p:sp>
        </mc:Choice>
        <mc:Fallback xmlns="">
          <p:sp>
            <p:nvSpPr>
              <p:cNvPr id="31" name="TextBox 30">
                <a:extLst>
                  <a:ext uri="{FF2B5EF4-FFF2-40B4-BE49-F238E27FC236}">
                    <a16:creationId xmlns:a16="http://schemas.microsoft.com/office/drawing/2014/main" id="{6A60C605-C052-D54E-98DA-225DCA283671}"/>
                  </a:ext>
                </a:extLst>
              </p:cNvPr>
              <p:cNvSpPr txBox="1">
                <a:spLocks noRot="1" noChangeAspect="1" noMove="1" noResize="1" noEditPoints="1" noAdjustHandles="1" noChangeArrowheads="1" noChangeShapeType="1" noTextEdit="1"/>
              </p:cNvSpPr>
              <p:nvPr/>
            </p:nvSpPr>
            <p:spPr>
              <a:xfrm>
                <a:off x="3000051" y="4144774"/>
                <a:ext cx="686149" cy="523220"/>
              </a:xfrm>
              <a:prstGeom prst="rect">
                <a:avLst/>
              </a:prstGeom>
              <a:blipFill>
                <a:blip r:embed="rId5"/>
                <a:stretch>
                  <a:fillRect b="-23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37663B59-496B-7949-B018-1E24CA72E070}"/>
                  </a:ext>
                </a:extLst>
              </p:cNvPr>
              <p:cNvSpPr txBox="1"/>
              <p:nvPr/>
            </p:nvSpPr>
            <p:spPr>
              <a:xfrm>
                <a:off x="6680405" y="3218251"/>
                <a:ext cx="686149"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𝑤</m:t>
                          </m:r>
                        </m:e>
                        <m:sub>
                          <m:r>
                            <a:rPr lang="en-US" sz="2800" b="0" i="1" smtClean="0">
                              <a:latin typeface="Cambria Math" panose="02040503050406030204" pitchFamily="18" charset="0"/>
                            </a:rPr>
                            <m:t>5</m:t>
                          </m:r>
                        </m:sub>
                      </m:sSub>
                    </m:oMath>
                  </m:oMathPara>
                </a14:m>
                <a:endParaRPr lang="en-US" sz="2800" dirty="0"/>
              </a:p>
            </p:txBody>
          </p:sp>
        </mc:Choice>
        <mc:Fallback xmlns="">
          <p:sp>
            <p:nvSpPr>
              <p:cNvPr id="32" name="TextBox 31">
                <a:extLst>
                  <a:ext uri="{FF2B5EF4-FFF2-40B4-BE49-F238E27FC236}">
                    <a16:creationId xmlns:a16="http://schemas.microsoft.com/office/drawing/2014/main" id="{37663B59-496B-7949-B018-1E24CA72E070}"/>
                  </a:ext>
                </a:extLst>
              </p:cNvPr>
              <p:cNvSpPr txBox="1">
                <a:spLocks noRot="1" noChangeAspect="1" noMove="1" noResize="1" noEditPoints="1" noAdjustHandles="1" noChangeArrowheads="1" noChangeShapeType="1" noTextEdit="1"/>
              </p:cNvSpPr>
              <p:nvPr/>
            </p:nvSpPr>
            <p:spPr>
              <a:xfrm>
                <a:off x="6680405" y="3218251"/>
                <a:ext cx="686149" cy="523220"/>
              </a:xfrm>
              <a:prstGeom prst="rect">
                <a:avLst/>
              </a:prstGeom>
              <a:blipFill>
                <a:blip r:embed="rId6"/>
                <a:stretch>
                  <a:fillRect b="-23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C68DF134-F471-7946-A598-A6E86653C083}"/>
                  </a:ext>
                </a:extLst>
              </p:cNvPr>
              <p:cNvSpPr txBox="1"/>
              <p:nvPr/>
            </p:nvSpPr>
            <p:spPr>
              <a:xfrm>
                <a:off x="6751841" y="4606466"/>
                <a:ext cx="686149"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𝑤</m:t>
                          </m:r>
                        </m:e>
                        <m:sub>
                          <m:r>
                            <a:rPr lang="en-US" sz="2800" b="0" i="1" smtClean="0">
                              <a:latin typeface="Cambria Math" panose="02040503050406030204" pitchFamily="18" charset="0"/>
                            </a:rPr>
                            <m:t>6</m:t>
                          </m:r>
                        </m:sub>
                      </m:sSub>
                    </m:oMath>
                  </m:oMathPara>
                </a14:m>
                <a:endParaRPr lang="en-US" sz="2800" dirty="0"/>
              </a:p>
            </p:txBody>
          </p:sp>
        </mc:Choice>
        <mc:Fallback xmlns="">
          <p:sp>
            <p:nvSpPr>
              <p:cNvPr id="33" name="TextBox 32">
                <a:extLst>
                  <a:ext uri="{FF2B5EF4-FFF2-40B4-BE49-F238E27FC236}">
                    <a16:creationId xmlns:a16="http://schemas.microsoft.com/office/drawing/2014/main" id="{C68DF134-F471-7946-A598-A6E86653C083}"/>
                  </a:ext>
                </a:extLst>
              </p:cNvPr>
              <p:cNvSpPr txBox="1">
                <a:spLocks noRot="1" noChangeAspect="1" noMove="1" noResize="1" noEditPoints="1" noAdjustHandles="1" noChangeArrowheads="1" noChangeShapeType="1" noTextEdit="1"/>
              </p:cNvSpPr>
              <p:nvPr/>
            </p:nvSpPr>
            <p:spPr>
              <a:xfrm>
                <a:off x="6751841" y="4606466"/>
                <a:ext cx="686149" cy="523220"/>
              </a:xfrm>
              <a:prstGeom prst="rect">
                <a:avLst/>
              </a:prstGeom>
              <a:blipFill>
                <a:blip r:embed="rId7"/>
                <a:stretch>
                  <a:fillRect b="-238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Content Placeholder 2">
                <a:extLst>
                  <a:ext uri="{FF2B5EF4-FFF2-40B4-BE49-F238E27FC236}">
                    <a16:creationId xmlns:a16="http://schemas.microsoft.com/office/drawing/2014/main" id="{9EDBD7F6-A329-774F-8090-73CBB6B6EE1A}"/>
                  </a:ext>
                </a:extLst>
              </p:cNvPr>
              <p:cNvSpPr txBox="1">
                <a:spLocks/>
              </p:cNvSpPr>
              <p:nvPr/>
            </p:nvSpPr>
            <p:spPr>
              <a:xfrm>
                <a:off x="5953987" y="2513578"/>
                <a:ext cx="878543" cy="49127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b="0" i="1" dirty="0" smtClean="0">
                              <a:solidFill>
                                <a:schemeClr val="tx1"/>
                              </a:solidFill>
                              <a:latin typeface="Cambria Math" panose="02040503050406030204" pitchFamily="18" charset="0"/>
                            </a:rPr>
                          </m:ctrlPr>
                        </m:sSubPr>
                        <m:e>
                          <m:r>
                            <a:rPr lang="en-US" i="1" dirty="0" smtClean="0">
                              <a:solidFill>
                                <a:schemeClr val="tx1"/>
                              </a:solidFill>
                              <a:latin typeface="Cambria Math" panose="02040503050406030204" pitchFamily="18" charset="0"/>
                            </a:rPr>
                            <m:t>𝐻</m:t>
                          </m:r>
                        </m:e>
                        <m:sub>
                          <m:r>
                            <a:rPr lang="en-US" i="1" dirty="0" smtClean="0">
                              <a:solidFill>
                                <a:schemeClr val="tx1"/>
                              </a:solidFill>
                              <a:latin typeface="Cambria Math" panose="02040503050406030204" pitchFamily="18" charset="0"/>
                            </a:rPr>
                            <m:t>1</m:t>
                          </m:r>
                        </m:sub>
                      </m:sSub>
                    </m:oMath>
                  </m:oMathPara>
                </a14:m>
                <a:endParaRPr lang="en-US" dirty="0"/>
              </a:p>
            </p:txBody>
          </p:sp>
        </mc:Choice>
        <mc:Fallback xmlns="">
          <p:sp>
            <p:nvSpPr>
              <p:cNvPr id="34" name="Content Placeholder 2">
                <a:extLst>
                  <a:ext uri="{FF2B5EF4-FFF2-40B4-BE49-F238E27FC236}">
                    <a16:creationId xmlns:a16="http://schemas.microsoft.com/office/drawing/2014/main" id="{9EDBD7F6-A329-774F-8090-73CBB6B6EE1A}"/>
                  </a:ext>
                </a:extLst>
              </p:cNvPr>
              <p:cNvSpPr txBox="1">
                <a:spLocks noRot="1" noChangeAspect="1" noMove="1" noResize="1" noEditPoints="1" noAdjustHandles="1" noChangeArrowheads="1" noChangeShapeType="1" noTextEdit="1"/>
              </p:cNvSpPr>
              <p:nvPr/>
            </p:nvSpPr>
            <p:spPr>
              <a:xfrm>
                <a:off x="5953987" y="2513578"/>
                <a:ext cx="878543" cy="491270"/>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Content Placeholder 2">
                <a:extLst>
                  <a:ext uri="{FF2B5EF4-FFF2-40B4-BE49-F238E27FC236}">
                    <a16:creationId xmlns:a16="http://schemas.microsoft.com/office/drawing/2014/main" id="{9D8CC347-2FA3-E24F-9CB3-9A70A2102FC0}"/>
                  </a:ext>
                </a:extLst>
              </p:cNvPr>
              <p:cNvSpPr txBox="1">
                <a:spLocks/>
              </p:cNvSpPr>
              <p:nvPr/>
            </p:nvSpPr>
            <p:spPr>
              <a:xfrm>
                <a:off x="5875254" y="4260448"/>
                <a:ext cx="878543" cy="49127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b="0" i="1" dirty="0" smtClean="0">
                              <a:solidFill>
                                <a:schemeClr val="tx1"/>
                              </a:solidFill>
                              <a:latin typeface="Cambria Math" panose="02040503050406030204" pitchFamily="18" charset="0"/>
                            </a:rPr>
                          </m:ctrlPr>
                        </m:sSubPr>
                        <m:e>
                          <m:r>
                            <a:rPr lang="en-US" i="1" dirty="0" smtClean="0">
                              <a:solidFill>
                                <a:schemeClr val="tx1"/>
                              </a:solidFill>
                              <a:latin typeface="Cambria Math" panose="02040503050406030204" pitchFamily="18" charset="0"/>
                            </a:rPr>
                            <m:t>𝐻</m:t>
                          </m:r>
                        </m:e>
                        <m:sub>
                          <m:r>
                            <a:rPr lang="en-US" b="0" i="1" dirty="0" smtClean="0">
                              <a:solidFill>
                                <a:schemeClr val="tx1"/>
                              </a:solidFill>
                              <a:latin typeface="Cambria Math" panose="02040503050406030204" pitchFamily="18" charset="0"/>
                            </a:rPr>
                            <m:t>2</m:t>
                          </m:r>
                        </m:sub>
                      </m:sSub>
                    </m:oMath>
                  </m:oMathPara>
                </a14:m>
                <a:endParaRPr lang="en-US" dirty="0"/>
              </a:p>
            </p:txBody>
          </p:sp>
        </mc:Choice>
        <mc:Fallback xmlns="">
          <p:sp>
            <p:nvSpPr>
              <p:cNvPr id="35" name="Content Placeholder 2">
                <a:extLst>
                  <a:ext uri="{FF2B5EF4-FFF2-40B4-BE49-F238E27FC236}">
                    <a16:creationId xmlns:a16="http://schemas.microsoft.com/office/drawing/2014/main" id="{9D8CC347-2FA3-E24F-9CB3-9A70A2102FC0}"/>
                  </a:ext>
                </a:extLst>
              </p:cNvPr>
              <p:cNvSpPr txBox="1">
                <a:spLocks noRot="1" noChangeAspect="1" noMove="1" noResize="1" noEditPoints="1" noAdjustHandles="1" noChangeArrowheads="1" noChangeShapeType="1" noTextEdit="1"/>
              </p:cNvSpPr>
              <p:nvPr/>
            </p:nvSpPr>
            <p:spPr>
              <a:xfrm>
                <a:off x="5875254" y="4260448"/>
                <a:ext cx="878543" cy="491270"/>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Content Placeholder 2">
                <a:extLst>
                  <a:ext uri="{FF2B5EF4-FFF2-40B4-BE49-F238E27FC236}">
                    <a16:creationId xmlns:a16="http://schemas.microsoft.com/office/drawing/2014/main" id="{A3511906-2F34-2B4E-898C-BF187B86B7A7}"/>
                  </a:ext>
                </a:extLst>
              </p:cNvPr>
              <p:cNvSpPr txBox="1">
                <a:spLocks/>
              </p:cNvSpPr>
              <p:nvPr/>
            </p:nvSpPr>
            <p:spPr>
              <a:xfrm>
                <a:off x="9087294" y="3314198"/>
                <a:ext cx="878543" cy="49127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b="0" i="1" dirty="0" smtClean="0">
                              <a:solidFill>
                                <a:schemeClr val="tx1"/>
                              </a:solidFill>
                              <a:latin typeface="Cambria Math" panose="02040503050406030204" pitchFamily="18" charset="0"/>
                            </a:rPr>
                          </m:ctrlPr>
                        </m:sSubPr>
                        <m:e>
                          <m:r>
                            <a:rPr lang="en-US" b="0" i="1" dirty="0" smtClean="0">
                              <a:solidFill>
                                <a:schemeClr val="tx1"/>
                              </a:solidFill>
                              <a:latin typeface="Cambria Math" panose="02040503050406030204" pitchFamily="18" charset="0"/>
                            </a:rPr>
                            <m:t>𝑂</m:t>
                          </m:r>
                        </m:e>
                        <m:sub>
                          <m:r>
                            <a:rPr lang="en-US" i="1" dirty="0" smtClean="0">
                              <a:solidFill>
                                <a:schemeClr val="tx1"/>
                              </a:solidFill>
                              <a:latin typeface="Cambria Math" panose="02040503050406030204" pitchFamily="18" charset="0"/>
                            </a:rPr>
                            <m:t>1</m:t>
                          </m:r>
                        </m:sub>
                      </m:sSub>
                    </m:oMath>
                  </m:oMathPara>
                </a14:m>
                <a:endParaRPr lang="en-US" dirty="0"/>
              </a:p>
            </p:txBody>
          </p:sp>
        </mc:Choice>
        <mc:Fallback xmlns="">
          <p:sp>
            <p:nvSpPr>
              <p:cNvPr id="36" name="Content Placeholder 2">
                <a:extLst>
                  <a:ext uri="{FF2B5EF4-FFF2-40B4-BE49-F238E27FC236}">
                    <a16:creationId xmlns:a16="http://schemas.microsoft.com/office/drawing/2014/main" id="{A3511906-2F34-2B4E-898C-BF187B86B7A7}"/>
                  </a:ext>
                </a:extLst>
              </p:cNvPr>
              <p:cNvSpPr txBox="1">
                <a:spLocks noRot="1" noChangeAspect="1" noMove="1" noResize="1" noEditPoints="1" noAdjustHandles="1" noChangeArrowheads="1" noChangeShapeType="1" noTextEdit="1"/>
              </p:cNvSpPr>
              <p:nvPr/>
            </p:nvSpPr>
            <p:spPr>
              <a:xfrm>
                <a:off x="9087294" y="3314198"/>
                <a:ext cx="878543" cy="491270"/>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Content Placeholder 2">
                <a:extLst>
                  <a:ext uri="{FF2B5EF4-FFF2-40B4-BE49-F238E27FC236}">
                    <a16:creationId xmlns:a16="http://schemas.microsoft.com/office/drawing/2014/main" id="{E6FE47F3-203E-1C4C-BBDE-FEE31023C960}"/>
                  </a:ext>
                </a:extLst>
              </p:cNvPr>
              <p:cNvSpPr txBox="1">
                <a:spLocks/>
              </p:cNvSpPr>
              <p:nvPr/>
            </p:nvSpPr>
            <p:spPr>
              <a:xfrm>
                <a:off x="460243" y="2972616"/>
                <a:ext cx="878543" cy="49127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𝐼</m:t>
                          </m:r>
                        </m:e>
                        <m:sub>
                          <m:r>
                            <a:rPr lang="en-US" i="1" dirty="0" smtClean="0">
                              <a:latin typeface="Cambria Math" panose="02040503050406030204" pitchFamily="18" charset="0"/>
                            </a:rPr>
                            <m:t>1</m:t>
                          </m:r>
                        </m:sub>
                      </m:sSub>
                    </m:oMath>
                  </m:oMathPara>
                </a14:m>
                <a:endParaRPr lang="en-US" dirty="0"/>
              </a:p>
            </p:txBody>
          </p:sp>
        </mc:Choice>
        <mc:Fallback xmlns="">
          <p:sp>
            <p:nvSpPr>
              <p:cNvPr id="37" name="Content Placeholder 2">
                <a:extLst>
                  <a:ext uri="{FF2B5EF4-FFF2-40B4-BE49-F238E27FC236}">
                    <a16:creationId xmlns:a16="http://schemas.microsoft.com/office/drawing/2014/main" id="{E6FE47F3-203E-1C4C-BBDE-FEE31023C960}"/>
                  </a:ext>
                </a:extLst>
              </p:cNvPr>
              <p:cNvSpPr txBox="1">
                <a:spLocks noRot="1" noChangeAspect="1" noMove="1" noResize="1" noEditPoints="1" noAdjustHandles="1" noChangeArrowheads="1" noChangeShapeType="1" noTextEdit="1"/>
              </p:cNvSpPr>
              <p:nvPr/>
            </p:nvSpPr>
            <p:spPr>
              <a:xfrm>
                <a:off x="460243" y="2972616"/>
                <a:ext cx="878543" cy="491270"/>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Content Placeholder 2">
                <a:extLst>
                  <a:ext uri="{FF2B5EF4-FFF2-40B4-BE49-F238E27FC236}">
                    <a16:creationId xmlns:a16="http://schemas.microsoft.com/office/drawing/2014/main" id="{8DDE642B-DD9F-594F-96A3-C488EC8620DC}"/>
                  </a:ext>
                </a:extLst>
              </p:cNvPr>
              <p:cNvSpPr txBox="1">
                <a:spLocks/>
              </p:cNvSpPr>
              <p:nvPr/>
            </p:nvSpPr>
            <p:spPr>
              <a:xfrm>
                <a:off x="460243" y="4873766"/>
                <a:ext cx="878543" cy="49127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𝐼</m:t>
                          </m:r>
                        </m:e>
                        <m:sub>
                          <m:r>
                            <a:rPr lang="en-US" i="1" dirty="0" smtClean="0">
                              <a:latin typeface="Cambria Math" panose="02040503050406030204" pitchFamily="18" charset="0"/>
                            </a:rPr>
                            <m:t>2</m:t>
                          </m:r>
                        </m:sub>
                      </m:sSub>
                    </m:oMath>
                  </m:oMathPara>
                </a14:m>
                <a:endParaRPr lang="en-US" dirty="0"/>
              </a:p>
            </p:txBody>
          </p:sp>
        </mc:Choice>
        <mc:Fallback xmlns="">
          <p:sp>
            <p:nvSpPr>
              <p:cNvPr id="38" name="Content Placeholder 2">
                <a:extLst>
                  <a:ext uri="{FF2B5EF4-FFF2-40B4-BE49-F238E27FC236}">
                    <a16:creationId xmlns:a16="http://schemas.microsoft.com/office/drawing/2014/main" id="{8DDE642B-DD9F-594F-96A3-C488EC8620DC}"/>
                  </a:ext>
                </a:extLst>
              </p:cNvPr>
              <p:cNvSpPr txBox="1">
                <a:spLocks noRot="1" noChangeAspect="1" noMove="1" noResize="1" noEditPoints="1" noAdjustHandles="1" noChangeArrowheads="1" noChangeShapeType="1" noTextEdit="1"/>
              </p:cNvSpPr>
              <p:nvPr/>
            </p:nvSpPr>
            <p:spPr>
              <a:xfrm>
                <a:off x="460243" y="4873766"/>
                <a:ext cx="878543" cy="491270"/>
              </a:xfrm>
              <a:prstGeom prst="rect">
                <a:avLst/>
              </a:prstGeom>
              <a:blipFill>
                <a:blip r:embed="rId12"/>
                <a:stretch>
                  <a:fillRect/>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F3B050E5-10C6-794C-BDCC-F074D043D9DF}"/>
              </a:ext>
            </a:extLst>
          </p:cNvPr>
          <p:cNvSpPr txBox="1"/>
          <p:nvPr/>
        </p:nvSpPr>
        <p:spPr>
          <a:xfrm>
            <a:off x="531729" y="1227639"/>
            <a:ext cx="10687050" cy="1569660"/>
          </a:xfrm>
          <a:prstGeom prst="rect">
            <a:avLst/>
          </a:prstGeom>
          <a:noFill/>
        </p:spPr>
        <p:txBody>
          <a:bodyPr wrap="square" rtlCol="0">
            <a:spAutoFit/>
          </a:bodyPr>
          <a:lstStyle/>
          <a:p>
            <a:r>
              <a:rPr lang="en-US" sz="2400" dirty="0">
                <a:latin typeface="Helvetica" pitchFamily="2" charset="0"/>
              </a:rPr>
              <a:t>Let’s say that our piece of training data has an attribute vector of 0.35 and 0.9, and a label vector of 0.5.</a:t>
            </a:r>
          </a:p>
          <a:p>
            <a:r>
              <a:rPr lang="en-US" sz="2400" dirty="0">
                <a:latin typeface="Helvetica" pitchFamily="2" charset="0"/>
              </a:rPr>
              <a:t>Our hope is to find edge weights that make that output happen given this input</a:t>
            </a:r>
          </a:p>
        </p:txBody>
      </p:sp>
    </p:spTree>
    <p:extLst>
      <p:ext uri="{BB962C8B-B14F-4D97-AF65-F5344CB8AC3E}">
        <p14:creationId xmlns:p14="http://schemas.microsoft.com/office/powerpoint/2010/main" val="198179220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a:xfrm>
            <a:off x="422536" y="27251"/>
            <a:ext cx="10058400" cy="1371600"/>
          </a:xfrm>
        </p:spPr>
        <p:txBody>
          <a:bodyPr/>
          <a:lstStyle/>
          <a:p>
            <a:r>
              <a:rPr lang="en-US" dirty="0">
                <a:latin typeface="Helvetica" pitchFamily="2" charset="0"/>
              </a:rPr>
              <a:t>Back Propagation Example</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p:txBody>
          <a:bodyPr>
            <a:normAutofit/>
          </a:bodyPr>
          <a:lstStyle/>
          <a:p>
            <a:endParaRPr lang="en-US" sz="2400" dirty="0">
              <a:latin typeface="Helvetica" pitchFamily="2" charset="0"/>
            </a:endParaRPr>
          </a:p>
          <a:p>
            <a:pPr marL="0" indent="0">
              <a:buNone/>
            </a:pPr>
            <a:endParaRPr lang="en-US" sz="2400" dirty="0">
              <a:latin typeface="Helvetica" pitchFamily="2" charset="0"/>
            </a:endParaRPr>
          </a:p>
        </p:txBody>
      </p:sp>
      <p:grpSp>
        <p:nvGrpSpPr>
          <p:cNvPr id="4" name="Group 3">
            <a:extLst>
              <a:ext uri="{FF2B5EF4-FFF2-40B4-BE49-F238E27FC236}">
                <a16:creationId xmlns:a16="http://schemas.microsoft.com/office/drawing/2014/main" id="{F2289EC0-BEE5-C54C-941C-D1D22C501FE9}"/>
              </a:ext>
            </a:extLst>
          </p:cNvPr>
          <p:cNvGrpSpPr/>
          <p:nvPr/>
        </p:nvGrpSpPr>
        <p:grpSpPr>
          <a:xfrm>
            <a:off x="1066799" y="2654306"/>
            <a:ext cx="8459767" cy="3092895"/>
            <a:chOff x="3375581" y="2991232"/>
            <a:chExt cx="4589912" cy="2034562"/>
          </a:xfrm>
        </p:grpSpPr>
        <p:sp>
          <p:nvSpPr>
            <p:cNvPr id="14" name="Oval 13">
              <a:extLst>
                <a:ext uri="{FF2B5EF4-FFF2-40B4-BE49-F238E27FC236}">
                  <a16:creationId xmlns:a16="http://schemas.microsoft.com/office/drawing/2014/main" id="{E74544D5-EB92-D349-B000-DF8E15FD9E07}"/>
                </a:ext>
              </a:extLst>
            </p:cNvPr>
            <p:cNvSpPr/>
            <p:nvPr/>
          </p:nvSpPr>
          <p:spPr>
            <a:xfrm>
              <a:off x="3375582" y="2991232"/>
              <a:ext cx="938637" cy="825956"/>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0.35</a:t>
              </a:r>
            </a:p>
          </p:txBody>
        </p:sp>
        <p:sp>
          <p:nvSpPr>
            <p:cNvPr id="15" name="Oval 14">
              <a:extLst>
                <a:ext uri="{FF2B5EF4-FFF2-40B4-BE49-F238E27FC236}">
                  <a16:creationId xmlns:a16="http://schemas.microsoft.com/office/drawing/2014/main" id="{F521F1DA-EC70-7F4B-9BE4-67D2FF50F7D7}"/>
                </a:ext>
              </a:extLst>
            </p:cNvPr>
            <p:cNvSpPr/>
            <p:nvPr/>
          </p:nvSpPr>
          <p:spPr>
            <a:xfrm>
              <a:off x="3375581" y="4199838"/>
              <a:ext cx="938637" cy="825956"/>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0.9</a:t>
              </a:r>
            </a:p>
          </p:txBody>
        </p:sp>
        <p:sp>
          <p:nvSpPr>
            <p:cNvPr id="16" name="Oval 15">
              <a:extLst>
                <a:ext uri="{FF2B5EF4-FFF2-40B4-BE49-F238E27FC236}">
                  <a16:creationId xmlns:a16="http://schemas.microsoft.com/office/drawing/2014/main" id="{9E2F0B38-4A5D-F14A-80F5-1268744DDA8E}"/>
                </a:ext>
              </a:extLst>
            </p:cNvPr>
            <p:cNvSpPr/>
            <p:nvPr/>
          </p:nvSpPr>
          <p:spPr>
            <a:xfrm>
              <a:off x="5285344" y="3001391"/>
              <a:ext cx="938637" cy="825956"/>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Oval 16">
              <a:extLst>
                <a:ext uri="{FF2B5EF4-FFF2-40B4-BE49-F238E27FC236}">
                  <a16:creationId xmlns:a16="http://schemas.microsoft.com/office/drawing/2014/main" id="{E0DB1823-4CEA-3A4C-B00D-9089ECD8926D}"/>
                </a:ext>
              </a:extLst>
            </p:cNvPr>
            <p:cNvSpPr/>
            <p:nvPr/>
          </p:nvSpPr>
          <p:spPr>
            <a:xfrm>
              <a:off x="5285344" y="4199838"/>
              <a:ext cx="938637" cy="825956"/>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a:extLst>
                <a:ext uri="{FF2B5EF4-FFF2-40B4-BE49-F238E27FC236}">
                  <a16:creationId xmlns:a16="http://schemas.microsoft.com/office/drawing/2014/main" id="{212D0EF4-CDAF-3E48-9762-96B3A0BFDBFE}"/>
                </a:ext>
              </a:extLst>
            </p:cNvPr>
            <p:cNvSpPr/>
            <p:nvPr/>
          </p:nvSpPr>
          <p:spPr>
            <a:xfrm>
              <a:off x="7026856" y="3613735"/>
              <a:ext cx="938637" cy="825956"/>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Target: 0.5</a:t>
              </a:r>
            </a:p>
          </p:txBody>
        </p:sp>
        <p:cxnSp>
          <p:nvCxnSpPr>
            <p:cNvPr id="19" name="Straight Arrow Connector 18">
              <a:extLst>
                <a:ext uri="{FF2B5EF4-FFF2-40B4-BE49-F238E27FC236}">
                  <a16:creationId xmlns:a16="http://schemas.microsoft.com/office/drawing/2014/main" id="{904FB72E-F32B-4C40-B12A-58ED7C24BC10}"/>
                </a:ext>
              </a:extLst>
            </p:cNvPr>
            <p:cNvCxnSpPr>
              <a:stCxn id="14" idx="6"/>
              <a:endCxn id="16" idx="2"/>
            </p:cNvCxnSpPr>
            <p:nvPr/>
          </p:nvCxnSpPr>
          <p:spPr>
            <a:xfrm>
              <a:off x="4314219" y="3404210"/>
              <a:ext cx="971125" cy="10159"/>
            </a:xfrm>
            <a:prstGeom prst="straightConnector1">
              <a:avLst/>
            </a:prstGeom>
            <a:solidFill>
              <a:srgbClr val="FF0000"/>
            </a:solidFill>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0EAAED42-6560-7A4C-A1DB-DC39FB8DC617}"/>
                </a:ext>
              </a:extLst>
            </p:cNvPr>
            <p:cNvCxnSpPr/>
            <p:nvPr/>
          </p:nvCxnSpPr>
          <p:spPr>
            <a:xfrm>
              <a:off x="4314219" y="4619991"/>
              <a:ext cx="971125" cy="10159"/>
            </a:xfrm>
            <a:prstGeom prst="straightConnector1">
              <a:avLst/>
            </a:prstGeom>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5DD30C84-2C74-EC49-87EE-7653B34BD18B}"/>
                </a:ext>
              </a:extLst>
            </p:cNvPr>
            <p:cNvCxnSpPr>
              <a:cxnSpLocks/>
              <a:endCxn id="18" idx="2"/>
            </p:cNvCxnSpPr>
            <p:nvPr/>
          </p:nvCxnSpPr>
          <p:spPr>
            <a:xfrm>
              <a:off x="6223981" y="3442259"/>
              <a:ext cx="802875" cy="584454"/>
            </a:xfrm>
            <a:prstGeom prst="straightConnector1">
              <a:avLst/>
            </a:prstGeom>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FF3F8198-7A53-2A45-B950-88C6270E9670}"/>
                </a:ext>
              </a:extLst>
            </p:cNvPr>
            <p:cNvCxnSpPr>
              <a:cxnSpLocks/>
              <a:endCxn id="18" idx="2"/>
            </p:cNvCxnSpPr>
            <p:nvPr/>
          </p:nvCxnSpPr>
          <p:spPr>
            <a:xfrm flipV="1">
              <a:off x="6223981" y="4026713"/>
              <a:ext cx="802875" cy="588198"/>
            </a:xfrm>
            <a:prstGeom prst="straightConnector1">
              <a:avLst/>
            </a:prstGeom>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25B65946-CE70-9244-905F-BFE49F6C6ABD}"/>
                </a:ext>
              </a:extLst>
            </p:cNvPr>
            <p:cNvCxnSpPr>
              <a:cxnSpLocks/>
              <a:stCxn id="14" idx="6"/>
              <a:endCxn id="17" idx="1"/>
            </p:cNvCxnSpPr>
            <p:nvPr/>
          </p:nvCxnSpPr>
          <p:spPr>
            <a:xfrm>
              <a:off x="4314219" y="3404210"/>
              <a:ext cx="1108585" cy="916586"/>
            </a:xfrm>
            <a:prstGeom prst="straightConnector1">
              <a:avLst/>
            </a:prstGeom>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51F8FD80-36AF-EE45-976A-709D04550509}"/>
                </a:ext>
              </a:extLst>
            </p:cNvPr>
            <p:cNvCxnSpPr>
              <a:cxnSpLocks/>
              <a:stCxn id="15" idx="6"/>
              <a:endCxn id="16" idx="3"/>
            </p:cNvCxnSpPr>
            <p:nvPr/>
          </p:nvCxnSpPr>
          <p:spPr>
            <a:xfrm flipV="1">
              <a:off x="4314218" y="3706389"/>
              <a:ext cx="1108586" cy="906427"/>
            </a:xfrm>
            <a:prstGeom prst="straightConnector1">
              <a:avLst/>
            </a:prstGeom>
            <a:solidFill>
              <a:srgbClr val="FF0000"/>
            </a:solidFill>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BB0733E6-4BD7-8F4A-9505-E48C6EE57679}"/>
                  </a:ext>
                </a:extLst>
              </p:cNvPr>
              <p:cNvSpPr txBox="1"/>
              <p:nvPr/>
            </p:nvSpPr>
            <p:spPr>
              <a:xfrm>
                <a:off x="3269175" y="2743238"/>
                <a:ext cx="677878"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𝑤</m:t>
                          </m:r>
                        </m:e>
                        <m:sub>
                          <m:r>
                            <a:rPr lang="en-US" sz="2800" b="0" i="1" smtClean="0">
                              <a:latin typeface="Cambria Math" panose="02040503050406030204" pitchFamily="18" charset="0"/>
                            </a:rPr>
                            <m:t>1</m:t>
                          </m:r>
                        </m:sub>
                      </m:sSub>
                    </m:oMath>
                  </m:oMathPara>
                </a14:m>
                <a:endParaRPr lang="en-US" sz="2800" dirty="0"/>
              </a:p>
            </p:txBody>
          </p:sp>
        </mc:Choice>
        <mc:Fallback xmlns="">
          <p:sp>
            <p:nvSpPr>
              <p:cNvPr id="28" name="TextBox 27">
                <a:extLst>
                  <a:ext uri="{FF2B5EF4-FFF2-40B4-BE49-F238E27FC236}">
                    <a16:creationId xmlns:a16="http://schemas.microsoft.com/office/drawing/2014/main" id="{BB0733E6-4BD7-8F4A-9505-E48C6EE57679}"/>
                  </a:ext>
                </a:extLst>
              </p:cNvPr>
              <p:cNvSpPr txBox="1">
                <a:spLocks noRot="1" noChangeAspect="1" noMove="1" noResize="1" noEditPoints="1" noAdjustHandles="1" noChangeArrowheads="1" noChangeShapeType="1" noTextEdit="1"/>
              </p:cNvSpPr>
              <p:nvPr/>
            </p:nvSpPr>
            <p:spPr>
              <a:xfrm>
                <a:off x="3269175" y="2743238"/>
                <a:ext cx="677878" cy="523220"/>
              </a:xfrm>
              <a:prstGeom prst="rect">
                <a:avLst/>
              </a:prstGeom>
              <a:blipFill>
                <a:blip r:embed="rId2"/>
                <a:stretch>
                  <a:fillRect b="-48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26C39DDA-A519-4D4F-A47D-D40ADAB1EF70}"/>
                  </a:ext>
                </a:extLst>
              </p:cNvPr>
              <p:cNvSpPr txBox="1"/>
              <p:nvPr/>
            </p:nvSpPr>
            <p:spPr>
              <a:xfrm>
                <a:off x="3271740" y="4982835"/>
                <a:ext cx="675313"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𝑤</m:t>
                          </m:r>
                        </m:e>
                        <m:sub>
                          <m:r>
                            <a:rPr lang="en-US" sz="2800" b="0" i="1" smtClean="0">
                              <a:latin typeface="Cambria Math" panose="02040503050406030204" pitchFamily="18" charset="0"/>
                            </a:rPr>
                            <m:t>4</m:t>
                          </m:r>
                        </m:sub>
                      </m:sSub>
                    </m:oMath>
                  </m:oMathPara>
                </a14:m>
                <a:endParaRPr lang="en-US" sz="2800" dirty="0"/>
              </a:p>
            </p:txBody>
          </p:sp>
        </mc:Choice>
        <mc:Fallback xmlns="">
          <p:sp>
            <p:nvSpPr>
              <p:cNvPr id="29" name="TextBox 28">
                <a:extLst>
                  <a:ext uri="{FF2B5EF4-FFF2-40B4-BE49-F238E27FC236}">
                    <a16:creationId xmlns:a16="http://schemas.microsoft.com/office/drawing/2014/main" id="{26C39DDA-A519-4D4F-A47D-D40ADAB1EF70}"/>
                  </a:ext>
                </a:extLst>
              </p:cNvPr>
              <p:cNvSpPr txBox="1">
                <a:spLocks noRot="1" noChangeAspect="1" noMove="1" noResize="1" noEditPoints="1" noAdjustHandles="1" noChangeArrowheads="1" noChangeShapeType="1" noTextEdit="1"/>
              </p:cNvSpPr>
              <p:nvPr/>
            </p:nvSpPr>
            <p:spPr>
              <a:xfrm>
                <a:off x="3271740" y="4982835"/>
                <a:ext cx="675313" cy="523220"/>
              </a:xfrm>
              <a:prstGeom prst="rect">
                <a:avLst/>
              </a:prstGeom>
              <a:blipFill>
                <a:blip r:embed="rId3"/>
                <a:stretch>
                  <a:fillRect b="-23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7F604CD2-5B04-9A4C-A3CA-30A0F98A5DE6}"/>
                  </a:ext>
                </a:extLst>
              </p:cNvPr>
              <p:cNvSpPr txBox="1"/>
              <p:nvPr/>
            </p:nvSpPr>
            <p:spPr>
              <a:xfrm>
                <a:off x="2856783" y="3486274"/>
                <a:ext cx="686149"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𝑤</m:t>
                          </m:r>
                        </m:e>
                        <m:sub>
                          <m:r>
                            <a:rPr lang="en-US" sz="2800" b="0" i="1" smtClean="0">
                              <a:latin typeface="Cambria Math" panose="02040503050406030204" pitchFamily="18" charset="0"/>
                            </a:rPr>
                            <m:t>2</m:t>
                          </m:r>
                        </m:sub>
                      </m:sSub>
                    </m:oMath>
                  </m:oMathPara>
                </a14:m>
                <a:endParaRPr lang="en-US" sz="2800" dirty="0"/>
              </a:p>
            </p:txBody>
          </p:sp>
        </mc:Choice>
        <mc:Fallback xmlns="">
          <p:sp>
            <p:nvSpPr>
              <p:cNvPr id="30" name="TextBox 29">
                <a:extLst>
                  <a:ext uri="{FF2B5EF4-FFF2-40B4-BE49-F238E27FC236}">
                    <a16:creationId xmlns:a16="http://schemas.microsoft.com/office/drawing/2014/main" id="{7F604CD2-5B04-9A4C-A3CA-30A0F98A5DE6}"/>
                  </a:ext>
                </a:extLst>
              </p:cNvPr>
              <p:cNvSpPr txBox="1">
                <a:spLocks noRot="1" noChangeAspect="1" noMove="1" noResize="1" noEditPoints="1" noAdjustHandles="1" noChangeArrowheads="1" noChangeShapeType="1" noTextEdit="1"/>
              </p:cNvSpPr>
              <p:nvPr/>
            </p:nvSpPr>
            <p:spPr>
              <a:xfrm>
                <a:off x="2856783" y="3486274"/>
                <a:ext cx="686149" cy="523220"/>
              </a:xfrm>
              <a:prstGeom prst="rect">
                <a:avLst/>
              </a:prstGeom>
              <a:blipFill>
                <a:blip r:embed="rId4"/>
                <a:stretch>
                  <a:fillRect b="-238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6A60C605-C052-D54E-98DA-225DCA283671}"/>
                  </a:ext>
                </a:extLst>
              </p:cNvPr>
              <p:cNvSpPr txBox="1"/>
              <p:nvPr/>
            </p:nvSpPr>
            <p:spPr>
              <a:xfrm>
                <a:off x="3000051" y="4144774"/>
                <a:ext cx="686149"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𝑤</m:t>
                          </m:r>
                        </m:e>
                        <m:sub>
                          <m:r>
                            <a:rPr lang="en-US" sz="2800" b="0" i="1" smtClean="0">
                              <a:latin typeface="Cambria Math" panose="02040503050406030204" pitchFamily="18" charset="0"/>
                            </a:rPr>
                            <m:t>3</m:t>
                          </m:r>
                        </m:sub>
                      </m:sSub>
                    </m:oMath>
                  </m:oMathPara>
                </a14:m>
                <a:endParaRPr lang="en-US" sz="2800" dirty="0"/>
              </a:p>
            </p:txBody>
          </p:sp>
        </mc:Choice>
        <mc:Fallback xmlns="">
          <p:sp>
            <p:nvSpPr>
              <p:cNvPr id="31" name="TextBox 30">
                <a:extLst>
                  <a:ext uri="{FF2B5EF4-FFF2-40B4-BE49-F238E27FC236}">
                    <a16:creationId xmlns:a16="http://schemas.microsoft.com/office/drawing/2014/main" id="{6A60C605-C052-D54E-98DA-225DCA283671}"/>
                  </a:ext>
                </a:extLst>
              </p:cNvPr>
              <p:cNvSpPr txBox="1">
                <a:spLocks noRot="1" noChangeAspect="1" noMove="1" noResize="1" noEditPoints="1" noAdjustHandles="1" noChangeArrowheads="1" noChangeShapeType="1" noTextEdit="1"/>
              </p:cNvSpPr>
              <p:nvPr/>
            </p:nvSpPr>
            <p:spPr>
              <a:xfrm>
                <a:off x="3000051" y="4144774"/>
                <a:ext cx="686149" cy="523220"/>
              </a:xfrm>
              <a:prstGeom prst="rect">
                <a:avLst/>
              </a:prstGeom>
              <a:blipFill>
                <a:blip r:embed="rId5"/>
                <a:stretch>
                  <a:fillRect b="-23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37663B59-496B-7949-B018-1E24CA72E070}"/>
                  </a:ext>
                </a:extLst>
              </p:cNvPr>
              <p:cNvSpPr txBox="1"/>
              <p:nvPr/>
            </p:nvSpPr>
            <p:spPr>
              <a:xfrm>
                <a:off x="6680405" y="3218251"/>
                <a:ext cx="686149"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𝑤</m:t>
                          </m:r>
                        </m:e>
                        <m:sub>
                          <m:r>
                            <a:rPr lang="en-US" sz="2800" b="0" i="1" smtClean="0">
                              <a:latin typeface="Cambria Math" panose="02040503050406030204" pitchFamily="18" charset="0"/>
                            </a:rPr>
                            <m:t>5</m:t>
                          </m:r>
                        </m:sub>
                      </m:sSub>
                    </m:oMath>
                  </m:oMathPara>
                </a14:m>
                <a:endParaRPr lang="en-US" sz="2800" dirty="0"/>
              </a:p>
            </p:txBody>
          </p:sp>
        </mc:Choice>
        <mc:Fallback xmlns="">
          <p:sp>
            <p:nvSpPr>
              <p:cNvPr id="32" name="TextBox 31">
                <a:extLst>
                  <a:ext uri="{FF2B5EF4-FFF2-40B4-BE49-F238E27FC236}">
                    <a16:creationId xmlns:a16="http://schemas.microsoft.com/office/drawing/2014/main" id="{37663B59-496B-7949-B018-1E24CA72E070}"/>
                  </a:ext>
                </a:extLst>
              </p:cNvPr>
              <p:cNvSpPr txBox="1">
                <a:spLocks noRot="1" noChangeAspect="1" noMove="1" noResize="1" noEditPoints="1" noAdjustHandles="1" noChangeArrowheads="1" noChangeShapeType="1" noTextEdit="1"/>
              </p:cNvSpPr>
              <p:nvPr/>
            </p:nvSpPr>
            <p:spPr>
              <a:xfrm>
                <a:off x="6680405" y="3218251"/>
                <a:ext cx="686149" cy="523220"/>
              </a:xfrm>
              <a:prstGeom prst="rect">
                <a:avLst/>
              </a:prstGeom>
              <a:blipFill>
                <a:blip r:embed="rId6"/>
                <a:stretch>
                  <a:fillRect b="-23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C68DF134-F471-7946-A598-A6E86653C083}"/>
                  </a:ext>
                </a:extLst>
              </p:cNvPr>
              <p:cNvSpPr txBox="1"/>
              <p:nvPr/>
            </p:nvSpPr>
            <p:spPr>
              <a:xfrm>
                <a:off x="6751841" y="4606466"/>
                <a:ext cx="686149"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𝑤</m:t>
                          </m:r>
                        </m:e>
                        <m:sub>
                          <m:r>
                            <a:rPr lang="en-US" sz="2800" b="0" i="1" smtClean="0">
                              <a:latin typeface="Cambria Math" panose="02040503050406030204" pitchFamily="18" charset="0"/>
                            </a:rPr>
                            <m:t>6</m:t>
                          </m:r>
                        </m:sub>
                      </m:sSub>
                    </m:oMath>
                  </m:oMathPara>
                </a14:m>
                <a:endParaRPr lang="en-US" sz="2800" dirty="0"/>
              </a:p>
            </p:txBody>
          </p:sp>
        </mc:Choice>
        <mc:Fallback xmlns="">
          <p:sp>
            <p:nvSpPr>
              <p:cNvPr id="33" name="TextBox 32">
                <a:extLst>
                  <a:ext uri="{FF2B5EF4-FFF2-40B4-BE49-F238E27FC236}">
                    <a16:creationId xmlns:a16="http://schemas.microsoft.com/office/drawing/2014/main" id="{C68DF134-F471-7946-A598-A6E86653C083}"/>
                  </a:ext>
                </a:extLst>
              </p:cNvPr>
              <p:cNvSpPr txBox="1">
                <a:spLocks noRot="1" noChangeAspect="1" noMove="1" noResize="1" noEditPoints="1" noAdjustHandles="1" noChangeArrowheads="1" noChangeShapeType="1" noTextEdit="1"/>
              </p:cNvSpPr>
              <p:nvPr/>
            </p:nvSpPr>
            <p:spPr>
              <a:xfrm>
                <a:off x="6751841" y="4606466"/>
                <a:ext cx="686149" cy="523220"/>
              </a:xfrm>
              <a:prstGeom prst="rect">
                <a:avLst/>
              </a:prstGeom>
              <a:blipFill>
                <a:blip r:embed="rId7"/>
                <a:stretch>
                  <a:fillRect b="-238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Content Placeholder 2">
                <a:extLst>
                  <a:ext uri="{FF2B5EF4-FFF2-40B4-BE49-F238E27FC236}">
                    <a16:creationId xmlns:a16="http://schemas.microsoft.com/office/drawing/2014/main" id="{9EDBD7F6-A329-774F-8090-73CBB6B6EE1A}"/>
                  </a:ext>
                </a:extLst>
              </p:cNvPr>
              <p:cNvSpPr txBox="1">
                <a:spLocks/>
              </p:cNvSpPr>
              <p:nvPr/>
            </p:nvSpPr>
            <p:spPr>
              <a:xfrm>
                <a:off x="5953987" y="2513578"/>
                <a:ext cx="878543" cy="49127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b="0" i="1" dirty="0" smtClean="0">
                              <a:solidFill>
                                <a:schemeClr val="tx1"/>
                              </a:solidFill>
                              <a:latin typeface="Cambria Math" panose="02040503050406030204" pitchFamily="18" charset="0"/>
                            </a:rPr>
                          </m:ctrlPr>
                        </m:sSubPr>
                        <m:e>
                          <m:r>
                            <a:rPr lang="en-US" i="1" dirty="0" smtClean="0">
                              <a:solidFill>
                                <a:schemeClr val="tx1"/>
                              </a:solidFill>
                              <a:latin typeface="Cambria Math" panose="02040503050406030204" pitchFamily="18" charset="0"/>
                            </a:rPr>
                            <m:t>𝐻</m:t>
                          </m:r>
                        </m:e>
                        <m:sub>
                          <m:r>
                            <a:rPr lang="en-US" i="1" dirty="0" smtClean="0">
                              <a:solidFill>
                                <a:schemeClr val="tx1"/>
                              </a:solidFill>
                              <a:latin typeface="Cambria Math" panose="02040503050406030204" pitchFamily="18" charset="0"/>
                            </a:rPr>
                            <m:t>1</m:t>
                          </m:r>
                        </m:sub>
                      </m:sSub>
                    </m:oMath>
                  </m:oMathPara>
                </a14:m>
                <a:endParaRPr lang="en-US" dirty="0"/>
              </a:p>
            </p:txBody>
          </p:sp>
        </mc:Choice>
        <mc:Fallback xmlns="">
          <p:sp>
            <p:nvSpPr>
              <p:cNvPr id="34" name="Content Placeholder 2">
                <a:extLst>
                  <a:ext uri="{FF2B5EF4-FFF2-40B4-BE49-F238E27FC236}">
                    <a16:creationId xmlns:a16="http://schemas.microsoft.com/office/drawing/2014/main" id="{9EDBD7F6-A329-774F-8090-73CBB6B6EE1A}"/>
                  </a:ext>
                </a:extLst>
              </p:cNvPr>
              <p:cNvSpPr txBox="1">
                <a:spLocks noRot="1" noChangeAspect="1" noMove="1" noResize="1" noEditPoints="1" noAdjustHandles="1" noChangeArrowheads="1" noChangeShapeType="1" noTextEdit="1"/>
              </p:cNvSpPr>
              <p:nvPr/>
            </p:nvSpPr>
            <p:spPr>
              <a:xfrm>
                <a:off x="5953987" y="2513578"/>
                <a:ext cx="878543" cy="491270"/>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Content Placeholder 2">
                <a:extLst>
                  <a:ext uri="{FF2B5EF4-FFF2-40B4-BE49-F238E27FC236}">
                    <a16:creationId xmlns:a16="http://schemas.microsoft.com/office/drawing/2014/main" id="{9D8CC347-2FA3-E24F-9CB3-9A70A2102FC0}"/>
                  </a:ext>
                </a:extLst>
              </p:cNvPr>
              <p:cNvSpPr txBox="1">
                <a:spLocks/>
              </p:cNvSpPr>
              <p:nvPr/>
            </p:nvSpPr>
            <p:spPr>
              <a:xfrm>
                <a:off x="5875254" y="4260448"/>
                <a:ext cx="878543" cy="49127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b="0" i="1" dirty="0" smtClean="0">
                              <a:solidFill>
                                <a:schemeClr val="tx1"/>
                              </a:solidFill>
                              <a:latin typeface="Cambria Math" panose="02040503050406030204" pitchFamily="18" charset="0"/>
                            </a:rPr>
                          </m:ctrlPr>
                        </m:sSubPr>
                        <m:e>
                          <m:r>
                            <a:rPr lang="en-US" i="1" dirty="0" smtClean="0">
                              <a:solidFill>
                                <a:schemeClr val="tx1"/>
                              </a:solidFill>
                              <a:latin typeface="Cambria Math" panose="02040503050406030204" pitchFamily="18" charset="0"/>
                            </a:rPr>
                            <m:t>𝐻</m:t>
                          </m:r>
                        </m:e>
                        <m:sub>
                          <m:r>
                            <a:rPr lang="en-US" b="0" i="1" dirty="0" smtClean="0">
                              <a:solidFill>
                                <a:schemeClr val="tx1"/>
                              </a:solidFill>
                              <a:latin typeface="Cambria Math" panose="02040503050406030204" pitchFamily="18" charset="0"/>
                            </a:rPr>
                            <m:t>2</m:t>
                          </m:r>
                        </m:sub>
                      </m:sSub>
                    </m:oMath>
                  </m:oMathPara>
                </a14:m>
                <a:endParaRPr lang="en-US" dirty="0"/>
              </a:p>
            </p:txBody>
          </p:sp>
        </mc:Choice>
        <mc:Fallback xmlns="">
          <p:sp>
            <p:nvSpPr>
              <p:cNvPr id="35" name="Content Placeholder 2">
                <a:extLst>
                  <a:ext uri="{FF2B5EF4-FFF2-40B4-BE49-F238E27FC236}">
                    <a16:creationId xmlns:a16="http://schemas.microsoft.com/office/drawing/2014/main" id="{9D8CC347-2FA3-E24F-9CB3-9A70A2102FC0}"/>
                  </a:ext>
                </a:extLst>
              </p:cNvPr>
              <p:cNvSpPr txBox="1">
                <a:spLocks noRot="1" noChangeAspect="1" noMove="1" noResize="1" noEditPoints="1" noAdjustHandles="1" noChangeArrowheads="1" noChangeShapeType="1" noTextEdit="1"/>
              </p:cNvSpPr>
              <p:nvPr/>
            </p:nvSpPr>
            <p:spPr>
              <a:xfrm>
                <a:off x="5875254" y="4260448"/>
                <a:ext cx="878543" cy="491270"/>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Content Placeholder 2">
                <a:extLst>
                  <a:ext uri="{FF2B5EF4-FFF2-40B4-BE49-F238E27FC236}">
                    <a16:creationId xmlns:a16="http://schemas.microsoft.com/office/drawing/2014/main" id="{A3511906-2F34-2B4E-898C-BF187B86B7A7}"/>
                  </a:ext>
                </a:extLst>
              </p:cNvPr>
              <p:cNvSpPr txBox="1">
                <a:spLocks/>
              </p:cNvSpPr>
              <p:nvPr/>
            </p:nvSpPr>
            <p:spPr>
              <a:xfrm>
                <a:off x="9087294" y="3314198"/>
                <a:ext cx="878543" cy="49127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b="0" i="1" dirty="0" smtClean="0">
                              <a:solidFill>
                                <a:schemeClr val="tx1"/>
                              </a:solidFill>
                              <a:latin typeface="Cambria Math" panose="02040503050406030204" pitchFamily="18" charset="0"/>
                            </a:rPr>
                          </m:ctrlPr>
                        </m:sSubPr>
                        <m:e>
                          <m:r>
                            <a:rPr lang="en-US" b="0" i="1" dirty="0" smtClean="0">
                              <a:solidFill>
                                <a:schemeClr val="tx1"/>
                              </a:solidFill>
                              <a:latin typeface="Cambria Math" panose="02040503050406030204" pitchFamily="18" charset="0"/>
                            </a:rPr>
                            <m:t>𝑂</m:t>
                          </m:r>
                        </m:e>
                        <m:sub>
                          <m:r>
                            <a:rPr lang="en-US" i="1" dirty="0" smtClean="0">
                              <a:solidFill>
                                <a:schemeClr val="tx1"/>
                              </a:solidFill>
                              <a:latin typeface="Cambria Math" panose="02040503050406030204" pitchFamily="18" charset="0"/>
                            </a:rPr>
                            <m:t>1</m:t>
                          </m:r>
                        </m:sub>
                      </m:sSub>
                    </m:oMath>
                  </m:oMathPara>
                </a14:m>
                <a:endParaRPr lang="en-US" dirty="0"/>
              </a:p>
            </p:txBody>
          </p:sp>
        </mc:Choice>
        <mc:Fallback xmlns="">
          <p:sp>
            <p:nvSpPr>
              <p:cNvPr id="36" name="Content Placeholder 2">
                <a:extLst>
                  <a:ext uri="{FF2B5EF4-FFF2-40B4-BE49-F238E27FC236}">
                    <a16:creationId xmlns:a16="http://schemas.microsoft.com/office/drawing/2014/main" id="{A3511906-2F34-2B4E-898C-BF187B86B7A7}"/>
                  </a:ext>
                </a:extLst>
              </p:cNvPr>
              <p:cNvSpPr txBox="1">
                <a:spLocks noRot="1" noChangeAspect="1" noMove="1" noResize="1" noEditPoints="1" noAdjustHandles="1" noChangeArrowheads="1" noChangeShapeType="1" noTextEdit="1"/>
              </p:cNvSpPr>
              <p:nvPr/>
            </p:nvSpPr>
            <p:spPr>
              <a:xfrm>
                <a:off x="9087294" y="3314198"/>
                <a:ext cx="878543" cy="491270"/>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Content Placeholder 2">
                <a:extLst>
                  <a:ext uri="{FF2B5EF4-FFF2-40B4-BE49-F238E27FC236}">
                    <a16:creationId xmlns:a16="http://schemas.microsoft.com/office/drawing/2014/main" id="{E6FE47F3-203E-1C4C-BBDE-FEE31023C960}"/>
                  </a:ext>
                </a:extLst>
              </p:cNvPr>
              <p:cNvSpPr txBox="1">
                <a:spLocks/>
              </p:cNvSpPr>
              <p:nvPr/>
            </p:nvSpPr>
            <p:spPr>
              <a:xfrm>
                <a:off x="460243" y="2972616"/>
                <a:ext cx="878543" cy="49127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𝐼</m:t>
                          </m:r>
                        </m:e>
                        <m:sub>
                          <m:r>
                            <a:rPr lang="en-US" i="1" dirty="0" smtClean="0">
                              <a:latin typeface="Cambria Math" panose="02040503050406030204" pitchFamily="18" charset="0"/>
                            </a:rPr>
                            <m:t>1</m:t>
                          </m:r>
                        </m:sub>
                      </m:sSub>
                    </m:oMath>
                  </m:oMathPara>
                </a14:m>
                <a:endParaRPr lang="en-US" dirty="0"/>
              </a:p>
            </p:txBody>
          </p:sp>
        </mc:Choice>
        <mc:Fallback xmlns="">
          <p:sp>
            <p:nvSpPr>
              <p:cNvPr id="37" name="Content Placeholder 2">
                <a:extLst>
                  <a:ext uri="{FF2B5EF4-FFF2-40B4-BE49-F238E27FC236}">
                    <a16:creationId xmlns:a16="http://schemas.microsoft.com/office/drawing/2014/main" id="{E6FE47F3-203E-1C4C-BBDE-FEE31023C960}"/>
                  </a:ext>
                </a:extLst>
              </p:cNvPr>
              <p:cNvSpPr txBox="1">
                <a:spLocks noRot="1" noChangeAspect="1" noMove="1" noResize="1" noEditPoints="1" noAdjustHandles="1" noChangeArrowheads="1" noChangeShapeType="1" noTextEdit="1"/>
              </p:cNvSpPr>
              <p:nvPr/>
            </p:nvSpPr>
            <p:spPr>
              <a:xfrm>
                <a:off x="460243" y="2972616"/>
                <a:ext cx="878543" cy="491270"/>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Content Placeholder 2">
                <a:extLst>
                  <a:ext uri="{FF2B5EF4-FFF2-40B4-BE49-F238E27FC236}">
                    <a16:creationId xmlns:a16="http://schemas.microsoft.com/office/drawing/2014/main" id="{8DDE642B-DD9F-594F-96A3-C488EC8620DC}"/>
                  </a:ext>
                </a:extLst>
              </p:cNvPr>
              <p:cNvSpPr txBox="1">
                <a:spLocks/>
              </p:cNvSpPr>
              <p:nvPr/>
            </p:nvSpPr>
            <p:spPr>
              <a:xfrm>
                <a:off x="460243" y="4873766"/>
                <a:ext cx="878543" cy="49127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𝐼</m:t>
                          </m:r>
                        </m:e>
                        <m:sub>
                          <m:r>
                            <a:rPr lang="en-US" i="1" dirty="0" smtClean="0">
                              <a:latin typeface="Cambria Math" panose="02040503050406030204" pitchFamily="18" charset="0"/>
                            </a:rPr>
                            <m:t>2</m:t>
                          </m:r>
                        </m:sub>
                      </m:sSub>
                    </m:oMath>
                  </m:oMathPara>
                </a14:m>
                <a:endParaRPr lang="en-US" dirty="0"/>
              </a:p>
            </p:txBody>
          </p:sp>
        </mc:Choice>
        <mc:Fallback xmlns="">
          <p:sp>
            <p:nvSpPr>
              <p:cNvPr id="38" name="Content Placeholder 2">
                <a:extLst>
                  <a:ext uri="{FF2B5EF4-FFF2-40B4-BE49-F238E27FC236}">
                    <a16:creationId xmlns:a16="http://schemas.microsoft.com/office/drawing/2014/main" id="{8DDE642B-DD9F-594F-96A3-C488EC8620DC}"/>
                  </a:ext>
                </a:extLst>
              </p:cNvPr>
              <p:cNvSpPr txBox="1">
                <a:spLocks noRot="1" noChangeAspect="1" noMove="1" noResize="1" noEditPoints="1" noAdjustHandles="1" noChangeArrowheads="1" noChangeShapeType="1" noTextEdit="1"/>
              </p:cNvSpPr>
              <p:nvPr/>
            </p:nvSpPr>
            <p:spPr>
              <a:xfrm>
                <a:off x="460243" y="4873766"/>
                <a:ext cx="878543" cy="491270"/>
              </a:xfrm>
              <a:prstGeom prst="rect">
                <a:avLst/>
              </a:prstGeom>
              <a:blipFill>
                <a:blip r:embed="rId12"/>
                <a:stretch>
                  <a:fillRect/>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F3B050E5-10C6-794C-BDCC-F074D043D9DF}"/>
              </a:ext>
            </a:extLst>
          </p:cNvPr>
          <p:cNvSpPr txBox="1"/>
          <p:nvPr/>
        </p:nvSpPr>
        <p:spPr>
          <a:xfrm>
            <a:off x="531729" y="1227639"/>
            <a:ext cx="10687050" cy="1200329"/>
          </a:xfrm>
          <a:prstGeom prst="rect">
            <a:avLst/>
          </a:prstGeom>
          <a:noFill/>
        </p:spPr>
        <p:txBody>
          <a:bodyPr wrap="square" rtlCol="0">
            <a:spAutoFit/>
          </a:bodyPr>
          <a:lstStyle/>
          <a:p>
            <a:r>
              <a:rPr lang="en-US" sz="2400" dirty="0">
                <a:latin typeface="Helvetica" pitchFamily="2" charset="0"/>
              </a:rPr>
              <a:t>We won’t *get* to that point in this example. It would take a while!</a:t>
            </a:r>
          </a:p>
          <a:p>
            <a:endParaRPr lang="en-US" sz="2400" dirty="0">
              <a:latin typeface="Helvetica" pitchFamily="2" charset="0"/>
            </a:endParaRPr>
          </a:p>
          <a:p>
            <a:r>
              <a:rPr lang="en-US" sz="2400" dirty="0">
                <a:latin typeface="Helvetica" pitchFamily="2" charset="0"/>
              </a:rPr>
              <a:t>Instead, we’ll just do a single iteration of back propagation learning.</a:t>
            </a:r>
          </a:p>
        </p:txBody>
      </p:sp>
    </p:spTree>
    <p:extLst>
      <p:ext uri="{BB962C8B-B14F-4D97-AF65-F5344CB8AC3E}">
        <p14:creationId xmlns:p14="http://schemas.microsoft.com/office/powerpoint/2010/main" val="378726909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a:xfrm>
            <a:off x="422536" y="27251"/>
            <a:ext cx="10058400" cy="1371600"/>
          </a:xfrm>
        </p:spPr>
        <p:txBody>
          <a:bodyPr/>
          <a:lstStyle/>
          <a:p>
            <a:r>
              <a:rPr lang="en-US" dirty="0">
                <a:latin typeface="Helvetica" pitchFamily="2" charset="0"/>
              </a:rPr>
              <a:t>Back Propagation Example</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p:txBody>
          <a:bodyPr>
            <a:normAutofit/>
          </a:bodyPr>
          <a:lstStyle/>
          <a:p>
            <a:endParaRPr lang="en-US" sz="2400" dirty="0">
              <a:latin typeface="Helvetica" pitchFamily="2" charset="0"/>
            </a:endParaRPr>
          </a:p>
          <a:p>
            <a:pPr marL="0" indent="0">
              <a:buNone/>
            </a:pPr>
            <a:endParaRPr lang="en-US" sz="2400" dirty="0">
              <a:latin typeface="Helvetica" pitchFamily="2" charset="0"/>
            </a:endParaRPr>
          </a:p>
        </p:txBody>
      </p:sp>
      <p:grpSp>
        <p:nvGrpSpPr>
          <p:cNvPr id="4" name="Group 3">
            <a:extLst>
              <a:ext uri="{FF2B5EF4-FFF2-40B4-BE49-F238E27FC236}">
                <a16:creationId xmlns:a16="http://schemas.microsoft.com/office/drawing/2014/main" id="{F2289EC0-BEE5-C54C-941C-D1D22C501FE9}"/>
              </a:ext>
            </a:extLst>
          </p:cNvPr>
          <p:cNvGrpSpPr/>
          <p:nvPr/>
        </p:nvGrpSpPr>
        <p:grpSpPr>
          <a:xfrm>
            <a:off x="1066799" y="2654306"/>
            <a:ext cx="8459767" cy="3092895"/>
            <a:chOff x="3375581" y="2991232"/>
            <a:chExt cx="4589912" cy="2034562"/>
          </a:xfrm>
        </p:grpSpPr>
        <p:sp>
          <p:nvSpPr>
            <p:cNvPr id="14" name="Oval 13">
              <a:extLst>
                <a:ext uri="{FF2B5EF4-FFF2-40B4-BE49-F238E27FC236}">
                  <a16:creationId xmlns:a16="http://schemas.microsoft.com/office/drawing/2014/main" id="{E74544D5-EB92-D349-B000-DF8E15FD9E07}"/>
                </a:ext>
              </a:extLst>
            </p:cNvPr>
            <p:cNvSpPr/>
            <p:nvPr/>
          </p:nvSpPr>
          <p:spPr>
            <a:xfrm>
              <a:off x="3375582" y="2991232"/>
              <a:ext cx="938637" cy="825956"/>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0.35</a:t>
              </a:r>
            </a:p>
          </p:txBody>
        </p:sp>
        <p:sp>
          <p:nvSpPr>
            <p:cNvPr id="15" name="Oval 14">
              <a:extLst>
                <a:ext uri="{FF2B5EF4-FFF2-40B4-BE49-F238E27FC236}">
                  <a16:creationId xmlns:a16="http://schemas.microsoft.com/office/drawing/2014/main" id="{F521F1DA-EC70-7F4B-9BE4-67D2FF50F7D7}"/>
                </a:ext>
              </a:extLst>
            </p:cNvPr>
            <p:cNvSpPr/>
            <p:nvPr/>
          </p:nvSpPr>
          <p:spPr>
            <a:xfrm>
              <a:off x="3375581" y="4199838"/>
              <a:ext cx="938637" cy="825956"/>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0.9</a:t>
              </a:r>
            </a:p>
          </p:txBody>
        </p:sp>
        <p:sp>
          <p:nvSpPr>
            <p:cNvPr id="16" name="Oval 15">
              <a:extLst>
                <a:ext uri="{FF2B5EF4-FFF2-40B4-BE49-F238E27FC236}">
                  <a16:creationId xmlns:a16="http://schemas.microsoft.com/office/drawing/2014/main" id="{9E2F0B38-4A5D-F14A-80F5-1268744DDA8E}"/>
                </a:ext>
              </a:extLst>
            </p:cNvPr>
            <p:cNvSpPr/>
            <p:nvPr/>
          </p:nvSpPr>
          <p:spPr>
            <a:xfrm>
              <a:off x="5285344" y="3001391"/>
              <a:ext cx="938637" cy="825956"/>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Oval 16">
              <a:extLst>
                <a:ext uri="{FF2B5EF4-FFF2-40B4-BE49-F238E27FC236}">
                  <a16:creationId xmlns:a16="http://schemas.microsoft.com/office/drawing/2014/main" id="{E0DB1823-4CEA-3A4C-B00D-9089ECD8926D}"/>
                </a:ext>
              </a:extLst>
            </p:cNvPr>
            <p:cNvSpPr/>
            <p:nvPr/>
          </p:nvSpPr>
          <p:spPr>
            <a:xfrm>
              <a:off x="5285344" y="4199838"/>
              <a:ext cx="938637" cy="825956"/>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a:extLst>
                <a:ext uri="{FF2B5EF4-FFF2-40B4-BE49-F238E27FC236}">
                  <a16:creationId xmlns:a16="http://schemas.microsoft.com/office/drawing/2014/main" id="{212D0EF4-CDAF-3E48-9762-96B3A0BFDBFE}"/>
                </a:ext>
              </a:extLst>
            </p:cNvPr>
            <p:cNvSpPr/>
            <p:nvPr/>
          </p:nvSpPr>
          <p:spPr>
            <a:xfrm>
              <a:off x="7026856" y="3613735"/>
              <a:ext cx="938637" cy="825956"/>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Target: 0.5</a:t>
              </a:r>
            </a:p>
          </p:txBody>
        </p:sp>
        <p:cxnSp>
          <p:nvCxnSpPr>
            <p:cNvPr id="19" name="Straight Arrow Connector 18">
              <a:extLst>
                <a:ext uri="{FF2B5EF4-FFF2-40B4-BE49-F238E27FC236}">
                  <a16:creationId xmlns:a16="http://schemas.microsoft.com/office/drawing/2014/main" id="{904FB72E-F32B-4C40-B12A-58ED7C24BC10}"/>
                </a:ext>
              </a:extLst>
            </p:cNvPr>
            <p:cNvCxnSpPr>
              <a:stCxn id="14" idx="6"/>
              <a:endCxn id="16" idx="2"/>
            </p:cNvCxnSpPr>
            <p:nvPr/>
          </p:nvCxnSpPr>
          <p:spPr>
            <a:xfrm>
              <a:off x="4314219" y="3404210"/>
              <a:ext cx="971125" cy="10159"/>
            </a:xfrm>
            <a:prstGeom prst="straightConnector1">
              <a:avLst/>
            </a:prstGeom>
            <a:solidFill>
              <a:srgbClr val="FF0000"/>
            </a:solidFill>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0EAAED42-6560-7A4C-A1DB-DC39FB8DC617}"/>
                </a:ext>
              </a:extLst>
            </p:cNvPr>
            <p:cNvCxnSpPr/>
            <p:nvPr/>
          </p:nvCxnSpPr>
          <p:spPr>
            <a:xfrm>
              <a:off x="4314219" y="4619991"/>
              <a:ext cx="971125" cy="10159"/>
            </a:xfrm>
            <a:prstGeom prst="straightConnector1">
              <a:avLst/>
            </a:prstGeom>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5DD30C84-2C74-EC49-87EE-7653B34BD18B}"/>
                </a:ext>
              </a:extLst>
            </p:cNvPr>
            <p:cNvCxnSpPr>
              <a:cxnSpLocks/>
              <a:endCxn id="18" idx="2"/>
            </p:cNvCxnSpPr>
            <p:nvPr/>
          </p:nvCxnSpPr>
          <p:spPr>
            <a:xfrm>
              <a:off x="6223981" y="3442259"/>
              <a:ext cx="802875" cy="584454"/>
            </a:xfrm>
            <a:prstGeom prst="straightConnector1">
              <a:avLst/>
            </a:prstGeom>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FF3F8198-7A53-2A45-B950-88C6270E9670}"/>
                </a:ext>
              </a:extLst>
            </p:cNvPr>
            <p:cNvCxnSpPr>
              <a:cxnSpLocks/>
              <a:endCxn id="18" idx="2"/>
            </p:cNvCxnSpPr>
            <p:nvPr/>
          </p:nvCxnSpPr>
          <p:spPr>
            <a:xfrm flipV="1">
              <a:off x="6223981" y="4026713"/>
              <a:ext cx="802875" cy="588198"/>
            </a:xfrm>
            <a:prstGeom prst="straightConnector1">
              <a:avLst/>
            </a:prstGeom>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25B65946-CE70-9244-905F-BFE49F6C6ABD}"/>
                </a:ext>
              </a:extLst>
            </p:cNvPr>
            <p:cNvCxnSpPr>
              <a:cxnSpLocks/>
              <a:stCxn id="14" idx="6"/>
              <a:endCxn id="17" idx="1"/>
            </p:cNvCxnSpPr>
            <p:nvPr/>
          </p:nvCxnSpPr>
          <p:spPr>
            <a:xfrm>
              <a:off x="4314219" y="3404210"/>
              <a:ext cx="1108585" cy="916586"/>
            </a:xfrm>
            <a:prstGeom prst="straightConnector1">
              <a:avLst/>
            </a:prstGeom>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51F8FD80-36AF-EE45-976A-709D04550509}"/>
                </a:ext>
              </a:extLst>
            </p:cNvPr>
            <p:cNvCxnSpPr>
              <a:cxnSpLocks/>
              <a:stCxn id="15" idx="6"/>
              <a:endCxn id="16" idx="3"/>
            </p:cNvCxnSpPr>
            <p:nvPr/>
          </p:nvCxnSpPr>
          <p:spPr>
            <a:xfrm flipV="1">
              <a:off x="4314218" y="3706389"/>
              <a:ext cx="1108586" cy="906427"/>
            </a:xfrm>
            <a:prstGeom prst="straightConnector1">
              <a:avLst/>
            </a:prstGeom>
            <a:solidFill>
              <a:srgbClr val="FF0000"/>
            </a:solidFill>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BB0733E6-4BD7-8F4A-9505-E48C6EE57679}"/>
                  </a:ext>
                </a:extLst>
              </p:cNvPr>
              <p:cNvSpPr txBox="1"/>
              <p:nvPr/>
            </p:nvSpPr>
            <p:spPr>
              <a:xfrm>
                <a:off x="3269175" y="2743238"/>
                <a:ext cx="677878"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𝑤</m:t>
                          </m:r>
                        </m:e>
                        <m:sub>
                          <m:r>
                            <a:rPr lang="en-US" sz="2800" b="0" i="1" smtClean="0">
                              <a:latin typeface="Cambria Math" panose="02040503050406030204" pitchFamily="18" charset="0"/>
                            </a:rPr>
                            <m:t>1</m:t>
                          </m:r>
                        </m:sub>
                      </m:sSub>
                    </m:oMath>
                  </m:oMathPara>
                </a14:m>
                <a:endParaRPr lang="en-US" sz="2800" dirty="0"/>
              </a:p>
            </p:txBody>
          </p:sp>
        </mc:Choice>
        <mc:Fallback xmlns="">
          <p:sp>
            <p:nvSpPr>
              <p:cNvPr id="28" name="TextBox 27">
                <a:extLst>
                  <a:ext uri="{FF2B5EF4-FFF2-40B4-BE49-F238E27FC236}">
                    <a16:creationId xmlns:a16="http://schemas.microsoft.com/office/drawing/2014/main" id="{BB0733E6-4BD7-8F4A-9505-E48C6EE57679}"/>
                  </a:ext>
                </a:extLst>
              </p:cNvPr>
              <p:cNvSpPr txBox="1">
                <a:spLocks noRot="1" noChangeAspect="1" noMove="1" noResize="1" noEditPoints="1" noAdjustHandles="1" noChangeArrowheads="1" noChangeShapeType="1" noTextEdit="1"/>
              </p:cNvSpPr>
              <p:nvPr/>
            </p:nvSpPr>
            <p:spPr>
              <a:xfrm>
                <a:off x="3269175" y="2743238"/>
                <a:ext cx="677878" cy="523220"/>
              </a:xfrm>
              <a:prstGeom prst="rect">
                <a:avLst/>
              </a:prstGeom>
              <a:blipFill>
                <a:blip r:embed="rId2"/>
                <a:stretch>
                  <a:fillRect b="-48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26C39DDA-A519-4D4F-A47D-D40ADAB1EF70}"/>
                  </a:ext>
                </a:extLst>
              </p:cNvPr>
              <p:cNvSpPr txBox="1"/>
              <p:nvPr/>
            </p:nvSpPr>
            <p:spPr>
              <a:xfrm>
                <a:off x="3271740" y="4982835"/>
                <a:ext cx="675313"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𝑤</m:t>
                          </m:r>
                        </m:e>
                        <m:sub>
                          <m:r>
                            <a:rPr lang="en-US" sz="2800" b="0" i="1" smtClean="0">
                              <a:latin typeface="Cambria Math" panose="02040503050406030204" pitchFamily="18" charset="0"/>
                            </a:rPr>
                            <m:t>4</m:t>
                          </m:r>
                        </m:sub>
                      </m:sSub>
                    </m:oMath>
                  </m:oMathPara>
                </a14:m>
                <a:endParaRPr lang="en-US" sz="2800" dirty="0"/>
              </a:p>
            </p:txBody>
          </p:sp>
        </mc:Choice>
        <mc:Fallback xmlns="">
          <p:sp>
            <p:nvSpPr>
              <p:cNvPr id="29" name="TextBox 28">
                <a:extLst>
                  <a:ext uri="{FF2B5EF4-FFF2-40B4-BE49-F238E27FC236}">
                    <a16:creationId xmlns:a16="http://schemas.microsoft.com/office/drawing/2014/main" id="{26C39DDA-A519-4D4F-A47D-D40ADAB1EF70}"/>
                  </a:ext>
                </a:extLst>
              </p:cNvPr>
              <p:cNvSpPr txBox="1">
                <a:spLocks noRot="1" noChangeAspect="1" noMove="1" noResize="1" noEditPoints="1" noAdjustHandles="1" noChangeArrowheads="1" noChangeShapeType="1" noTextEdit="1"/>
              </p:cNvSpPr>
              <p:nvPr/>
            </p:nvSpPr>
            <p:spPr>
              <a:xfrm>
                <a:off x="3271740" y="4982835"/>
                <a:ext cx="675313" cy="523220"/>
              </a:xfrm>
              <a:prstGeom prst="rect">
                <a:avLst/>
              </a:prstGeom>
              <a:blipFill>
                <a:blip r:embed="rId3"/>
                <a:stretch>
                  <a:fillRect b="-23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7F604CD2-5B04-9A4C-A3CA-30A0F98A5DE6}"/>
                  </a:ext>
                </a:extLst>
              </p:cNvPr>
              <p:cNvSpPr txBox="1"/>
              <p:nvPr/>
            </p:nvSpPr>
            <p:spPr>
              <a:xfrm>
                <a:off x="2856783" y="3486274"/>
                <a:ext cx="686149"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𝑤</m:t>
                          </m:r>
                        </m:e>
                        <m:sub>
                          <m:r>
                            <a:rPr lang="en-US" sz="2800" b="0" i="1" smtClean="0">
                              <a:latin typeface="Cambria Math" panose="02040503050406030204" pitchFamily="18" charset="0"/>
                            </a:rPr>
                            <m:t>2</m:t>
                          </m:r>
                        </m:sub>
                      </m:sSub>
                    </m:oMath>
                  </m:oMathPara>
                </a14:m>
                <a:endParaRPr lang="en-US" sz="2800" dirty="0"/>
              </a:p>
            </p:txBody>
          </p:sp>
        </mc:Choice>
        <mc:Fallback xmlns="">
          <p:sp>
            <p:nvSpPr>
              <p:cNvPr id="30" name="TextBox 29">
                <a:extLst>
                  <a:ext uri="{FF2B5EF4-FFF2-40B4-BE49-F238E27FC236}">
                    <a16:creationId xmlns:a16="http://schemas.microsoft.com/office/drawing/2014/main" id="{7F604CD2-5B04-9A4C-A3CA-30A0F98A5DE6}"/>
                  </a:ext>
                </a:extLst>
              </p:cNvPr>
              <p:cNvSpPr txBox="1">
                <a:spLocks noRot="1" noChangeAspect="1" noMove="1" noResize="1" noEditPoints="1" noAdjustHandles="1" noChangeArrowheads="1" noChangeShapeType="1" noTextEdit="1"/>
              </p:cNvSpPr>
              <p:nvPr/>
            </p:nvSpPr>
            <p:spPr>
              <a:xfrm>
                <a:off x="2856783" y="3486274"/>
                <a:ext cx="686149" cy="523220"/>
              </a:xfrm>
              <a:prstGeom prst="rect">
                <a:avLst/>
              </a:prstGeom>
              <a:blipFill>
                <a:blip r:embed="rId4"/>
                <a:stretch>
                  <a:fillRect b="-238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6A60C605-C052-D54E-98DA-225DCA283671}"/>
                  </a:ext>
                </a:extLst>
              </p:cNvPr>
              <p:cNvSpPr txBox="1"/>
              <p:nvPr/>
            </p:nvSpPr>
            <p:spPr>
              <a:xfrm>
                <a:off x="3000051" y="4144774"/>
                <a:ext cx="686149"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𝑤</m:t>
                          </m:r>
                        </m:e>
                        <m:sub>
                          <m:r>
                            <a:rPr lang="en-US" sz="2800" b="0" i="1" smtClean="0">
                              <a:latin typeface="Cambria Math" panose="02040503050406030204" pitchFamily="18" charset="0"/>
                            </a:rPr>
                            <m:t>3</m:t>
                          </m:r>
                        </m:sub>
                      </m:sSub>
                    </m:oMath>
                  </m:oMathPara>
                </a14:m>
                <a:endParaRPr lang="en-US" sz="2800" dirty="0"/>
              </a:p>
            </p:txBody>
          </p:sp>
        </mc:Choice>
        <mc:Fallback xmlns="">
          <p:sp>
            <p:nvSpPr>
              <p:cNvPr id="31" name="TextBox 30">
                <a:extLst>
                  <a:ext uri="{FF2B5EF4-FFF2-40B4-BE49-F238E27FC236}">
                    <a16:creationId xmlns:a16="http://schemas.microsoft.com/office/drawing/2014/main" id="{6A60C605-C052-D54E-98DA-225DCA283671}"/>
                  </a:ext>
                </a:extLst>
              </p:cNvPr>
              <p:cNvSpPr txBox="1">
                <a:spLocks noRot="1" noChangeAspect="1" noMove="1" noResize="1" noEditPoints="1" noAdjustHandles="1" noChangeArrowheads="1" noChangeShapeType="1" noTextEdit="1"/>
              </p:cNvSpPr>
              <p:nvPr/>
            </p:nvSpPr>
            <p:spPr>
              <a:xfrm>
                <a:off x="3000051" y="4144774"/>
                <a:ext cx="686149" cy="523220"/>
              </a:xfrm>
              <a:prstGeom prst="rect">
                <a:avLst/>
              </a:prstGeom>
              <a:blipFill>
                <a:blip r:embed="rId5"/>
                <a:stretch>
                  <a:fillRect b="-23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37663B59-496B-7949-B018-1E24CA72E070}"/>
                  </a:ext>
                </a:extLst>
              </p:cNvPr>
              <p:cNvSpPr txBox="1"/>
              <p:nvPr/>
            </p:nvSpPr>
            <p:spPr>
              <a:xfrm>
                <a:off x="6680405" y="3218251"/>
                <a:ext cx="686149"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𝑤</m:t>
                          </m:r>
                        </m:e>
                        <m:sub>
                          <m:r>
                            <a:rPr lang="en-US" sz="2800" b="0" i="1" smtClean="0">
                              <a:latin typeface="Cambria Math" panose="02040503050406030204" pitchFamily="18" charset="0"/>
                            </a:rPr>
                            <m:t>5</m:t>
                          </m:r>
                        </m:sub>
                      </m:sSub>
                    </m:oMath>
                  </m:oMathPara>
                </a14:m>
                <a:endParaRPr lang="en-US" sz="2800" dirty="0"/>
              </a:p>
            </p:txBody>
          </p:sp>
        </mc:Choice>
        <mc:Fallback xmlns="">
          <p:sp>
            <p:nvSpPr>
              <p:cNvPr id="32" name="TextBox 31">
                <a:extLst>
                  <a:ext uri="{FF2B5EF4-FFF2-40B4-BE49-F238E27FC236}">
                    <a16:creationId xmlns:a16="http://schemas.microsoft.com/office/drawing/2014/main" id="{37663B59-496B-7949-B018-1E24CA72E070}"/>
                  </a:ext>
                </a:extLst>
              </p:cNvPr>
              <p:cNvSpPr txBox="1">
                <a:spLocks noRot="1" noChangeAspect="1" noMove="1" noResize="1" noEditPoints="1" noAdjustHandles="1" noChangeArrowheads="1" noChangeShapeType="1" noTextEdit="1"/>
              </p:cNvSpPr>
              <p:nvPr/>
            </p:nvSpPr>
            <p:spPr>
              <a:xfrm>
                <a:off x="6680405" y="3218251"/>
                <a:ext cx="686149" cy="523220"/>
              </a:xfrm>
              <a:prstGeom prst="rect">
                <a:avLst/>
              </a:prstGeom>
              <a:blipFill>
                <a:blip r:embed="rId6"/>
                <a:stretch>
                  <a:fillRect b="-23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C68DF134-F471-7946-A598-A6E86653C083}"/>
                  </a:ext>
                </a:extLst>
              </p:cNvPr>
              <p:cNvSpPr txBox="1"/>
              <p:nvPr/>
            </p:nvSpPr>
            <p:spPr>
              <a:xfrm>
                <a:off x="6751841" y="4606466"/>
                <a:ext cx="686149"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𝑤</m:t>
                          </m:r>
                        </m:e>
                        <m:sub>
                          <m:r>
                            <a:rPr lang="en-US" sz="2800" b="0" i="1" smtClean="0">
                              <a:latin typeface="Cambria Math" panose="02040503050406030204" pitchFamily="18" charset="0"/>
                            </a:rPr>
                            <m:t>6</m:t>
                          </m:r>
                        </m:sub>
                      </m:sSub>
                    </m:oMath>
                  </m:oMathPara>
                </a14:m>
                <a:endParaRPr lang="en-US" sz="2800" dirty="0"/>
              </a:p>
            </p:txBody>
          </p:sp>
        </mc:Choice>
        <mc:Fallback xmlns="">
          <p:sp>
            <p:nvSpPr>
              <p:cNvPr id="33" name="TextBox 32">
                <a:extLst>
                  <a:ext uri="{FF2B5EF4-FFF2-40B4-BE49-F238E27FC236}">
                    <a16:creationId xmlns:a16="http://schemas.microsoft.com/office/drawing/2014/main" id="{C68DF134-F471-7946-A598-A6E86653C083}"/>
                  </a:ext>
                </a:extLst>
              </p:cNvPr>
              <p:cNvSpPr txBox="1">
                <a:spLocks noRot="1" noChangeAspect="1" noMove="1" noResize="1" noEditPoints="1" noAdjustHandles="1" noChangeArrowheads="1" noChangeShapeType="1" noTextEdit="1"/>
              </p:cNvSpPr>
              <p:nvPr/>
            </p:nvSpPr>
            <p:spPr>
              <a:xfrm>
                <a:off x="6751841" y="4606466"/>
                <a:ext cx="686149" cy="523220"/>
              </a:xfrm>
              <a:prstGeom prst="rect">
                <a:avLst/>
              </a:prstGeom>
              <a:blipFill>
                <a:blip r:embed="rId7"/>
                <a:stretch>
                  <a:fillRect b="-238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Content Placeholder 2">
                <a:extLst>
                  <a:ext uri="{FF2B5EF4-FFF2-40B4-BE49-F238E27FC236}">
                    <a16:creationId xmlns:a16="http://schemas.microsoft.com/office/drawing/2014/main" id="{9EDBD7F6-A329-774F-8090-73CBB6B6EE1A}"/>
                  </a:ext>
                </a:extLst>
              </p:cNvPr>
              <p:cNvSpPr txBox="1">
                <a:spLocks/>
              </p:cNvSpPr>
              <p:nvPr/>
            </p:nvSpPr>
            <p:spPr>
              <a:xfrm>
                <a:off x="5953987" y="2513578"/>
                <a:ext cx="878543" cy="49127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b="0" i="1" dirty="0" smtClean="0">
                              <a:solidFill>
                                <a:schemeClr val="tx1"/>
                              </a:solidFill>
                              <a:latin typeface="Cambria Math" panose="02040503050406030204" pitchFamily="18" charset="0"/>
                            </a:rPr>
                          </m:ctrlPr>
                        </m:sSubPr>
                        <m:e>
                          <m:r>
                            <a:rPr lang="en-US" i="1" dirty="0" smtClean="0">
                              <a:solidFill>
                                <a:schemeClr val="tx1"/>
                              </a:solidFill>
                              <a:latin typeface="Cambria Math" panose="02040503050406030204" pitchFamily="18" charset="0"/>
                            </a:rPr>
                            <m:t>𝐻</m:t>
                          </m:r>
                        </m:e>
                        <m:sub>
                          <m:r>
                            <a:rPr lang="en-US" i="1" dirty="0" smtClean="0">
                              <a:solidFill>
                                <a:schemeClr val="tx1"/>
                              </a:solidFill>
                              <a:latin typeface="Cambria Math" panose="02040503050406030204" pitchFamily="18" charset="0"/>
                            </a:rPr>
                            <m:t>1</m:t>
                          </m:r>
                        </m:sub>
                      </m:sSub>
                    </m:oMath>
                  </m:oMathPara>
                </a14:m>
                <a:endParaRPr lang="en-US" dirty="0"/>
              </a:p>
            </p:txBody>
          </p:sp>
        </mc:Choice>
        <mc:Fallback xmlns="">
          <p:sp>
            <p:nvSpPr>
              <p:cNvPr id="34" name="Content Placeholder 2">
                <a:extLst>
                  <a:ext uri="{FF2B5EF4-FFF2-40B4-BE49-F238E27FC236}">
                    <a16:creationId xmlns:a16="http://schemas.microsoft.com/office/drawing/2014/main" id="{9EDBD7F6-A329-774F-8090-73CBB6B6EE1A}"/>
                  </a:ext>
                </a:extLst>
              </p:cNvPr>
              <p:cNvSpPr txBox="1">
                <a:spLocks noRot="1" noChangeAspect="1" noMove="1" noResize="1" noEditPoints="1" noAdjustHandles="1" noChangeArrowheads="1" noChangeShapeType="1" noTextEdit="1"/>
              </p:cNvSpPr>
              <p:nvPr/>
            </p:nvSpPr>
            <p:spPr>
              <a:xfrm>
                <a:off x="5953987" y="2513578"/>
                <a:ext cx="878543" cy="491270"/>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Content Placeholder 2">
                <a:extLst>
                  <a:ext uri="{FF2B5EF4-FFF2-40B4-BE49-F238E27FC236}">
                    <a16:creationId xmlns:a16="http://schemas.microsoft.com/office/drawing/2014/main" id="{9D8CC347-2FA3-E24F-9CB3-9A70A2102FC0}"/>
                  </a:ext>
                </a:extLst>
              </p:cNvPr>
              <p:cNvSpPr txBox="1">
                <a:spLocks/>
              </p:cNvSpPr>
              <p:nvPr/>
            </p:nvSpPr>
            <p:spPr>
              <a:xfrm>
                <a:off x="5875254" y="4260448"/>
                <a:ext cx="878543" cy="49127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b="0" i="1" dirty="0" smtClean="0">
                              <a:solidFill>
                                <a:schemeClr val="tx1"/>
                              </a:solidFill>
                              <a:latin typeface="Cambria Math" panose="02040503050406030204" pitchFamily="18" charset="0"/>
                            </a:rPr>
                          </m:ctrlPr>
                        </m:sSubPr>
                        <m:e>
                          <m:r>
                            <a:rPr lang="en-US" i="1" dirty="0" smtClean="0">
                              <a:solidFill>
                                <a:schemeClr val="tx1"/>
                              </a:solidFill>
                              <a:latin typeface="Cambria Math" panose="02040503050406030204" pitchFamily="18" charset="0"/>
                            </a:rPr>
                            <m:t>𝐻</m:t>
                          </m:r>
                        </m:e>
                        <m:sub>
                          <m:r>
                            <a:rPr lang="en-US" b="0" i="1" dirty="0" smtClean="0">
                              <a:solidFill>
                                <a:schemeClr val="tx1"/>
                              </a:solidFill>
                              <a:latin typeface="Cambria Math" panose="02040503050406030204" pitchFamily="18" charset="0"/>
                            </a:rPr>
                            <m:t>2</m:t>
                          </m:r>
                        </m:sub>
                      </m:sSub>
                    </m:oMath>
                  </m:oMathPara>
                </a14:m>
                <a:endParaRPr lang="en-US" dirty="0"/>
              </a:p>
            </p:txBody>
          </p:sp>
        </mc:Choice>
        <mc:Fallback xmlns="">
          <p:sp>
            <p:nvSpPr>
              <p:cNvPr id="35" name="Content Placeholder 2">
                <a:extLst>
                  <a:ext uri="{FF2B5EF4-FFF2-40B4-BE49-F238E27FC236}">
                    <a16:creationId xmlns:a16="http://schemas.microsoft.com/office/drawing/2014/main" id="{9D8CC347-2FA3-E24F-9CB3-9A70A2102FC0}"/>
                  </a:ext>
                </a:extLst>
              </p:cNvPr>
              <p:cNvSpPr txBox="1">
                <a:spLocks noRot="1" noChangeAspect="1" noMove="1" noResize="1" noEditPoints="1" noAdjustHandles="1" noChangeArrowheads="1" noChangeShapeType="1" noTextEdit="1"/>
              </p:cNvSpPr>
              <p:nvPr/>
            </p:nvSpPr>
            <p:spPr>
              <a:xfrm>
                <a:off x="5875254" y="4260448"/>
                <a:ext cx="878543" cy="491270"/>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Content Placeholder 2">
                <a:extLst>
                  <a:ext uri="{FF2B5EF4-FFF2-40B4-BE49-F238E27FC236}">
                    <a16:creationId xmlns:a16="http://schemas.microsoft.com/office/drawing/2014/main" id="{A3511906-2F34-2B4E-898C-BF187B86B7A7}"/>
                  </a:ext>
                </a:extLst>
              </p:cNvPr>
              <p:cNvSpPr txBox="1">
                <a:spLocks/>
              </p:cNvSpPr>
              <p:nvPr/>
            </p:nvSpPr>
            <p:spPr>
              <a:xfrm>
                <a:off x="9087294" y="3314198"/>
                <a:ext cx="878543" cy="49127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b="0" i="1" dirty="0" smtClean="0">
                              <a:solidFill>
                                <a:schemeClr val="tx1"/>
                              </a:solidFill>
                              <a:latin typeface="Cambria Math" panose="02040503050406030204" pitchFamily="18" charset="0"/>
                            </a:rPr>
                          </m:ctrlPr>
                        </m:sSubPr>
                        <m:e>
                          <m:r>
                            <a:rPr lang="en-US" b="0" i="1" dirty="0" smtClean="0">
                              <a:solidFill>
                                <a:schemeClr val="tx1"/>
                              </a:solidFill>
                              <a:latin typeface="Cambria Math" panose="02040503050406030204" pitchFamily="18" charset="0"/>
                            </a:rPr>
                            <m:t>𝑂</m:t>
                          </m:r>
                        </m:e>
                        <m:sub>
                          <m:r>
                            <a:rPr lang="en-US" i="1" dirty="0" smtClean="0">
                              <a:solidFill>
                                <a:schemeClr val="tx1"/>
                              </a:solidFill>
                              <a:latin typeface="Cambria Math" panose="02040503050406030204" pitchFamily="18" charset="0"/>
                            </a:rPr>
                            <m:t>1</m:t>
                          </m:r>
                        </m:sub>
                      </m:sSub>
                    </m:oMath>
                  </m:oMathPara>
                </a14:m>
                <a:endParaRPr lang="en-US" dirty="0"/>
              </a:p>
            </p:txBody>
          </p:sp>
        </mc:Choice>
        <mc:Fallback xmlns="">
          <p:sp>
            <p:nvSpPr>
              <p:cNvPr id="36" name="Content Placeholder 2">
                <a:extLst>
                  <a:ext uri="{FF2B5EF4-FFF2-40B4-BE49-F238E27FC236}">
                    <a16:creationId xmlns:a16="http://schemas.microsoft.com/office/drawing/2014/main" id="{A3511906-2F34-2B4E-898C-BF187B86B7A7}"/>
                  </a:ext>
                </a:extLst>
              </p:cNvPr>
              <p:cNvSpPr txBox="1">
                <a:spLocks noRot="1" noChangeAspect="1" noMove="1" noResize="1" noEditPoints="1" noAdjustHandles="1" noChangeArrowheads="1" noChangeShapeType="1" noTextEdit="1"/>
              </p:cNvSpPr>
              <p:nvPr/>
            </p:nvSpPr>
            <p:spPr>
              <a:xfrm>
                <a:off x="9087294" y="3314198"/>
                <a:ext cx="878543" cy="491270"/>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Content Placeholder 2">
                <a:extLst>
                  <a:ext uri="{FF2B5EF4-FFF2-40B4-BE49-F238E27FC236}">
                    <a16:creationId xmlns:a16="http://schemas.microsoft.com/office/drawing/2014/main" id="{E6FE47F3-203E-1C4C-BBDE-FEE31023C960}"/>
                  </a:ext>
                </a:extLst>
              </p:cNvPr>
              <p:cNvSpPr txBox="1">
                <a:spLocks/>
              </p:cNvSpPr>
              <p:nvPr/>
            </p:nvSpPr>
            <p:spPr>
              <a:xfrm>
                <a:off x="460243" y="2972616"/>
                <a:ext cx="878543" cy="49127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𝐼</m:t>
                          </m:r>
                        </m:e>
                        <m:sub>
                          <m:r>
                            <a:rPr lang="en-US" i="1" dirty="0" smtClean="0">
                              <a:latin typeface="Cambria Math" panose="02040503050406030204" pitchFamily="18" charset="0"/>
                            </a:rPr>
                            <m:t>1</m:t>
                          </m:r>
                        </m:sub>
                      </m:sSub>
                    </m:oMath>
                  </m:oMathPara>
                </a14:m>
                <a:endParaRPr lang="en-US" dirty="0"/>
              </a:p>
            </p:txBody>
          </p:sp>
        </mc:Choice>
        <mc:Fallback xmlns="">
          <p:sp>
            <p:nvSpPr>
              <p:cNvPr id="37" name="Content Placeholder 2">
                <a:extLst>
                  <a:ext uri="{FF2B5EF4-FFF2-40B4-BE49-F238E27FC236}">
                    <a16:creationId xmlns:a16="http://schemas.microsoft.com/office/drawing/2014/main" id="{E6FE47F3-203E-1C4C-BBDE-FEE31023C960}"/>
                  </a:ext>
                </a:extLst>
              </p:cNvPr>
              <p:cNvSpPr txBox="1">
                <a:spLocks noRot="1" noChangeAspect="1" noMove="1" noResize="1" noEditPoints="1" noAdjustHandles="1" noChangeArrowheads="1" noChangeShapeType="1" noTextEdit="1"/>
              </p:cNvSpPr>
              <p:nvPr/>
            </p:nvSpPr>
            <p:spPr>
              <a:xfrm>
                <a:off x="460243" y="2972616"/>
                <a:ext cx="878543" cy="491270"/>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Content Placeholder 2">
                <a:extLst>
                  <a:ext uri="{FF2B5EF4-FFF2-40B4-BE49-F238E27FC236}">
                    <a16:creationId xmlns:a16="http://schemas.microsoft.com/office/drawing/2014/main" id="{8DDE642B-DD9F-594F-96A3-C488EC8620DC}"/>
                  </a:ext>
                </a:extLst>
              </p:cNvPr>
              <p:cNvSpPr txBox="1">
                <a:spLocks/>
              </p:cNvSpPr>
              <p:nvPr/>
            </p:nvSpPr>
            <p:spPr>
              <a:xfrm>
                <a:off x="460243" y="4873766"/>
                <a:ext cx="878543" cy="49127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𝐼</m:t>
                          </m:r>
                        </m:e>
                        <m:sub>
                          <m:r>
                            <a:rPr lang="en-US" i="1" dirty="0" smtClean="0">
                              <a:latin typeface="Cambria Math" panose="02040503050406030204" pitchFamily="18" charset="0"/>
                            </a:rPr>
                            <m:t>2</m:t>
                          </m:r>
                        </m:sub>
                      </m:sSub>
                    </m:oMath>
                  </m:oMathPara>
                </a14:m>
                <a:endParaRPr lang="en-US" dirty="0"/>
              </a:p>
            </p:txBody>
          </p:sp>
        </mc:Choice>
        <mc:Fallback xmlns="">
          <p:sp>
            <p:nvSpPr>
              <p:cNvPr id="38" name="Content Placeholder 2">
                <a:extLst>
                  <a:ext uri="{FF2B5EF4-FFF2-40B4-BE49-F238E27FC236}">
                    <a16:creationId xmlns:a16="http://schemas.microsoft.com/office/drawing/2014/main" id="{8DDE642B-DD9F-594F-96A3-C488EC8620DC}"/>
                  </a:ext>
                </a:extLst>
              </p:cNvPr>
              <p:cNvSpPr txBox="1">
                <a:spLocks noRot="1" noChangeAspect="1" noMove="1" noResize="1" noEditPoints="1" noAdjustHandles="1" noChangeArrowheads="1" noChangeShapeType="1" noTextEdit="1"/>
              </p:cNvSpPr>
              <p:nvPr/>
            </p:nvSpPr>
            <p:spPr>
              <a:xfrm>
                <a:off x="460243" y="4873766"/>
                <a:ext cx="878543" cy="491270"/>
              </a:xfrm>
              <a:prstGeom prst="rect">
                <a:avLst/>
              </a:prstGeom>
              <a:blipFill>
                <a:blip r:embed="rId12"/>
                <a:stretch>
                  <a:fillRect/>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F3B050E5-10C6-794C-BDCC-F074D043D9DF}"/>
              </a:ext>
            </a:extLst>
          </p:cNvPr>
          <p:cNvSpPr txBox="1"/>
          <p:nvPr/>
        </p:nvSpPr>
        <p:spPr>
          <a:xfrm>
            <a:off x="531729" y="1227639"/>
            <a:ext cx="10687050" cy="830997"/>
          </a:xfrm>
          <a:prstGeom prst="rect">
            <a:avLst/>
          </a:prstGeom>
          <a:noFill/>
        </p:spPr>
        <p:txBody>
          <a:bodyPr wrap="square" rtlCol="0">
            <a:spAutoFit/>
          </a:bodyPr>
          <a:lstStyle/>
          <a:p>
            <a:r>
              <a:rPr lang="en-US" sz="2400" dirty="0">
                <a:latin typeface="Helvetica" pitchFamily="2" charset="0"/>
              </a:rPr>
              <a:t>The *first* thing we do is set the weights of all of the edges of the network to random numbers.</a:t>
            </a:r>
          </a:p>
        </p:txBody>
      </p:sp>
    </p:spTree>
    <p:extLst>
      <p:ext uri="{BB962C8B-B14F-4D97-AF65-F5344CB8AC3E}">
        <p14:creationId xmlns:p14="http://schemas.microsoft.com/office/powerpoint/2010/main" val="302851793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a:xfrm>
            <a:off x="422536" y="27251"/>
            <a:ext cx="10058400" cy="1371600"/>
          </a:xfrm>
        </p:spPr>
        <p:txBody>
          <a:bodyPr/>
          <a:lstStyle/>
          <a:p>
            <a:r>
              <a:rPr lang="en-US" dirty="0">
                <a:latin typeface="Helvetica" pitchFamily="2" charset="0"/>
              </a:rPr>
              <a:t>Back Propagation Example</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p:txBody>
          <a:bodyPr>
            <a:normAutofit/>
          </a:bodyPr>
          <a:lstStyle/>
          <a:p>
            <a:endParaRPr lang="en-US" sz="2400" dirty="0">
              <a:latin typeface="Helvetica" pitchFamily="2" charset="0"/>
            </a:endParaRPr>
          </a:p>
          <a:p>
            <a:pPr marL="0" indent="0">
              <a:buNone/>
            </a:pPr>
            <a:endParaRPr lang="en-US" sz="2400" dirty="0">
              <a:latin typeface="Helvetica" pitchFamily="2" charset="0"/>
            </a:endParaRPr>
          </a:p>
        </p:txBody>
      </p:sp>
      <p:grpSp>
        <p:nvGrpSpPr>
          <p:cNvPr id="4" name="Group 3">
            <a:extLst>
              <a:ext uri="{FF2B5EF4-FFF2-40B4-BE49-F238E27FC236}">
                <a16:creationId xmlns:a16="http://schemas.microsoft.com/office/drawing/2014/main" id="{F2289EC0-BEE5-C54C-941C-D1D22C501FE9}"/>
              </a:ext>
            </a:extLst>
          </p:cNvPr>
          <p:cNvGrpSpPr/>
          <p:nvPr/>
        </p:nvGrpSpPr>
        <p:grpSpPr>
          <a:xfrm>
            <a:off x="1066799" y="2654306"/>
            <a:ext cx="8459767" cy="3092895"/>
            <a:chOff x="3375581" y="2991232"/>
            <a:chExt cx="4589912" cy="2034562"/>
          </a:xfrm>
        </p:grpSpPr>
        <p:sp>
          <p:nvSpPr>
            <p:cNvPr id="14" name="Oval 13">
              <a:extLst>
                <a:ext uri="{FF2B5EF4-FFF2-40B4-BE49-F238E27FC236}">
                  <a16:creationId xmlns:a16="http://schemas.microsoft.com/office/drawing/2014/main" id="{E74544D5-EB92-D349-B000-DF8E15FD9E07}"/>
                </a:ext>
              </a:extLst>
            </p:cNvPr>
            <p:cNvSpPr/>
            <p:nvPr/>
          </p:nvSpPr>
          <p:spPr>
            <a:xfrm>
              <a:off x="3375582" y="2991232"/>
              <a:ext cx="938637" cy="825956"/>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0.35</a:t>
              </a:r>
            </a:p>
          </p:txBody>
        </p:sp>
        <p:sp>
          <p:nvSpPr>
            <p:cNvPr id="15" name="Oval 14">
              <a:extLst>
                <a:ext uri="{FF2B5EF4-FFF2-40B4-BE49-F238E27FC236}">
                  <a16:creationId xmlns:a16="http://schemas.microsoft.com/office/drawing/2014/main" id="{F521F1DA-EC70-7F4B-9BE4-67D2FF50F7D7}"/>
                </a:ext>
              </a:extLst>
            </p:cNvPr>
            <p:cNvSpPr/>
            <p:nvPr/>
          </p:nvSpPr>
          <p:spPr>
            <a:xfrm>
              <a:off x="3375581" y="4199838"/>
              <a:ext cx="938637" cy="825956"/>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0.9</a:t>
              </a:r>
            </a:p>
          </p:txBody>
        </p:sp>
        <p:sp>
          <p:nvSpPr>
            <p:cNvPr id="16" name="Oval 15">
              <a:extLst>
                <a:ext uri="{FF2B5EF4-FFF2-40B4-BE49-F238E27FC236}">
                  <a16:creationId xmlns:a16="http://schemas.microsoft.com/office/drawing/2014/main" id="{9E2F0B38-4A5D-F14A-80F5-1268744DDA8E}"/>
                </a:ext>
              </a:extLst>
            </p:cNvPr>
            <p:cNvSpPr/>
            <p:nvPr/>
          </p:nvSpPr>
          <p:spPr>
            <a:xfrm>
              <a:off x="5285344" y="3001391"/>
              <a:ext cx="938637" cy="825956"/>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Oval 16">
              <a:extLst>
                <a:ext uri="{FF2B5EF4-FFF2-40B4-BE49-F238E27FC236}">
                  <a16:creationId xmlns:a16="http://schemas.microsoft.com/office/drawing/2014/main" id="{E0DB1823-4CEA-3A4C-B00D-9089ECD8926D}"/>
                </a:ext>
              </a:extLst>
            </p:cNvPr>
            <p:cNvSpPr/>
            <p:nvPr/>
          </p:nvSpPr>
          <p:spPr>
            <a:xfrm>
              <a:off x="5285344" y="4199838"/>
              <a:ext cx="938637" cy="825956"/>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a:extLst>
                <a:ext uri="{FF2B5EF4-FFF2-40B4-BE49-F238E27FC236}">
                  <a16:creationId xmlns:a16="http://schemas.microsoft.com/office/drawing/2014/main" id="{212D0EF4-CDAF-3E48-9762-96B3A0BFDBFE}"/>
                </a:ext>
              </a:extLst>
            </p:cNvPr>
            <p:cNvSpPr/>
            <p:nvPr/>
          </p:nvSpPr>
          <p:spPr>
            <a:xfrm>
              <a:off x="7026856" y="3613735"/>
              <a:ext cx="938637" cy="825956"/>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Target: 0.5</a:t>
              </a:r>
            </a:p>
          </p:txBody>
        </p:sp>
        <p:cxnSp>
          <p:nvCxnSpPr>
            <p:cNvPr id="19" name="Straight Arrow Connector 18">
              <a:extLst>
                <a:ext uri="{FF2B5EF4-FFF2-40B4-BE49-F238E27FC236}">
                  <a16:creationId xmlns:a16="http://schemas.microsoft.com/office/drawing/2014/main" id="{904FB72E-F32B-4C40-B12A-58ED7C24BC10}"/>
                </a:ext>
              </a:extLst>
            </p:cNvPr>
            <p:cNvCxnSpPr>
              <a:stCxn id="14" idx="6"/>
              <a:endCxn id="16" idx="2"/>
            </p:cNvCxnSpPr>
            <p:nvPr/>
          </p:nvCxnSpPr>
          <p:spPr>
            <a:xfrm>
              <a:off x="4314219" y="3404210"/>
              <a:ext cx="971125" cy="10159"/>
            </a:xfrm>
            <a:prstGeom prst="straightConnector1">
              <a:avLst/>
            </a:prstGeom>
            <a:solidFill>
              <a:srgbClr val="FF0000"/>
            </a:solidFill>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0EAAED42-6560-7A4C-A1DB-DC39FB8DC617}"/>
                </a:ext>
              </a:extLst>
            </p:cNvPr>
            <p:cNvCxnSpPr/>
            <p:nvPr/>
          </p:nvCxnSpPr>
          <p:spPr>
            <a:xfrm>
              <a:off x="4314219" y="4619991"/>
              <a:ext cx="971125" cy="10159"/>
            </a:xfrm>
            <a:prstGeom prst="straightConnector1">
              <a:avLst/>
            </a:prstGeom>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5DD30C84-2C74-EC49-87EE-7653B34BD18B}"/>
                </a:ext>
              </a:extLst>
            </p:cNvPr>
            <p:cNvCxnSpPr>
              <a:cxnSpLocks/>
              <a:endCxn id="18" idx="2"/>
            </p:cNvCxnSpPr>
            <p:nvPr/>
          </p:nvCxnSpPr>
          <p:spPr>
            <a:xfrm>
              <a:off x="6223981" y="3442259"/>
              <a:ext cx="802875" cy="584454"/>
            </a:xfrm>
            <a:prstGeom prst="straightConnector1">
              <a:avLst/>
            </a:prstGeom>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FF3F8198-7A53-2A45-B950-88C6270E9670}"/>
                </a:ext>
              </a:extLst>
            </p:cNvPr>
            <p:cNvCxnSpPr>
              <a:cxnSpLocks/>
              <a:endCxn id="18" idx="2"/>
            </p:cNvCxnSpPr>
            <p:nvPr/>
          </p:nvCxnSpPr>
          <p:spPr>
            <a:xfrm flipV="1">
              <a:off x="6223981" y="4026713"/>
              <a:ext cx="802875" cy="588198"/>
            </a:xfrm>
            <a:prstGeom prst="straightConnector1">
              <a:avLst/>
            </a:prstGeom>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25B65946-CE70-9244-905F-BFE49F6C6ABD}"/>
                </a:ext>
              </a:extLst>
            </p:cNvPr>
            <p:cNvCxnSpPr>
              <a:cxnSpLocks/>
              <a:stCxn id="14" idx="6"/>
              <a:endCxn id="17" idx="1"/>
            </p:cNvCxnSpPr>
            <p:nvPr/>
          </p:nvCxnSpPr>
          <p:spPr>
            <a:xfrm>
              <a:off x="4314219" y="3404210"/>
              <a:ext cx="1108585" cy="916586"/>
            </a:xfrm>
            <a:prstGeom prst="straightConnector1">
              <a:avLst/>
            </a:prstGeom>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51F8FD80-36AF-EE45-976A-709D04550509}"/>
                </a:ext>
              </a:extLst>
            </p:cNvPr>
            <p:cNvCxnSpPr>
              <a:cxnSpLocks/>
              <a:stCxn id="15" idx="6"/>
              <a:endCxn id="16" idx="3"/>
            </p:cNvCxnSpPr>
            <p:nvPr/>
          </p:nvCxnSpPr>
          <p:spPr>
            <a:xfrm flipV="1">
              <a:off x="4314218" y="3706389"/>
              <a:ext cx="1108586" cy="906427"/>
            </a:xfrm>
            <a:prstGeom prst="straightConnector1">
              <a:avLst/>
            </a:prstGeom>
            <a:solidFill>
              <a:srgbClr val="FF0000"/>
            </a:solidFill>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BB0733E6-4BD7-8F4A-9505-E48C6EE57679}"/>
                  </a:ext>
                </a:extLst>
              </p:cNvPr>
              <p:cNvSpPr txBox="1"/>
              <p:nvPr/>
            </p:nvSpPr>
            <p:spPr>
              <a:xfrm>
                <a:off x="3000051" y="2772304"/>
                <a:ext cx="1449692" cy="4308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𝑤</m:t>
                          </m:r>
                        </m:e>
                        <m:sub>
                          <m:r>
                            <a:rPr lang="en-US" sz="2200" b="0" i="1" smtClean="0">
                              <a:latin typeface="Cambria Math" panose="02040503050406030204" pitchFamily="18" charset="0"/>
                            </a:rPr>
                            <m:t>1</m:t>
                          </m:r>
                        </m:sub>
                      </m:sSub>
                      <m:r>
                        <a:rPr lang="en-US" sz="2200" b="0" i="1" smtClean="0">
                          <a:latin typeface="Cambria Math" panose="02040503050406030204" pitchFamily="18" charset="0"/>
                        </a:rPr>
                        <m:t>=0.10</m:t>
                      </m:r>
                    </m:oMath>
                  </m:oMathPara>
                </a14:m>
                <a:endParaRPr lang="en-US" sz="2200" dirty="0"/>
              </a:p>
            </p:txBody>
          </p:sp>
        </mc:Choice>
        <mc:Fallback xmlns="">
          <p:sp>
            <p:nvSpPr>
              <p:cNvPr id="28" name="TextBox 27">
                <a:extLst>
                  <a:ext uri="{FF2B5EF4-FFF2-40B4-BE49-F238E27FC236}">
                    <a16:creationId xmlns:a16="http://schemas.microsoft.com/office/drawing/2014/main" id="{BB0733E6-4BD7-8F4A-9505-E48C6EE57679}"/>
                  </a:ext>
                </a:extLst>
              </p:cNvPr>
              <p:cNvSpPr txBox="1">
                <a:spLocks noRot="1" noChangeAspect="1" noMove="1" noResize="1" noEditPoints="1" noAdjustHandles="1" noChangeArrowheads="1" noChangeShapeType="1" noTextEdit="1"/>
              </p:cNvSpPr>
              <p:nvPr/>
            </p:nvSpPr>
            <p:spPr>
              <a:xfrm>
                <a:off x="3000051" y="2772304"/>
                <a:ext cx="1449692" cy="430887"/>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26C39DDA-A519-4D4F-A47D-D40ADAB1EF70}"/>
                  </a:ext>
                </a:extLst>
              </p:cNvPr>
              <p:cNvSpPr txBox="1"/>
              <p:nvPr/>
            </p:nvSpPr>
            <p:spPr>
              <a:xfrm>
                <a:off x="2988090" y="5125918"/>
                <a:ext cx="1239698" cy="430887"/>
              </a:xfrm>
              <a:prstGeom prst="rect">
                <a:avLst/>
              </a:prstGeom>
              <a:noFill/>
            </p:spPr>
            <p:txBody>
              <a:bodyPr wrap="none" rtlCol="0">
                <a:spAutoFit/>
              </a:bodyPr>
              <a:lstStyle/>
              <a:p>
                <a14:m>
                  <m:oMath xmlns:m="http://schemas.openxmlformats.org/officeDocument/2006/math">
                    <m:sSub>
                      <m:sSubPr>
                        <m:ctrlPr>
                          <a:rPr lang="en-US" sz="2200" b="0" i="1" smtClean="0">
                            <a:latin typeface="Cambria Math" panose="02040503050406030204" pitchFamily="18" charset="0"/>
                            <a:ea typeface="Cambria Math" panose="02040503050406030204" pitchFamily="18" charset="0"/>
                          </a:rPr>
                        </m:ctrlPr>
                      </m:sSubPr>
                      <m:e>
                        <m:r>
                          <a:rPr lang="en-US" sz="2200" b="0" i="1" smtClean="0">
                            <a:latin typeface="Cambria Math" panose="02040503050406030204" pitchFamily="18" charset="0"/>
                            <a:ea typeface="Cambria Math" panose="02040503050406030204" pitchFamily="18" charset="0"/>
                          </a:rPr>
                          <m:t>𝑤</m:t>
                        </m:r>
                      </m:e>
                      <m:sub>
                        <m:r>
                          <a:rPr lang="en-US" sz="2200" b="0" i="1" smtClean="0">
                            <a:latin typeface="Cambria Math" panose="02040503050406030204" pitchFamily="18" charset="0"/>
                            <a:ea typeface="Cambria Math" panose="02040503050406030204" pitchFamily="18" charset="0"/>
                          </a:rPr>
                          <m:t>4</m:t>
                        </m:r>
                      </m:sub>
                    </m:sSub>
                  </m:oMath>
                </a14:m>
                <a:r>
                  <a:rPr lang="en-US" sz="2200" dirty="0">
                    <a:latin typeface="Cambria Math" panose="02040503050406030204" pitchFamily="18" charset="0"/>
                    <a:ea typeface="Cambria Math" panose="02040503050406030204" pitchFamily="18" charset="0"/>
                  </a:rPr>
                  <a:t>=0.60</a:t>
                </a:r>
              </a:p>
            </p:txBody>
          </p:sp>
        </mc:Choice>
        <mc:Fallback xmlns="">
          <p:sp>
            <p:nvSpPr>
              <p:cNvPr id="29" name="TextBox 28">
                <a:extLst>
                  <a:ext uri="{FF2B5EF4-FFF2-40B4-BE49-F238E27FC236}">
                    <a16:creationId xmlns:a16="http://schemas.microsoft.com/office/drawing/2014/main" id="{26C39DDA-A519-4D4F-A47D-D40ADAB1EF70}"/>
                  </a:ext>
                </a:extLst>
              </p:cNvPr>
              <p:cNvSpPr txBox="1">
                <a:spLocks noRot="1" noChangeAspect="1" noMove="1" noResize="1" noEditPoints="1" noAdjustHandles="1" noChangeArrowheads="1" noChangeShapeType="1" noTextEdit="1"/>
              </p:cNvSpPr>
              <p:nvPr/>
            </p:nvSpPr>
            <p:spPr>
              <a:xfrm>
                <a:off x="2988090" y="5125918"/>
                <a:ext cx="1239698" cy="430887"/>
              </a:xfrm>
              <a:prstGeom prst="rect">
                <a:avLst/>
              </a:prstGeom>
              <a:blipFill>
                <a:blip r:embed="rId3"/>
                <a:stretch>
                  <a:fillRect t="-8571" r="-4040" b="-25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7F604CD2-5B04-9A4C-A3CA-30A0F98A5DE6}"/>
                  </a:ext>
                </a:extLst>
              </p:cNvPr>
              <p:cNvSpPr txBox="1"/>
              <p:nvPr/>
            </p:nvSpPr>
            <p:spPr>
              <a:xfrm>
                <a:off x="2170322" y="3686558"/>
                <a:ext cx="1456232" cy="4308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𝑤</m:t>
                          </m:r>
                        </m:e>
                        <m:sub>
                          <m:r>
                            <a:rPr lang="en-US" sz="2200" b="0" i="1" smtClean="0">
                              <a:latin typeface="Cambria Math" panose="02040503050406030204" pitchFamily="18" charset="0"/>
                            </a:rPr>
                            <m:t>2</m:t>
                          </m:r>
                        </m:sub>
                      </m:sSub>
                      <m:r>
                        <a:rPr lang="en-US" sz="2200" b="0" i="1" smtClean="0">
                          <a:latin typeface="Cambria Math" panose="02040503050406030204" pitchFamily="18" charset="0"/>
                        </a:rPr>
                        <m:t>=0.40</m:t>
                      </m:r>
                    </m:oMath>
                  </m:oMathPara>
                </a14:m>
                <a:endParaRPr lang="en-US" sz="2200" dirty="0"/>
              </a:p>
            </p:txBody>
          </p:sp>
        </mc:Choice>
        <mc:Fallback xmlns="">
          <p:sp>
            <p:nvSpPr>
              <p:cNvPr id="30" name="TextBox 29">
                <a:extLst>
                  <a:ext uri="{FF2B5EF4-FFF2-40B4-BE49-F238E27FC236}">
                    <a16:creationId xmlns:a16="http://schemas.microsoft.com/office/drawing/2014/main" id="{7F604CD2-5B04-9A4C-A3CA-30A0F98A5DE6}"/>
                  </a:ext>
                </a:extLst>
              </p:cNvPr>
              <p:cNvSpPr txBox="1">
                <a:spLocks noRot="1" noChangeAspect="1" noMove="1" noResize="1" noEditPoints="1" noAdjustHandles="1" noChangeArrowheads="1" noChangeShapeType="1" noTextEdit="1"/>
              </p:cNvSpPr>
              <p:nvPr/>
            </p:nvSpPr>
            <p:spPr>
              <a:xfrm>
                <a:off x="2170322" y="3686558"/>
                <a:ext cx="1456232" cy="430887"/>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6A60C605-C052-D54E-98DA-225DCA283671}"/>
                  </a:ext>
                </a:extLst>
              </p:cNvPr>
              <p:cNvSpPr txBox="1"/>
              <p:nvPr/>
            </p:nvSpPr>
            <p:spPr>
              <a:xfrm>
                <a:off x="2386565" y="4244592"/>
                <a:ext cx="1248227" cy="430887"/>
              </a:xfrm>
              <a:prstGeom prst="rect">
                <a:avLst/>
              </a:prstGeom>
              <a:noFill/>
            </p:spPr>
            <p:txBody>
              <a:bodyPr wrap="none" rtlCol="0">
                <a:spAutoFit/>
              </a:bodyPr>
              <a:lstStyle/>
              <a:p>
                <a14:m>
                  <m:oMath xmlns:m="http://schemas.openxmlformats.org/officeDocument/2006/math">
                    <m:sSub>
                      <m:sSubPr>
                        <m:ctrlPr>
                          <a:rPr lang="en-US" sz="2200" b="0" i="1" smtClean="0">
                            <a:latin typeface="Cambria Math" panose="02040503050406030204" pitchFamily="18" charset="0"/>
                            <a:ea typeface="Cambria Math" panose="02040503050406030204" pitchFamily="18" charset="0"/>
                          </a:rPr>
                        </m:ctrlPr>
                      </m:sSubPr>
                      <m:e>
                        <m:r>
                          <a:rPr lang="en-US" sz="2200" b="0" i="1" smtClean="0">
                            <a:latin typeface="Cambria Math" panose="02040503050406030204" pitchFamily="18" charset="0"/>
                            <a:ea typeface="Cambria Math" panose="02040503050406030204" pitchFamily="18" charset="0"/>
                          </a:rPr>
                          <m:t>𝑤</m:t>
                        </m:r>
                      </m:e>
                      <m:sub>
                        <m:r>
                          <a:rPr lang="en-US" sz="2200" b="0" i="1" smtClean="0">
                            <a:latin typeface="Cambria Math" panose="02040503050406030204" pitchFamily="18" charset="0"/>
                            <a:ea typeface="Cambria Math" panose="02040503050406030204" pitchFamily="18" charset="0"/>
                          </a:rPr>
                          <m:t>3</m:t>
                        </m:r>
                      </m:sub>
                    </m:sSub>
                  </m:oMath>
                </a14:m>
                <a:r>
                  <a:rPr lang="en-US" sz="2200" dirty="0">
                    <a:latin typeface="Cambria Math" panose="02040503050406030204" pitchFamily="18" charset="0"/>
                    <a:ea typeface="Cambria Math" panose="02040503050406030204" pitchFamily="18" charset="0"/>
                  </a:rPr>
                  <a:t>=0.80</a:t>
                </a:r>
              </a:p>
            </p:txBody>
          </p:sp>
        </mc:Choice>
        <mc:Fallback xmlns="">
          <p:sp>
            <p:nvSpPr>
              <p:cNvPr id="31" name="TextBox 30">
                <a:extLst>
                  <a:ext uri="{FF2B5EF4-FFF2-40B4-BE49-F238E27FC236}">
                    <a16:creationId xmlns:a16="http://schemas.microsoft.com/office/drawing/2014/main" id="{6A60C605-C052-D54E-98DA-225DCA283671}"/>
                  </a:ext>
                </a:extLst>
              </p:cNvPr>
              <p:cNvSpPr txBox="1">
                <a:spLocks noRot="1" noChangeAspect="1" noMove="1" noResize="1" noEditPoints="1" noAdjustHandles="1" noChangeArrowheads="1" noChangeShapeType="1" noTextEdit="1"/>
              </p:cNvSpPr>
              <p:nvPr/>
            </p:nvSpPr>
            <p:spPr>
              <a:xfrm>
                <a:off x="2386565" y="4244592"/>
                <a:ext cx="1248227" cy="430887"/>
              </a:xfrm>
              <a:prstGeom prst="rect">
                <a:avLst/>
              </a:prstGeom>
              <a:blipFill>
                <a:blip r:embed="rId5"/>
                <a:stretch>
                  <a:fillRect t="-5714" r="-5051" b="-28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37663B59-496B-7949-B018-1E24CA72E070}"/>
                  </a:ext>
                </a:extLst>
              </p:cNvPr>
              <p:cNvSpPr txBox="1"/>
              <p:nvPr/>
            </p:nvSpPr>
            <p:spPr>
              <a:xfrm>
                <a:off x="6698499" y="3201761"/>
                <a:ext cx="1373261" cy="430887"/>
              </a:xfrm>
              <a:prstGeom prst="rect">
                <a:avLst/>
              </a:prstGeom>
              <a:noFill/>
            </p:spPr>
            <p:txBody>
              <a:bodyPr wrap="none" rtlCol="0">
                <a:spAutoFit/>
              </a:bodyPr>
              <a:lstStyle/>
              <a:p>
                <a14:m>
                  <m:oMath xmlns:m="http://schemas.openxmlformats.org/officeDocument/2006/math">
                    <m:sSub>
                      <m:sSubPr>
                        <m:ctrlPr>
                          <a:rPr lang="en-US" sz="2200" b="0" i="1" smtClean="0">
                            <a:latin typeface="Cambria Math" panose="02040503050406030204" pitchFamily="18" charset="0"/>
                            <a:ea typeface="Cambria Math" panose="02040503050406030204" pitchFamily="18" charset="0"/>
                          </a:rPr>
                        </m:ctrlPr>
                      </m:sSubPr>
                      <m:e>
                        <m:r>
                          <a:rPr lang="en-US" sz="2200" b="0" i="1" smtClean="0">
                            <a:latin typeface="Cambria Math" panose="02040503050406030204" pitchFamily="18" charset="0"/>
                            <a:ea typeface="Cambria Math" panose="02040503050406030204" pitchFamily="18" charset="0"/>
                          </a:rPr>
                          <m:t>𝑤</m:t>
                        </m:r>
                      </m:e>
                      <m:sub>
                        <m:r>
                          <a:rPr lang="en-US" sz="2200" b="0" i="1" smtClean="0">
                            <a:latin typeface="Cambria Math" panose="02040503050406030204" pitchFamily="18" charset="0"/>
                            <a:ea typeface="Cambria Math" panose="02040503050406030204" pitchFamily="18" charset="0"/>
                          </a:rPr>
                          <m:t>5</m:t>
                        </m:r>
                      </m:sub>
                    </m:sSub>
                  </m:oMath>
                </a14:m>
                <a:r>
                  <a:rPr lang="en-US" sz="2200" dirty="0">
                    <a:latin typeface="Cambria Math" panose="02040503050406030204" pitchFamily="18" charset="0"/>
                    <a:ea typeface="Cambria Math" panose="02040503050406030204" pitchFamily="18" charset="0"/>
                  </a:rPr>
                  <a:t> = 0.30</a:t>
                </a:r>
              </a:p>
            </p:txBody>
          </p:sp>
        </mc:Choice>
        <mc:Fallback xmlns="">
          <p:sp>
            <p:nvSpPr>
              <p:cNvPr id="32" name="TextBox 31">
                <a:extLst>
                  <a:ext uri="{FF2B5EF4-FFF2-40B4-BE49-F238E27FC236}">
                    <a16:creationId xmlns:a16="http://schemas.microsoft.com/office/drawing/2014/main" id="{37663B59-496B-7949-B018-1E24CA72E070}"/>
                  </a:ext>
                </a:extLst>
              </p:cNvPr>
              <p:cNvSpPr txBox="1">
                <a:spLocks noRot="1" noChangeAspect="1" noMove="1" noResize="1" noEditPoints="1" noAdjustHandles="1" noChangeArrowheads="1" noChangeShapeType="1" noTextEdit="1"/>
              </p:cNvSpPr>
              <p:nvPr/>
            </p:nvSpPr>
            <p:spPr>
              <a:xfrm>
                <a:off x="6698499" y="3201761"/>
                <a:ext cx="1373261" cy="430887"/>
              </a:xfrm>
              <a:prstGeom prst="rect">
                <a:avLst/>
              </a:prstGeom>
              <a:blipFill>
                <a:blip r:embed="rId6"/>
                <a:stretch>
                  <a:fillRect t="-8824" r="-3636" b="-2941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C68DF134-F471-7946-A598-A6E86653C083}"/>
                  </a:ext>
                </a:extLst>
              </p:cNvPr>
              <p:cNvSpPr txBox="1"/>
              <p:nvPr/>
            </p:nvSpPr>
            <p:spPr>
              <a:xfrm>
                <a:off x="6698499" y="4778776"/>
                <a:ext cx="1456231" cy="4308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𝑤</m:t>
                          </m:r>
                        </m:e>
                        <m:sub>
                          <m:r>
                            <a:rPr lang="en-US" sz="2200" b="0" i="1" smtClean="0">
                              <a:latin typeface="Cambria Math" panose="02040503050406030204" pitchFamily="18" charset="0"/>
                            </a:rPr>
                            <m:t>6</m:t>
                          </m:r>
                        </m:sub>
                      </m:sSub>
                      <m:r>
                        <a:rPr lang="en-US" sz="2200" b="0" i="1" smtClean="0">
                          <a:latin typeface="Cambria Math" panose="02040503050406030204" pitchFamily="18" charset="0"/>
                        </a:rPr>
                        <m:t>=0.90</m:t>
                      </m:r>
                    </m:oMath>
                  </m:oMathPara>
                </a14:m>
                <a:endParaRPr lang="en-US" sz="2200" dirty="0"/>
              </a:p>
            </p:txBody>
          </p:sp>
        </mc:Choice>
        <mc:Fallback xmlns="">
          <p:sp>
            <p:nvSpPr>
              <p:cNvPr id="33" name="TextBox 32">
                <a:extLst>
                  <a:ext uri="{FF2B5EF4-FFF2-40B4-BE49-F238E27FC236}">
                    <a16:creationId xmlns:a16="http://schemas.microsoft.com/office/drawing/2014/main" id="{C68DF134-F471-7946-A598-A6E86653C083}"/>
                  </a:ext>
                </a:extLst>
              </p:cNvPr>
              <p:cNvSpPr txBox="1">
                <a:spLocks noRot="1" noChangeAspect="1" noMove="1" noResize="1" noEditPoints="1" noAdjustHandles="1" noChangeArrowheads="1" noChangeShapeType="1" noTextEdit="1"/>
              </p:cNvSpPr>
              <p:nvPr/>
            </p:nvSpPr>
            <p:spPr>
              <a:xfrm>
                <a:off x="6698499" y="4778776"/>
                <a:ext cx="1456231" cy="430887"/>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Content Placeholder 2">
                <a:extLst>
                  <a:ext uri="{FF2B5EF4-FFF2-40B4-BE49-F238E27FC236}">
                    <a16:creationId xmlns:a16="http://schemas.microsoft.com/office/drawing/2014/main" id="{9EDBD7F6-A329-774F-8090-73CBB6B6EE1A}"/>
                  </a:ext>
                </a:extLst>
              </p:cNvPr>
              <p:cNvSpPr txBox="1">
                <a:spLocks/>
              </p:cNvSpPr>
              <p:nvPr/>
            </p:nvSpPr>
            <p:spPr>
              <a:xfrm>
                <a:off x="5953987" y="2513578"/>
                <a:ext cx="878543" cy="49127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b="0" i="1" dirty="0" smtClean="0">
                              <a:solidFill>
                                <a:schemeClr val="tx1"/>
                              </a:solidFill>
                              <a:latin typeface="Cambria Math" panose="02040503050406030204" pitchFamily="18" charset="0"/>
                            </a:rPr>
                          </m:ctrlPr>
                        </m:sSubPr>
                        <m:e>
                          <m:r>
                            <a:rPr lang="en-US" i="1" dirty="0" smtClean="0">
                              <a:solidFill>
                                <a:schemeClr val="tx1"/>
                              </a:solidFill>
                              <a:latin typeface="Cambria Math" panose="02040503050406030204" pitchFamily="18" charset="0"/>
                            </a:rPr>
                            <m:t>𝐻</m:t>
                          </m:r>
                        </m:e>
                        <m:sub>
                          <m:r>
                            <a:rPr lang="en-US" i="1" dirty="0" smtClean="0">
                              <a:solidFill>
                                <a:schemeClr val="tx1"/>
                              </a:solidFill>
                              <a:latin typeface="Cambria Math" panose="02040503050406030204" pitchFamily="18" charset="0"/>
                            </a:rPr>
                            <m:t>1</m:t>
                          </m:r>
                        </m:sub>
                      </m:sSub>
                    </m:oMath>
                  </m:oMathPara>
                </a14:m>
                <a:endParaRPr lang="en-US" dirty="0"/>
              </a:p>
            </p:txBody>
          </p:sp>
        </mc:Choice>
        <mc:Fallback xmlns="">
          <p:sp>
            <p:nvSpPr>
              <p:cNvPr id="34" name="Content Placeholder 2">
                <a:extLst>
                  <a:ext uri="{FF2B5EF4-FFF2-40B4-BE49-F238E27FC236}">
                    <a16:creationId xmlns:a16="http://schemas.microsoft.com/office/drawing/2014/main" id="{9EDBD7F6-A329-774F-8090-73CBB6B6EE1A}"/>
                  </a:ext>
                </a:extLst>
              </p:cNvPr>
              <p:cNvSpPr txBox="1">
                <a:spLocks noRot="1" noChangeAspect="1" noMove="1" noResize="1" noEditPoints="1" noAdjustHandles="1" noChangeArrowheads="1" noChangeShapeType="1" noTextEdit="1"/>
              </p:cNvSpPr>
              <p:nvPr/>
            </p:nvSpPr>
            <p:spPr>
              <a:xfrm>
                <a:off x="5953987" y="2513578"/>
                <a:ext cx="878543" cy="491270"/>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Content Placeholder 2">
                <a:extLst>
                  <a:ext uri="{FF2B5EF4-FFF2-40B4-BE49-F238E27FC236}">
                    <a16:creationId xmlns:a16="http://schemas.microsoft.com/office/drawing/2014/main" id="{9D8CC347-2FA3-E24F-9CB3-9A70A2102FC0}"/>
                  </a:ext>
                </a:extLst>
              </p:cNvPr>
              <p:cNvSpPr txBox="1">
                <a:spLocks/>
              </p:cNvSpPr>
              <p:nvPr/>
            </p:nvSpPr>
            <p:spPr>
              <a:xfrm>
                <a:off x="5875254" y="4260448"/>
                <a:ext cx="878543" cy="49127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b="0" i="1" dirty="0" smtClean="0">
                              <a:solidFill>
                                <a:schemeClr val="tx1"/>
                              </a:solidFill>
                              <a:latin typeface="Cambria Math" panose="02040503050406030204" pitchFamily="18" charset="0"/>
                            </a:rPr>
                          </m:ctrlPr>
                        </m:sSubPr>
                        <m:e>
                          <m:r>
                            <a:rPr lang="en-US" i="1" dirty="0" smtClean="0">
                              <a:solidFill>
                                <a:schemeClr val="tx1"/>
                              </a:solidFill>
                              <a:latin typeface="Cambria Math" panose="02040503050406030204" pitchFamily="18" charset="0"/>
                            </a:rPr>
                            <m:t>𝐻</m:t>
                          </m:r>
                        </m:e>
                        <m:sub>
                          <m:r>
                            <a:rPr lang="en-US" b="0" i="1" dirty="0" smtClean="0">
                              <a:solidFill>
                                <a:schemeClr val="tx1"/>
                              </a:solidFill>
                              <a:latin typeface="Cambria Math" panose="02040503050406030204" pitchFamily="18" charset="0"/>
                            </a:rPr>
                            <m:t>2</m:t>
                          </m:r>
                        </m:sub>
                      </m:sSub>
                    </m:oMath>
                  </m:oMathPara>
                </a14:m>
                <a:endParaRPr lang="en-US" dirty="0"/>
              </a:p>
            </p:txBody>
          </p:sp>
        </mc:Choice>
        <mc:Fallback xmlns="">
          <p:sp>
            <p:nvSpPr>
              <p:cNvPr id="35" name="Content Placeholder 2">
                <a:extLst>
                  <a:ext uri="{FF2B5EF4-FFF2-40B4-BE49-F238E27FC236}">
                    <a16:creationId xmlns:a16="http://schemas.microsoft.com/office/drawing/2014/main" id="{9D8CC347-2FA3-E24F-9CB3-9A70A2102FC0}"/>
                  </a:ext>
                </a:extLst>
              </p:cNvPr>
              <p:cNvSpPr txBox="1">
                <a:spLocks noRot="1" noChangeAspect="1" noMove="1" noResize="1" noEditPoints="1" noAdjustHandles="1" noChangeArrowheads="1" noChangeShapeType="1" noTextEdit="1"/>
              </p:cNvSpPr>
              <p:nvPr/>
            </p:nvSpPr>
            <p:spPr>
              <a:xfrm>
                <a:off x="5875254" y="4260448"/>
                <a:ext cx="878543" cy="491270"/>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Content Placeholder 2">
                <a:extLst>
                  <a:ext uri="{FF2B5EF4-FFF2-40B4-BE49-F238E27FC236}">
                    <a16:creationId xmlns:a16="http://schemas.microsoft.com/office/drawing/2014/main" id="{A3511906-2F34-2B4E-898C-BF187B86B7A7}"/>
                  </a:ext>
                </a:extLst>
              </p:cNvPr>
              <p:cNvSpPr txBox="1">
                <a:spLocks/>
              </p:cNvSpPr>
              <p:nvPr/>
            </p:nvSpPr>
            <p:spPr>
              <a:xfrm>
                <a:off x="9087294" y="3314198"/>
                <a:ext cx="878543" cy="49127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b="0" i="1" dirty="0" smtClean="0">
                              <a:solidFill>
                                <a:schemeClr val="tx1"/>
                              </a:solidFill>
                              <a:latin typeface="Cambria Math" panose="02040503050406030204" pitchFamily="18" charset="0"/>
                            </a:rPr>
                          </m:ctrlPr>
                        </m:sSubPr>
                        <m:e>
                          <m:r>
                            <a:rPr lang="en-US" b="0" i="1" dirty="0" smtClean="0">
                              <a:solidFill>
                                <a:schemeClr val="tx1"/>
                              </a:solidFill>
                              <a:latin typeface="Cambria Math" panose="02040503050406030204" pitchFamily="18" charset="0"/>
                            </a:rPr>
                            <m:t>𝑂</m:t>
                          </m:r>
                        </m:e>
                        <m:sub>
                          <m:r>
                            <a:rPr lang="en-US" i="1" dirty="0" smtClean="0">
                              <a:solidFill>
                                <a:schemeClr val="tx1"/>
                              </a:solidFill>
                              <a:latin typeface="Cambria Math" panose="02040503050406030204" pitchFamily="18" charset="0"/>
                            </a:rPr>
                            <m:t>1</m:t>
                          </m:r>
                        </m:sub>
                      </m:sSub>
                    </m:oMath>
                  </m:oMathPara>
                </a14:m>
                <a:endParaRPr lang="en-US" dirty="0"/>
              </a:p>
            </p:txBody>
          </p:sp>
        </mc:Choice>
        <mc:Fallback xmlns="">
          <p:sp>
            <p:nvSpPr>
              <p:cNvPr id="36" name="Content Placeholder 2">
                <a:extLst>
                  <a:ext uri="{FF2B5EF4-FFF2-40B4-BE49-F238E27FC236}">
                    <a16:creationId xmlns:a16="http://schemas.microsoft.com/office/drawing/2014/main" id="{A3511906-2F34-2B4E-898C-BF187B86B7A7}"/>
                  </a:ext>
                </a:extLst>
              </p:cNvPr>
              <p:cNvSpPr txBox="1">
                <a:spLocks noRot="1" noChangeAspect="1" noMove="1" noResize="1" noEditPoints="1" noAdjustHandles="1" noChangeArrowheads="1" noChangeShapeType="1" noTextEdit="1"/>
              </p:cNvSpPr>
              <p:nvPr/>
            </p:nvSpPr>
            <p:spPr>
              <a:xfrm>
                <a:off x="9087294" y="3314198"/>
                <a:ext cx="878543" cy="491270"/>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Content Placeholder 2">
                <a:extLst>
                  <a:ext uri="{FF2B5EF4-FFF2-40B4-BE49-F238E27FC236}">
                    <a16:creationId xmlns:a16="http://schemas.microsoft.com/office/drawing/2014/main" id="{E6FE47F3-203E-1C4C-BBDE-FEE31023C960}"/>
                  </a:ext>
                </a:extLst>
              </p:cNvPr>
              <p:cNvSpPr txBox="1">
                <a:spLocks/>
              </p:cNvSpPr>
              <p:nvPr/>
            </p:nvSpPr>
            <p:spPr>
              <a:xfrm>
                <a:off x="460243" y="2972616"/>
                <a:ext cx="878543" cy="49127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𝐼</m:t>
                          </m:r>
                        </m:e>
                        <m:sub>
                          <m:r>
                            <a:rPr lang="en-US" i="1" dirty="0" smtClean="0">
                              <a:latin typeface="Cambria Math" panose="02040503050406030204" pitchFamily="18" charset="0"/>
                            </a:rPr>
                            <m:t>1</m:t>
                          </m:r>
                        </m:sub>
                      </m:sSub>
                    </m:oMath>
                  </m:oMathPara>
                </a14:m>
                <a:endParaRPr lang="en-US" dirty="0"/>
              </a:p>
            </p:txBody>
          </p:sp>
        </mc:Choice>
        <mc:Fallback xmlns="">
          <p:sp>
            <p:nvSpPr>
              <p:cNvPr id="37" name="Content Placeholder 2">
                <a:extLst>
                  <a:ext uri="{FF2B5EF4-FFF2-40B4-BE49-F238E27FC236}">
                    <a16:creationId xmlns:a16="http://schemas.microsoft.com/office/drawing/2014/main" id="{E6FE47F3-203E-1C4C-BBDE-FEE31023C960}"/>
                  </a:ext>
                </a:extLst>
              </p:cNvPr>
              <p:cNvSpPr txBox="1">
                <a:spLocks noRot="1" noChangeAspect="1" noMove="1" noResize="1" noEditPoints="1" noAdjustHandles="1" noChangeArrowheads="1" noChangeShapeType="1" noTextEdit="1"/>
              </p:cNvSpPr>
              <p:nvPr/>
            </p:nvSpPr>
            <p:spPr>
              <a:xfrm>
                <a:off x="460243" y="2972616"/>
                <a:ext cx="878543" cy="491270"/>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Content Placeholder 2">
                <a:extLst>
                  <a:ext uri="{FF2B5EF4-FFF2-40B4-BE49-F238E27FC236}">
                    <a16:creationId xmlns:a16="http://schemas.microsoft.com/office/drawing/2014/main" id="{8DDE642B-DD9F-594F-96A3-C488EC8620DC}"/>
                  </a:ext>
                </a:extLst>
              </p:cNvPr>
              <p:cNvSpPr txBox="1">
                <a:spLocks/>
              </p:cNvSpPr>
              <p:nvPr/>
            </p:nvSpPr>
            <p:spPr>
              <a:xfrm>
                <a:off x="460243" y="4873766"/>
                <a:ext cx="878543" cy="49127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𝐼</m:t>
                          </m:r>
                        </m:e>
                        <m:sub>
                          <m:r>
                            <a:rPr lang="en-US" i="1" dirty="0" smtClean="0">
                              <a:latin typeface="Cambria Math" panose="02040503050406030204" pitchFamily="18" charset="0"/>
                            </a:rPr>
                            <m:t>2</m:t>
                          </m:r>
                        </m:sub>
                      </m:sSub>
                    </m:oMath>
                  </m:oMathPara>
                </a14:m>
                <a:endParaRPr lang="en-US" dirty="0"/>
              </a:p>
            </p:txBody>
          </p:sp>
        </mc:Choice>
        <mc:Fallback xmlns="">
          <p:sp>
            <p:nvSpPr>
              <p:cNvPr id="38" name="Content Placeholder 2">
                <a:extLst>
                  <a:ext uri="{FF2B5EF4-FFF2-40B4-BE49-F238E27FC236}">
                    <a16:creationId xmlns:a16="http://schemas.microsoft.com/office/drawing/2014/main" id="{8DDE642B-DD9F-594F-96A3-C488EC8620DC}"/>
                  </a:ext>
                </a:extLst>
              </p:cNvPr>
              <p:cNvSpPr txBox="1">
                <a:spLocks noRot="1" noChangeAspect="1" noMove="1" noResize="1" noEditPoints="1" noAdjustHandles="1" noChangeArrowheads="1" noChangeShapeType="1" noTextEdit="1"/>
              </p:cNvSpPr>
              <p:nvPr/>
            </p:nvSpPr>
            <p:spPr>
              <a:xfrm>
                <a:off x="460243" y="4873766"/>
                <a:ext cx="878543" cy="491270"/>
              </a:xfrm>
              <a:prstGeom prst="rect">
                <a:avLst/>
              </a:prstGeom>
              <a:blipFill>
                <a:blip r:embed="rId12"/>
                <a:stretch>
                  <a:fillRect/>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F3B050E5-10C6-794C-BDCC-F074D043D9DF}"/>
              </a:ext>
            </a:extLst>
          </p:cNvPr>
          <p:cNvSpPr txBox="1"/>
          <p:nvPr/>
        </p:nvSpPr>
        <p:spPr>
          <a:xfrm>
            <a:off x="531729" y="1227639"/>
            <a:ext cx="10687050" cy="830997"/>
          </a:xfrm>
          <a:prstGeom prst="rect">
            <a:avLst/>
          </a:prstGeom>
          <a:noFill/>
        </p:spPr>
        <p:txBody>
          <a:bodyPr wrap="square" rtlCol="0">
            <a:spAutoFit/>
          </a:bodyPr>
          <a:lstStyle/>
          <a:p>
            <a:r>
              <a:rPr lang="en-US" sz="2400" dirty="0">
                <a:latin typeface="Helvetica" pitchFamily="2" charset="0"/>
              </a:rPr>
              <a:t>The *first* thing we do is set the weights of all of the edges of the network to random numbers. So, maybe like these!</a:t>
            </a:r>
          </a:p>
        </p:txBody>
      </p:sp>
    </p:spTree>
    <p:extLst>
      <p:ext uri="{BB962C8B-B14F-4D97-AF65-F5344CB8AC3E}">
        <p14:creationId xmlns:p14="http://schemas.microsoft.com/office/powerpoint/2010/main" val="148618857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a:xfrm>
            <a:off x="422536" y="27251"/>
            <a:ext cx="10058400" cy="1371600"/>
          </a:xfrm>
        </p:spPr>
        <p:txBody>
          <a:bodyPr/>
          <a:lstStyle/>
          <a:p>
            <a:r>
              <a:rPr lang="en-US" dirty="0">
                <a:latin typeface="Helvetica" pitchFamily="2" charset="0"/>
              </a:rPr>
              <a:t>Back Propagation Example</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p:txBody>
          <a:bodyPr>
            <a:normAutofit/>
          </a:bodyPr>
          <a:lstStyle/>
          <a:p>
            <a:endParaRPr lang="en-US" sz="2400" dirty="0">
              <a:latin typeface="Helvetica" pitchFamily="2" charset="0"/>
            </a:endParaRPr>
          </a:p>
          <a:p>
            <a:pPr marL="0" indent="0">
              <a:buNone/>
            </a:pPr>
            <a:endParaRPr lang="en-US" sz="2400" dirty="0">
              <a:latin typeface="Helvetica" pitchFamily="2" charset="0"/>
            </a:endParaRPr>
          </a:p>
        </p:txBody>
      </p:sp>
      <p:grpSp>
        <p:nvGrpSpPr>
          <p:cNvPr id="4" name="Group 3">
            <a:extLst>
              <a:ext uri="{FF2B5EF4-FFF2-40B4-BE49-F238E27FC236}">
                <a16:creationId xmlns:a16="http://schemas.microsoft.com/office/drawing/2014/main" id="{F2289EC0-BEE5-C54C-941C-D1D22C501FE9}"/>
              </a:ext>
            </a:extLst>
          </p:cNvPr>
          <p:cNvGrpSpPr/>
          <p:nvPr/>
        </p:nvGrpSpPr>
        <p:grpSpPr>
          <a:xfrm>
            <a:off x="1066799" y="2654306"/>
            <a:ext cx="8459767" cy="3092895"/>
            <a:chOff x="3375581" y="2991232"/>
            <a:chExt cx="4589912" cy="2034562"/>
          </a:xfrm>
        </p:grpSpPr>
        <p:sp>
          <p:nvSpPr>
            <p:cNvPr id="14" name="Oval 13">
              <a:extLst>
                <a:ext uri="{FF2B5EF4-FFF2-40B4-BE49-F238E27FC236}">
                  <a16:creationId xmlns:a16="http://schemas.microsoft.com/office/drawing/2014/main" id="{E74544D5-EB92-D349-B000-DF8E15FD9E07}"/>
                </a:ext>
              </a:extLst>
            </p:cNvPr>
            <p:cNvSpPr/>
            <p:nvPr/>
          </p:nvSpPr>
          <p:spPr>
            <a:xfrm>
              <a:off x="3375582" y="2991232"/>
              <a:ext cx="938637" cy="825956"/>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0.35</a:t>
              </a:r>
            </a:p>
          </p:txBody>
        </p:sp>
        <p:sp>
          <p:nvSpPr>
            <p:cNvPr id="15" name="Oval 14">
              <a:extLst>
                <a:ext uri="{FF2B5EF4-FFF2-40B4-BE49-F238E27FC236}">
                  <a16:creationId xmlns:a16="http://schemas.microsoft.com/office/drawing/2014/main" id="{F521F1DA-EC70-7F4B-9BE4-67D2FF50F7D7}"/>
                </a:ext>
              </a:extLst>
            </p:cNvPr>
            <p:cNvSpPr/>
            <p:nvPr/>
          </p:nvSpPr>
          <p:spPr>
            <a:xfrm>
              <a:off x="3375581" y="4199838"/>
              <a:ext cx="938637" cy="825956"/>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0.9</a:t>
              </a:r>
            </a:p>
          </p:txBody>
        </p:sp>
        <p:sp>
          <p:nvSpPr>
            <p:cNvPr id="16" name="Oval 15">
              <a:extLst>
                <a:ext uri="{FF2B5EF4-FFF2-40B4-BE49-F238E27FC236}">
                  <a16:creationId xmlns:a16="http://schemas.microsoft.com/office/drawing/2014/main" id="{9E2F0B38-4A5D-F14A-80F5-1268744DDA8E}"/>
                </a:ext>
              </a:extLst>
            </p:cNvPr>
            <p:cNvSpPr/>
            <p:nvPr/>
          </p:nvSpPr>
          <p:spPr>
            <a:xfrm>
              <a:off x="5285344" y="3001391"/>
              <a:ext cx="938637" cy="825956"/>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Oval 16">
              <a:extLst>
                <a:ext uri="{FF2B5EF4-FFF2-40B4-BE49-F238E27FC236}">
                  <a16:creationId xmlns:a16="http://schemas.microsoft.com/office/drawing/2014/main" id="{E0DB1823-4CEA-3A4C-B00D-9089ECD8926D}"/>
                </a:ext>
              </a:extLst>
            </p:cNvPr>
            <p:cNvSpPr/>
            <p:nvPr/>
          </p:nvSpPr>
          <p:spPr>
            <a:xfrm>
              <a:off x="5285344" y="4199838"/>
              <a:ext cx="938637" cy="825956"/>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a:extLst>
                <a:ext uri="{FF2B5EF4-FFF2-40B4-BE49-F238E27FC236}">
                  <a16:creationId xmlns:a16="http://schemas.microsoft.com/office/drawing/2014/main" id="{212D0EF4-CDAF-3E48-9762-96B3A0BFDBFE}"/>
                </a:ext>
              </a:extLst>
            </p:cNvPr>
            <p:cNvSpPr/>
            <p:nvPr/>
          </p:nvSpPr>
          <p:spPr>
            <a:xfrm>
              <a:off x="7026856" y="3613735"/>
              <a:ext cx="938637" cy="825956"/>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Target: 0.5</a:t>
              </a:r>
            </a:p>
          </p:txBody>
        </p:sp>
        <p:cxnSp>
          <p:nvCxnSpPr>
            <p:cNvPr id="19" name="Straight Arrow Connector 18">
              <a:extLst>
                <a:ext uri="{FF2B5EF4-FFF2-40B4-BE49-F238E27FC236}">
                  <a16:creationId xmlns:a16="http://schemas.microsoft.com/office/drawing/2014/main" id="{904FB72E-F32B-4C40-B12A-58ED7C24BC10}"/>
                </a:ext>
              </a:extLst>
            </p:cNvPr>
            <p:cNvCxnSpPr>
              <a:stCxn id="14" idx="6"/>
              <a:endCxn id="16" idx="2"/>
            </p:cNvCxnSpPr>
            <p:nvPr/>
          </p:nvCxnSpPr>
          <p:spPr>
            <a:xfrm>
              <a:off x="4314219" y="3404210"/>
              <a:ext cx="971125" cy="10159"/>
            </a:xfrm>
            <a:prstGeom prst="straightConnector1">
              <a:avLst/>
            </a:prstGeom>
            <a:solidFill>
              <a:srgbClr val="FF0000"/>
            </a:solidFill>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0EAAED42-6560-7A4C-A1DB-DC39FB8DC617}"/>
                </a:ext>
              </a:extLst>
            </p:cNvPr>
            <p:cNvCxnSpPr/>
            <p:nvPr/>
          </p:nvCxnSpPr>
          <p:spPr>
            <a:xfrm>
              <a:off x="4314219" y="4619991"/>
              <a:ext cx="971125" cy="10159"/>
            </a:xfrm>
            <a:prstGeom prst="straightConnector1">
              <a:avLst/>
            </a:prstGeom>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5DD30C84-2C74-EC49-87EE-7653B34BD18B}"/>
                </a:ext>
              </a:extLst>
            </p:cNvPr>
            <p:cNvCxnSpPr>
              <a:cxnSpLocks/>
              <a:endCxn id="18" idx="2"/>
            </p:cNvCxnSpPr>
            <p:nvPr/>
          </p:nvCxnSpPr>
          <p:spPr>
            <a:xfrm>
              <a:off x="6223981" y="3442259"/>
              <a:ext cx="802875" cy="584454"/>
            </a:xfrm>
            <a:prstGeom prst="straightConnector1">
              <a:avLst/>
            </a:prstGeom>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FF3F8198-7A53-2A45-B950-88C6270E9670}"/>
                </a:ext>
              </a:extLst>
            </p:cNvPr>
            <p:cNvCxnSpPr>
              <a:cxnSpLocks/>
              <a:endCxn id="18" idx="2"/>
            </p:cNvCxnSpPr>
            <p:nvPr/>
          </p:nvCxnSpPr>
          <p:spPr>
            <a:xfrm flipV="1">
              <a:off x="6223981" y="4026713"/>
              <a:ext cx="802875" cy="588198"/>
            </a:xfrm>
            <a:prstGeom prst="straightConnector1">
              <a:avLst/>
            </a:prstGeom>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25B65946-CE70-9244-905F-BFE49F6C6ABD}"/>
                </a:ext>
              </a:extLst>
            </p:cNvPr>
            <p:cNvCxnSpPr>
              <a:cxnSpLocks/>
              <a:stCxn id="14" idx="6"/>
              <a:endCxn id="17" idx="1"/>
            </p:cNvCxnSpPr>
            <p:nvPr/>
          </p:nvCxnSpPr>
          <p:spPr>
            <a:xfrm>
              <a:off x="4314219" y="3404210"/>
              <a:ext cx="1108585" cy="916586"/>
            </a:xfrm>
            <a:prstGeom prst="straightConnector1">
              <a:avLst/>
            </a:prstGeom>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51F8FD80-36AF-EE45-976A-709D04550509}"/>
                </a:ext>
              </a:extLst>
            </p:cNvPr>
            <p:cNvCxnSpPr>
              <a:cxnSpLocks/>
              <a:stCxn id="15" idx="6"/>
              <a:endCxn id="16" idx="3"/>
            </p:cNvCxnSpPr>
            <p:nvPr/>
          </p:nvCxnSpPr>
          <p:spPr>
            <a:xfrm flipV="1">
              <a:off x="4314218" y="3706389"/>
              <a:ext cx="1108586" cy="906427"/>
            </a:xfrm>
            <a:prstGeom prst="straightConnector1">
              <a:avLst/>
            </a:prstGeom>
            <a:solidFill>
              <a:srgbClr val="FF0000"/>
            </a:solidFill>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BB0733E6-4BD7-8F4A-9505-E48C6EE57679}"/>
                  </a:ext>
                </a:extLst>
              </p:cNvPr>
              <p:cNvSpPr txBox="1"/>
              <p:nvPr/>
            </p:nvSpPr>
            <p:spPr>
              <a:xfrm>
                <a:off x="3000051" y="2772304"/>
                <a:ext cx="1449692" cy="4308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𝑤</m:t>
                          </m:r>
                        </m:e>
                        <m:sub>
                          <m:r>
                            <a:rPr lang="en-US" sz="2200" b="0" i="1" smtClean="0">
                              <a:latin typeface="Cambria Math" panose="02040503050406030204" pitchFamily="18" charset="0"/>
                            </a:rPr>
                            <m:t>1</m:t>
                          </m:r>
                        </m:sub>
                      </m:sSub>
                      <m:r>
                        <a:rPr lang="en-US" sz="2200" b="0" i="1" smtClean="0">
                          <a:latin typeface="Cambria Math" panose="02040503050406030204" pitchFamily="18" charset="0"/>
                        </a:rPr>
                        <m:t>=0.10</m:t>
                      </m:r>
                    </m:oMath>
                  </m:oMathPara>
                </a14:m>
                <a:endParaRPr lang="en-US" sz="2200" dirty="0"/>
              </a:p>
            </p:txBody>
          </p:sp>
        </mc:Choice>
        <mc:Fallback xmlns="">
          <p:sp>
            <p:nvSpPr>
              <p:cNvPr id="28" name="TextBox 27">
                <a:extLst>
                  <a:ext uri="{FF2B5EF4-FFF2-40B4-BE49-F238E27FC236}">
                    <a16:creationId xmlns:a16="http://schemas.microsoft.com/office/drawing/2014/main" id="{BB0733E6-4BD7-8F4A-9505-E48C6EE57679}"/>
                  </a:ext>
                </a:extLst>
              </p:cNvPr>
              <p:cNvSpPr txBox="1">
                <a:spLocks noRot="1" noChangeAspect="1" noMove="1" noResize="1" noEditPoints="1" noAdjustHandles="1" noChangeArrowheads="1" noChangeShapeType="1" noTextEdit="1"/>
              </p:cNvSpPr>
              <p:nvPr/>
            </p:nvSpPr>
            <p:spPr>
              <a:xfrm>
                <a:off x="3000051" y="2772304"/>
                <a:ext cx="1449692" cy="430887"/>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26C39DDA-A519-4D4F-A47D-D40ADAB1EF70}"/>
                  </a:ext>
                </a:extLst>
              </p:cNvPr>
              <p:cNvSpPr txBox="1"/>
              <p:nvPr/>
            </p:nvSpPr>
            <p:spPr>
              <a:xfrm>
                <a:off x="2988090" y="5125918"/>
                <a:ext cx="1239698" cy="430887"/>
              </a:xfrm>
              <a:prstGeom prst="rect">
                <a:avLst/>
              </a:prstGeom>
              <a:noFill/>
            </p:spPr>
            <p:txBody>
              <a:bodyPr wrap="none" rtlCol="0">
                <a:spAutoFit/>
              </a:bodyPr>
              <a:lstStyle/>
              <a:p>
                <a14:m>
                  <m:oMath xmlns:m="http://schemas.openxmlformats.org/officeDocument/2006/math">
                    <m:sSub>
                      <m:sSubPr>
                        <m:ctrlPr>
                          <a:rPr lang="en-US" sz="2200" b="0" i="1" smtClean="0">
                            <a:latin typeface="Cambria Math" panose="02040503050406030204" pitchFamily="18" charset="0"/>
                            <a:ea typeface="Cambria Math" panose="02040503050406030204" pitchFamily="18" charset="0"/>
                          </a:rPr>
                        </m:ctrlPr>
                      </m:sSubPr>
                      <m:e>
                        <m:r>
                          <a:rPr lang="en-US" sz="2200" b="0" i="1" smtClean="0">
                            <a:latin typeface="Cambria Math" panose="02040503050406030204" pitchFamily="18" charset="0"/>
                            <a:ea typeface="Cambria Math" panose="02040503050406030204" pitchFamily="18" charset="0"/>
                          </a:rPr>
                          <m:t>𝑤</m:t>
                        </m:r>
                      </m:e>
                      <m:sub>
                        <m:r>
                          <a:rPr lang="en-US" sz="2200" b="0" i="1" smtClean="0">
                            <a:latin typeface="Cambria Math" panose="02040503050406030204" pitchFamily="18" charset="0"/>
                            <a:ea typeface="Cambria Math" panose="02040503050406030204" pitchFamily="18" charset="0"/>
                          </a:rPr>
                          <m:t>4</m:t>
                        </m:r>
                      </m:sub>
                    </m:sSub>
                  </m:oMath>
                </a14:m>
                <a:r>
                  <a:rPr lang="en-US" sz="2200" dirty="0">
                    <a:latin typeface="Cambria Math" panose="02040503050406030204" pitchFamily="18" charset="0"/>
                    <a:ea typeface="Cambria Math" panose="02040503050406030204" pitchFamily="18" charset="0"/>
                  </a:rPr>
                  <a:t>=0.60</a:t>
                </a:r>
              </a:p>
            </p:txBody>
          </p:sp>
        </mc:Choice>
        <mc:Fallback xmlns="">
          <p:sp>
            <p:nvSpPr>
              <p:cNvPr id="29" name="TextBox 28">
                <a:extLst>
                  <a:ext uri="{FF2B5EF4-FFF2-40B4-BE49-F238E27FC236}">
                    <a16:creationId xmlns:a16="http://schemas.microsoft.com/office/drawing/2014/main" id="{26C39DDA-A519-4D4F-A47D-D40ADAB1EF70}"/>
                  </a:ext>
                </a:extLst>
              </p:cNvPr>
              <p:cNvSpPr txBox="1">
                <a:spLocks noRot="1" noChangeAspect="1" noMove="1" noResize="1" noEditPoints="1" noAdjustHandles="1" noChangeArrowheads="1" noChangeShapeType="1" noTextEdit="1"/>
              </p:cNvSpPr>
              <p:nvPr/>
            </p:nvSpPr>
            <p:spPr>
              <a:xfrm>
                <a:off x="2988090" y="5125918"/>
                <a:ext cx="1239698" cy="430887"/>
              </a:xfrm>
              <a:prstGeom prst="rect">
                <a:avLst/>
              </a:prstGeom>
              <a:blipFill>
                <a:blip r:embed="rId3"/>
                <a:stretch>
                  <a:fillRect t="-8571" r="-4040" b="-25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37663B59-496B-7949-B018-1E24CA72E070}"/>
                  </a:ext>
                </a:extLst>
              </p:cNvPr>
              <p:cNvSpPr txBox="1"/>
              <p:nvPr/>
            </p:nvSpPr>
            <p:spPr>
              <a:xfrm>
                <a:off x="6698499" y="3201761"/>
                <a:ext cx="1373261" cy="430887"/>
              </a:xfrm>
              <a:prstGeom prst="rect">
                <a:avLst/>
              </a:prstGeom>
              <a:noFill/>
            </p:spPr>
            <p:txBody>
              <a:bodyPr wrap="none" rtlCol="0">
                <a:spAutoFit/>
              </a:bodyPr>
              <a:lstStyle/>
              <a:p>
                <a14:m>
                  <m:oMath xmlns:m="http://schemas.openxmlformats.org/officeDocument/2006/math">
                    <m:sSub>
                      <m:sSubPr>
                        <m:ctrlPr>
                          <a:rPr lang="en-US" sz="2200" b="0" i="1" smtClean="0">
                            <a:latin typeface="Cambria Math" panose="02040503050406030204" pitchFamily="18" charset="0"/>
                            <a:ea typeface="Cambria Math" panose="02040503050406030204" pitchFamily="18" charset="0"/>
                          </a:rPr>
                        </m:ctrlPr>
                      </m:sSubPr>
                      <m:e>
                        <m:r>
                          <a:rPr lang="en-US" sz="2200" b="0" i="1" smtClean="0">
                            <a:latin typeface="Cambria Math" panose="02040503050406030204" pitchFamily="18" charset="0"/>
                            <a:ea typeface="Cambria Math" panose="02040503050406030204" pitchFamily="18" charset="0"/>
                          </a:rPr>
                          <m:t>𝑤</m:t>
                        </m:r>
                      </m:e>
                      <m:sub>
                        <m:r>
                          <a:rPr lang="en-US" sz="2200" b="0" i="1" smtClean="0">
                            <a:latin typeface="Cambria Math" panose="02040503050406030204" pitchFamily="18" charset="0"/>
                            <a:ea typeface="Cambria Math" panose="02040503050406030204" pitchFamily="18" charset="0"/>
                          </a:rPr>
                          <m:t>5</m:t>
                        </m:r>
                      </m:sub>
                    </m:sSub>
                  </m:oMath>
                </a14:m>
                <a:r>
                  <a:rPr lang="en-US" sz="2200" dirty="0">
                    <a:latin typeface="Cambria Math" panose="02040503050406030204" pitchFamily="18" charset="0"/>
                    <a:ea typeface="Cambria Math" panose="02040503050406030204" pitchFamily="18" charset="0"/>
                  </a:rPr>
                  <a:t> = 0.30</a:t>
                </a:r>
              </a:p>
            </p:txBody>
          </p:sp>
        </mc:Choice>
        <mc:Fallback xmlns="">
          <p:sp>
            <p:nvSpPr>
              <p:cNvPr id="32" name="TextBox 31">
                <a:extLst>
                  <a:ext uri="{FF2B5EF4-FFF2-40B4-BE49-F238E27FC236}">
                    <a16:creationId xmlns:a16="http://schemas.microsoft.com/office/drawing/2014/main" id="{37663B59-496B-7949-B018-1E24CA72E070}"/>
                  </a:ext>
                </a:extLst>
              </p:cNvPr>
              <p:cNvSpPr txBox="1">
                <a:spLocks noRot="1" noChangeAspect="1" noMove="1" noResize="1" noEditPoints="1" noAdjustHandles="1" noChangeArrowheads="1" noChangeShapeType="1" noTextEdit="1"/>
              </p:cNvSpPr>
              <p:nvPr/>
            </p:nvSpPr>
            <p:spPr>
              <a:xfrm>
                <a:off x="6698499" y="3201761"/>
                <a:ext cx="1373261" cy="430887"/>
              </a:xfrm>
              <a:prstGeom prst="rect">
                <a:avLst/>
              </a:prstGeom>
              <a:blipFill>
                <a:blip r:embed="rId4"/>
                <a:stretch>
                  <a:fillRect t="-8824" r="-3636" b="-2941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C68DF134-F471-7946-A598-A6E86653C083}"/>
                  </a:ext>
                </a:extLst>
              </p:cNvPr>
              <p:cNvSpPr txBox="1"/>
              <p:nvPr/>
            </p:nvSpPr>
            <p:spPr>
              <a:xfrm>
                <a:off x="6698499" y="4778776"/>
                <a:ext cx="1456231" cy="4308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𝑤</m:t>
                          </m:r>
                        </m:e>
                        <m:sub>
                          <m:r>
                            <a:rPr lang="en-US" sz="2200" b="0" i="1" smtClean="0">
                              <a:latin typeface="Cambria Math" panose="02040503050406030204" pitchFamily="18" charset="0"/>
                            </a:rPr>
                            <m:t>6</m:t>
                          </m:r>
                        </m:sub>
                      </m:sSub>
                      <m:r>
                        <a:rPr lang="en-US" sz="2200" b="0" i="1" smtClean="0">
                          <a:latin typeface="Cambria Math" panose="02040503050406030204" pitchFamily="18" charset="0"/>
                        </a:rPr>
                        <m:t>=0.90</m:t>
                      </m:r>
                    </m:oMath>
                  </m:oMathPara>
                </a14:m>
                <a:endParaRPr lang="en-US" sz="2200" dirty="0"/>
              </a:p>
            </p:txBody>
          </p:sp>
        </mc:Choice>
        <mc:Fallback xmlns="">
          <p:sp>
            <p:nvSpPr>
              <p:cNvPr id="33" name="TextBox 32">
                <a:extLst>
                  <a:ext uri="{FF2B5EF4-FFF2-40B4-BE49-F238E27FC236}">
                    <a16:creationId xmlns:a16="http://schemas.microsoft.com/office/drawing/2014/main" id="{C68DF134-F471-7946-A598-A6E86653C083}"/>
                  </a:ext>
                </a:extLst>
              </p:cNvPr>
              <p:cNvSpPr txBox="1">
                <a:spLocks noRot="1" noChangeAspect="1" noMove="1" noResize="1" noEditPoints="1" noAdjustHandles="1" noChangeArrowheads="1" noChangeShapeType="1" noTextEdit="1"/>
              </p:cNvSpPr>
              <p:nvPr/>
            </p:nvSpPr>
            <p:spPr>
              <a:xfrm>
                <a:off x="6698499" y="4778776"/>
                <a:ext cx="1456231" cy="430887"/>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Content Placeholder 2">
                <a:extLst>
                  <a:ext uri="{FF2B5EF4-FFF2-40B4-BE49-F238E27FC236}">
                    <a16:creationId xmlns:a16="http://schemas.microsoft.com/office/drawing/2014/main" id="{9EDBD7F6-A329-774F-8090-73CBB6B6EE1A}"/>
                  </a:ext>
                </a:extLst>
              </p:cNvPr>
              <p:cNvSpPr txBox="1">
                <a:spLocks/>
              </p:cNvSpPr>
              <p:nvPr/>
            </p:nvSpPr>
            <p:spPr>
              <a:xfrm>
                <a:off x="5953987" y="2513578"/>
                <a:ext cx="878543" cy="49127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b="0" i="1" dirty="0" smtClean="0">
                              <a:solidFill>
                                <a:schemeClr val="tx1"/>
                              </a:solidFill>
                              <a:latin typeface="Cambria Math" panose="02040503050406030204" pitchFamily="18" charset="0"/>
                            </a:rPr>
                          </m:ctrlPr>
                        </m:sSubPr>
                        <m:e>
                          <m:r>
                            <a:rPr lang="en-US" i="1" dirty="0" smtClean="0">
                              <a:solidFill>
                                <a:schemeClr val="tx1"/>
                              </a:solidFill>
                              <a:latin typeface="Cambria Math" panose="02040503050406030204" pitchFamily="18" charset="0"/>
                            </a:rPr>
                            <m:t>𝐻</m:t>
                          </m:r>
                        </m:e>
                        <m:sub>
                          <m:r>
                            <a:rPr lang="en-US" i="1" dirty="0" smtClean="0">
                              <a:solidFill>
                                <a:schemeClr val="tx1"/>
                              </a:solidFill>
                              <a:latin typeface="Cambria Math" panose="02040503050406030204" pitchFamily="18" charset="0"/>
                            </a:rPr>
                            <m:t>1</m:t>
                          </m:r>
                        </m:sub>
                      </m:sSub>
                    </m:oMath>
                  </m:oMathPara>
                </a14:m>
                <a:endParaRPr lang="en-US" dirty="0"/>
              </a:p>
            </p:txBody>
          </p:sp>
        </mc:Choice>
        <mc:Fallback xmlns="">
          <p:sp>
            <p:nvSpPr>
              <p:cNvPr id="34" name="Content Placeholder 2">
                <a:extLst>
                  <a:ext uri="{FF2B5EF4-FFF2-40B4-BE49-F238E27FC236}">
                    <a16:creationId xmlns:a16="http://schemas.microsoft.com/office/drawing/2014/main" id="{9EDBD7F6-A329-774F-8090-73CBB6B6EE1A}"/>
                  </a:ext>
                </a:extLst>
              </p:cNvPr>
              <p:cNvSpPr txBox="1">
                <a:spLocks noRot="1" noChangeAspect="1" noMove="1" noResize="1" noEditPoints="1" noAdjustHandles="1" noChangeArrowheads="1" noChangeShapeType="1" noTextEdit="1"/>
              </p:cNvSpPr>
              <p:nvPr/>
            </p:nvSpPr>
            <p:spPr>
              <a:xfrm>
                <a:off x="5953987" y="2513578"/>
                <a:ext cx="878543" cy="491270"/>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Content Placeholder 2">
                <a:extLst>
                  <a:ext uri="{FF2B5EF4-FFF2-40B4-BE49-F238E27FC236}">
                    <a16:creationId xmlns:a16="http://schemas.microsoft.com/office/drawing/2014/main" id="{9D8CC347-2FA3-E24F-9CB3-9A70A2102FC0}"/>
                  </a:ext>
                </a:extLst>
              </p:cNvPr>
              <p:cNvSpPr txBox="1">
                <a:spLocks/>
              </p:cNvSpPr>
              <p:nvPr/>
            </p:nvSpPr>
            <p:spPr>
              <a:xfrm>
                <a:off x="5875254" y="4260448"/>
                <a:ext cx="878543" cy="49127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b="0" i="1" dirty="0" smtClean="0">
                              <a:solidFill>
                                <a:schemeClr val="tx1"/>
                              </a:solidFill>
                              <a:latin typeface="Cambria Math" panose="02040503050406030204" pitchFamily="18" charset="0"/>
                            </a:rPr>
                          </m:ctrlPr>
                        </m:sSubPr>
                        <m:e>
                          <m:r>
                            <a:rPr lang="en-US" i="1" dirty="0" smtClean="0">
                              <a:solidFill>
                                <a:schemeClr val="tx1"/>
                              </a:solidFill>
                              <a:latin typeface="Cambria Math" panose="02040503050406030204" pitchFamily="18" charset="0"/>
                            </a:rPr>
                            <m:t>𝐻</m:t>
                          </m:r>
                        </m:e>
                        <m:sub>
                          <m:r>
                            <a:rPr lang="en-US" b="0" i="1" dirty="0" smtClean="0">
                              <a:solidFill>
                                <a:schemeClr val="tx1"/>
                              </a:solidFill>
                              <a:latin typeface="Cambria Math" panose="02040503050406030204" pitchFamily="18" charset="0"/>
                            </a:rPr>
                            <m:t>2</m:t>
                          </m:r>
                        </m:sub>
                      </m:sSub>
                    </m:oMath>
                  </m:oMathPara>
                </a14:m>
                <a:endParaRPr lang="en-US" dirty="0"/>
              </a:p>
            </p:txBody>
          </p:sp>
        </mc:Choice>
        <mc:Fallback xmlns="">
          <p:sp>
            <p:nvSpPr>
              <p:cNvPr id="35" name="Content Placeholder 2">
                <a:extLst>
                  <a:ext uri="{FF2B5EF4-FFF2-40B4-BE49-F238E27FC236}">
                    <a16:creationId xmlns:a16="http://schemas.microsoft.com/office/drawing/2014/main" id="{9D8CC347-2FA3-E24F-9CB3-9A70A2102FC0}"/>
                  </a:ext>
                </a:extLst>
              </p:cNvPr>
              <p:cNvSpPr txBox="1">
                <a:spLocks noRot="1" noChangeAspect="1" noMove="1" noResize="1" noEditPoints="1" noAdjustHandles="1" noChangeArrowheads="1" noChangeShapeType="1" noTextEdit="1"/>
              </p:cNvSpPr>
              <p:nvPr/>
            </p:nvSpPr>
            <p:spPr>
              <a:xfrm>
                <a:off x="5875254" y="4260448"/>
                <a:ext cx="878543" cy="491270"/>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Content Placeholder 2">
                <a:extLst>
                  <a:ext uri="{FF2B5EF4-FFF2-40B4-BE49-F238E27FC236}">
                    <a16:creationId xmlns:a16="http://schemas.microsoft.com/office/drawing/2014/main" id="{A3511906-2F34-2B4E-898C-BF187B86B7A7}"/>
                  </a:ext>
                </a:extLst>
              </p:cNvPr>
              <p:cNvSpPr txBox="1">
                <a:spLocks/>
              </p:cNvSpPr>
              <p:nvPr/>
            </p:nvSpPr>
            <p:spPr>
              <a:xfrm>
                <a:off x="9087294" y="3314198"/>
                <a:ext cx="878543" cy="49127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b="0" i="1" dirty="0" smtClean="0">
                              <a:solidFill>
                                <a:schemeClr val="tx1"/>
                              </a:solidFill>
                              <a:latin typeface="Cambria Math" panose="02040503050406030204" pitchFamily="18" charset="0"/>
                            </a:rPr>
                          </m:ctrlPr>
                        </m:sSubPr>
                        <m:e>
                          <m:r>
                            <a:rPr lang="en-US" b="0" i="1" dirty="0" smtClean="0">
                              <a:solidFill>
                                <a:schemeClr val="tx1"/>
                              </a:solidFill>
                              <a:latin typeface="Cambria Math" panose="02040503050406030204" pitchFamily="18" charset="0"/>
                            </a:rPr>
                            <m:t>𝑂</m:t>
                          </m:r>
                        </m:e>
                        <m:sub>
                          <m:r>
                            <a:rPr lang="en-US" i="1" dirty="0" smtClean="0">
                              <a:solidFill>
                                <a:schemeClr val="tx1"/>
                              </a:solidFill>
                              <a:latin typeface="Cambria Math" panose="02040503050406030204" pitchFamily="18" charset="0"/>
                            </a:rPr>
                            <m:t>1</m:t>
                          </m:r>
                        </m:sub>
                      </m:sSub>
                    </m:oMath>
                  </m:oMathPara>
                </a14:m>
                <a:endParaRPr lang="en-US" dirty="0"/>
              </a:p>
            </p:txBody>
          </p:sp>
        </mc:Choice>
        <mc:Fallback xmlns="">
          <p:sp>
            <p:nvSpPr>
              <p:cNvPr id="36" name="Content Placeholder 2">
                <a:extLst>
                  <a:ext uri="{FF2B5EF4-FFF2-40B4-BE49-F238E27FC236}">
                    <a16:creationId xmlns:a16="http://schemas.microsoft.com/office/drawing/2014/main" id="{A3511906-2F34-2B4E-898C-BF187B86B7A7}"/>
                  </a:ext>
                </a:extLst>
              </p:cNvPr>
              <p:cNvSpPr txBox="1">
                <a:spLocks noRot="1" noChangeAspect="1" noMove="1" noResize="1" noEditPoints="1" noAdjustHandles="1" noChangeArrowheads="1" noChangeShapeType="1" noTextEdit="1"/>
              </p:cNvSpPr>
              <p:nvPr/>
            </p:nvSpPr>
            <p:spPr>
              <a:xfrm>
                <a:off x="9087294" y="3314198"/>
                <a:ext cx="878543" cy="491270"/>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Content Placeholder 2">
                <a:extLst>
                  <a:ext uri="{FF2B5EF4-FFF2-40B4-BE49-F238E27FC236}">
                    <a16:creationId xmlns:a16="http://schemas.microsoft.com/office/drawing/2014/main" id="{E6FE47F3-203E-1C4C-BBDE-FEE31023C960}"/>
                  </a:ext>
                </a:extLst>
              </p:cNvPr>
              <p:cNvSpPr txBox="1">
                <a:spLocks/>
              </p:cNvSpPr>
              <p:nvPr/>
            </p:nvSpPr>
            <p:spPr>
              <a:xfrm>
                <a:off x="460243" y="2972616"/>
                <a:ext cx="878543" cy="49127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𝐼</m:t>
                          </m:r>
                        </m:e>
                        <m:sub>
                          <m:r>
                            <a:rPr lang="en-US" i="1" dirty="0" smtClean="0">
                              <a:latin typeface="Cambria Math" panose="02040503050406030204" pitchFamily="18" charset="0"/>
                            </a:rPr>
                            <m:t>1</m:t>
                          </m:r>
                        </m:sub>
                      </m:sSub>
                    </m:oMath>
                  </m:oMathPara>
                </a14:m>
                <a:endParaRPr lang="en-US" dirty="0"/>
              </a:p>
            </p:txBody>
          </p:sp>
        </mc:Choice>
        <mc:Fallback xmlns="">
          <p:sp>
            <p:nvSpPr>
              <p:cNvPr id="37" name="Content Placeholder 2">
                <a:extLst>
                  <a:ext uri="{FF2B5EF4-FFF2-40B4-BE49-F238E27FC236}">
                    <a16:creationId xmlns:a16="http://schemas.microsoft.com/office/drawing/2014/main" id="{E6FE47F3-203E-1C4C-BBDE-FEE31023C960}"/>
                  </a:ext>
                </a:extLst>
              </p:cNvPr>
              <p:cNvSpPr txBox="1">
                <a:spLocks noRot="1" noChangeAspect="1" noMove="1" noResize="1" noEditPoints="1" noAdjustHandles="1" noChangeArrowheads="1" noChangeShapeType="1" noTextEdit="1"/>
              </p:cNvSpPr>
              <p:nvPr/>
            </p:nvSpPr>
            <p:spPr>
              <a:xfrm>
                <a:off x="460243" y="2972616"/>
                <a:ext cx="878543" cy="491270"/>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Content Placeholder 2">
                <a:extLst>
                  <a:ext uri="{FF2B5EF4-FFF2-40B4-BE49-F238E27FC236}">
                    <a16:creationId xmlns:a16="http://schemas.microsoft.com/office/drawing/2014/main" id="{8DDE642B-DD9F-594F-96A3-C488EC8620DC}"/>
                  </a:ext>
                </a:extLst>
              </p:cNvPr>
              <p:cNvSpPr txBox="1">
                <a:spLocks/>
              </p:cNvSpPr>
              <p:nvPr/>
            </p:nvSpPr>
            <p:spPr>
              <a:xfrm>
                <a:off x="460243" y="4873766"/>
                <a:ext cx="878543" cy="49127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𝐼</m:t>
                          </m:r>
                        </m:e>
                        <m:sub>
                          <m:r>
                            <a:rPr lang="en-US" i="1" dirty="0" smtClean="0">
                              <a:latin typeface="Cambria Math" panose="02040503050406030204" pitchFamily="18" charset="0"/>
                            </a:rPr>
                            <m:t>2</m:t>
                          </m:r>
                        </m:sub>
                      </m:sSub>
                    </m:oMath>
                  </m:oMathPara>
                </a14:m>
                <a:endParaRPr lang="en-US" dirty="0"/>
              </a:p>
            </p:txBody>
          </p:sp>
        </mc:Choice>
        <mc:Fallback xmlns="">
          <p:sp>
            <p:nvSpPr>
              <p:cNvPr id="38" name="Content Placeholder 2">
                <a:extLst>
                  <a:ext uri="{FF2B5EF4-FFF2-40B4-BE49-F238E27FC236}">
                    <a16:creationId xmlns:a16="http://schemas.microsoft.com/office/drawing/2014/main" id="{8DDE642B-DD9F-594F-96A3-C488EC8620DC}"/>
                  </a:ext>
                </a:extLst>
              </p:cNvPr>
              <p:cNvSpPr txBox="1">
                <a:spLocks noRot="1" noChangeAspect="1" noMove="1" noResize="1" noEditPoints="1" noAdjustHandles="1" noChangeArrowheads="1" noChangeShapeType="1" noTextEdit="1"/>
              </p:cNvSpPr>
              <p:nvPr/>
            </p:nvSpPr>
            <p:spPr>
              <a:xfrm>
                <a:off x="460243" y="4873766"/>
                <a:ext cx="878543" cy="491270"/>
              </a:xfrm>
              <a:prstGeom prst="rect">
                <a:avLst/>
              </a:prstGeom>
              <a:blipFill>
                <a:blip r:embed="rId10"/>
                <a:stretch>
                  <a:fillRect/>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F3B050E5-10C6-794C-BDCC-F074D043D9DF}"/>
              </a:ext>
            </a:extLst>
          </p:cNvPr>
          <p:cNvSpPr txBox="1"/>
          <p:nvPr/>
        </p:nvSpPr>
        <p:spPr>
          <a:xfrm>
            <a:off x="531729" y="1227639"/>
            <a:ext cx="10687050" cy="830997"/>
          </a:xfrm>
          <a:prstGeom prst="rect">
            <a:avLst/>
          </a:prstGeom>
          <a:noFill/>
        </p:spPr>
        <p:txBody>
          <a:bodyPr wrap="square" rtlCol="0">
            <a:spAutoFit/>
          </a:bodyPr>
          <a:lstStyle/>
          <a:p>
            <a:r>
              <a:rPr lang="en-US" sz="2400" dirty="0">
                <a:latin typeface="Helvetica" pitchFamily="2" charset="0"/>
              </a:rPr>
              <a:t>We then feed the values forward from the input nodes through the hidden nodes to calculate the output node value.</a:t>
            </a:r>
          </a:p>
        </p:txBody>
      </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91CDCCE4-A2AA-7649-8154-D0C2C427B454}"/>
                  </a:ext>
                </a:extLst>
              </p:cNvPr>
              <p:cNvSpPr txBox="1"/>
              <p:nvPr/>
            </p:nvSpPr>
            <p:spPr>
              <a:xfrm>
                <a:off x="2170322" y="3686558"/>
                <a:ext cx="1456232" cy="4308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𝑤</m:t>
                          </m:r>
                        </m:e>
                        <m:sub>
                          <m:r>
                            <a:rPr lang="en-US" sz="2200" b="0" i="1" smtClean="0">
                              <a:latin typeface="Cambria Math" panose="02040503050406030204" pitchFamily="18" charset="0"/>
                            </a:rPr>
                            <m:t>2</m:t>
                          </m:r>
                        </m:sub>
                      </m:sSub>
                      <m:r>
                        <a:rPr lang="en-US" sz="2200" b="0" i="1" smtClean="0">
                          <a:latin typeface="Cambria Math" panose="02040503050406030204" pitchFamily="18" charset="0"/>
                        </a:rPr>
                        <m:t>=0.40</m:t>
                      </m:r>
                    </m:oMath>
                  </m:oMathPara>
                </a14:m>
                <a:endParaRPr lang="en-US" sz="2200" dirty="0"/>
              </a:p>
            </p:txBody>
          </p:sp>
        </mc:Choice>
        <mc:Fallback xmlns="">
          <p:sp>
            <p:nvSpPr>
              <p:cNvPr id="39" name="TextBox 38">
                <a:extLst>
                  <a:ext uri="{FF2B5EF4-FFF2-40B4-BE49-F238E27FC236}">
                    <a16:creationId xmlns:a16="http://schemas.microsoft.com/office/drawing/2014/main" id="{91CDCCE4-A2AA-7649-8154-D0C2C427B454}"/>
                  </a:ext>
                </a:extLst>
              </p:cNvPr>
              <p:cNvSpPr txBox="1">
                <a:spLocks noRot="1" noChangeAspect="1" noMove="1" noResize="1" noEditPoints="1" noAdjustHandles="1" noChangeArrowheads="1" noChangeShapeType="1" noTextEdit="1"/>
              </p:cNvSpPr>
              <p:nvPr/>
            </p:nvSpPr>
            <p:spPr>
              <a:xfrm>
                <a:off x="2170322" y="3686558"/>
                <a:ext cx="1456232" cy="430887"/>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8041D1C3-3F8F-524E-9C76-64AB2BFC9A7B}"/>
                  </a:ext>
                </a:extLst>
              </p:cNvPr>
              <p:cNvSpPr txBox="1"/>
              <p:nvPr/>
            </p:nvSpPr>
            <p:spPr>
              <a:xfrm>
                <a:off x="2386565" y="4244592"/>
                <a:ext cx="1248227" cy="430887"/>
              </a:xfrm>
              <a:prstGeom prst="rect">
                <a:avLst/>
              </a:prstGeom>
              <a:noFill/>
            </p:spPr>
            <p:txBody>
              <a:bodyPr wrap="none" rtlCol="0">
                <a:spAutoFit/>
              </a:bodyPr>
              <a:lstStyle/>
              <a:p>
                <a14:m>
                  <m:oMath xmlns:m="http://schemas.openxmlformats.org/officeDocument/2006/math">
                    <m:sSub>
                      <m:sSubPr>
                        <m:ctrlPr>
                          <a:rPr lang="en-US" sz="2200" b="0" i="1" smtClean="0">
                            <a:latin typeface="Cambria Math" panose="02040503050406030204" pitchFamily="18" charset="0"/>
                            <a:ea typeface="Cambria Math" panose="02040503050406030204" pitchFamily="18" charset="0"/>
                          </a:rPr>
                        </m:ctrlPr>
                      </m:sSubPr>
                      <m:e>
                        <m:r>
                          <a:rPr lang="en-US" sz="2200" b="0" i="1" smtClean="0">
                            <a:latin typeface="Cambria Math" panose="02040503050406030204" pitchFamily="18" charset="0"/>
                            <a:ea typeface="Cambria Math" panose="02040503050406030204" pitchFamily="18" charset="0"/>
                          </a:rPr>
                          <m:t>𝑤</m:t>
                        </m:r>
                      </m:e>
                      <m:sub>
                        <m:r>
                          <a:rPr lang="en-US" sz="2200" b="0" i="1" smtClean="0">
                            <a:latin typeface="Cambria Math" panose="02040503050406030204" pitchFamily="18" charset="0"/>
                            <a:ea typeface="Cambria Math" panose="02040503050406030204" pitchFamily="18" charset="0"/>
                          </a:rPr>
                          <m:t>3</m:t>
                        </m:r>
                      </m:sub>
                    </m:sSub>
                  </m:oMath>
                </a14:m>
                <a:r>
                  <a:rPr lang="en-US" sz="2200" dirty="0">
                    <a:latin typeface="Cambria Math" panose="02040503050406030204" pitchFamily="18" charset="0"/>
                    <a:ea typeface="Cambria Math" panose="02040503050406030204" pitchFamily="18" charset="0"/>
                  </a:rPr>
                  <a:t>=0.80</a:t>
                </a:r>
              </a:p>
            </p:txBody>
          </p:sp>
        </mc:Choice>
        <mc:Fallback xmlns="">
          <p:sp>
            <p:nvSpPr>
              <p:cNvPr id="40" name="TextBox 39">
                <a:extLst>
                  <a:ext uri="{FF2B5EF4-FFF2-40B4-BE49-F238E27FC236}">
                    <a16:creationId xmlns:a16="http://schemas.microsoft.com/office/drawing/2014/main" id="{8041D1C3-3F8F-524E-9C76-64AB2BFC9A7B}"/>
                  </a:ext>
                </a:extLst>
              </p:cNvPr>
              <p:cNvSpPr txBox="1">
                <a:spLocks noRot="1" noChangeAspect="1" noMove="1" noResize="1" noEditPoints="1" noAdjustHandles="1" noChangeArrowheads="1" noChangeShapeType="1" noTextEdit="1"/>
              </p:cNvSpPr>
              <p:nvPr/>
            </p:nvSpPr>
            <p:spPr>
              <a:xfrm>
                <a:off x="2386565" y="4244592"/>
                <a:ext cx="1248227" cy="430887"/>
              </a:xfrm>
              <a:prstGeom prst="rect">
                <a:avLst/>
              </a:prstGeom>
              <a:blipFill>
                <a:blip r:embed="rId12"/>
                <a:stretch>
                  <a:fillRect t="-5714" r="-5051" b="-28571"/>
                </a:stretch>
              </a:blipFill>
            </p:spPr>
            <p:txBody>
              <a:bodyPr/>
              <a:lstStyle/>
              <a:p>
                <a:r>
                  <a:rPr lang="en-US">
                    <a:noFill/>
                  </a:rPr>
                  <a:t> </a:t>
                </a:r>
              </a:p>
            </p:txBody>
          </p:sp>
        </mc:Fallback>
      </mc:AlternateContent>
    </p:spTree>
    <p:extLst>
      <p:ext uri="{BB962C8B-B14F-4D97-AF65-F5344CB8AC3E}">
        <p14:creationId xmlns:p14="http://schemas.microsoft.com/office/powerpoint/2010/main" val="67793932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a:xfrm>
            <a:off x="422536" y="27251"/>
            <a:ext cx="10058400" cy="1371600"/>
          </a:xfrm>
        </p:spPr>
        <p:txBody>
          <a:bodyPr/>
          <a:lstStyle/>
          <a:p>
            <a:r>
              <a:rPr lang="en-US" dirty="0">
                <a:latin typeface="Helvetica" pitchFamily="2" charset="0"/>
              </a:rPr>
              <a:t>Back Propagation Example</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p:txBody>
          <a:bodyPr>
            <a:normAutofit/>
          </a:bodyPr>
          <a:lstStyle/>
          <a:p>
            <a:endParaRPr lang="en-US" sz="2400" dirty="0">
              <a:latin typeface="Helvetica" pitchFamily="2" charset="0"/>
            </a:endParaRPr>
          </a:p>
          <a:p>
            <a:pPr marL="0" indent="0">
              <a:buNone/>
            </a:pPr>
            <a:endParaRPr lang="en-US" sz="2400" dirty="0">
              <a:latin typeface="Helvetica" pitchFamily="2" charset="0"/>
            </a:endParaRPr>
          </a:p>
        </p:txBody>
      </p:sp>
      <p:grpSp>
        <p:nvGrpSpPr>
          <p:cNvPr id="4" name="Group 3">
            <a:extLst>
              <a:ext uri="{FF2B5EF4-FFF2-40B4-BE49-F238E27FC236}">
                <a16:creationId xmlns:a16="http://schemas.microsoft.com/office/drawing/2014/main" id="{F2289EC0-BEE5-C54C-941C-D1D22C501FE9}"/>
              </a:ext>
            </a:extLst>
          </p:cNvPr>
          <p:cNvGrpSpPr/>
          <p:nvPr/>
        </p:nvGrpSpPr>
        <p:grpSpPr>
          <a:xfrm>
            <a:off x="1066799" y="2654306"/>
            <a:ext cx="8459767" cy="3092895"/>
            <a:chOff x="3375581" y="2991232"/>
            <a:chExt cx="4589912" cy="2034562"/>
          </a:xfrm>
        </p:grpSpPr>
        <p:sp>
          <p:nvSpPr>
            <p:cNvPr id="14" name="Oval 13">
              <a:extLst>
                <a:ext uri="{FF2B5EF4-FFF2-40B4-BE49-F238E27FC236}">
                  <a16:creationId xmlns:a16="http://schemas.microsoft.com/office/drawing/2014/main" id="{E74544D5-EB92-D349-B000-DF8E15FD9E07}"/>
                </a:ext>
              </a:extLst>
            </p:cNvPr>
            <p:cNvSpPr/>
            <p:nvPr/>
          </p:nvSpPr>
          <p:spPr>
            <a:xfrm>
              <a:off x="3375582" y="2991232"/>
              <a:ext cx="938637" cy="825956"/>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0.35</a:t>
              </a:r>
            </a:p>
          </p:txBody>
        </p:sp>
        <p:sp>
          <p:nvSpPr>
            <p:cNvPr id="15" name="Oval 14">
              <a:extLst>
                <a:ext uri="{FF2B5EF4-FFF2-40B4-BE49-F238E27FC236}">
                  <a16:creationId xmlns:a16="http://schemas.microsoft.com/office/drawing/2014/main" id="{F521F1DA-EC70-7F4B-9BE4-67D2FF50F7D7}"/>
                </a:ext>
              </a:extLst>
            </p:cNvPr>
            <p:cNvSpPr/>
            <p:nvPr/>
          </p:nvSpPr>
          <p:spPr>
            <a:xfrm>
              <a:off x="3375581" y="4199838"/>
              <a:ext cx="938637" cy="825956"/>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0.9</a:t>
              </a:r>
            </a:p>
          </p:txBody>
        </p:sp>
        <p:sp>
          <p:nvSpPr>
            <p:cNvPr id="16" name="Oval 15">
              <a:extLst>
                <a:ext uri="{FF2B5EF4-FFF2-40B4-BE49-F238E27FC236}">
                  <a16:creationId xmlns:a16="http://schemas.microsoft.com/office/drawing/2014/main" id="{9E2F0B38-4A5D-F14A-80F5-1268744DDA8E}"/>
                </a:ext>
              </a:extLst>
            </p:cNvPr>
            <p:cNvSpPr/>
            <p:nvPr/>
          </p:nvSpPr>
          <p:spPr>
            <a:xfrm>
              <a:off x="5285344" y="3001391"/>
              <a:ext cx="938637" cy="825956"/>
            </a:xfrm>
            <a:prstGeom prst="ellipse">
              <a:avLst/>
            </a:prstGeom>
            <a:solidFill>
              <a:srgbClr val="FF0000"/>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Oval 16">
              <a:extLst>
                <a:ext uri="{FF2B5EF4-FFF2-40B4-BE49-F238E27FC236}">
                  <a16:creationId xmlns:a16="http://schemas.microsoft.com/office/drawing/2014/main" id="{E0DB1823-4CEA-3A4C-B00D-9089ECD8926D}"/>
                </a:ext>
              </a:extLst>
            </p:cNvPr>
            <p:cNvSpPr/>
            <p:nvPr/>
          </p:nvSpPr>
          <p:spPr>
            <a:xfrm>
              <a:off x="5285344" y="4199838"/>
              <a:ext cx="938637" cy="825956"/>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a:extLst>
                <a:ext uri="{FF2B5EF4-FFF2-40B4-BE49-F238E27FC236}">
                  <a16:creationId xmlns:a16="http://schemas.microsoft.com/office/drawing/2014/main" id="{212D0EF4-CDAF-3E48-9762-96B3A0BFDBFE}"/>
                </a:ext>
              </a:extLst>
            </p:cNvPr>
            <p:cNvSpPr/>
            <p:nvPr/>
          </p:nvSpPr>
          <p:spPr>
            <a:xfrm>
              <a:off x="7026856" y="3613735"/>
              <a:ext cx="938637" cy="825956"/>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Target: 0.5</a:t>
              </a:r>
            </a:p>
          </p:txBody>
        </p:sp>
        <p:cxnSp>
          <p:nvCxnSpPr>
            <p:cNvPr id="19" name="Straight Arrow Connector 18">
              <a:extLst>
                <a:ext uri="{FF2B5EF4-FFF2-40B4-BE49-F238E27FC236}">
                  <a16:creationId xmlns:a16="http://schemas.microsoft.com/office/drawing/2014/main" id="{904FB72E-F32B-4C40-B12A-58ED7C24BC10}"/>
                </a:ext>
              </a:extLst>
            </p:cNvPr>
            <p:cNvCxnSpPr>
              <a:stCxn id="14" idx="6"/>
              <a:endCxn id="16" idx="2"/>
            </p:cNvCxnSpPr>
            <p:nvPr/>
          </p:nvCxnSpPr>
          <p:spPr>
            <a:xfrm>
              <a:off x="4314219" y="3404210"/>
              <a:ext cx="971125" cy="10159"/>
            </a:xfrm>
            <a:prstGeom prst="straightConnector1">
              <a:avLst/>
            </a:prstGeom>
            <a:solidFill>
              <a:srgbClr val="FF0000"/>
            </a:solidFill>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0EAAED42-6560-7A4C-A1DB-DC39FB8DC617}"/>
                </a:ext>
              </a:extLst>
            </p:cNvPr>
            <p:cNvCxnSpPr/>
            <p:nvPr/>
          </p:nvCxnSpPr>
          <p:spPr>
            <a:xfrm>
              <a:off x="4314219" y="4619991"/>
              <a:ext cx="971125" cy="10159"/>
            </a:xfrm>
            <a:prstGeom prst="straightConnector1">
              <a:avLst/>
            </a:prstGeom>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5DD30C84-2C74-EC49-87EE-7653B34BD18B}"/>
                </a:ext>
              </a:extLst>
            </p:cNvPr>
            <p:cNvCxnSpPr>
              <a:cxnSpLocks/>
              <a:endCxn id="18" idx="2"/>
            </p:cNvCxnSpPr>
            <p:nvPr/>
          </p:nvCxnSpPr>
          <p:spPr>
            <a:xfrm>
              <a:off x="6223981" y="3442259"/>
              <a:ext cx="802875" cy="584454"/>
            </a:xfrm>
            <a:prstGeom prst="straightConnector1">
              <a:avLst/>
            </a:prstGeom>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FF3F8198-7A53-2A45-B950-88C6270E9670}"/>
                </a:ext>
              </a:extLst>
            </p:cNvPr>
            <p:cNvCxnSpPr>
              <a:cxnSpLocks/>
              <a:endCxn id="18" idx="2"/>
            </p:cNvCxnSpPr>
            <p:nvPr/>
          </p:nvCxnSpPr>
          <p:spPr>
            <a:xfrm flipV="1">
              <a:off x="6223981" y="4026713"/>
              <a:ext cx="802875" cy="588198"/>
            </a:xfrm>
            <a:prstGeom prst="straightConnector1">
              <a:avLst/>
            </a:prstGeom>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25B65946-CE70-9244-905F-BFE49F6C6ABD}"/>
                </a:ext>
              </a:extLst>
            </p:cNvPr>
            <p:cNvCxnSpPr>
              <a:cxnSpLocks/>
              <a:stCxn id="14" idx="6"/>
              <a:endCxn id="17" idx="1"/>
            </p:cNvCxnSpPr>
            <p:nvPr/>
          </p:nvCxnSpPr>
          <p:spPr>
            <a:xfrm>
              <a:off x="4314219" y="3404210"/>
              <a:ext cx="1108585" cy="916586"/>
            </a:xfrm>
            <a:prstGeom prst="straightConnector1">
              <a:avLst/>
            </a:prstGeom>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51F8FD80-36AF-EE45-976A-709D04550509}"/>
                </a:ext>
              </a:extLst>
            </p:cNvPr>
            <p:cNvCxnSpPr>
              <a:cxnSpLocks/>
              <a:stCxn id="15" idx="6"/>
              <a:endCxn id="16" idx="3"/>
            </p:cNvCxnSpPr>
            <p:nvPr/>
          </p:nvCxnSpPr>
          <p:spPr>
            <a:xfrm flipV="1">
              <a:off x="4314218" y="3706389"/>
              <a:ext cx="1108586" cy="906427"/>
            </a:xfrm>
            <a:prstGeom prst="straightConnector1">
              <a:avLst/>
            </a:prstGeom>
            <a:solidFill>
              <a:srgbClr val="FF0000"/>
            </a:solidFill>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BB0733E6-4BD7-8F4A-9505-E48C6EE57679}"/>
                  </a:ext>
                </a:extLst>
              </p:cNvPr>
              <p:cNvSpPr txBox="1"/>
              <p:nvPr/>
            </p:nvSpPr>
            <p:spPr>
              <a:xfrm>
                <a:off x="3000051" y="2772304"/>
                <a:ext cx="1449692" cy="4308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𝑤</m:t>
                          </m:r>
                        </m:e>
                        <m:sub>
                          <m:r>
                            <a:rPr lang="en-US" sz="2200" b="0" i="1" smtClean="0">
                              <a:latin typeface="Cambria Math" panose="02040503050406030204" pitchFamily="18" charset="0"/>
                            </a:rPr>
                            <m:t>1</m:t>
                          </m:r>
                        </m:sub>
                      </m:sSub>
                      <m:r>
                        <a:rPr lang="en-US" sz="2200" b="0" i="1" smtClean="0">
                          <a:latin typeface="Cambria Math" panose="02040503050406030204" pitchFamily="18" charset="0"/>
                        </a:rPr>
                        <m:t>=0.10</m:t>
                      </m:r>
                    </m:oMath>
                  </m:oMathPara>
                </a14:m>
                <a:endParaRPr lang="en-US" sz="2200" dirty="0"/>
              </a:p>
            </p:txBody>
          </p:sp>
        </mc:Choice>
        <mc:Fallback xmlns="">
          <p:sp>
            <p:nvSpPr>
              <p:cNvPr id="28" name="TextBox 27">
                <a:extLst>
                  <a:ext uri="{FF2B5EF4-FFF2-40B4-BE49-F238E27FC236}">
                    <a16:creationId xmlns:a16="http://schemas.microsoft.com/office/drawing/2014/main" id="{BB0733E6-4BD7-8F4A-9505-E48C6EE57679}"/>
                  </a:ext>
                </a:extLst>
              </p:cNvPr>
              <p:cNvSpPr txBox="1">
                <a:spLocks noRot="1" noChangeAspect="1" noMove="1" noResize="1" noEditPoints="1" noAdjustHandles="1" noChangeArrowheads="1" noChangeShapeType="1" noTextEdit="1"/>
              </p:cNvSpPr>
              <p:nvPr/>
            </p:nvSpPr>
            <p:spPr>
              <a:xfrm>
                <a:off x="3000051" y="2772304"/>
                <a:ext cx="1449692" cy="430887"/>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26C39DDA-A519-4D4F-A47D-D40ADAB1EF70}"/>
                  </a:ext>
                </a:extLst>
              </p:cNvPr>
              <p:cNvSpPr txBox="1"/>
              <p:nvPr/>
            </p:nvSpPr>
            <p:spPr>
              <a:xfrm>
                <a:off x="2988090" y="5125918"/>
                <a:ext cx="1239698" cy="430887"/>
              </a:xfrm>
              <a:prstGeom prst="rect">
                <a:avLst/>
              </a:prstGeom>
              <a:noFill/>
            </p:spPr>
            <p:txBody>
              <a:bodyPr wrap="none" rtlCol="0">
                <a:spAutoFit/>
              </a:bodyPr>
              <a:lstStyle/>
              <a:p>
                <a14:m>
                  <m:oMath xmlns:m="http://schemas.openxmlformats.org/officeDocument/2006/math">
                    <m:sSub>
                      <m:sSubPr>
                        <m:ctrlPr>
                          <a:rPr lang="en-US" sz="2200" b="0" i="1" smtClean="0">
                            <a:latin typeface="Cambria Math" panose="02040503050406030204" pitchFamily="18" charset="0"/>
                            <a:ea typeface="Cambria Math" panose="02040503050406030204" pitchFamily="18" charset="0"/>
                          </a:rPr>
                        </m:ctrlPr>
                      </m:sSubPr>
                      <m:e>
                        <m:r>
                          <a:rPr lang="en-US" sz="2200" b="0" i="1" smtClean="0">
                            <a:latin typeface="Cambria Math" panose="02040503050406030204" pitchFamily="18" charset="0"/>
                            <a:ea typeface="Cambria Math" panose="02040503050406030204" pitchFamily="18" charset="0"/>
                          </a:rPr>
                          <m:t>𝑤</m:t>
                        </m:r>
                      </m:e>
                      <m:sub>
                        <m:r>
                          <a:rPr lang="en-US" sz="2200" b="0" i="1" smtClean="0">
                            <a:latin typeface="Cambria Math" panose="02040503050406030204" pitchFamily="18" charset="0"/>
                            <a:ea typeface="Cambria Math" panose="02040503050406030204" pitchFamily="18" charset="0"/>
                          </a:rPr>
                          <m:t>4</m:t>
                        </m:r>
                      </m:sub>
                    </m:sSub>
                  </m:oMath>
                </a14:m>
                <a:r>
                  <a:rPr lang="en-US" sz="2200" dirty="0">
                    <a:latin typeface="Cambria Math" panose="02040503050406030204" pitchFamily="18" charset="0"/>
                    <a:ea typeface="Cambria Math" panose="02040503050406030204" pitchFamily="18" charset="0"/>
                  </a:rPr>
                  <a:t>=0.60</a:t>
                </a:r>
              </a:p>
            </p:txBody>
          </p:sp>
        </mc:Choice>
        <mc:Fallback xmlns="">
          <p:sp>
            <p:nvSpPr>
              <p:cNvPr id="29" name="TextBox 28">
                <a:extLst>
                  <a:ext uri="{FF2B5EF4-FFF2-40B4-BE49-F238E27FC236}">
                    <a16:creationId xmlns:a16="http://schemas.microsoft.com/office/drawing/2014/main" id="{26C39DDA-A519-4D4F-A47D-D40ADAB1EF70}"/>
                  </a:ext>
                </a:extLst>
              </p:cNvPr>
              <p:cNvSpPr txBox="1">
                <a:spLocks noRot="1" noChangeAspect="1" noMove="1" noResize="1" noEditPoints="1" noAdjustHandles="1" noChangeArrowheads="1" noChangeShapeType="1" noTextEdit="1"/>
              </p:cNvSpPr>
              <p:nvPr/>
            </p:nvSpPr>
            <p:spPr>
              <a:xfrm>
                <a:off x="2988090" y="5125918"/>
                <a:ext cx="1239698" cy="430887"/>
              </a:xfrm>
              <a:prstGeom prst="rect">
                <a:avLst/>
              </a:prstGeom>
              <a:blipFill>
                <a:blip r:embed="rId3"/>
                <a:stretch>
                  <a:fillRect t="-8571" r="-4040" b="-25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37663B59-496B-7949-B018-1E24CA72E070}"/>
                  </a:ext>
                </a:extLst>
              </p:cNvPr>
              <p:cNvSpPr txBox="1"/>
              <p:nvPr/>
            </p:nvSpPr>
            <p:spPr>
              <a:xfrm>
                <a:off x="6698499" y="3201761"/>
                <a:ext cx="1373261" cy="430887"/>
              </a:xfrm>
              <a:prstGeom prst="rect">
                <a:avLst/>
              </a:prstGeom>
              <a:noFill/>
            </p:spPr>
            <p:txBody>
              <a:bodyPr wrap="none" rtlCol="0">
                <a:spAutoFit/>
              </a:bodyPr>
              <a:lstStyle/>
              <a:p>
                <a14:m>
                  <m:oMath xmlns:m="http://schemas.openxmlformats.org/officeDocument/2006/math">
                    <m:sSub>
                      <m:sSubPr>
                        <m:ctrlPr>
                          <a:rPr lang="en-US" sz="2200" b="0" i="1" smtClean="0">
                            <a:latin typeface="Cambria Math" panose="02040503050406030204" pitchFamily="18" charset="0"/>
                            <a:ea typeface="Cambria Math" panose="02040503050406030204" pitchFamily="18" charset="0"/>
                          </a:rPr>
                        </m:ctrlPr>
                      </m:sSubPr>
                      <m:e>
                        <m:r>
                          <a:rPr lang="en-US" sz="2200" b="0" i="1" smtClean="0">
                            <a:latin typeface="Cambria Math" panose="02040503050406030204" pitchFamily="18" charset="0"/>
                            <a:ea typeface="Cambria Math" panose="02040503050406030204" pitchFamily="18" charset="0"/>
                          </a:rPr>
                          <m:t>𝑤</m:t>
                        </m:r>
                      </m:e>
                      <m:sub>
                        <m:r>
                          <a:rPr lang="en-US" sz="2200" b="0" i="1" smtClean="0">
                            <a:latin typeface="Cambria Math" panose="02040503050406030204" pitchFamily="18" charset="0"/>
                            <a:ea typeface="Cambria Math" panose="02040503050406030204" pitchFamily="18" charset="0"/>
                          </a:rPr>
                          <m:t>5</m:t>
                        </m:r>
                      </m:sub>
                    </m:sSub>
                  </m:oMath>
                </a14:m>
                <a:r>
                  <a:rPr lang="en-US" sz="2200" dirty="0">
                    <a:latin typeface="Cambria Math" panose="02040503050406030204" pitchFamily="18" charset="0"/>
                    <a:ea typeface="Cambria Math" panose="02040503050406030204" pitchFamily="18" charset="0"/>
                  </a:rPr>
                  <a:t> = 0.30</a:t>
                </a:r>
              </a:p>
            </p:txBody>
          </p:sp>
        </mc:Choice>
        <mc:Fallback xmlns="">
          <p:sp>
            <p:nvSpPr>
              <p:cNvPr id="32" name="TextBox 31">
                <a:extLst>
                  <a:ext uri="{FF2B5EF4-FFF2-40B4-BE49-F238E27FC236}">
                    <a16:creationId xmlns:a16="http://schemas.microsoft.com/office/drawing/2014/main" id="{37663B59-496B-7949-B018-1E24CA72E070}"/>
                  </a:ext>
                </a:extLst>
              </p:cNvPr>
              <p:cNvSpPr txBox="1">
                <a:spLocks noRot="1" noChangeAspect="1" noMove="1" noResize="1" noEditPoints="1" noAdjustHandles="1" noChangeArrowheads="1" noChangeShapeType="1" noTextEdit="1"/>
              </p:cNvSpPr>
              <p:nvPr/>
            </p:nvSpPr>
            <p:spPr>
              <a:xfrm>
                <a:off x="6698499" y="3201761"/>
                <a:ext cx="1373261" cy="430887"/>
              </a:xfrm>
              <a:prstGeom prst="rect">
                <a:avLst/>
              </a:prstGeom>
              <a:blipFill>
                <a:blip r:embed="rId4"/>
                <a:stretch>
                  <a:fillRect t="-8824" r="-3636" b="-2941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C68DF134-F471-7946-A598-A6E86653C083}"/>
                  </a:ext>
                </a:extLst>
              </p:cNvPr>
              <p:cNvSpPr txBox="1"/>
              <p:nvPr/>
            </p:nvSpPr>
            <p:spPr>
              <a:xfrm>
                <a:off x="6698499" y="4778776"/>
                <a:ext cx="1456231" cy="4308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𝑤</m:t>
                          </m:r>
                        </m:e>
                        <m:sub>
                          <m:r>
                            <a:rPr lang="en-US" sz="2200" b="0" i="1" smtClean="0">
                              <a:latin typeface="Cambria Math" panose="02040503050406030204" pitchFamily="18" charset="0"/>
                            </a:rPr>
                            <m:t>6</m:t>
                          </m:r>
                        </m:sub>
                      </m:sSub>
                      <m:r>
                        <a:rPr lang="en-US" sz="2200" b="0" i="1" smtClean="0">
                          <a:latin typeface="Cambria Math" panose="02040503050406030204" pitchFamily="18" charset="0"/>
                        </a:rPr>
                        <m:t>=0.90</m:t>
                      </m:r>
                    </m:oMath>
                  </m:oMathPara>
                </a14:m>
                <a:endParaRPr lang="en-US" sz="2200" dirty="0"/>
              </a:p>
            </p:txBody>
          </p:sp>
        </mc:Choice>
        <mc:Fallback xmlns="">
          <p:sp>
            <p:nvSpPr>
              <p:cNvPr id="33" name="TextBox 32">
                <a:extLst>
                  <a:ext uri="{FF2B5EF4-FFF2-40B4-BE49-F238E27FC236}">
                    <a16:creationId xmlns:a16="http://schemas.microsoft.com/office/drawing/2014/main" id="{C68DF134-F471-7946-A598-A6E86653C083}"/>
                  </a:ext>
                </a:extLst>
              </p:cNvPr>
              <p:cNvSpPr txBox="1">
                <a:spLocks noRot="1" noChangeAspect="1" noMove="1" noResize="1" noEditPoints="1" noAdjustHandles="1" noChangeArrowheads="1" noChangeShapeType="1" noTextEdit="1"/>
              </p:cNvSpPr>
              <p:nvPr/>
            </p:nvSpPr>
            <p:spPr>
              <a:xfrm>
                <a:off x="6698499" y="4778776"/>
                <a:ext cx="1456231" cy="430887"/>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Content Placeholder 2">
                <a:extLst>
                  <a:ext uri="{FF2B5EF4-FFF2-40B4-BE49-F238E27FC236}">
                    <a16:creationId xmlns:a16="http://schemas.microsoft.com/office/drawing/2014/main" id="{9EDBD7F6-A329-774F-8090-73CBB6B6EE1A}"/>
                  </a:ext>
                </a:extLst>
              </p:cNvPr>
              <p:cNvSpPr txBox="1">
                <a:spLocks/>
              </p:cNvSpPr>
              <p:nvPr/>
            </p:nvSpPr>
            <p:spPr>
              <a:xfrm>
                <a:off x="5953987" y="2513578"/>
                <a:ext cx="878543" cy="49127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b="0" i="1" dirty="0" smtClean="0">
                              <a:solidFill>
                                <a:schemeClr val="tx1"/>
                              </a:solidFill>
                              <a:latin typeface="Cambria Math" panose="02040503050406030204" pitchFamily="18" charset="0"/>
                            </a:rPr>
                          </m:ctrlPr>
                        </m:sSubPr>
                        <m:e>
                          <m:r>
                            <a:rPr lang="en-US" i="1" dirty="0" smtClean="0">
                              <a:solidFill>
                                <a:schemeClr val="tx1"/>
                              </a:solidFill>
                              <a:latin typeface="Cambria Math" panose="02040503050406030204" pitchFamily="18" charset="0"/>
                            </a:rPr>
                            <m:t>𝐻</m:t>
                          </m:r>
                        </m:e>
                        <m:sub>
                          <m:r>
                            <a:rPr lang="en-US" i="1" dirty="0" smtClean="0">
                              <a:solidFill>
                                <a:schemeClr val="tx1"/>
                              </a:solidFill>
                              <a:latin typeface="Cambria Math" panose="02040503050406030204" pitchFamily="18" charset="0"/>
                            </a:rPr>
                            <m:t>1</m:t>
                          </m:r>
                        </m:sub>
                      </m:sSub>
                    </m:oMath>
                  </m:oMathPara>
                </a14:m>
                <a:endParaRPr lang="en-US" dirty="0"/>
              </a:p>
            </p:txBody>
          </p:sp>
        </mc:Choice>
        <mc:Fallback xmlns="">
          <p:sp>
            <p:nvSpPr>
              <p:cNvPr id="34" name="Content Placeholder 2">
                <a:extLst>
                  <a:ext uri="{FF2B5EF4-FFF2-40B4-BE49-F238E27FC236}">
                    <a16:creationId xmlns:a16="http://schemas.microsoft.com/office/drawing/2014/main" id="{9EDBD7F6-A329-774F-8090-73CBB6B6EE1A}"/>
                  </a:ext>
                </a:extLst>
              </p:cNvPr>
              <p:cNvSpPr txBox="1">
                <a:spLocks noRot="1" noChangeAspect="1" noMove="1" noResize="1" noEditPoints="1" noAdjustHandles="1" noChangeArrowheads="1" noChangeShapeType="1" noTextEdit="1"/>
              </p:cNvSpPr>
              <p:nvPr/>
            </p:nvSpPr>
            <p:spPr>
              <a:xfrm>
                <a:off x="5953987" y="2513578"/>
                <a:ext cx="878543" cy="491270"/>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Content Placeholder 2">
                <a:extLst>
                  <a:ext uri="{FF2B5EF4-FFF2-40B4-BE49-F238E27FC236}">
                    <a16:creationId xmlns:a16="http://schemas.microsoft.com/office/drawing/2014/main" id="{9D8CC347-2FA3-E24F-9CB3-9A70A2102FC0}"/>
                  </a:ext>
                </a:extLst>
              </p:cNvPr>
              <p:cNvSpPr txBox="1">
                <a:spLocks/>
              </p:cNvSpPr>
              <p:nvPr/>
            </p:nvSpPr>
            <p:spPr>
              <a:xfrm>
                <a:off x="5875254" y="4260448"/>
                <a:ext cx="878543" cy="49127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b="0" i="1" dirty="0" smtClean="0">
                              <a:solidFill>
                                <a:schemeClr val="tx1"/>
                              </a:solidFill>
                              <a:latin typeface="Cambria Math" panose="02040503050406030204" pitchFamily="18" charset="0"/>
                            </a:rPr>
                          </m:ctrlPr>
                        </m:sSubPr>
                        <m:e>
                          <m:r>
                            <a:rPr lang="en-US" i="1" dirty="0" smtClean="0">
                              <a:solidFill>
                                <a:schemeClr val="tx1"/>
                              </a:solidFill>
                              <a:latin typeface="Cambria Math" panose="02040503050406030204" pitchFamily="18" charset="0"/>
                            </a:rPr>
                            <m:t>𝐻</m:t>
                          </m:r>
                        </m:e>
                        <m:sub>
                          <m:r>
                            <a:rPr lang="en-US" b="0" i="1" dirty="0" smtClean="0">
                              <a:solidFill>
                                <a:schemeClr val="tx1"/>
                              </a:solidFill>
                              <a:latin typeface="Cambria Math" panose="02040503050406030204" pitchFamily="18" charset="0"/>
                            </a:rPr>
                            <m:t>2</m:t>
                          </m:r>
                        </m:sub>
                      </m:sSub>
                    </m:oMath>
                  </m:oMathPara>
                </a14:m>
                <a:endParaRPr lang="en-US" dirty="0"/>
              </a:p>
            </p:txBody>
          </p:sp>
        </mc:Choice>
        <mc:Fallback xmlns="">
          <p:sp>
            <p:nvSpPr>
              <p:cNvPr id="35" name="Content Placeholder 2">
                <a:extLst>
                  <a:ext uri="{FF2B5EF4-FFF2-40B4-BE49-F238E27FC236}">
                    <a16:creationId xmlns:a16="http://schemas.microsoft.com/office/drawing/2014/main" id="{9D8CC347-2FA3-E24F-9CB3-9A70A2102FC0}"/>
                  </a:ext>
                </a:extLst>
              </p:cNvPr>
              <p:cNvSpPr txBox="1">
                <a:spLocks noRot="1" noChangeAspect="1" noMove="1" noResize="1" noEditPoints="1" noAdjustHandles="1" noChangeArrowheads="1" noChangeShapeType="1" noTextEdit="1"/>
              </p:cNvSpPr>
              <p:nvPr/>
            </p:nvSpPr>
            <p:spPr>
              <a:xfrm>
                <a:off x="5875254" y="4260448"/>
                <a:ext cx="878543" cy="491270"/>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Content Placeholder 2">
                <a:extLst>
                  <a:ext uri="{FF2B5EF4-FFF2-40B4-BE49-F238E27FC236}">
                    <a16:creationId xmlns:a16="http://schemas.microsoft.com/office/drawing/2014/main" id="{A3511906-2F34-2B4E-898C-BF187B86B7A7}"/>
                  </a:ext>
                </a:extLst>
              </p:cNvPr>
              <p:cNvSpPr txBox="1">
                <a:spLocks/>
              </p:cNvSpPr>
              <p:nvPr/>
            </p:nvSpPr>
            <p:spPr>
              <a:xfrm>
                <a:off x="9087294" y="3314198"/>
                <a:ext cx="878543" cy="49127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b="0" i="1" dirty="0" smtClean="0">
                              <a:solidFill>
                                <a:schemeClr val="tx1"/>
                              </a:solidFill>
                              <a:latin typeface="Cambria Math" panose="02040503050406030204" pitchFamily="18" charset="0"/>
                            </a:rPr>
                          </m:ctrlPr>
                        </m:sSubPr>
                        <m:e>
                          <m:r>
                            <a:rPr lang="en-US" b="0" i="1" dirty="0" smtClean="0">
                              <a:solidFill>
                                <a:schemeClr val="tx1"/>
                              </a:solidFill>
                              <a:latin typeface="Cambria Math" panose="02040503050406030204" pitchFamily="18" charset="0"/>
                            </a:rPr>
                            <m:t>𝑂</m:t>
                          </m:r>
                        </m:e>
                        <m:sub>
                          <m:r>
                            <a:rPr lang="en-US" i="1" dirty="0" smtClean="0">
                              <a:solidFill>
                                <a:schemeClr val="tx1"/>
                              </a:solidFill>
                              <a:latin typeface="Cambria Math" panose="02040503050406030204" pitchFamily="18" charset="0"/>
                            </a:rPr>
                            <m:t>1</m:t>
                          </m:r>
                        </m:sub>
                      </m:sSub>
                    </m:oMath>
                  </m:oMathPara>
                </a14:m>
                <a:endParaRPr lang="en-US" dirty="0"/>
              </a:p>
            </p:txBody>
          </p:sp>
        </mc:Choice>
        <mc:Fallback xmlns="">
          <p:sp>
            <p:nvSpPr>
              <p:cNvPr id="36" name="Content Placeholder 2">
                <a:extLst>
                  <a:ext uri="{FF2B5EF4-FFF2-40B4-BE49-F238E27FC236}">
                    <a16:creationId xmlns:a16="http://schemas.microsoft.com/office/drawing/2014/main" id="{A3511906-2F34-2B4E-898C-BF187B86B7A7}"/>
                  </a:ext>
                </a:extLst>
              </p:cNvPr>
              <p:cNvSpPr txBox="1">
                <a:spLocks noRot="1" noChangeAspect="1" noMove="1" noResize="1" noEditPoints="1" noAdjustHandles="1" noChangeArrowheads="1" noChangeShapeType="1" noTextEdit="1"/>
              </p:cNvSpPr>
              <p:nvPr/>
            </p:nvSpPr>
            <p:spPr>
              <a:xfrm>
                <a:off x="9087294" y="3314198"/>
                <a:ext cx="878543" cy="491270"/>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Content Placeholder 2">
                <a:extLst>
                  <a:ext uri="{FF2B5EF4-FFF2-40B4-BE49-F238E27FC236}">
                    <a16:creationId xmlns:a16="http://schemas.microsoft.com/office/drawing/2014/main" id="{E6FE47F3-203E-1C4C-BBDE-FEE31023C960}"/>
                  </a:ext>
                </a:extLst>
              </p:cNvPr>
              <p:cNvSpPr txBox="1">
                <a:spLocks/>
              </p:cNvSpPr>
              <p:nvPr/>
            </p:nvSpPr>
            <p:spPr>
              <a:xfrm>
                <a:off x="460243" y="2972616"/>
                <a:ext cx="878543" cy="49127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𝐼</m:t>
                          </m:r>
                        </m:e>
                        <m:sub>
                          <m:r>
                            <a:rPr lang="en-US" i="1" dirty="0" smtClean="0">
                              <a:latin typeface="Cambria Math" panose="02040503050406030204" pitchFamily="18" charset="0"/>
                            </a:rPr>
                            <m:t>1</m:t>
                          </m:r>
                        </m:sub>
                      </m:sSub>
                    </m:oMath>
                  </m:oMathPara>
                </a14:m>
                <a:endParaRPr lang="en-US" dirty="0"/>
              </a:p>
            </p:txBody>
          </p:sp>
        </mc:Choice>
        <mc:Fallback xmlns="">
          <p:sp>
            <p:nvSpPr>
              <p:cNvPr id="37" name="Content Placeholder 2">
                <a:extLst>
                  <a:ext uri="{FF2B5EF4-FFF2-40B4-BE49-F238E27FC236}">
                    <a16:creationId xmlns:a16="http://schemas.microsoft.com/office/drawing/2014/main" id="{E6FE47F3-203E-1C4C-BBDE-FEE31023C960}"/>
                  </a:ext>
                </a:extLst>
              </p:cNvPr>
              <p:cNvSpPr txBox="1">
                <a:spLocks noRot="1" noChangeAspect="1" noMove="1" noResize="1" noEditPoints="1" noAdjustHandles="1" noChangeArrowheads="1" noChangeShapeType="1" noTextEdit="1"/>
              </p:cNvSpPr>
              <p:nvPr/>
            </p:nvSpPr>
            <p:spPr>
              <a:xfrm>
                <a:off x="460243" y="2972616"/>
                <a:ext cx="878543" cy="491270"/>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Content Placeholder 2">
                <a:extLst>
                  <a:ext uri="{FF2B5EF4-FFF2-40B4-BE49-F238E27FC236}">
                    <a16:creationId xmlns:a16="http://schemas.microsoft.com/office/drawing/2014/main" id="{8DDE642B-DD9F-594F-96A3-C488EC8620DC}"/>
                  </a:ext>
                </a:extLst>
              </p:cNvPr>
              <p:cNvSpPr txBox="1">
                <a:spLocks/>
              </p:cNvSpPr>
              <p:nvPr/>
            </p:nvSpPr>
            <p:spPr>
              <a:xfrm>
                <a:off x="460243" y="4873766"/>
                <a:ext cx="878543" cy="49127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𝐼</m:t>
                          </m:r>
                        </m:e>
                        <m:sub>
                          <m:r>
                            <a:rPr lang="en-US" i="1" dirty="0" smtClean="0">
                              <a:latin typeface="Cambria Math" panose="02040503050406030204" pitchFamily="18" charset="0"/>
                            </a:rPr>
                            <m:t>2</m:t>
                          </m:r>
                        </m:sub>
                      </m:sSub>
                    </m:oMath>
                  </m:oMathPara>
                </a14:m>
                <a:endParaRPr lang="en-US" dirty="0"/>
              </a:p>
            </p:txBody>
          </p:sp>
        </mc:Choice>
        <mc:Fallback xmlns="">
          <p:sp>
            <p:nvSpPr>
              <p:cNvPr id="38" name="Content Placeholder 2">
                <a:extLst>
                  <a:ext uri="{FF2B5EF4-FFF2-40B4-BE49-F238E27FC236}">
                    <a16:creationId xmlns:a16="http://schemas.microsoft.com/office/drawing/2014/main" id="{8DDE642B-DD9F-594F-96A3-C488EC8620DC}"/>
                  </a:ext>
                </a:extLst>
              </p:cNvPr>
              <p:cNvSpPr txBox="1">
                <a:spLocks noRot="1" noChangeAspect="1" noMove="1" noResize="1" noEditPoints="1" noAdjustHandles="1" noChangeArrowheads="1" noChangeShapeType="1" noTextEdit="1"/>
              </p:cNvSpPr>
              <p:nvPr/>
            </p:nvSpPr>
            <p:spPr>
              <a:xfrm>
                <a:off x="460243" y="4873766"/>
                <a:ext cx="878543" cy="491270"/>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F3B050E5-10C6-794C-BDCC-F074D043D9DF}"/>
                  </a:ext>
                </a:extLst>
              </p:cNvPr>
              <p:cNvSpPr txBox="1"/>
              <p:nvPr/>
            </p:nvSpPr>
            <p:spPr>
              <a:xfrm>
                <a:off x="531729" y="1227639"/>
                <a:ext cx="10687050" cy="461665"/>
              </a:xfrm>
              <a:prstGeom prst="rect">
                <a:avLst/>
              </a:prstGeom>
              <a:noFill/>
            </p:spPr>
            <p:txBody>
              <a:bodyPr wrap="square" rtlCol="0">
                <a:spAutoFit/>
              </a:bodyPr>
              <a:lstStyle/>
              <a:p>
                <a14:m>
                  <m:oMath xmlns:m="http://schemas.openxmlformats.org/officeDocument/2006/math">
                    <m:sSub>
                      <m:sSubPr>
                        <m:ctrlPr>
                          <a:rPr lang="en-US" sz="2400" b="1" i="1" dirty="0" smtClean="0">
                            <a:solidFill>
                              <a:schemeClr val="accent1"/>
                            </a:solidFill>
                            <a:latin typeface="Cambria Math" panose="02040503050406030204" pitchFamily="18" charset="0"/>
                          </a:rPr>
                        </m:ctrlPr>
                      </m:sSubPr>
                      <m:e>
                        <m:r>
                          <a:rPr lang="en-US" sz="2400" b="1" i="1" dirty="0">
                            <a:solidFill>
                              <a:schemeClr val="accent1"/>
                            </a:solidFill>
                            <a:latin typeface="Cambria Math" panose="02040503050406030204" pitchFamily="18" charset="0"/>
                          </a:rPr>
                          <m:t>𝑯</m:t>
                        </m:r>
                      </m:e>
                      <m:sub>
                        <m:r>
                          <a:rPr lang="en-US" sz="2400" b="1" i="1" dirty="0">
                            <a:solidFill>
                              <a:schemeClr val="accent1"/>
                            </a:solidFill>
                            <a:latin typeface="Cambria Math" panose="02040503050406030204" pitchFamily="18" charset="0"/>
                          </a:rPr>
                          <m:t>𝟏</m:t>
                        </m:r>
                      </m:sub>
                    </m:sSub>
                  </m:oMath>
                </a14:m>
                <a:r>
                  <a:rPr lang="en-US" sz="2400" b="1" dirty="0">
                    <a:solidFill>
                      <a:schemeClr val="accent1"/>
                    </a:solidFill>
                    <a:latin typeface="Helvetica" pitchFamily="2" charset="0"/>
                  </a:rPr>
                  <a:t> = ?</a:t>
                </a:r>
                <a:endParaRPr lang="en-US" sz="2400" b="1" dirty="0">
                  <a:latin typeface="Helvetica" pitchFamily="2" charset="0"/>
                </a:endParaRPr>
              </a:p>
            </p:txBody>
          </p:sp>
        </mc:Choice>
        <mc:Fallback>
          <p:sp>
            <p:nvSpPr>
              <p:cNvPr id="5" name="TextBox 4">
                <a:extLst>
                  <a:ext uri="{FF2B5EF4-FFF2-40B4-BE49-F238E27FC236}">
                    <a16:creationId xmlns:a16="http://schemas.microsoft.com/office/drawing/2014/main" id="{F3B050E5-10C6-794C-BDCC-F074D043D9DF}"/>
                  </a:ext>
                </a:extLst>
              </p:cNvPr>
              <p:cNvSpPr txBox="1">
                <a:spLocks noRot="1" noChangeAspect="1" noMove="1" noResize="1" noEditPoints="1" noAdjustHandles="1" noChangeArrowheads="1" noChangeShapeType="1" noTextEdit="1"/>
              </p:cNvSpPr>
              <p:nvPr/>
            </p:nvSpPr>
            <p:spPr>
              <a:xfrm>
                <a:off x="531729" y="1227639"/>
                <a:ext cx="10687050" cy="461665"/>
              </a:xfrm>
              <a:prstGeom prst="rect">
                <a:avLst/>
              </a:prstGeom>
              <a:blipFill>
                <a:blip r:embed="rId11"/>
                <a:stretch>
                  <a:fillRect l="-119" t="-10811" b="-297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2366B2BA-9098-084A-82AC-D24AE3DF165E}"/>
                  </a:ext>
                </a:extLst>
              </p:cNvPr>
              <p:cNvSpPr txBox="1"/>
              <p:nvPr/>
            </p:nvSpPr>
            <p:spPr>
              <a:xfrm>
                <a:off x="2170322" y="3686558"/>
                <a:ext cx="1456232" cy="4308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𝑤</m:t>
                          </m:r>
                        </m:e>
                        <m:sub>
                          <m:r>
                            <a:rPr lang="en-US" sz="2200" b="0" i="1" smtClean="0">
                              <a:latin typeface="Cambria Math" panose="02040503050406030204" pitchFamily="18" charset="0"/>
                            </a:rPr>
                            <m:t>2</m:t>
                          </m:r>
                        </m:sub>
                      </m:sSub>
                      <m:r>
                        <a:rPr lang="en-US" sz="2200" b="0" i="1" smtClean="0">
                          <a:latin typeface="Cambria Math" panose="02040503050406030204" pitchFamily="18" charset="0"/>
                        </a:rPr>
                        <m:t>=0.40</m:t>
                      </m:r>
                    </m:oMath>
                  </m:oMathPara>
                </a14:m>
                <a:endParaRPr lang="en-US" sz="2200" dirty="0"/>
              </a:p>
            </p:txBody>
          </p:sp>
        </mc:Choice>
        <mc:Fallback xmlns="">
          <p:sp>
            <p:nvSpPr>
              <p:cNvPr id="39" name="TextBox 38">
                <a:extLst>
                  <a:ext uri="{FF2B5EF4-FFF2-40B4-BE49-F238E27FC236}">
                    <a16:creationId xmlns:a16="http://schemas.microsoft.com/office/drawing/2014/main" id="{2366B2BA-9098-084A-82AC-D24AE3DF165E}"/>
                  </a:ext>
                </a:extLst>
              </p:cNvPr>
              <p:cNvSpPr txBox="1">
                <a:spLocks noRot="1" noChangeAspect="1" noMove="1" noResize="1" noEditPoints="1" noAdjustHandles="1" noChangeArrowheads="1" noChangeShapeType="1" noTextEdit="1"/>
              </p:cNvSpPr>
              <p:nvPr/>
            </p:nvSpPr>
            <p:spPr>
              <a:xfrm>
                <a:off x="2170322" y="3686558"/>
                <a:ext cx="1456232" cy="430887"/>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6F047730-5449-F84B-813D-4FB9CA1E17A5}"/>
                  </a:ext>
                </a:extLst>
              </p:cNvPr>
              <p:cNvSpPr txBox="1"/>
              <p:nvPr/>
            </p:nvSpPr>
            <p:spPr>
              <a:xfrm>
                <a:off x="2386565" y="4244592"/>
                <a:ext cx="1248227" cy="430887"/>
              </a:xfrm>
              <a:prstGeom prst="rect">
                <a:avLst/>
              </a:prstGeom>
              <a:noFill/>
            </p:spPr>
            <p:txBody>
              <a:bodyPr wrap="none" rtlCol="0">
                <a:spAutoFit/>
              </a:bodyPr>
              <a:lstStyle/>
              <a:p>
                <a14:m>
                  <m:oMath xmlns:m="http://schemas.openxmlformats.org/officeDocument/2006/math">
                    <m:sSub>
                      <m:sSubPr>
                        <m:ctrlPr>
                          <a:rPr lang="en-US" sz="2200" b="0" i="1" smtClean="0">
                            <a:latin typeface="Cambria Math" panose="02040503050406030204" pitchFamily="18" charset="0"/>
                            <a:ea typeface="Cambria Math" panose="02040503050406030204" pitchFamily="18" charset="0"/>
                          </a:rPr>
                        </m:ctrlPr>
                      </m:sSubPr>
                      <m:e>
                        <m:r>
                          <a:rPr lang="en-US" sz="2200" b="0" i="1" smtClean="0">
                            <a:latin typeface="Cambria Math" panose="02040503050406030204" pitchFamily="18" charset="0"/>
                            <a:ea typeface="Cambria Math" panose="02040503050406030204" pitchFamily="18" charset="0"/>
                          </a:rPr>
                          <m:t>𝑤</m:t>
                        </m:r>
                      </m:e>
                      <m:sub>
                        <m:r>
                          <a:rPr lang="en-US" sz="2200" b="0" i="1" smtClean="0">
                            <a:latin typeface="Cambria Math" panose="02040503050406030204" pitchFamily="18" charset="0"/>
                            <a:ea typeface="Cambria Math" panose="02040503050406030204" pitchFamily="18" charset="0"/>
                          </a:rPr>
                          <m:t>3</m:t>
                        </m:r>
                      </m:sub>
                    </m:sSub>
                  </m:oMath>
                </a14:m>
                <a:r>
                  <a:rPr lang="en-US" sz="2200" dirty="0">
                    <a:latin typeface="Cambria Math" panose="02040503050406030204" pitchFamily="18" charset="0"/>
                    <a:ea typeface="Cambria Math" panose="02040503050406030204" pitchFamily="18" charset="0"/>
                  </a:rPr>
                  <a:t>=0.80</a:t>
                </a:r>
              </a:p>
            </p:txBody>
          </p:sp>
        </mc:Choice>
        <mc:Fallback xmlns="">
          <p:sp>
            <p:nvSpPr>
              <p:cNvPr id="40" name="TextBox 39">
                <a:extLst>
                  <a:ext uri="{FF2B5EF4-FFF2-40B4-BE49-F238E27FC236}">
                    <a16:creationId xmlns:a16="http://schemas.microsoft.com/office/drawing/2014/main" id="{6F047730-5449-F84B-813D-4FB9CA1E17A5}"/>
                  </a:ext>
                </a:extLst>
              </p:cNvPr>
              <p:cNvSpPr txBox="1">
                <a:spLocks noRot="1" noChangeAspect="1" noMove="1" noResize="1" noEditPoints="1" noAdjustHandles="1" noChangeArrowheads="1" noChangeShapeType="1" noTextEdit="1"/>
              </p:cNvSpPr>
              <p:nvPr/>
            </p:nvSpPr>
            <p:spPr>
              <a:xfrm>
                <a:off x="2386565" y="4244592"/>
                <a:ext cx="1248227" cy="430887"/>
              </a:xfrm>
              <a:prstGeom prst="rect">
                <a:avLst/>
              </a:prstGeom>
              <a:blipFill>
                <a:blip r:embed="rId13"/>
                <a:stretch>
                  <a:fillRect t="-5714" r="-5051" b="-28571"/>
                </a:stretch>
              </a:blipFill>
            </p:spPr>
            <p:txBody>
              <a:bodyPr/>
              <a:lstStyle/>
              <a:p>
                <a:r>
                  <a:rPr lang="en-US">
                    <a:noFill/>
                  </a:rPr>
                  <a:t> </a:t>
                </a:r>
              </a:p>
            </p:txBody>
          </p:sp>
        </mc:Fallback>
      </mc:AlternateContent>
    </p:spTree>
    <p:extLst>
      <p:ext uri="{BB962C8B-B14F-4D97-AF65-F5344CB8AC3E}">
        <p14:creationId xmlns:p14="http://schemas.microsoft.com/office/powerpoint/2010/main" val="182909562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a:xfrm>
            <a:off x="422536" y="27251"/>
            <a:ext cx="10058400" cy="1371600"/>
          </a:xfrm>
        </p:spPr>
        <p:txBody>
          <a:bodyPr/>
          <a:lstStyle/>
          <a:p>
            <a:r>
              <a:rPr lang="en-US" dirty="0">
                <a:latin typeface="Helvetica" pitchFamily="2" charset="0"/>
              </a:rPr>
              <a:t>Back Propagation Example</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p:txBody>
          <a:bodyPr>
            <a:normAutofit/>
          </a:bodyPr>
          <a:lstStyle/>
          <a:p>
            <a:endParaRPr lang="en-US" sz="2400" dirty="0">
              <a:latin typeface="Helvetica" pitchFamily="2" charset="0"/>
            </a:endParaRPr>
          </a:p>
          <a:p>
            <a:pPr marL="0" indent="0">
              <a:buNone/>
            </a:pPr>
            <a:endParaRPr lang="en-US" sz="2400" dirty="0">
              <a:latin typeface="Helvetica" pitchFamily="2" charset="0"/>
            </a:endParaRPr>
          </a:p>
        </p:txBody>
      </p:sp>
      <p:grpSp>
        <p:nvGrpSpPr>
          <p:cNvPr id="4" name="Group 3">
            <a:extLst>
              <a:ext uri="{FF2B5EF4-FFF2-40B4-BE49-F238E27FC236}">
                <a16:creationId xmlns:a16="http://schemas.microsoft.com/office/drawing/2014/main" id="{F2289EC0-BEE5-C54C-941C-D1D22C501FE9}"/>
              </a:ext>
            </a:extLst>
          </p:cNvPr>
          <p:cNvGrpSpPr/>
          <p:nvPr/>
        </p:nvGrpSpPr>
        <p:grpSpPr>
          <a:xfrm>
            <a:off x="1066799" y="2654306"/>
            <a:ext cx="8459767" cy="3092895"/>
            <a:chOff x="3375581" y="2991232"/>
            <a:chExt cx="4589912" cy="2034562"/>
          </a:xfrm>
        </p:grpSpPr>
        <p:sp>
          <p:nvSpPr>
            <p:cNvPr id="14" name="Oval 13">
              <a:extLst>
                <a:ext uri="{FF2B5EF4-FFF2-40B4-BE49-F238E27FC236}">
                  <a16:creationId xmlns:a16="http://schemas.microsoft.com/office/drawing/2014/main" id="{E74544D5-EB92-D349-B000-DF8E15FD9E07}"/>
                </a:ext>
              </a:extLst>
            </p:cNvPr>
            <p:cNvSpPr/>
            <p:nvPr/>
          </p:nvSpPr>
          <p:spPr>
            <a:xfrm>
              <a:off x="3375582" y="2991232"/>
              <a:ext cx="938637" cy="825956"/>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0.35</a:t>
              </a:r>
            </a:p>
          </p:txBody>
        </p:sp>
        <p:sp>
          <p:nvSpPr>
            <p:cNvPr id="15" name="Oval 14">
              <a:extLst>
                <a:ext uri="{FF2B5EF4-FFF2-40B4-BE49-F238E27FC236}">
                  <a16:creationId xmlns:a16="http://schemas.microsoft.com/office/drawing/2014/main" id="{F521F1DA-EC70-7F4B-9BE4-67D2FF50F7D7}"/>
                </a:ext>
              </a:extLst>
            </p:cNvPr>
            <p:cNvSpPr/>
            <p:nvPr/>
          </p:nvSpPr>
          <p:spPr>
            <a:xfrm>
              <a:off x="3375581" y="4199838"/>
              <a:ext cx="938637" cy="825956"/>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0.9</a:t>
              </a:r>
            </a:p>
          </p:txBody>
        </p:sp>
        <p:sp>
          <p:nvSpPr>
            <p:cNvPr id="16" name="Oval 15">
              <a:extLst>
                <a:ext uri="{FF2B5EF4-FFF2-40B4-BE49-F238E27FC236}">
                  <a16:creationId xmlns:a16="http://schemas.microsoft.com/office/drawing/2014/main" id="{9E2F0B38-4A5D-F14A-80F5-1268744DDA8E}"/>
                </a:ext>
              </a:extLst>
            </p:cNvPr>
            <p:cNvSpPr/>
            <p:nvPr/>
          </p:nvSpPr>
          <p:spPr>
            <a:xfrm>
              <a:off x="5285344" y="3001391"/>
              <a:ext cx="938637" cy="825956"/>
            </a:xfrm>
            <a:prstGeom prst="ellipse">
              <a:avLst/>
            </a:prstGeom>
            <a:solidFill>
              <a:srgbClr val="FF0000"/>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Oval 16">
              <a:extLst>
                <a:ext uri="{FF2B5EF4-FFF2-40B4-BE49-F238E27FC236}">
                  <a16:creationId xmlns:a16="http://schemas.microsoft.com/office/drawing/2014/main" id="{E0DB1823-4CEA-3A4C-B00D-9089ECD8926D}"/>
                </a:ext>
              </a:extLst>
            </p:cNvPr>
            <p:cNvSpPr/>
            <p:nvPr/>
          </p:nvSpPr>
          <p:spPr>
            <a:xfrm>
              <a:off x="5285344" y="4199838"/>
              <a:ext cx="938637" cy="825956"/>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a:extLst>
                <a:ext uri="{FF2B5EF4-FFF2-40B4-BE49-F238E27FC236}">
                  <a16:creationId xmlns:a16="http://schemas.microsoft.com/office/drawing/2014/main" id="{212D0EF4-CDAF-3E48-9762-96B3A0BFDBFE}"/>
                </a:ext>
              </a:extLst>
            </p:cNvPr>
            <p:cNvSpPr/>
            <p:nvPr/>
          </p:nvSpPr>
          <p:spPr>
            <a:xfrm>
              <a:off x="7026856" y="3613735"/>
              <a:ext cx="938637" cy="825956"/>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Target: 0.5</a:t>
              </a:r>
            </a:p>
          </p:txBody>
        </p:sp>
        <p:cxnSp>
          <p:nvCxnSpPr>
            <p:cNvPr id="19" name="Straight Arrow Connector 18">
              <a:extLst>
                <a:ext uri="{FF2B5EF4-FFF2-40B4-BE49-F238E27FC236}">
                  <a16:creationId xmlns:a16="http://schemas.microsoft.com/office/drawing/2014/main" id="{904FB72E-F32B-4C40-B12A-58ED7C24BC10}"/>
                </a:ext>
              </a:extLst>
            </p:cNvPr>
            <p:cNvCxnSpPr>
              <a:stCxn id="14" idx="6"/>
              <a:endCxn id="16" idx="2"/>
            </p:cNvCxnSpPr>
            <p:nvPr/>
          </p:nvCxnSpPr>
          <p:spPr>
            <a:xfrm>
              <a:off x="4314219" y="3404210"/>
              <a:ext cx="971125" cy="10159"/>
            </a:xfrm>
            <a:prstGeom prst="straightConnector1">
              <a:avLst/>
            </a:prstGeom>
            <a:solidFill>
              <a:srgbClr val="FF0000"/>
            </a:solidFill>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0EAAED42-6560-7A4C-A1DB-DC39FB8DC617}"/>
                </a:ext>
              </a:extLst>
            </p:cNvPr>
            <p:cNvCxnSpPr/>
            <p:nvPr/>
          </p:nvCxnSpPr>
          <p:spPr>
            <a:xfrm>
              <a:off x="4314219" y="4619991"/>
              <a:ext cx="971125" cy="10159"/>
            </a:xfrm>
            <a:prstGeom prst="straightConnector1">
              <a:avLst/>
            </a:prstGeom>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5DD30C84-2C74-EC49-87EE-7653B34BD18B}"/>
                </a:ext>
              </a:extLst>
            </p:cNvPr>
            <p:cNvCxnSpPr>
              <a:cxnSpLocks/>
              <a:endCxn id="18" idx="2"/>
            </p:cNvCxnSpPr>
            <p:nvPr/>
          </p:nvCxnSpPr>
          <p:spPr>
            <a:xfrm>
              <a:off x="6223981" y="3442259"/>
              <a:ext cx="802875" cy="584454"/>
            </a:xfrm>
            <a:prstGeom prst="straightConnector1">
              <a:avLst/>
            </a:prstGeom>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FF3F8198-7A53-2A45-B950-88C6270E9670}"/>
                </a:ext>
              </a:extLst>
            </p:cNvPr>
            <p:cNvCxnSpPr>
              <a:cxnSpLocks/>
              <a:endCxn id="18" idx="2"/>
            </p:cNvCxnSpPr>
            <p:nvPr/>
          </p:nvCxnSpPr>
          <p:spPr>
            <a:xfrm flipV="1">
              <a:off x="6223981" y="4026713"/>
              <a:ext cx="802875" cy="588198"/>
            </a:xfrm>
            <a:prstGeom prst="straightConnector1">
              <a:avLst/>
            </a:prstGeom>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25B65946-CE70-9244-905F-BFE49F6C6ABD}"/>
                </a:ext>
              </a:extLst>
            </p:cNvPr>
            <p:cNvCxnSpPr>
              <a:cxnSpLocks/>
              <a:stCxn id="14" idx="6"/>
              <a:endCxn id="17" idx="1"/>
            </p:cNvCxnSpPr>
            <p:nvPr/>
          </p:nvCxnSpPr>
          <p:spPr>
            <a:xfrm>
              <a:off x="4314219" y="3404210"/>
              <a:ext cx="1108585" cy="916586"/>
            </a:xfrm>
            <a:prstGeom prst="straightConnector1">
              <a:avLst/>
            </a:prstGeom>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51F8FD80-36AF-EE45-976A-709D04550509}"/>
                </a:ext>
              </a:extLst>
            </p:cNvPr>
            <p:cNvCxnSpPr>
              <a:cxnSpLocks/>
              <a:stCxn id="15" idx="6"/>
              <a:endCxn id="16" idx="3"/>
            </p:cNvCxnSpPr>
            <p:nvPr/>
          </p:nvCxnSpPr>
          <p:spPr>
            <a:xfrm flipV="1">
              <a:off x="4314218" y="3706389"/>
              <a:ext cx="1108586" cy="906427"/>
            </a:xfrm>
            <a:prstGeom prst="straightConnector1">
              <a:avLst/>
            </a:prstGeom>
            <a:solidFill>
              <a:srgbClr val="FF0000"/>
            </a:solidFill>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BB0733E6-4BD7-8F4A-9505-E48C6EE57679}"/>
                  </a:ext>
                </a:extLst>
              </p:cNvPr>
              <p:cNvSpPr txBox="1"/>
              <p:nvPr/>
            </p:nvSpPr>
            <p:spPr>
              <a:xfrm>
                <a:off x="3000051" y="2772304"/>
                <a:ext cx="1449692" cy="4308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𝑤</m:t>
                          </m:r>
                        </m:e>
                        <m:sub>
                          <m:r>
                            <a:rPr lang="en-US" sz="2200" b="0" i="1" smtClean="0">
                              <a:latin typeface="Cambria Math" panose="02040503050406030204" pitchFamily="18" charset="0"/>
                            </a:rPr>
                            <m:t>1</m:t>
                          </m:r>
                        </m:sub>
                      </m:sSub>
                      <m:r>
                        <a:rPr lang="en-US" sz="2200" b="0" i="1" smtClean="0">
                          <a:latin typeface="Cambria Math" panose="02040503050406030204" pitchFamily="18" charset="0"/>
                        </a:rPr>
                        <m:t>=0.10</m:t>
                      </m:r>
                    </m:oMath>
                  </m:oMathPara>
                </a14:m>
                <a:endParaRPr lang="en-US" sz="2200" dirty="0"/>
              </a:p>
            </p:txBody>
          </p:sp>
        </mc:Choice>
        <mc:Fallback xmlns="">
          <p:sp>
            <p:nvSpPr>
              <p:cNvPr id="28" name="TextBox 27">
                <a:extLst>
                  <a:ext uri="{FF2B5EF4-FFF2-40B4-BE49-F238E27FC236}">
                    <a16:creationId xmlns:a16="http://schemas.microsoft.com/office/drawing/2014/main" id="{BB0733E6-4BD7-8F4A-9505-E48C6EE57679}"/>
                  </a:ext>
                </a:extLst>
              </p:cNvPr>
              <p:cNvSpPr txBox="1">
                <a:spLocks noRot="1" noChangeAspect="1" noMove="1" noResize="1" noEditPoints="1" noAdjustHandles="1" noChangeArrowheads="1" noChangeShapeType="1" noTextEdit="1"/>
              </p:cNvSpPr>
              <p:nvPr/>
            </p:nvSpPr>
            <p:spPr>
              <a:xfrm>
                <a:off x="3000051" y="2772304"/>
                <a:ext cx="1449692" cy="430887"/>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26C39DDA-A519-4D4F-A47D-D40ADAB1EF70}"/>
                  </a:ext>
                </a:extLst>
              </p:cNvPr>
              <p:cNvSpPr txBox="1"/>
              <p:nvPr/>
            </p:nvSpPr>
            <p:spPr>
              <a:xfrm>
                <a:off x="2988090" y="5125918"/>
                <a:ext cx="1239698" cy="430887"/>
              </a:xfrm>
              <a:prstGeom prst="rect">
                <a:avLst/>
              </a:prstGeom>
              <a:noFill/>
            </p:spPr>
            <p:txBody>
              <a:bodyPr wrap="none" rtlCol="0">
                <a:spAutoFit/>
              </a:bodyPr>
              <a:lstStyle/>
              <a:p>
                <a14:m>
                  <m:oMath xmlns:m="http://schemas.openxmlformats.org/officeDocument/2006/math">
                    <m:sSub>
                      <m:sSubPr>
                        <m:ctrlPr>
                          <a:rPr lang="en-US" sz="2200" b="0" i="1" smtClean="0">
                            <a:latin typeface="Cambria Math" panose="02040503050406030204" pitchFamily="18" charset="0"/>
                            <a:ea typeface="Cambria Math" panose="02040503050406030204" pitchFamily="18" charset="0"/>
                          </a:rPr>
                        </m:ctrlPr>
                      </m:sSubPr>
                      <m:e>
                        <m:r>
                          <a:rPr lang="en-US" sz="2200" b="0" i="1" smtClean="0">
                            <a:latin typeface="Cambria Math" panose="02040503050406030204" pitchFamily="18" charset="0"/>
                            <a:ea typeface="Cambria Math" panose="02040503050406030204" pitchFamily="18" charset="0"/>
                          </a:rPr>
                          <m:t>𝑤</m:t>
                        </m:r>
                      </m:e>
                      <m:sub>
                        <m:r>
                          <a:rPr lang="en-US" sz="2200" b="0" i="1" smtClean="0">
                            <a:latin typeface="Cambria Math" panose="02040503050406030204" pitchFamily="18" charset="0"/>
                            <a:ea typeface="Cambria Math" panose="02040503050406030204" pitchFamily="18" charset="0"/>
                          </a:rPr>
                          <m:t>4</m:t>
                        </m:r>
                      </m:sub>
                    </m:sSub>
                  </m:oMath>
                </a14:m>
                <a:r>
                  <a:rPr lang="en-US" sz="2200" dirty="0">
                    <a:latin typeface="Cambria Math" panose="02040503050406030204" pitchFamily="18" charset="0"/>
                    <a:ea typeface="Cambria Math" panose="02040503050406030204" pitchFamily="18" charset="0"/>
                  </a:rPr>
                  <a:t>=0.60</a:t>
                </a:r>
              </a:p>
            </p:txBody>
          </p:sp>
        </mc:Choice>
        <mc:Fallback xmlns="">
          <p:sp>
            <p:nvSpPr>
              <p:cNvPr id="29" name="TextBox 28">
                <a:extLst>
                  <a:ext uri="{FF2B5EF4-FFF2-40B4-BE49-F238E27FC236}">
                    <a16:creationId xmlns:a16="http://schemas.microsoft.com/office/drawing/2014/main" id="{26C39DDA-A519-4D4F-A47D-D40ADAB1EF70}"/>
                  </a:ext>
                </a:extLst>
              </p:cNvPr>
              <p:cNvSpPr txBox="1">
                <a:spLocks noRot="1" noChangeAspect="1" noMove="1" noResize="1" noEditPoints="1" noAdjustHandles="1" noChangeArrowheads="1" noChangeShapeType="1" noTextEdit="1"/>
              </p:cNvSpPr>
              <p:nvPr/>
            </p:nvSpPr>
            <p:spPr>
              <a:xfrm>
                <a:off x="2988090" y="5125918"/>
                <a:ext cx="1239698" cy="430887"/>
              </a:xfrm>
              <a:prstGeom prst="rect">
                <a:avLst/>
              </a:prstGeom>
              <a:blipFill>
                <a:blip r:embed="rId3"/>
                <a:stretch>
                  <a:fillRect t="-8571" r="-4040" b="-25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37663B59-496B-7949-B018-1E24CA72E070}"/>
                  </a:ext>
                </a:extLst>
              </p:cNvPr>
              <p:cNvSpPr txBox="1"/>
              <p:nvPr/>
            </p:nvSpPr>
            <p:spPr>
              <a:xfrm>
                <a:off x="6698499" y="3201761"/>
                <a:ext cx="1373261" cy="430887"/>
              </a:xfrm>
              <a:prstGeom prst="rect">
                <a:avLst/>
              </a:prstGeom>
              <a:noFill/>
            </p:spPr>
            <p:txBody>
              <a:bodyPr wrap="none" rtlCol="0">
                <a:spAutoFit/>
              </a:bodyPr>
              <a:lstStyle/>
              <a:p>
                <a14:m>
                  <m:oMath xmlns:m="http://schemas.openxmlformats.org/officeDocument/2006/math">
                    <m:sSub>
                      <m:sSubPr>
                        <m:ctrlPr>
                          <a:rPr lang="en-US" sz="2200" b="0" i="1" smtClean="0">
                            <a:latin typeface="Cambria Math" panose="02040503050406030204" pitchFamily="18" charset="0"/>
                            <a:ea typeface="Cambria Math" panose="02040503050406030204" pitchFamily="18" charset="0"/>
                          </a:rPr>
                        </m:ctrlPr>
                      </m:sSubPr>
                      <m:e>
                        <m:r>
                          <a:rPr lang="en-US" sz="2200" b="0" i="1" smtClean="0">
                            <a:latin typeface="Cambria Math" panose="02040503050406030204" pitchFamily="18" charset="0"/>
                            <a:ea typeface="Cambria Math" panose="02040503050406030204" pitchFamily="18" charset="0"/>
                          </a:rPr>
                          <m:t>𝑤</m:t>
                        </m:r>
                      </m:e>
                      <m:sub>
                        <m:r>
                          <a:rPr lang="en-US" sz="2200" b="0" i="1" smtClean="0">
                            <a:latin typeface="Cambria Math" panose="02040503050406030204" pitchFamily="18" charset="0"/>
                            <a:ea typeface="Cambria Math" panose="02040503050406030204" pitchFamily="18" charset="0"/>
                          </a:rPr>
                          <m:t>5</m:t>
                        </m:r>
                      </m:sub>
                    </m:sSub>
                  </m:oMath>
                </a14:m>
                <a:r>
                  <a:rPr lang="en-US" sz="2200" dirty="0">
                    <a:latin typeface="Cambria Math" panose="02040503050406030204" pitchFamily="18" charset="0"/>
                    <a:ea typeface="Cambria Math" panose="02040503050406030204" pitchFamily="18" charset="0"/>
                  </a:rPr>
                  <a:t> = 0.30</a:t>
                </a:r>
              </a:p>
            </p:txBody>
          </p:sp>
        </mc:Choice>
        <mc:Fallback xmlns="">
          <p:sp>
            <p:nvSpPr>
              <p:cNvPr id="32" name="TextBox 31">
                <a:extLst>
                  <a:ext uri="{FF2B5EF4-FFF2-40B4-BE49-F238E27FC236}">
                    <a16:creationId xmlns:a16="http://schemas.microsoft.com/office/drawing/2014/main" id="{37663B59-496B-7949-B018-1E24CA72E070}"/>
                  </a:ext>
                </a:extLst>
              </p:cNvPr>
              <p:cNvSpPr txBox="1">
                <a:spLocks noRot="1" noChangeAspect="1" noMove="1" noResize="1" noEditPoints="1" noAdjustHandles="1" noChangeArrowheads="1" noChangeShapeType="1" noTextEdit="1"/>
              </p:cNvSpPr>
              <p:nvPr/>
            </p:nvSpPr>
            <p:spPr>
              <a:xfrm>
                <a:off x="6698499" y="3201761"/>
                <a:ext cx="1373261" cy="430887"/>
              </a:xfrm>
              <a:prstGeom prst="rect">
                <a:avLst/>
              </a:prstGeom>
              <a:blipFill>
                <a:blip r:embed="rId4"/>
                <a:stretch>
                  <a:fillRect t="-8824" r="-3636" b="-2941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C68DF134-F471-7946-A598-A6E86653C083}"/>
                  </a:ext>
                </a:extLst>
              </p:cNvPr>
              <p:cNvSpPr txBox="1"/>
              <p:nvPr/>
            </p:nvSpPr>
            <p:spPr>
              <a:xfrm>
                <a:off x="6698499" y="4778776"/>
                <a:ext cx="1456231" cy="4308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𝑤</m:t>
                          </m:r>
                        </m:e>
                        <m:sub>
                          <m:r>
                            <a:rPr lang="en-US" sz="2200" b="0" i="1" smtClean="0">
                              <a:latin typeface="Cambria Math" panose="02040503050406030204" pitchFamily="18" charset="0"/>
                            </a:rPr>
                            <m:t>6</m:t>
                          </m:r>
                        </m:sub>
                      </m:sSub>
                      <m:r>
                        <a:rPr lang="en-US" sz="2200" b="0" i="1" smtClean="0">
                          <a:latin typeface="Cambria Math" panose="02040503050406030204" pitchFamily="18" charset="0"/>
                        </a:rPr>
                        <m:t>=0.90</m:t>
                      </m:r>
                    </m:oMath>
                  </m:oMathPara>
                </a14:m>
                <a:endParaRPr lang="en-US" sz="2200" dirty="0"/>
              </a:p>
            </p:txBody>
          </p:sp>
        </mc:Choice>
        <mc:Fallback xmlns="">
          <p:sp>
            <p:nvSpPr>
              <p:cNvPr id="33" name="TextBox 32">
                <a:extLst>
                  <a:ext uri="{FF2B5EF4-FFF2-40B4-BE49-F238E27FC236}">
                    <a16:creationId xmlns:a16="http://schemas.microsoft.com/office/drawing/2014/main" id="{C68DF134-F471-7946-A598-A6E86653C083}"/>
                  </a:ext>
                </a:extLst>
              </p:cNvPr>
              <p:cNvSpPr txBox="1">
                <a:spLocks noRot="1" noChangeAspect="1" noMove="1" noResize="1" noEditPoints="1" noAdjustHandles="1" noChangeArrowheads="1" noChangeShapeType="1" noTextEdit="1"/>
              </p:cNvSpPr>
              <p:nvPr/>
            </p:nvSpPr>
            <p:spPr>
              <a:xfrm>
                <a:off x="6698499" y="4778776"/>
                <a:ext cx="1456231" cy="430887"/>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Content Placeholder 2">
                <a:extLst>
                  <a:ext uri="{FF2B5EF4-FFF2-40B4-BE49-F238E27FC236}">
                    <a16:creationId xmlns:a16="http://schemas.microsoft.com/office/drawing/2014/main" id="{9EDBD7F6-A329-774F-8090-73CBB6B6EE1A}"/>
                  </a:ext>
                </a:extLst>
              </p:cNvPr>
              <p:cNvSpPr txBox="1">
                <a:spLocks/>
              </p:cNvSpPr>
              <p:nvPr/>
            </p:nvSpPr>
            <p:spPr>
              <a:xfrm>
                <a:off x="5953987" y="2513578"/>
                <a:ext cx="878543" cy="49127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b="0" i="1" dirty="0" smtClean="0">
                              <a:solidFill>
                                <a:schemeClr val="tx1"/>
                              </a:solidFill>
                              <a:latin typeface="Cambria Math" panose="02040503050406030204" pitchFamily="18" charset="0"/>
                            </a:rPr>
                          </m:ctrlPr>
                        </m:sSubPr>
                        <m:e>
                          <m:r>
                            <a:rPr lang="en-US" i="1" dirty="0" smtClean="0">
                              <a:solidFill>
                                <a:schemeClr val="tx1"/>
                              </a:solidFill>
                              <a:latin typeface="Cambria Math" panose="02040503050406030204" pitchFamily="18" charset="0"/>
                            </a:rPr>
                            <m:t>𝐻</m:t>
                          </m:r>
                        </m:e>
                        <m:sub>
                          <m:r>
                            <a:rPr lang="en-US" i="1" dirty="0" smtClean="0">
                              <a:solidFill>
                                <a:schemeClr val="tx1"/>
                              </a:solidFill>
                              <a:latin typeface="Cambria Math" panose="02040503050406030204" pitchFamily="18" charset="0"/>
                            </a:rPr>
                            <m:t>1</m:t>
                          </m:r>
                        </m:sub>
                      </m:sSub>
                    </m:oMath>
                  </m:oMathPara>
                </a14:m>
                <a:endParaRPr lang="en-US" dirty="0"/>
              </a:p>
            </p:txBody>
          </p:sp>
        </mc:Choice>
        <mc:Fallback xmlns="">
          <p:sp>
            <p:nvSpPr>
              <p:cNvPr id="34" name="Content Placeholder 2">
                <a:extLst>
                  <a:ext uri="{FF2B5EF4-FFF2-40B4-BE49-F238E27FC236}">
                    <a16:creationId xmlns:a16="http://schemas.microsoft.com/office/drawing/2014/main" id="{9EDBD7F6-A329-774F-8090-73CBB6B6EE1A}"/>
                  </a:ext>
                </a:extLst>
              </p:cNvPr>
              <p:cNvSpPr txBox="1">
                <a:spLocks noRot="1" noChangeAspect="1" noMove="1" noResize="1" noEditPoints="1" noAdjustHandles="1" noChangeArrowheads="1" noChangeShapeType="1" noTextEdit="1"/>
              </p:cNvSpPr>
              <p:nvPr/>
            </p:nvSpPr>
            <p:spPr>
              <a:xfrm>
                <a:off x="5953987" y="2513578"/>
                <a:ext cx="878543" cy="491270"/>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Content Placeholder 2">
                <a:extLst>
                  <a:ext uri="{FF2B5EF4-FFF2-40B4-BE49-F238E27FC236}">
                    <a16:creationId xmlns:a16="http://schemas.microsoft.com/office/drawing/2014/main" id="{9D8CC347-2FA3-E24F-9CB3-9A70A2102FC0}"/>
                  </a:ext>
                </a:extLst>
              </p:cNvPr>
              <p:cNvSpPr txBox="1">
                <a:spLocks/>
              </p:cNvSpPr>
              <p:nvPr/>
            </p:nvSpPr>
            <p:spPr>
              <a:xfrm>
                <a:off x="5875254" y="4260448"/>
                <a:ext cx="878543" cy="49127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b="0" i="1" dirty="0" smtClean="0">
                              <a:solidFill>
                                <a:schemeClr val="tx1"/>
                              </a:solidFill>
                              <a:latin typeface="Cambria Math" panose="02040503050406030204" pitchFamily="18" charset="0"/>
                            </a:rPr>
                          </m:ctrlPr>
                        </m:sSubPr>
                        <m:e>
                          <m:r>
                            <a:rPr lang="en-US" i="1" dirty="0" smtClean="0">
                              <a:solidFill>
                                <a:schemeClr val="tx1"/>
                              </a:solidFill>
                              <a:latin typeface="Cambria Math" panose="02040503050406030204" pitchFamily="18" charset="0"/>
                            </a:rPr>
                            <m:t>𝐻</m:t>
                          </m:r>
                        </m:e>
                        <m:sub>
                          <m:r>
                            <a:rPr lang="en-US" b="0" i="1" dirty="0" smtClean="0">
                              <a:solidFill>
                                <a:schemeClr val="tx1"/>
                              </a:solidFill>
                              <a:latin typeface="Cambria Math" panose="02040503050406030204" pitchFamily="18" charset="0"/>
                            </a:rPr>
                            <m:t>2</m:t>
                          </m:r>
                        </m:sub>
                      </m:sSub>
                    </m:oMath>
                  </m:oMathPara>
                </a14:m>
                <a:endParaRPr lang="en-US" dirty="0"/>
              </a:p>
            </p:txBody>
          </p:sp>
        </mc:Choice>
        <mc:Fallback xmlns="">
          <p:sp>
            <p:nvSpPr>
              <p:cNvPr id="35" name="Content Placeholder 2">
                <a:extLst>
                  <a:ext uri="{FF2B5EF4-FFF2-40B4-BE49-F238E27FC236}">
                    <a16:creationId xmlns:a16="http://schemas.microsoft.com/office/drawing/2014/main" id="{9D8CC347-2FA3-E24F-9CB3-9A70A2102FC0}"/>
                  </a:ext>
                </a:extLst>
              </p:cNvPr>
              <p:cNvSpPr txBox="1">
                <a:spLocks noRot="1" noChangeAspect="1" noMove="1" noResize="1" noEditPoints="1" noAdjustHandles="1" noChangeArrowheads="1" noChangeShapeType="1" noTextEdit="1"/>
              </p:cNvSpPr>
              <p:nvPr/>
            </p:nvSpPr>
            <p:spPr>
              <a:xfrm>
                <a:off x="5875254" y="4260448"/>
                <a:ext cx="878543" cy="491270"/>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Content Placeholder 2">
                <a:extLst>
                  <a:ext uri="{FF2B5EF4-FFF2-40B4-BE49-F238E27FC236}">
                    <a16:creationId xmlns:a16="http://schemas.microsoft.com/office/drawing/2014/main" id="{A3511906-2F34-2B4E-898C-BF187B86B7A7}"/>
                  </a:ext>
                </a:extLst>
              </p:cNvPr>
              <p:cNvSpPr txBox="1">
                <a:spLocks/>
              </p:cNvSpPr>
              <p:nvPr/>
            </p:nvSpPr>
            <p:spPr>
              <a:xfrm>
                <a:off x="9087294" y="3314198"/>
                <a:ext cx="878543" cy="49127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b="0" i="1" dirty="0" smtClean="0">
                              <a:solidFill>
                                <a:schemeClr val="tx1"/>
                              </a:solidFill>
                              <a:latin typeface="Cambria Math" panose="02040503050406030204" pitchFamily="18" charset="0"/>
                            </a:rPr>
                          </m:ctrlPr>
                        </m:sSubPr>
                        <m:e>
                          <m:r>
                            <a:rPr lang="en-US" b="0" i="1" dirty="0" smtClean="0">
                              <a:solidFill>
                                <a:schemeClr val="tx1"/>
                              </a:solidFill>
                              <a:latin typeface="Cambria Math" panose="02040503050406030204" pitchFamily="18" charset="0"/>
                            </a:rPr>
                            <m:t>𝑂</m:t>
                          </m:r>
                        </m:e>
                        <m:sub>
                          <m:r>
                            <a:rPr lang="en-US" i="1" dirty="0" smtClean="0">
                              <a:solidFill>
                                <a:schemeClr val="tx1"/>
                              </a:solidFill>
                              <a:latin typeface="Cambria Math" panose="02040503050406030204" pitchFamily="18" charset="0"/>
                            </a:rPr>
                            <m:t>1</m:t>
                          </m:r>
                        </m:sub>
                      </m:sSub>
                    </m:oMath>
                  </m:oMathPara>
                </a14:m>
                <a:endParaRPr lang="en-US" dirty="0"/>
              </a:p>
            </p:txBody>
          </p:sp>
        </mc:Choice>
        <mc:Fallback xmlns="">
          <p:sp>
            <p:nvSpPr>
              <p:cNvPr id="36" name="Content Placeholder 2">
                <a:extLst>
                  <a:ext uri="{FF2B5EF4-FFF2-40B4-BE49-F238E27FC236}">
                    <a16:creationId xmlns:a16="http://schemas.microsoft.com/office/drawing/2014/main" id="{A3511906-2F34-2B4E-898C-BF187B86B7A7}"/>
                  </a:ext>
                </a:extLst>
              </p:cNvPr>
              <p:cNvSpPr txBox="1">
                <a:spLocks noRot="1" noChangeAspect="1" noMove="1" noResize="1" noEditPoints="1" noAdjustHandles="1" noChangeArrowheads="1" noChangeShapeType="1" noTextEdit="1"/>
              </p:cNvSpPr>
              <p:nvPr/>
            </p:nvSpPr>
            <p:spPr>
              <a:xfrm>
                <a:off x="9087294" y="3314198"/>
                <a:ext cx="878543" cy="491270"/>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Content Placeholder 2">
                <a:extLst>
                  <a:ext uri="{FF2B5EF4-FFF2-40B4-BE49-F238E27FC236}">
                    <a16:creationId xmlns:a16="http://schemas.microsoft.com/office/drawing/2014/main" id="{E6FE47F3-203E-1C4C-BBDE-FEE31023C960}"/>
                  </a:ext>
                </a:extLst>
              </p:cNvPr>
              <p:cNvSpPr txBox="1">
                <a:spLocks/>
              </p:cNvSpPr>
              <p:nvPr/>
            </p:nvSpPr>
            <p:spPr>
              <a:xfrm>
                <a:off x="460243" y="2972616"/>
                <a:ext cx="878543" cy="49127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𝐼</m:t>
                          </m:r>
                        </m:e>
                        <m:sub>
                          <m:r>
                            <a:rPr lang="en-US" i="1" dirty="0" smtClean="0">
                              <a:latin typeface="Cambria Math" panose="02040503050406030204" pitchFamily="18" charset="0"/>
                            </a:rPr>
                            <m:t>1</m:t>
                          </m:r>
                        </m:sub>
                      </m:sSub>
                    </m:oMath>
                  </m:oMathPara>
                </a14:m>
                <a:endParaRPr lang="en-US" dirty="0"/>
              </a:p>
            </p:txBody>
          </p:sp>
        </mc:Choice>
        <mc:Fallback xmlns="">
          <p:sp>
            <p:nvSpPr>
              <p:cNvPr id="37" name="Content Placeholder 2">
                <a:extLst>
                  <a:ext uri="{FF2B5EF4-FFF2-40B4-BE49-F238E27FC236}">
                    <a16:creationId xmlns:a16="http://schemas.microsoft.com/office/drawing/2014/main" id="{E6FE47F3-203E-1C4C-BBDE-FEE31023C960}"/>
                  </a:ext>
                </a:extLst>
              </p:cNvPr>
              <p:cNvSpPr txBox="1">
                <a:spLocks noRot="1" noChangeAspect="1" noMove="1" noResize="1" noEditPoints="1" noAdjustHandles="1" noChangeArrowheads="1" noChangeShapeType="1" noTextEdit="1"/>
              </p:cNvSpPr>
              <p:nvPr/>
            </p:nvSpPr>
            <p:spPr>
              <a:xfrm>
                <a:off x="460243" y="2972616"/>
                <a:ext cx="878543" cy="491270"/>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Content Placeholder 2">
                <a:extLst>
                  <a:ext uri="{FF2B5EF4-FFF2-40B4-BE49-F238E27FC236}">
                    <a16:creationId xmlns:a16="http://schemas.microsoft.com/office/drawing/2014/main" id="{8DDE642B-DD9F-594F-96A3-C488EC8620DC}"/>
                  </a:ext>
                </a:extLst>
              </p:cNvPr>
              <p:cNvSpPr txBox="1">
                <a:spLocks/>
              </p:cNvSpPr>
              <p:nvPr/>
            </p:nvSpPr>
            <p:spPr>
              <a:xfrm>
                <a:off x="460243" y="4873766"/>
                <a:ext cx="878543" cy="49127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𝐼</m:t>
                          </m:r>
                        </m:e>
                        <m:sub>
                          <m:r>
                            <a:rPr lang="en-US" i="1" dirty="0" smtClean="0">
                              <a:latin typeface="Cambria Math" panose="02040503050406030204" pitchFamily="18" charset="0"/>
                            </a:rPr>
                            <m:t>2</m:t>
                          </m:r>
                        </m:sub>
                      </m:sSub>
                    </m:oMath>
                  </m:oMathPara>
                </a14:m>
                <a:endParaRPr lang="en-US" dirty="0"/>
              </a:p>
            </p:txBody>
          </p:sp>
        </mc:Choice>
        <mc:Fallback xmlns="">
          <p:sp>
            <p:nvSpPr>
              <p:cNvPr id="38" name="Content Placeholder 2">
                <a:extLst>
                  <a:ext uri="{FF2B5EF4-FFF2-40B4-BE49-F238E27FC236}">
                    <a16:creationId xmlns:a16="http://schemas.microsoft.com/office/drawing/2014/main" id="{8DDE642B-DD9F-594F-96A3-C488EC8620DC}"/>
                  </a:ext>
                </a:extLst>
              </p:cNvPr>
              <p:cNvSpPr txBox="1">
                <a:spLocks noRot="1" noChangeAspect="1" noMove="1" noResize="1" noEditPoints="1" noAdjustHandles="1" noChangeArrowheads="1" noChangeShapeType="1" noTextEdit="1"/>
              </p:cNvSpPr>
              <p:nvPr/>
            </p:nvSpPr>
            <p:spPr>
              <a:xfrm>
                <a:off x="460243" y="4873766"/>
                <a:ext cx="878543" cy="491270"/>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F3B050E5-10C6-794C-BDCC-F074D043D9DF}"/>
                  </a:ext>
                </a:extLst>
              </p:cNvPr>
              <p:cNvSpPr txBox="1"/>
              <p:nvPr/>
            </p:nvSpPr>
            <p:spPr>
              <a:xfrm>
                <a:off x="531729" y="1227639"/>
                <a:ext cx="10687050" cy="461665"/>
              </a:xfrm>
              <a:prstGeom prst="rect">
                <a:avLst/>
              </a:prstGeom>
              <a:noFill/>
            </p:spPr>
            <p:txBody>
              <a:bodyPr wrap="square" rtlCol="0">
                <a:spAutoFit/>
              </a:bodyPr>
              <a:lstStyle/>
              <a:p>
                <a14:m>
                  <m:oMath xmlns:m="http://schemas.openxmlformats.org/officeDocument/2006/math">
                    <m:sSub>
                      <m:sSubPr>
                        <m:ctrlPr>
                          <a:rPr lang="en-US" sz="2400" i="1" dirty="0" smtClean="0">
                            <a:latin typeface="Cambria Math" panose="02040503050406030204" pitchFamily="18" charset="0"/>
                          </a:rPr>
                        </m:ctrlPr>
                      </m:sSubPr>
                      <m:e>
                        <m:r>
                          <a:rPr lang="en-US" sz="2400" i="1" dirty="0">
                            <a:latin typeface="Cambria Math" panose="02040503050406030204" pitchFamily="18" charset="0"/>
                          </a:rPr>
                          <m:t>𝐻</m:t>
                        </m:r>
                      </m:e>
                      <m:sub>
                        <m:r>
                          <a:rPr lang="en-US" sz="2400" i="1" dirty="0">
                            <a:latin typeface="Cambria Math" panose="02040503050406030204" pitchFamily="18" charset="0"/>
                          </a:rPr>
                          <m:t>1</m:t>
                        </m:r>
                      </m:sub>
                    </m:sSub>
                  </m:oMath>
                </a14:m>
                <a:r>
                  <a:rPr lang="en-US" sz="2400" dirty="0">
                    <a:latin typeface="Helvetica" pitchFamily="2" charset="0"/>
                  </a:rPr>
                  <a:t> = </a:t>
                </a:r>
                <a14:m>
                  <m:oMath xmlns:m="http://schemas.openxmlformats.org/officeDocument/2006/math">
                    <m:r>
                      <a:rPr lang="en-US" sz="2400" b="0" i="1" smtClean="0">
                        <a:latin typeface="Cambria Math" panose="02040503050406030204" pitchFamily="18" charset="0"/>
                      </a:rPr>
                      <m:t>(0.35 ∗ 0.10)</m:t>
                    </m:r>
                  </m:oMath>
                </a14:m>
                <a:r>
                  <a:rPr lang="en-US" sz="2400" dirty="0">
                    <a:latin typeface="Helvetica" pitchFamily="2" charset="0"/>
                  </a:rPr>
                  <a:t> </a:t>
                </a:r>
              </a:p>
            </p:txBody>
          </p:sp>
        </mc:Choice>
        <mc:Fallback xmlns="">
          <p:sp>
            <p:nvSpPr>
              <p:cNvPr id="5" name="TextBox 4">
                <a:extLst>
                  <a:ext uri="{FF2B5EF4-FFF2-40B4-BE49-F238E27FC236}">
                    <a16:creationId xmlns:a16="http://schemas.microsoft.com/office/drawing/2014/main" id="{F3B050E5-10C6-794C-BDCC-F074D043D9DF}"/>
                  </a:ext>
                </a:extLst>
              </p:cNvPr>
              <p:cNvSpPr txBox="1">
                <a:spLocks noRot="1" noChangeAspect="1" noMove="1" noResize="1" noEditPoints="1" noAdjustHandles="1" noChangeArrowheads="1" noChangeShapeType="1" noTextEdit="1"/>
              </p:cNvSpPr>
              <p:nvPr/>
            </p:nvSpPr>
            <p:spPr>
              <a:xfrm>
                <a:off x="531729" y="1227639"/>
                <a:ext cx="10687050" cy="461665"/>
              </a:xfrm>
              <a:prstGeom prst="rect">
                <a:avLst/>
              </a:prstGeom>
              <a:blipFill>
                <a:blip r:embed="rId11"/>
                <a:stretch>
                  <a:fillRect l="-119" t="-10811" b="-297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FE98EBC4-2C97-5147-AD4E-C9853FC8DF1D}"/>
                  </a:ext>
                </a:extLst>
              </p:cNvPr>
              <p:cNvSpPr txBox="1"/>
              <p:nvPr/>
            </p:nvSpPr>
            <p:spPr>
              <a:xfrm>
                <a:off x="2170322" y="3686558"/>
                <a:ext cx="1456232" cy="4308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𝑤</m:t>
                          </m:r>
                        </m:e>
                        <m:sub>
                          <m:r>
                            <a:rPr lang="en-US" sz="2200" b="0" i="1" smtClean="0">
                              <a:latin typeface="Cambria Math" panose="02040503050406030204" pitchFamily="18" charset="0"/>
                            </a:rPr>
                            <m:t>2</m:t>
                          </m:r>
                        </m:sub>
                      </m:sSub>
                      <m:r>
                        <a:rPr lang="en-US" sz="2200" b="0" i="1" smtClean="0">
                          <a:latin typeface="Cambria Math" panose="02040503050406030204" pitchFamily="18" charset="0"/>
                        </a:rPr>
                        <m:t>=0.40</m:t>
                      </m:r>
                    </m:oMath>
                  </m:oMathPara>
                </a14:m>
                <a:endParaRPr lang="en-US" sz="2200" dirty="0"/>
              </a:p>
            </p:txBody>
          </p:sp>
        </mc:Choice>
        <mc:Fallback xmlns="">
          <p:sp>
            <p:nvSpPr>
              <p:cNvPr id="39" name="TextBox 38">
                <a:extLst>
                  <a:ext uri="{FF2B5EF4-FFF2-40B4-BE49-F238E27FC236}">
                    <a16:creationId xmlns:a16="http://schemas.microsoft.com/office/drawing/2014/main" id="{FE98EBC4-2C97-5147-AD4E-C9853FC8DF1D}"/>
                  </a:ext>
                </a:extLst>
              </p:cNvPr>
              <p:cNvSpPr txBox="1">
                <a:spLocks noRot="1" noChangeAspect="1" noMove="1" noResize="1" noEditPoints="1" noAdjustHandles="1" noChangeArrowheads="1" noChangeShapeType="1" noTextEdit="1"/>
              </p:cNvSpPr>
              <p:nvPr/>
            </p:nvSpPr>
            <p:spPr>
              <a:xfrm>
                <a:off x="2170322" y="3686558"/>
                <a:ext cx="1456232" cy="430887"/>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20354129-5D51-0946-B48A-F89526E08656}"/>
                  </a:ext>
                </a:extLst>
              </p:cNvPr>
              <p:cNvSpPr txBox="1"/>
              <p:nvPr/>
            </p:nvSpPr>
            <p:spPr>
              <a:xfrm>
                <a:off x="2386565" y="4244592"/>
                <a:ext cx="1248227" cy="430887"/>
              </a:xfrm>
              <a:prstGeom prst="rect">
                <a:avLst/>
              </a:prstGeom>
              <a:noFill/>
            </p:spPr>
            <p:txBody>
              <a:bodyPr wrap="none" rtlCol="0">
                <a:spAutoFit/>
              </a:bodyPr>
              <a:lstStyle/>
              <a:p>
                <a14:m>
                  <m:oMath xmlns:m="http://schemas.openxmlformats.org/officeDocument/2006/math">
                    <m:sSub>
                      <m:sSubPr>
                        <m:ctrlPr>
                          <a:rPr lang="en-US" sz="2200" b="0" i="1" smtClean="0">
                            <a:latin typeface="Cambria Math" panose="02040503050406030204" pitchFamily="18" charset="0"/>
                            <a:ea typeface="Cambria Math" panose="02040503050406030204" pitchFamily="18" charset="0"/>
                          </a:rPr>
                        </m:ctrlPr>
                      </m:sSubPr>
                      <m:e>
                        <m:r>
                          <a:rPr lang="en-US" sz="2200" b="0" i="1" smtClean="0">
                            <a:latin typeface="Cambria Math" panose="02040503050406030204" pitchFamily="18" charset="0"/>
                            <a:ea typeface="Cambria Math" panose="02040503050406030204" pitchFamily="18" charset="0"/>
                          </a:rPr>
                          <m:t>𝑤</m:t>
                        </m:r>
                      </m:e>
                      <m:sub>
                        <m:r>
                          <a:rPr lang="en-US" sz="2200" b="0" i="1" smtClean="0">
                            <a:latin typeface="Cambria Math" panose="02040503050406030204" pitchFamily="18" charset="0"/>
                            <a:ea typeface="Cambria Math" panose="02040503050406030204" pitchFamily="18" charset="0"/>
                          </a:rPr>
                          <m:t>3</m:t>
                        </m:r>
                      </m:sub>
                    </m:sSub>
                  </m:oMath>
                </a14:m>
                <a:r>
                  <a:rPr lang="en-US" sz="2200" dirty="0">
                    <a:latin typeface="Cambria Math" panose="02040503050406030204" pitchFamily="18" charset="0"/>
                    <a:ea typeface="Cambria Math" panose="02040503050406030204" pitchFamily="18" charset="0"/>
                  </a:rPr>
                  <a:t>=0.80</a:t>
                </a:r>
              </a:p>
            </p:txBody>
          </p:sp>
        </mc:Choice>
        <mc:Fallback xmlns="">
          <p:sp>
            <p:nvSpPr>
              <p:cNvPr id="40" name="TextBox 39">
                <a:extLst>
                  <a:ext uri="{FF2B5EF4-FFF2-40B4-BE49-F238E27FC236}">
                    <a16:creationId xmlns:a16="http://schemas.microsoft.com/office/drawing/2014/main" id="{20354129-5D51-0946-B48A-F89526E08656}"/>
                  </a:ext>
                </a:extLst>
              </p:cNvPr>
              <p:cNvSpPr txBox="1">
                <a:spLocks noRot="1" noChangeAspect="1" noMove="1" noResize="1" noEditPoints="1" noAdjustHandles="1" noChangeArrowheads="1" noChangeShapeType="1" noTextEdit="1"/>
              </p:cNvSpPr>
              <p:nvPr/>
            </p:nvSpPr>
            <p:spPr>
              <a:xfrm>
                <a:off x="2386565" y="4244592"/>
                <a:ext cx="1248227" cy="430887"/>
              </a:xfrm>
              <a:prstGeom prst="rect">
                <a:avLst/>
              </a:prstGeom>
              <a:blipFill>
                <a:blip r:embed="rId13"/>
                <a:stretch>
                  <a:fillRect t="-5714" r="-5051" b="-28571"/>
                </a:stretch>
              </a:blipFill>
            </p:spPr>
            <p:txBody>
              <a:bodyPr/>
              <a:lstStyle/>
              <a:p>
                <a:r>
                  <a:rPr lang="en-US">
                    <a:noFill/>
                  </a:rPr>
                  <a:t> </a:t>
                </a:r>
              </a:p>
            </p:txBody>
          </p:sp>
        </mc:Fallback>
      </mc:AlternateContent>
    </p:spTree>
    <p:extLst>
      <p:ext uri="{BB962C8B-B14F-4D97-AF65-F5344CB8AC3E}">
        <p14:creationId xmlns:p14="http://schemas.microsoft.com/office/powerpoint/2010/main" val="89134771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a:xfrm>
            <a:off x="422536" y="27251"/>
            <a:ext cx="10058400" cy="1371600"/>
          </a:xfrm>
        </p:spPr>
        <p:txBody>
          <a:bodyPr/>
          <a:lstStyle/>
          <a:p>
            <a:r>
              <a:rPr lang="en-US" dirty="0">
                <a:latin typeface="Helvetica" pitchFamily="2" charset="0"/>
              </a:rPr>
              <a:t>Back Propagation Example</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p:txBody>
          <a:bodyPr>
            <a:normAutofit/>
          </a:bodyPr>
          <a:lstStyle/>
          <a:p>
            <a:endParaRPr lang="en-US" sz="2400" dirty="0">
              <a:latin typeface="Helvetica" pitchFamily="2" charset="0"/>
            </a:endParaRPr>
          </a:p>
          <a:p>
            <a:pPr marL="0" indent="0">
              <a:buNone/>
            </a:pPr>
            <a:endParaRPr lang="en-US" sz="2400" dirty="0">
              <a:latin typeface="Helvetica" pitchFamily="2" charset="0"/>
            </a:endParaRPr>
          </a:p>
        </p:txBody>
      </p:sp>
      <p:grpSp>
        <p:nvGrpSpPr>
          <p:cNvPr id="4" name="Group 3">
            <a:extLst>
              <a:ext uri="{FF2B5EF4-FFF2-40B4-BE49-F238E27FC236}">
                <a16:creationId xmlns:a16="http://schemas.microsoft.com/office/drawing/2014/main" id="{F2289EC0-BEE5-C54C-941C-D1D22C501FE9}"/>
              </a:ext>
            </a:extLst>
          </p:cNvPr>
          <p:cNvGrpSpPr/>
          <p:nvPr/>
        </p:nvGrpSpPr>
        <p:grpSpPr>
          <a:xfrm>
            <a:off x="1066799" y="2654306"/>
            <a:ext cx="8459767" cy="3092895"/>
            <a:chOff x="3375581" y="2991232"/>
            <a:chExt cx="4589912" cy="2034562"/>
          </a:xfrm>
        </p:grpSpPr>
        <p:sp>
          <p:nvSpPr>
            <p:cNvPr id="14" name="Oval 13">
              <a:extLst>
                <a:ext uri="{FF2B5EF4-FFF2-40B4-BE49-F238E27FC236}">
                  <a16:creationId xmlns:a16="http://schemas.microsoft.com/office/drawing/2014/main" id="{E74544D5-EB92-D349-B000-DF8E15FD9E07}"/>
                </a:ext>
              </a:extLst>
            </p:cNvPr>
            <p:cNvSpPr/>
            <p:nvPr/>
          </p:nvSpPr>
          <p:spPr>
            <a:xfrm>
              <a:off x="3375582" y="2991232"/>
              <a:ext cx="938637" cy="825956"/>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0.35</a:t>
              </a:r>
            </a:p>
          </p:txBody>
        </p:sp>
        <p:sp>
          <p:nvSpPr>
            <p:cNvPr id="15" name="Oval 14">
              <a:extLst>
                <a:ext uri="{FF2B5EF4-FFF2-40B4-BE49-F238E27FC236}">
                  <a16:creationId xmlns:a16="http://schemas.microsoft.com/office/drawing/2014/main" id="{F521F1DA-EC70-7F4B-9BE4-67D2FF50F7D7}"/>
                </a:ext>
              </a:extLst>
            </p:cNvPr>
            <p:cNvSpPr/>
            <p:nvPr/>
          </p:nvSpPr>
          <p:spPr>
            <a:xfrm>
              <a:off x="3375581" y="4199838"/>
              <a:ext cx="938637" cy="825956"/>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0.9</a:t>
              </a:r>
            </a:p>
          </p:txBody>
        </p:sp>
        <p:sp>
          <p:nvSpPr>
            <p:cNvPr id="16" name="Oval 15">
              <a:extLst>
                <a:ext uri="{FF2B5EF4-FFF2-40B4-BE49-F238E27FC236}">
                  <a16:creationId xmlns:a16="http://schemas.microsoft.com/office/drawing/2014/main" id="{9E2F0B38-4A5D-F14A-80F5-1268744DDA8E}"/>
                </a:ext>
              </a:extLst>
            </p:cNvPr>
            <p:cNvSpPr/>
            <p:nvPr/>
          </p:nvSpPr>
          <p:spPr>
            <a:xfrm>
              <a:off x="5285344" y="3001391"/>
              <a:ext cx="938637" cy="825956"/>
            </a:xfrm>
            <a:prstGeom prst="ellipse">
              <a:avLst/>
            </a:prstGeom>
            <a:solidFill>
              <a:srgbClr val="FF0000"/>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Oval 16">
              <a:extLst>
                <a:ext uri="{FF2B5EF4-FFF2-40B4-BE49-F238E27FC236}">
                  <a16:creationId xmlns:a16="http://schemas.microsoft.com/office/drawing/2014/main" id="{E0DB1823-4CEA-3A4C-B00D-9089ECD8926D}"/>
                </a:ext>
              </a:extLst>
            </p:cNvPr>
            <p:cNvSpPr/>
            <p:nvPr/>
          </p:nvSpPr>
          <p:spPr>
            <a:xfrm>
              <a:off x="5285344" y="4199838"/>
              <a:ext cx="938637" cy="825956"/>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a:extLst>
                <a:ext uri="{FF2B5EF4-FFF2-40B4-BE49-F238E27FC236}">
                  <a16:creationId xmlns:a16="http://schemas.microsoft.com/office/drawing/2014/main" id="{212D0EF4-CDAF-3E48-9762-96B3A0BFDBFE}"/>
                </a:ext>
              </a:extLst>
            </p:cNvPr>
            <p:cNvSpPr/>
            <p:nvPr/>
          </p:nvSpPr>
          <p:spPr>
            <a:xfrm>
              <a:off x="7026856" y="3613735"/>
              <a:ext cx="938637" cy="825956"/>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Target: 0.5</a:t>
              </a:r>
            </a:p>
          </p:txBody>
        </p:sp>
        <p:cxnSp>
          <p:nvCxnSpPr>
            <p:cNvPr id="19" name="Straight Arrow Connector 18">
              <a:extLst>
                <a:ext uri="{FF2B5EF4-FFF2-40B4-BE49-F238E27FC236}">
                  <a16:creationId xmlns:a16="http://schemas.microsoft.com/office/drawing/2014/main" id="{904FB72E-F32B-4C40-B12A-58ED7C24BC10}"/>
                </a:ext>
              </a:extLst>
            </p:cNvPr>
            <p:cNvCxnSpPr>
              <a:stCxn id="14" idx="6"/>
              <a:endCxn id="16" idx="2"/>
            </p:cNvCxnSpPr>
            <p:nvPr/>
          </p:nvCxnSpPr>
          <p:spPr>
            <a:xfrm>
              <a:off x="4314219" y="3404210"/>
              <a:ext cx="971125" cy="10159"/>
            </a:xfrm>
            <a:prstGeom prst="straightConnector1">
              <a:avLst/>
            </a:prstGeom>
            <a:solidFill>
              <a:srgbClr val="FF0000"/>
            </a:solidFill>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0EAAED42-6560-7A4C-A1DB-DC39FB8DC617}"/>
                </a:ext>
              </a:extLst>
            </p:cNvPr>
            <p:cNvCxnSpPr/>
            <p:nvPr/>
          </p:nvCxnSpPr>
          <p:spPr>
            <a:xfrm>
              <a:off x="4314219" y="4619991"/>
              <a:ext cx="971125" cy="10159"/>
            </a:xfrm>
            <a:prstGeom prst="straightConnector1">
              <a:avLst/>
            </a:prstGeom>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5DD30C84-2C74-EC49-87EE-7653B34BD18B}"/>
                </a:ext>
              </a:extLst>
            </p:cNvPr>
            <p:cNvCxnSpPr>
              <a:cxnSpLocks/>
              <a:endCxn id="18" idx="2"/>
            </p:cNvCxnSpPr>
            <p:nvPr/>
          </p:nvCxnSpPr>
          <p:spPr>
            <a:xfrm>
              <a:off x="6223981" y="3442259"/>
              <a:ext cx="802875" cy="584454"/>
            </a:xfrm>
            <a:prstGeom prst="straightConnector1">
              <a:avLst/>
            </a:prstGeom>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FF3F8198-7A53-2A45-B950-88C6270E9670}"/>
                </a:ext>
              </a:extLst>
            </p:cNvPr>
            <p:cNvCxnSpPr>
              <a:cxnSpLocks/>
              <a:endCxn id="18" idx="2"/>
            </p:cNvCxnSpPr>
            <p:nvPr/>
          </p:nvCxnSpPr>
          <p:spPr>
            <a:xfrm flipV="1">
              <a:off x="6223981" y="4026713"/>
              <a:ext cx="802875" cy="588198"/>
            </a:xfrm>
            <a:prstGeom prst="straightConnector1">
              <a:avLst/>
            </a:prstGeom>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25B65946-CE70-9244-905F-BFE49F6C6ABD}"/>
                </a:ext>
              </a:extLst>
            </p:cNvPr>
            <p:cNvCxnSpPr>
              <a:cxnSpLocks/>
              <a:stCxn id="14" idx="6"/>
              <a:endCxn id="17" idx="1"/>
            </p:cNvCxnSpPr>
            <p:nvPr/>
          </p:nvCxnSpPr>
          <p:spPr>
            <a:xfrm>
              <a:off x="4314219" y="3404210"/>
              <a:ext cx="1108585" cy="916586"/>
            </a:xfrm>
            <a:prstGeom prst="straightConnector1">
              <a:avLst/>
            </a:prstGeom>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51F8FD80-36AF-EE45-976A-709D04550509}"/>
                </a:ext>
              </a:extLst>
            </p:cNvPr>
            <p:cNvCxnSpPr>
              <a:cxnSpLocks/>
              <a:stCxn id="15" idx="6"/>
              <a:endCxn id="16" idx="3"/>
            </p:cNvCxnSpPr>
            <p:nvPr/>
          </p:nvCxnSpPr>
          <p:spPr>
            <a:xfrm flipV="1">
              <a:off x="4314218" y="3706389"/>
              <a:ext cx="1108586" cy="906427"/>
            </a:xfrm>
            <a:prstGeom prst="straightConnector1">
              <a:avLst/>
            </a:prstGeom>
            <a:solidFill>
              <a:srgbClr val="FF0000"/>
            </a:solidFill>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BB0733E6-4BD7-8F4A-9505-E48C6EE57679}"/>
                  </a:ext>
                </a:extLst>
              </p:cNvPr>
              <p:cNvSpPr txBox="1"/>
              <p:nvPr/>
            </p:nvSpPr>
            <p:spPr>
              <a:xfrm>
                <a:off x="3000051" y="2772304"/>
                <a:ext cx="1449692" cy="4308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𝑤</m:t>
                          </m:r>
                        </m:e>
                        <m:sub>
                          <m:r>
                            <a:rPr lang="en-US" sz="2200" b="0" i="1" smtClean="0">
                              <a:latin typeface="Cambria Math" panose="02040503050406030204" pitchFamily="18" charset="0"/>
                            </a:rPr>
                            <m:t>1</m:t>
                          </m:r>
                        </m:sub>
                      </m:sSub>
                      <m:r>
                        <a:rPr lang="en-US" sz="2200" b="0" i="1" smtClean="0">
                          <a:latin typeface="Cambria Math" panose="02040503050406030204" pitchFamily="18" charset="0"/>
                        </a:rPr>
                        <m:t>=0.10</m:t>
                      </m:r>
                    </m:oMath>
                  </m:oMathPara>
                </a14:m>
                <a:endParaRPr lang="en-US" sz="2200" dirty="0"/>
              </a:p>
            </p:txBody>
          </p:sp>
        </mc:Choice>
        <mc:Fallback xmlns="">
          <p:sp>
            <p:nvSpPr>
              <p:cNvPr id="28" name="TextBox 27">
                <a:extLst>
                  <a:ext uri="{FF2B5EF4-FFF2-40B4-BE49-F238E27FC236}">
                    <a16:creationId xmlns:a16="http://schemas.microsoft.com/office/drawing/2014/main" id="{BB0733E6-4BD7-8F4A-9505-E48C6EE57679}"/>
                  </a:ext>
                </a:extLst>
              </p:cNvPr>
              <p:cNvSpPr txBox="1">
                <a:spLocks noRot="1" noChangeAspect="1" noMove="1" noResize="1" noEditPoints="1" noAdjustHandles="1" noChangeArrowheads="1" noChangeShapeType="1" noTextEdit="1"/>
              </p:cNvSpPr>
              <p:nvPr/>
            </p:nvSpPr>
            <p:spPr>
              <a:xfrm>
                <a:off x="3000051" y="2772304"/>
                <a:ext cx="1449692" cy="430887"/>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26C39DDA-A519-4D4F-A47D-D40ADAB1EF70}"/>
                  </a:ext>
                </a:extLst>
              </p:cNvPr>
              <p:cNvSpPr txBox="1"/>
              <p:nvPr/>
            </p:nvSpPr>
            <p:spPr>
              <a:xfrm>
                <a:off x="2988090" y="5125918"/>
                <a:ext cx="1239698" cy="430887"/>
              </a:xfrm>
              <a:prstGeom prst="rect">
                <a:avLst/>
              </a:prstGeom>
              <a:noFill/>
            </p:spPr>
            <p:txBody>
              <a:bodyPr wrap="none" rtlCol="0">
                <a:spAutoFit/>
              </a:bodyPr>
              <a:lstStyle/>
              <a:p>
                <a14:m>
                  <m:oMath xmlns:m="http://schemas.openxmlformats.org/officeDocument/2006/math">
                    <m:sSub>
                      <m:sSubPr>
                        <m:ctrlPr>
                          <a:rPr lang="en-US" sz="2200" b="0" i="1" smtClean="0">
                            <a:latin typeface="Cambria Math" panose="02040503050406030204" pitchFamily="18" charset="0"/>
                            <a:ea typeface="Cambria Math" panose="02040503050406030204" pitchFamily="18" charset="0"/>
                          </a:rPr>
                        </m:ctrlPr>
                      </m:sSubPr>
                      <m:e>
                        <m:r>
                          <a:rPr lang="en-US" sz="2200" b="0" i="1" smtClean="0">
                            <a:latin typeface="Cambria Math" panose="02040503050406030204" pitchFamily="18" charset="0"/>
                            <a:ea typeface="Cambria Math" panose="02040503050406030204" pitchFamily="18" charset="0"/>
                          </a:rPr>
                          <m:t>𝑤</m:t>
                        </m:r>
                      </m:e>
                      <m:sub>
                        <m:r>
                          <a:rPr lang="en-US" sz="2200" b="0" i="1" smtClean="0">
                            <a:latin typeface="Cambria Math" panose="02040503050406030204" pitchFamily="18" charset="0"/>
                            <a:ea typeface="Cambria Math" panose="02040503050406030204" pitchFamily="18" charset="0"/>
                          </a:rPr>
                          <m:t>4</m:t>
                        </m:r>
                      </m:sub>
                    </m:sSub>
                  </m:oMath>
                </a14:m>
                <a:r>
                  <a:rPr lang="en-US" sz="2200" dirty="0">
                    <a:latin typeface="Cambria Math" panose="02040503050406030204" pitchFamily="18" charset="0"/>
                    <a:ea typeface="Cambria Math" panose="02040503050406030204" pitchFamily="18" charset="0"/>
                  </a:rPr>
                  <a:t>=0.60</a:t>
                </a:r>
              </a:p>
            </p:txBody>
          </p:sp>
        </mc:Choice>
        <mc:Fallback xmlns="">
          <p:sp>
            <p:nvSpPr>
              <p:cNvPr id="29" name="TextBox 28">
                <a:extLst>
                  <a:ext uri="{FF2B5EF4-FFF2-40B4-BE49-F238E27FC236}">
                    <a16:creationId xmlns:a16="http://schemas.microsoft.com/office/drawing/2014/main" id="{26C39DDA-A519-4D4F-A47D-D40ADAB1EF70}"/>
                  </a:ext>
                </a:extLst>
              </p:cNvPr>
              <p:cNvSpPr txBox="1">
                <a:spLocks noRot="1" noChangeAspect="1" noMove="1" noResize="1" noEditPoints="1" noAdjustHandles="1" noChangeArrowheads="1" noChangeShapeType="1" noTextEdit="1"/>
              </p:cNvSpPr>
              <p:nvPr/>
            </p:nvSpPr>
            <p:spPr>
              <a:xfrm>
                <a:off x="2988090" y="5125918"/>
                <a:ext cx="1239698" cy="430887"/>
              </a:xfrm>
              <a:prstGeom prst="rect">
                <a:avLst/>
              </a:prstGeom>
              <a:blipFill>
                <a:blip r:embed="rId3"/>
                <a:stretch>
                  <a:fillRect t="-8571" r="-4040" b="-25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37663B59-496B-7949-B018-1E24CA72E070}"/>
                  </a:ext>
                </a:extLst>
              </p:cNvPr>
              <p:cNvSpPr txBox="1"/>
              <p:nvPr/>
            </p:nvSpPr>
            <p:spPr>
              <a:xfrm>
                <a:off x="6698499" y="3201761"/>
                <a:ext cx="1373261" cy="430887"/>
              </a:xfrm>
              <a:prstGeom prst="rect">
                <a:avLst/>
              </a:prstGeom>
              <a:noFill/>
            </p:spPr>
            <p:txBody>
              <a:bodyPr wrap="none" rtlCol="0">
                <a:spAutoFit/>
              </a:bodyPr>
              <a:lstStyle/>
              <a:p>
                <a14:m>
                  <m:oMath xmlns:m="http://schemas.openxmlformats.org/officeDocument/2006/math">
                    <m:sSub>
                      <m:sSubPr>
                        <m:ctrlPr>
                          <a:rPr lang="en-US" sz="2200" b="0" i="1" smtClean="0">
                            <a:latin typeface="Cambria Math" panose="02040503050406030204" pitchFamily="18" charset="0"/>
                            <a:ea typeface="Cambria Math" panose="02040503050406030204" pitchFamily="18" charset="0"/>
                          </a:rPr>
                        </m:ctrlPr>
                      </m:sSubPr>
                      <m:e>
                        <m:r>
                          <a:rPr lang="en-US" sz="2200" b="0" i="1" smtClean="0">
                            <a:latin typeface="Cambria Math" panose="02040503050406030204" pitchFamily="18" charset="0"/>
                            <a:ea typeface="Cambria Math" panose="02040503050406030204" pitchFamily="18" charset="0"/>
                          </a:rPr>
                          <m:t>𝑤</m:t>
                        </m:r>
                      </m:e>
                      <m:sub>
                        <m:r>
                          <a:rPr lang="en-US" sz="2200" b="0" i="1" smtClean="0">
                            <a:latin typeface="Cambria Math" panose="02040503050406030204" pitchFamily="18" charset="0"/>
                            <a:ea typeface="Cambria Math" panose="02040503050406030204" pitchFamily="18" charset="0"/>
                          </a:rPr>
                          <m:t>5</m:t>
                        </m:r>
                      </m:sub>
                    </m:sSub>
                  </m:oMath>
                </a14:m>
                <a:r>
                  <a:rPr lang="en-US" sz="2200" dirty="0">
                    <a:latin typeface="Cambria Math" panose="02040503050406030204" pitchFamily="18" charset="0"/>
                    <a:ea typeface="Cambria Math" panose="02040503050406030204" pitchFamily="18" charset="0"/>
                  </a:rPr>
                  <a:t> = 0.30</a:t>
                </a:r>
              </a:p>
            </p:txBody>
          </p:sp>
        </mc:Choice>
        <mc:Fallback xmlns="">
          <p:sp>
            <p:nvSpPr>
              <p:cNvPr id="32" name="TextBox 31">
                <a:extLst>
                  <a:ext uri="{FF2B5EF4-FFF2-40B4-BE49-F238E27FC236}">
                    <a16:creationId xmlns:a16="http://schemas.microsoft.com/office/drawing/2014/main" id="{37663B59-496B-7949-B018-1E24CA72E070}"/>
                  </a:ext>
                </a:extLst>
              </p:cNvPr>
              <p:cNvSpPr txBox="1">
                <a:spLocks noRot="1" noChangeAspect="1" noMove="1" noResize="1" noEditPoints="1" noAdjustHandles="1" noChangeArrowheads="1" noChangeShapeType="1" noTextEdit="1"/>
              </p:cNvSpPr>
              <p:nvPr/>
            </p:nvSpPr>
            <p:spPr>
              <a:xfrm>
                <a:off x="6698499" y="3201761"/>
                <a:ext cx="1373261" cy="430887"/>
              </a:xfrm>
              <a:prstGeom prst="rect">
                <a:avLst/>
              </a:prstGeom>
              <a:blipFill>
                <a:blip r:embed="rId4"/>
                <a:stretch>
                  <a:fillRect t="-8824" r="-3636" b="-2941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C68DF134-F471-7946-A598-A6E86653C083}"/>
                  </a:ext>
                </a:extLst>
              </p:cNvPr>
              <p:cNvSpPr txBox="1"/>
              <p:nvPr/>
            </p:nvSpPr>
            <p:spPr>
              <a:xfrm>
                <a:off x="6698499" y="4778776"/>
                <a:ext cx="1456231" cy="4308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𝑤</m:t>
                          </m:r>
                        </m:e>
                        <m:sub>
                          <m:r>
                            <a:rPr lang="en-US" sz="2200" b="0" i="1" smtClean="0">
                              <a:latin typeface="Cambria Math" panose="02040503050406030204" pitchFamily="18" charset="0"/>
                            </a:rPr>
                            <m:t>6</m:t>
                          </m:r>
                        </m:sub>
                      </m:sSub>
                      <m:r>
                        <a:rPr lang="en-US" sz="2200" b="0" i="1" smtClean="0">
                          <a:latin typeface="Cambria Math" panose="02040503050406030204" pitchFamily="18" charset="0"/>
                        </a:rPr>
                        <m:t>=0.90</m:t>
                      </m:r>
                    </m:oMath>
                  </m:oMathPara>
                </a14:m>
                <a:endParaRPr lang="en-US" sz="2200" dirty="0"/>
              </a:p>
            </p:txBody>
          </p:sp>
        </mc:Choice>
        <mc:Fallback xmlns="">
          <p:sp>
            <p:nvSpPr>
              <p:cNvPr id="33" name="TextBox 32">
                <a:extLst>
                  <a:ext uri="{FF2B5EF4-FFF2-40B4-BE49-F238E27FC236}">
                    <a16:creationId xmlns:a16="http://schemas.microsoft.com/office/drawing/2014/main" id="{C68DF134-F471-7946-A598-A6E86653C083}"/>
                  </a:ext>
                </a:extLst>
              </p:cNvPr>
              <p:cNvSpPr txBox="1">
                <a:spLocks noRot="1" noChangeAspect="1" noMove="1" noResize="1" noEditPoints="1" noAdjustHandles="1" noChangeArrowheads="1" noChangeShapeType="1" noTextEdit="1"/>
              </p:cNvSpPr>
              <p:nvPr/>
            </p:nvSpPr>
            <p:spPr>
              <a:xfrm>
                <a:off x="6698499" y="4778776"/>
                <a:ext cx="1456231" cy="430887"/>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Content Placeholder 2">
                <a:extLst>
                  <a:ext uri="{FF2B5EF4-FFF2-40B4-BE49-F238E27FC236}">
                    <a16:creationId xmlns:a16="http://schemas.microsoft.com/office/drawing/2014/main" id="{9EDBD7F6-A329-774F-8090-73CBB6B6EE1A}"/>
                  </a:ext>
                </a:extLst>
              </p:cNvPr>
              <p:cNvSpPr txBox="1">
                <a:spLocks/>
              </p:cNvSpPr>
              <p:nvPr/>
            </p:nvSpPr>
            <p:spPr>
              <a:xfrm>
                <a:off x="5953987" y="2513578"/>
                <a:ext cx="878543" cy="49127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b="0" i="1" dirty="0" smtClean="0">
                              <a:solidFill>
                                <a:schemeClr val="tx1"/>
                              </a:solidFill>
                              <a:latin typeface="Cambria Math" panose="02040503050406030204" pitchFamily="18" charset="0"/>
                            </a:rPr>
                          </m:ctrlPr>
                        </m:sSubPr>
                        <m:e>
                          <m:r>
                            <a:rPr lang="en-US" i="1" dirty="0" smtClean="0">
                              <a:solidFill>
                                <a:schemeClr val="tx1"/>
                              </a:solidFill>
                              <a:latin typeface="Cambria Math" panose="02040503050406030204" pitchFamily="18" charset="0"/>
                            </a:rPr>
                            <m:t>𝐻</m:t>
                          </m:r>
                        </m:e>
                        <m:sub>
                          <m:r>
                            <a:rPr lang="en-US" i="1" dirty="0" smtClean="0">
                              <a:solidFill>
                                <a:schemeClr val="tx1"/>
                              </a:solidFill>
                              <a:latin typeface="Cambria Math" panose="02040503050406030204" pitchFamily="18" charset="0"/>
                            </a:rPr>
                            <m:t>1</m:t>
                          </m:r>
                        </m:sub>
                      </m:sSub>
                    </m:oMath>
                  </m:oMathPara>
                </a14:m>
                <a:endParaRPr lang="en-US" dirty="0"/>
              </a:p>
            </p:txBody>
          </p:sp>
        </mc:Choice>
        <mc:Fallback xmlns="">
          <p:sp>
            <p:nvSpPr>
              <p:cNvPr id="34" name="Content Placeholder 2">
                <a:extLst>
                  <a:ext uri="{FF2B5EF4-FFF2-40B4-BE49-F238E27FC236}">
                    <a16:creationId xmlns:a16="http://schemas.microsoft.com/office/drawing/2014/main" id="{9EDBD7F6-A329-774F-8090-73CBB6B6EE1A}"/>
                  </a:ext>
                </a:extLst>
              </p:cNvPr>
              <p:cNvSpPr txBox="1">
                <a:spLocks noRot="1" noChangeAspect="1" noMove="1" noResize="1" noEditPoints="1" noAdjustHandles="1" noChangeArrowheads="1" noChangeShapeType="1" noTextEdit="1"/>
              </p:cNvSpPr>
              <p:nvPr/>
            </p:nvSpPr>
            <p:spPr>
              <a:xfrm>
                <a:off x="5953987" y="2513578"/>
                <a:ext cx="878543" cy="491270"/>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Content Placeholder 2">
                <a:extLst>
                  <a:ext uri="{FF2B5EF4-FFF2-40B4-BE49-F238E27FC236}">
                    <a16:creationId xmlns:a16="http://schemas.microsoft.com/office/drawing/2014/main" id="{9D8CC347-2FA3-E24F-9CB3-9A70A2102FC0}"/>
                  </a:ext>
                </a:extLst>
              </p:cNvPr>
              <p:cNvSpPr txBox="1">
                <a:spLocks/>
              </p:cNvSpPr>
              <p:nvPr/>
            </p:nvSpPr>
            <p:spPr>
              <a:xfrm>
                <a:off x="5875254" y="4260448"/>
                <a:ext cx="878543" cy="49127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b="0" i="1" dirty="0" smtClean="0">
                              <a:solidFill>
                                <a:schemeClr val="tx1"/>
                              </a:solidFill>
                              <a:latin typeface="Cambria Math" panose="02040503050406030204" pitchFamily="18" charset="0"/>
                            </a:rPr>
                          </m:ctrlPr>
                        </m:sSubPr>
                        <m:e>
                          <m:r>
                            <a:rPr lang="en-US" i="1" dirty="0" smtClean="0">
                              <a:solidFill>
                                <a:schemeClr val="tx1"/>
                              </a:solidFill>
                              <a:latin typeface="Cambria Math" panose="02040503050406030204" pitchFamily="18" charset="0"/>
                            </a:rPr>
                            <m:t>𝐻</m:t>
                          </m:r>
                        </m:e>
                        <m:sub>
                          <m:r>
                            <a:rPr lang="en-US" b="0" i="1" dirty="0" smtClean="0">
                              <a:solidFill>
                                <a:schemeClr val="tx1"/>
                              </a:solidFill>
                              <a:latin typeface="Cambria Math" panose="02040503050406030204" pitchFamily="18" charset="0"/>
                            </a:rPr>
                            <m:t>2</m:t>
                          </m:r>
                        </m:sub>
                      </m:sSub>
                    </m:oMath>
                  </m:oMathPara>
                </a14:m>
                <a:endParaRPr lang="en-US" dirty="0"/>
              </a:p>
            </p:txBody>
          </p:sp>
        </mc:Choice>
        <mc:Fallback xmlns="">
          <p:sp>
            <p:nvSpPr>
              <p:cNvPr id="35" name="Content Placeholder 2">
                <a:extLst>
                  <a:ext uri="{FF2B5EF4-FFF2-40B4-BE49-F238E27FC236}">
                    <a16:creationId xmlns:a16="http://schemas.microsoft.com/office/drawing/2014/main" id="{9D8CC347-2FA3-E24F-9CB3-9A70A2102FC0}"/>
                  </a:ext>
                </a:extLst>
              </p:cNvPr>
              <p:cNvSpPr txBox="1">
                <a:spLocks noRot="1" noChangeAspect="1" noMove="1" noResize="1" noEditPoints="1" noAdjustHandles="1" noChangeArrowheads="1" noChangeShapeType="1" noTextEdit="1"/>
              </p:cNvSpPr>
              <p:nvPr/>
            </p:nvSpPr>
            <p:spPr>
              <a:xfrm>
                <a:off x="5875254" y="4260448"/>
                <a:ext cx="878543" cy="491270"/>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Content Placeholder 2">
                <a:extLst>
                  <a:ext uri="{FF2B5EF4-FFF2-40B4-BE49-F238E27FC236}">
                    <a16:creationId xmlns:a16="http://schemas.microsoft.com/office/drawing/2014/main" id="{A3511906-2F34-2B4E-898C-BF187B86B7A7}"/>
                  </a:ext>
                </a:extLst>
              </p:cNvPr>
              <p:cNvSpPr txBox="1">
                <a:spLocks/>
              </p:cNvSpPr>
              <p:nvPr/>
            </p:nvSpPr>
            <p:spPr>
              <a:xfrm>
                <a:off x="9087294" y="3314198"/>
                <a:ext cx="878543" cy="49127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b="0" i="1" dirty="0" smtClean="0">
                              <a:solidFill>
                                <a:schemeClr val="tx1"/>
                              </a:solidFill>
                              <a:latin typeface="Cambria Math" panose="02040503050406030204" pitchFamily="18" charset="0"/>
                            </a:rPr>
                          </m:ctrlPr>
                        </m:sSubPr>
                        <m:e>
                          <m:r>
                            <a:rPr lang="en-US" b="0" i="1" dirty="0" smtClean="0">
                              <a:solidFill>
                                <a:schemeClr val="tx1"/>
                              </a:solidFill>
                              <a:latin typeface="Cambria Math" panose="02040503050406030204" pitchFamily="18" charset="0"/>
                            </a:rPr>
                            <m:t>𝑂</m:t>
                          </m:r>
                        </m:e>
                        <m:sub>
                          <m:r>
                            <a:rPr lang="en-US" i="1" dirty="0" smtClean="0">
                              <a:solidFill>
                                <a:schemeClr val="tx1"/>
                              </a:solidFill>
                              <a:latin typeface="Cambria Math" panose="02040503050406030204" pitchFamily="18" charset="0"/>
                            </a:rPr>
                            <m:t>1</m:t>
                          </m:r>
                        </m:sub>
                      </m:sSub>
                    </m:oMath>
                  </m:oMathPara>
                </a14:m>
                <a:endParaRPr lang="en-US" dirty="0"/>
              </a:p>
            </p:txBody>
          </p:sp>
        </mc:Choice>
        <mc:Fallback xmlns="">
          <p:sp>
            <p:nvSpPr>
              <p:cNvPr id="36" name="Content Placeholder 2">
                <a:extLst>
                  <a:ext uri="{FF2B5EF4-FFF2-40B4-BE49-F238E27FC236}">
                    <a16:creationId xmlns:a16="http://schemas.microsoft.com/office/drawing/2014/main" id="{A3511906-2F34-2B4E-898C-BF187B86B7A7}"/>
                  </a:ext>
                </a:extLst>
              </p:cNvPr>
              <p:cNvSpPr txBox="1">
                <a:spLocks noRot="1" noChangeAspect="1" noMove="1" noResize="1" noEditPoints="1" noAdjustHandles="1" noChangeArrowheads="1" noChangeShapeType="1" noTextEdit="1"/>
              </p:cNvSpPr>
              <p:nvPr/>
            </p:nvSpPr>
            <p:spPr>
              <a:xfrm>
                <a:off x="9087294" y="3314198"/>
                <a:ext cx="878543" cy="491270"/>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Content Placeholder 2">
                <a:extLst>
                  <a:ext uri="{FF2B5EF4-FFF2-40B4-BE49-F238E27FC236}">
                    <a16:creationId xmlns:a16="http://schemas.microsoft.com/office/drawing/2014/main" id="{E6FE47F3-203E-1C4C-BBDE-FEE31023C960}"/>
                  </a:ext>
                </a:extLst>
              </p:cNvPr>
              <p:cNvSpPr txBox="1">
                <a:spLocks/>
              </p:cNvSpPr>
              <p:nvPr/>
            </p:nvSpPr>
            <p:spPr>
              <a:xfrm>
                <a:off x="460243" y="2972616"/>
                <a:ext cx="878543" cy="49127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𝐼</m:t>
                          </m:r>
                        </m:e>
                        <m:sub>
                          <m:r>
                            <a:rPr lang="en-US" i="1" dirty="0" smtClean="0">
                              <a:latin typeface="Cambria Math" panose="02040503050406030204" pitchFamily="18" charset="0"/>
                            </a:rPr>
                            <m:t>1</m:t>
                          </m:r>
                        </m:sub>
                      </m:sSub>
                    </m:oMath>
                  </m:oMathPara>
                </a14:m>
                <a:endParaRPr lang="en-US" dirty="0"/>
              </a:p>
            </p:txBody>
          </p:sp>
        </mc:Choice>
        <mc:Fallback xmlns="">
          <p:sp>
            <p:nvSpPr>
              <p:cNvPr id="37" name="Content Placeholder 2">
                <a:extLst>
                  <a:ext uri="{FF2B5EF4-FFF2-40B4-BE49-F238E27FC236}">
                    <a16:creationId xmlns:a16="http://schemas.microsoft.com/office/drawing/2014/main" id="{E6FE47F3-203E-1C4C-BBDE-FEE31023C960}"/>
                  </a:ext>
                </a:extLst>
              </p:cNvPr>
              <p:cNvSpPr txBox="1">
                <a:spLocks noRot="1" noChangeAspect="1" noMove="1" noResize="1" noEditPoints="1" noAdjustHandles="1" noChangeArrowheads="1" noChangeShapeType="1" noTextEdit="1"/>
              </p:cNvSpPr>
              <p:nvPr/>
            </p:nvSpPr>
            <p:spPr>
              <a:xfrm>
                <a:off x="460243" y="2972616"/>
                <a:ext cx="878543" cy="491270"/>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Content Placeholder 2">
                <a:extLst>
                  <a:ext uri="{FF2B5EF4-FFF2-40B4-BE49-F238E27FC236}">
                    <a16:creationId xmlns:a16="http://schemas.microsoft.com/office/drawing/2014/main" id="{8DDE642B-DD9F-594F-96A3-C488EC8620DC}"/>
                  </a:ext>
                </a:extLst>
              </p:cNvPr>
              <p:cNvSpPr txBox="1">
                <a:spLocks/>
              </p:cNvSpPr>
              <p:nvPr/>
            </p:nvSpPr>
            <p:spPr>
              <a:xfrm>
                <a:off x="460243" y="4873766"/>
                <a:ext cx="878543" cy="49127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𝐼</m:t>
                          </m:r>
                        </m:e>
                        <m:sub>
                          <m:r>
                            <a:rPr lang="en-US" i="1" dirty="0" smtClean="0">
                              <a:latin typeface="Cambria Math" panose="02040503050406030204" pitchFamily="18" charset="0"/>
                            </a:rPr>
                            <m:t>2</m:t>
                          </m:r>
                        </m:sub>
                      </m:sSub>
                    </m:oMath>
                  </m:oMathPara>
                </a14:m>
                <a:endParaRPr lang="en-US" dirty="0"/>
              </a:p>
            </p:txBody>
          </p:sp>
        </mc:Choice>
        <mc:Fallback xmlns="">
          <p:sp>
            <p:nvSpPr>
              <p:cNvPr id="38" name="Content Placeholder 2">
                <a:extLst>
                  <a:ext uri="{FF2B5EF4-FFF2-40B4-BE49-F238E27FC236}">
                    <a16:creationId xmlns:a16="http://schemas.microsoft.com/office/drawing/2014/main" id="{8DDE642B-DD9F-594F-96A3-C488EC8620DC}"/>
                  </a:ext>
                </a:extLst>
              </p:cNvPr>
              <p:cNvSpPr txBox="1">
                <a:spLocks noRot="1" noChangeAspect="1" noMove="1" noResize="1" noEditPoints="1" noAdjustHandles="1" noChangeArrowheads="1" noChangeShapeType="1" noTextEdit="1"/>
              </p:cNvSpPr>
              <p:nvPr/>
            </p:nvSpPr>
            <p:spPr>
              <a:xfrm>
                <a:off x="460243" y="4873766"/>
                <a:ext cx="878543" cy="491270"/>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F3B050E5-10C6-794C-BDCC-F074D043D9DF}"/>
                  </a:ext>
                </a:extLst>
              </p:cNvPr>
              <p:cNvSpPr txBox="1"/>
              <p:nvPr/>
            </p:nvSpPr>
            <p:spPr>
              <a:xfrm>
                <a:off x="531729" y="1227639"/>
                <a:ext cx="10687050" cy="461665"/>
              </a:xfrm>
              <a:prstGeom prst="rect">
                <a:avLst/>
              </a:prstGeom>
              <a:noFill/>
            </p:spPr>
            <p:txBody>
              <a:bodyPr wrap="square" rtlCol="0">
                <a:spAutoFit/>
              </a:bodyPr>
              <a:lstStyle/>
              <a:p>
                <a14:m>
                  <m:oMath xmlns:m="http://schemas.openxmlformats.org/officeDocument/2006/math">
                    <m:sSub>
                      <m:sSubPr>
                        <m:ctrlPr>
                          <a:rPr lang="en-US" sz="2400" i="1" dirty="0" smtClean="0">
                            <a:latin typeface="Cambria Math" panose="02040503050406030204" pitchFamily="18" charset="0"/>
                          </a:rPr>
                        </m:ctrlPr>
                      </m:sSubPr>
                      <m:e>
                        <m:r>
                          <a:rPr lang="en-US" sz="2400" i="1" dirty="0">
                            <a:latin typeface="Cambria Math" panose="02040503050406030204" pitchFamily="18" charset="0"/>
                          </a:rPr>
                          <m:t>𝐻</m:t>
                        </m:r>
                      </m:e>
                      <m:sub>
                        <m:r>
                          <a:rPr lang="en-US" sz="2400" i="1" dirty="0">
                            <a:latin typeface="Cambria Math" panose="02040503050406030204" pitchFamily="18" charset="0"/>
                          </a:rPr>
                          <m:t>1</m:t>
                        </m:r>
                      </m:sub>
                    </m:sSub>
                  </m:oMath>
                </a14:m>
                <a:r>
                  <a:rPr lang="en-US" sz="2400" dirty="0">
                    <a:latin typeface="Helvetica" pitchFamily="2" charset="0"/>
                  </a:rPr>
                  <a:t> = </a:t>
                </a:r>
                <a14:m>
                  <m:oMath xmlns:m="http://schemas.openxmlformats.org/officeDocument/2006/math">
                    <m:r>
                      <a:rPr lang="en-US" sz="2400" b="0" i="1" smtClean="0">
                        <a:latin typeface="Cambria Math" panose="02040503050406030204" pitchFamily="18" charset="0"/>
                      </a:rPr>
                      <m:t>(0.35 ∗ 0.10)</m:t>
                    </m:r>
                  </m:oMath>
                </a14:m>
                <a:r>
                  <a:rPr lang="en-US" sz="2400" dirty="0">
                    <a:latin typeface="Helvetica" pitchFamily="2" charset="0"/>
                  </a:rPr>
                  <a:t> + </a:t>
                </a:r>
                <a14:m>
                  <m:oMath xmlns:m="http://schemas.openxmlformats.org/officeDocument/2006/math">
                    <m:r>
                      <a:rPr lang="en-US" sz="2400" i="1">
                        <a:latin typeface="Cambria Math" panose="02040503050406030204" pitchFamily="18" charset="0"/>
                      </a:rPr>
                      <m:t>(0.</m:t>
                    </m:r>
                    <m:r>
                      <a:rPr lang="en-US" sz="2400" b="0" i="1" smtClean="0">
                        <a:latin typeface="Cambria Math" panose="02040503050406030204" pitchFamily="18" charset="0"/>
                      </a:rPr>
                      <m:t>90</m:t>
                    </m:r>
                    <m:r>
                      <a:rPr lang="en-US" sz="2400" i="1">
                        <a:latin typeface="Cambria Math" panose="02040503050406030204" pitchFamily="18" charset="0"/>
                      </a:rPr>
                      <m:t> ∗ 0.</m:t>
                    </m:r>
                    <m:r>
                      <a:rPr lang="en-US" sz="2400" b="0" i="1" smtClean="0">
                        <a:latin typeface="Cambria Math" panose="02040503050406030204" pitchFamily="18" charset="0"/>
                      </a:rPr>
                      <m:t>8</m:t>
                    </m:r>
                    <m:r>
                      <a:rPr lang="en-US" sz="2400" i="1">
                        <a:latin typeface="Cambria Math" panose="02040503050406030204" pitchFamily="18" charset="0"/>
                      </a:rPr>
                      <m:t>0)</m:t>
                    </m:r>
                  </m:oMath>
                </a14:m>
                <a:r>
                  <a:rPr lang="en-US" sz="2400" dirty="0">
                    <a:latin typeface="Helvetica" pitchFamily="2" charset="0"/>
                  </a:rPr>
                  <a:t>    </a:t>
                </a:r>
              </a:p>
            </p:txBody>
          </p:sp>
        </mc:Choice>
        <mc:Fallback xmlns="">
          <p:sp>
            <p:nvSpPr>
              <p:cNvPr id="5" name="TextBox 4">
                <a:extLst>
                  <a:ext uri="{FF2B5EF4-FFF2-40B4-BE49-F238E27FC236}">
                    <a16:creationId xmlns:a16="http://schemas.microsoft.com/office/drawing/2014/main" id="{F3B050E5-10C6-794C-BDCC-F074D043D9DF}"/>
                  </a:ext>
                </a:extLst>
              </p:cNvPr>
              <p:cNvSpPr txBox="1">
                <a:spLocks noRot="1" noChangeAspect="1" noMove="1" noResize="1" noEditPoints="1" noAdjustHandles="1" noChangeArrowheads="1" noChangeShapeType="1" noTextEdit="1"/>
              </p:cNvSpPr>
              <p:nvPr/>
            </p:nvSpPr>
            <p:spPr>
              <a:xfrm>
                <a:off x="531729" y="1227639"/>
                <a:ext cx="10687050" cy="461665"/>
              </a:xfrm>
              <a:prstGeom prst="rect">
                <a:avLst/>
              </a:prstGeom>
              <a:blipFill>
                <a:blip r:embed="rId11"/>
                <a:stretch>
                  <a:fillRect l="-119" t="-10811" b="-297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17B50F79-64E5-8F46-944B-C9C7E126DE31}"/>
                  </a:ext>
                </a:extLst>
              </p:cNvPr>
              <p:cNvSpPr txBox="1"/>
              <p:nvPr/>
            </p:nvSpPr>
            <p:spPr>
              <a:xfrm>
                <a:off x="2170322" y="3686558"/>
                <a:ext cx="1456232" cy="4308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𝑤</m:t>
                          </m:r>
                        </m:e>
                        <m:sub>
                          <m:r>
                            <a:rPr lang="en-US" sz="2200" b="0" i="1" smtClean="0">
                              <a:latin typeface="Cambria Math" panose="02040503050406030204" pitchFamily="18" charset="0"/>
                            </a:rPr>
                            <m:t>2</m:t>
                          </m:r>
                        </m:sub>
                      </m:sSub>
                      <m:r>
                        <a:rPr lang="en-US" sz="2200" b="0" i="1" smtClean="0">
                          <a:latin typeface="Cambria Math" panose="02040503050406030204" pitchFamily="18" charset="0"/>
                        </a:rPr>
                        <m:t>=0.40</m:t>
                      </m:r>
                    </m:oMath>
                  </m:oMathPara>
                </a14:m>
                <a:endParaRPr lang="en-US" sz="2200" dirty="0"/>
              </a:p>
            </p:txBody>
          </p:sp>
        </mc:Choice>
        <mc:Fallback xmlns="">
          <p:sp>
            <p:nvSpPr>
              <p:cNvPr id="39" name="TextBox 38">
                <a:extLst>
                  <a:ext uri="{FF2B5EF4-FFF2-40B4-BE49-F238E27FC236}">
                    <a16:creationId xmlns:a16="http://schemas.microsoft.com/office/drawing/2014/main" id="{17B50F79-64E5-8F46-944B-C9C7E126DE31}"/>
                  </a:ext>
                </a:extLst>
              </p:cNvPr>
              <p:cNvSpPr txBox="1">
                <a:spLocks noRot="1" noChangeAspect="1" noMove="1" noResize="1" noEditPoints="1" noAdjustHandles="1" noChangeArrowheads="1" noChangeShapeType="1" noTextEdit="1"/>
              </p:cNvSpPr>
              <p:nvPr/>
            </p:nvSpPr>
            <p:spPr>
              <a:xfrm>
                <a:off x="2170322" y="3686558"/>
                <a:ext cx="1456232" cy="430887"/>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6014B267-3FF4-9E43-8BC6-E9FCDE6E2A87}"/>
                  </a:ext>
                </a:extLst>
              </p:cNvPr>
              <p:cNvSpPr txBox="1"/>
              <p:nvPr/>
            </p:nvSpPr>
            <p:spPr>
              <a:xfrm>
                <a:off x="2386565" y="4244592"/>
                <a:ext cx="1248227" cy="430887"/>
              </a:xfrm>
              <a:prstGeom prst="rect">
                <a:avLst/>
              </a:prstGeom>
              <a:noFill/>
            </p:spPr>
            <p:txBody>
              <a:bodyPr wrap="none" rtlCol="0">
                <a:spAutoFit/>
              </a:bodyPr>
              <a:lstStyle/>
              <a:p>
                <a14:m>
                  <m:oMath xmlns:m="http://schemas.openxmlformats.org/officeDocument/2006/math">
                    <m:sSub>
                      <m:sSubPr>
                        <m:ctrlPr>
                          <a:rPr lang="en-US" sz="2200" b="0" i="1" smtClean="0">
                            <a:latin typeface="Cambria Math" panose="02040503050406030204" pitchFamily="18" charset="0"/>
                            <a:ea typeface="Cambria Math" panose="02040503050406030204" pitchFamily="18" charset="0"/>
                          </a:rPr>
                        </m:ctrlPr>
                      </m:sSubPr>
                      <m:e>
                        <m:r>
                          <a:rPr lang="en-US" sz="2200" b="0" i="1" smtClean="0">
                            <a:latin typeface="Cambria Math" panose="02040503050406030204" pitchFamily="18" charset="0"/>
                            <a:ea typeface="Cambria Math" panose="02040503050406030204" pitchFamily="18" charset="0"/>
                          </a:rPr>
                          <m:t>𝑤</m:t>
                        </m:r>
                      </m:e>
                      <m:sub>
                        <m:r>
                          <a:rPr lang="en-US" sz="2200" b="0" i="1" smtClean="0">
                            <a:latin typeface="Cambria Math" panose="02040503050406030204" pitchFamily="18" charset="0"/>
                            <a:ea typeface="Cambria Math" panose="02040503050406030204" pitchFamily="18" charset="0"/>
                          </a:rPr>
                          <m:t>3</m:t>
                        </m:r>
                      </m:sub>
                    </m:sSub>
                  </m:oMath>
                </a14:m>
                <a:r>
                  <a:rPr lang="en-US" sz="2200" dirty="0">
                    <a:latin typeface="Cambria Math" panose="02040503050406030204" pitchFamily="18" charset="0"/>
                    <a:ea typeface="Cambria Math" panose="02040503050406030204" pitchFamily="18" charset="0"/>
                  </a:rPr>
                  <a:t>=0.80</a:t>
                </a:r>
              </a:p>
            </p:txBody>
          </p:sp>
        </mc:Choice>
        <mc:Fallback xmlns="">
          <p:sp>
            <p:nvSpPr>
              <p:cNvPr id="40" name="TextBox 39">
                <a:extLst>
                  <a:ext uri="{FF2B5EF4-FFF2-40B4-BE49-F238E27FC236}">
                    <a16:creationId xmlns:a16="http://schemas.microsoft.com/office/drawing/2014/main" id="{6014B267-3FF4-9E43-8BC6-E9FCDE6E2A87}"/>
                  </a:ext>
                </a:extLst>
              </p:cNvPr>
              <p:cNvSpPr txBox="1">
                <a:spLocks noRot="1" noChangeAspect="1" noMove="1" noResize="1" noEditPoints="1" noAdjustHandles="1" noChangeArrowheads="1" noChangeShapeType="1" noTextEdit="1"/>
              </p:cNvSpPr>
              <p:nvPr/>
            </p:nvSpPr>
            <p:spPr>
              <a:xfrm>
                <a:off x="2386565" y="4244592"/>
                <a:ext cx="1248227" cy="430887"/>
              </a:xfrm>
              <a:prstGeom prst="rect">
                <a:avLst/>
              </a:prstGeom>
              <a:blipFill>
                <a:blip r:embed="rId13"/>
                <a:stretch>
                  <a:fillRect t="-5714" r="-5051" b="-28571"/>
                </a:stretch>
              </a:blipFill>
            </p:spPr>
            <p:txBody>
              <a:bodyPr/>
              <a:lstStyle/>
              <a:p>
                <a:r>
                  <a:rPr lang="en-US">
                    <a:noFill/>
                  </a:rPr>
                  <a:t> </a:t>
                </a:r>
              </a:p>
            </p:txBody>
          </p:sp>
        </mc:Fallback>
      </mc:AlternateContent>
    </p:spTree>
    <p:extLst>
      <p:ext uri="{BB962C8B-B14F-4D97-AF65-F5344CB8AC3E}">
        <p14:creationId xmlns:p14="http://schemas.microsoft.com/office/powerpoint/2010/main" val="187959466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a:xfrm>
            <a:off x="422536" y="27251"/>
            <a:ext cx="10058400" cy="1371600"/>
          </a:xfrm>
        </p:spPr>
        <p:txBody>
          <a:bodyPr/>
          <a:lstStyle/>
          <a:p>
            <a:r>
              <a:rPr lang="en-US" dirty="0">
                <a:latin typeface="Helvetica" pitchFamily="2" charset="0"/>
              </a:rPr>
              <a:t>Back Propagation Example</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p:txBody>
          <a:bodyPr>
            <a:normAutofit/>
          </a:bodyPr>
          <a:lstStyle/>
          <a:p>
            <a:endParaRPr lang="en-US" sz="2400" dirty="0">
              <a:latin typeface="Helvetica" pitchFamily="2" charset="0"/>
            </a:endParaRPr>
          </a:p>
          <a:p>
            <a:pPr marL="0" indent="0">
              <a:buNone/>
            </a:pPr>
            <a:endParaRPr lang="en-US" sz="2400" dirty="0">
              <a:latin typeface="Helvetica" pitchFamily="2" charset="0"/>
            </a:endParaRPr>
          </a:p>
        </p:txBody>
      </p:sp>
      <p:grpSp>
        <p:nvGrpSpPr>
          <p:cNvPr id="4" name="Group 3">
            <a:extLst>
              <a:ext uri="{FF2B5EF4-FFF2-40B4-BE49-F238E27FC236}">
                <a16:creationId xmlns:a16="http://schemas.microsoft.com/office/drawing/2014/main" id="{F2289EC0-BEE5-C54C-941C-D1D22C501FE9}"/>
              </a:ext>
            </a:extLst>
          </p:cNvPr>
          <p:cNvGrpSpPr/>
          <p:nvPr/>
        </p:nvGrpSpPr>
        <p:grpSpPr>
          <a:xfrm>
            <a:off x="1066799" y="2654306"/>
            <a:ext cx="8459767" cy="3092895"/>
            <a:chOff x="3375581" y="2991232"/>
            <a:chExt cx="4589912" cy="2034562"/>
          </a:xfrm>
        </p:grpSpPr>
        <p:sp>
          <p:nvSpPr>
            <p:cNvPr id="14" name="Oval 13">
              <a:extLst>
                <a:ext uri="{FF2B5EF4-FFF2-40B4-BE49-F238E27FC236}">
                  <a16:creationId xmlns:a16="http://schemas.microsoft.com/office/drawing/2014/main" id="{E74544D5-EB92-D349-B000-DF8E15FD9E07}"/>
                </a:ext>
              </a:extLst>
            </p:cNvPr>
            <p:cNvSpPr/>
            <p:nvPr/>
          </p:nvSpPr>
          <p:spPr>
            <a:xfrm>
              <a:off x="3375582" y="2991232"/>
              <a:ext cx="938637" cy="825956"/>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0.35</a:t>
              </a:r>
            </a:p>
          </p:txBody>
        </p:sp>
        <p:sp>
          <p:nvSpPr>
            <p:cNvPr id="15" name="Oval 14">
              <a:extLst>
                <a:ext uri="{FF2B5EF4-FFF2-40B4-BE49-F238E27FC236}">
                  <a16:creationId xmlns:a16="http://schemas.microsoft.com/office/drawing/2014/main" id="{F521F1DA-EC70-7F4B-9BE4-67D2FF50F7D7}"/>
                </a:ext>
              </a:extLst>
            </p:cNvPr>
            <p:cNvSpPr/>
            <p:nvPr/>
          </p:nvSpPr>
          <p:spPr>
            <a:xfrm>
              <a:off x="3375581" y="4199838"/>
              <a:ext cx="938637" cy="825956"/>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0.9</a:t>
              </a:r>
            </a:p>
          </p:txBody>
        </p:sp>
        <p:sp>
          <p:nvSpPr>
            <p:cNvPr id="16" name="Oval 15">
              <a:extLst>
                <a:ext uri="{FF2B5EF4-FFF2-40B4-BE49-F238E27FC236}">
                  <a16:creationId xmlns:a16="http://schemas.microsoft.com/office/drawing/2014/main" id="{9E2F0B38-4A5D-F14A-80F5-1268744DDA8E}"/>
                </a:ext>
              </a:extLst>
            </p:cNvPr>
            <p:cNvSpPr/>
            <p:nvPr/>
          </p:nvSpPr>
          <p:spPr>
            <a:xfrm>
              <a:off x="5285344" y="3001391"/>
              <a:ext cx="938637" cy="825956"/>
            </a:xfrm>
            <a:prstGeom prst="ellipse">
              <a:avLst/>
            </a:prstGeom>
            <a:solidFill>
              <a:srgbClr val="FF0000"/>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Oval 16">
              <a:extLst>
                <a:ext uri="{FF2B5EF4-FFF2-40B4-BE49-F238E27FC236}">
                  <a16:creationId xmlns:a16="http://schemas.microsoft.com/office/drawing/2014/main" id="{E0DB1823-4CEA-3A4C-B00D-9089ECD8926D}"/>
                </a:ext>
              </a:extLst>
            </p:cNvPr>
            <p:cNvSpPr/>
            <p:nvPr/>
          </p:nvSpPr>
          <p:spPr>
            <a:xfrm>
              <a:off x="5285344" y="4199838"/>
              <a:ext cx="938637" cy="825956"/>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a:extLst>
                <a:ext uri="{FF2B5EF4-FFF2-40B4-BE49-F238E27FC236}">
                  <a16:creationId xmlns:a16="http://schemas.microsoft.com/office/drawing/2014/main" id="{212D0EF4-CDAF-3E48-9762-96B3A0BFDBFE}"/>
                </a:ext>
              </a:extLst>
            </p:cNvPr>
            <p:cNvSpPr/>
            <p:nvPr/>
          </p:nvSpPr>
          <p:spPr>
            <a:xfrm>
              <a:off x="7026856" y="3613735"/>
              <a:ext cx="938637" cy="825956"/>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Target: 0.5</a:t>
              </a:r>
            </a:p>
          </p:txBody>
        </p:sp>
        <p:cxnSp>
          <p:nvCxnSpPr>
            <p:cNvPr id="19" name="Straight Arrow Connector 18">
              <a:extLst>
                <a:ext uri="{FF2B5EF4-FFF2-40B4-BE49-F238E27FC236}">
                  <a16:creationId xmlns:a16="http://schemas.microsoft.com/office/drawing/2014/main" id="{904FB72E-F32B-4C40-B12A-58ED7C24BC10}"/>
                </a:ext>
              </a:extLst>
            </p:cNvPr>
            <p:cNvCxnSpPr>
              <a:stCxn id="14" idx="6"/>
              <a:endCxn id="16" idx="2"/>
            </p:cNvCxnSpPr>
            <p:nvPr/>
          </p:nvCxnSpPr>
          <p:spPr>
            <a:xfrm>
              <a:off x="4314219" y="3404210"/>
              <a:ext cx="971125" cy="10159"/>
            </a:xfrm>
            <a:prstGeom prst="straightConnector1">
              <a:avLst/>
            </a:prstGeom>
            <a:solidFill>
              <a:srgbClr val="FF0000"/>
            </a:solidFill>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0EAAED42-6560-7A4C-A1DB-DC39FB8DC617}"/>
                </a:ext>
              </a:extLst>
            </p:cNvPr>
            <p:cNvCxnSpPr/>
            <p:nvPr/>
          </p:nvCxnSpPr>
          <p:spPr>
            <a:xfrm>
              <a:off x="4314219" y="4619991"/>
              <a:ext cx="971125" cy="10159"/>
            </a:xfrm>
            <a:prstGeom prst="straightConnector1">
              <a:avLst/>
            </a:prstGeom>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5DD30C84-2C74-EC49-87EE-7653B34BD18B}"/>
                </a:ext>
              </a:extLst>
            </p:cNvPr>
            <p:cNvCxnSpPr>
              <a:cxnSpLocks/>
              <a:endCxn id="18" idx="2"/>
            </p:cNvCxnSpPr>
            <p:nvPr/>
          </p:nvCxnSpPr>
          <p:spPr>
            <a:xfrm>
              <a:off x="6223981" y="3442259"/>
              <a:ext cx="802875" cy="584454"/>
            </a:xfrm>
            <a:prstGeom prst="straightConnector1">
              <a:avLst/>
            </a:prstGeom>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FF3F8198-7A53-2A45-B950-88C6270E9670}"/>
                </a:ext>
              </a:extLst>
            </p:cNvPr>
            <p:cNvCxnSpPr>
              <a:cxnSpLocks/>
              <a:endCxn id="18" idx="2"/>
            </p:cNvCxnSpPr>
            <p:nvPr/>
          </p:nvCxnSpPr>
          <p:spPr>
            <a:xfrm flipV="1">
              <a:off x="6223981" y="4026713"/>
              <a:ext cx="802875" cy="588198"/>
            </a:xfrm>
            <a:prstGeom prst="straightConnector1">
              <a:avLst/>
            </a:prstGeom>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25B65946-CE70-9244-905F-BFE49F6C6ABD}"/>
                </a:ext>
              </a:extLst>
            </p:cNvPr>
            <p:cNvCxnSpPr>
              <a:cxnSpLocks/>
              <a:stCxn id="14" idx="6"/>
              <a:endCxn id="17" idx="1"/>
            </p:cNvCxnSpPr>
            <p:nvPr/>
          </p:nvCxnSpPr>
          <p:spPr>
            <a:xfrm>
              <a:off x="4314219" y="3404210"/>
              <a:ext cx="1108585" cy="916586"/>
            </a:xfrm>
            <a:prstGeom prst="straightConnector1">
              <a:avLst/>
            </a:prstGeom>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51F8FD80-36AF-EE45-976A-709D04550509}"/>
                </a:ext>
              </a:extLst>
            </p:cNvPr>
            <p:cNvCxnSpPr>
              <a:cxnSpLocks/>
              <a:stCxn id="15" idx="6"/>
              <a:endCxn id="16" idx="3"/>
            </p:cNvCxnSpPr>
            <p:nvPr/>
          </p:nvCxnSpPr>
          <p:spPr>
            <a:xfrm flipV="1">
              <a:off x="4314218" y="3706389"/>
              <a:ext cx="1108586" cy="906427"/>
            </a:xfrm>
            <a:prstGeom prst="straightConnector1">
              <a:avLst/>
            </a:prstGeom>
            <a:solidFill>
              <a:srgbClr val="FF0000"/>
            </a:solidFill>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BB0733E6-4BD7-8F4A-9505-E48C6EE57679}"/>
                  </a:ext>
                </a:extLst>
              </p:cNvPr>
              <p:cNvSpPr txBox="1"/>
              <p:nvPr/>
            </p:nvSpPr>
            <p:spPr>
              <a:xfrm>
                <a:off x="3000051" y="2772304"/>
                <a:ext cx="1449692" cy="4308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𝑤</m:t>
                          </m:r>
                        </m:e>
                        <m:sub>
                          <m:r>
                            <a:rPr lang="en-US" sz="2200" b="0" i="1" smtClean="0">
                              <a:latin typeface="Cambria Math" panose="02040503050406030204" pitchFamily="18" charset="0"/>
                            </a:rPr>
                            <m:t>1</m:t>
                          </m:r>
                        </m:sub>
                      </m:sSub>
                      <m:r>
                        <a:rPr lang="en-US" sz="2200" b="0" i="1" smtClean="0">
                          <a:latin typeface="Cambria Math" panose="02040503050406030204" pitchFamily="18" charset="0"/>
                        </a:rPr>
                        <m:t>=0.10</m:t>
                      </m:r>
                    </m:oMath>
                  </m:oMathPara>
                </a14:m>
                <a:endParaRPr lang="en-US" sz="2200" dirty="0"/>
              </a:p>
            </p:txBody>
          </p:sp>
        </mc:Choice>
        <mc:Fallback xmlns="">
          <p:sp>
            <p:nvSpPr>
              <p:cNvPr id="28" name="TextBox 27">
                <a:extLst>
                  <a:ext uri="{FF2B5EF4-FFF2-40B4-BE49-F238E27FC236}">
                    <a16:creationId xmlns:a16="http://schemas.microsoft.com/office/drawing/2014/main" id="{BB0733E6-4BD7-8F4A-9505-E48C6EE57679}"/>
                  </a:ext>
                </a:extLst>
              </p:cNvPr>
              <p:cNvSpPr txBox="1">
                <a:spLocks noRot="1" noChangeAspect="1" noMove="1" noResize="1" noEditPoints="1" noAdjustHandles="1" noChangeArrowheads="1" noChangeShapeType="1" noTextEdit="1"/>
              </p:cNvSpPr>
              <p:nvPr/>
            </p:nvSpPr>
            <p:spPr>
              <a:xfrm>
                <a:off x="3000051" y="2772304"/>
                <a:ext cx="1449692" cy="430887"/>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26C39DDA-A519-4D4F-A47D-D40ADAB1EF70}"/>
                  </a:ext>
                </a:extLst>
              </p:cNvPr>
              <p:cNvSpPr txBox="1"/>
              <p:nvPr/>
            </p:nvSpPr>
            <p:spPr>
              <a:xfrm>
                <a:off x="2988090" y="5125918"/>
                <a:ext cx="1239698" cy="430887"/>
              </a:xfrm>
              <a:prstGeom prst="rect">
                <a:avLst/>
              </a:prstGeom>
              <a:noFill/>
            </p:spPr>
            <p:txBody>
              <a:bodyPr wrap="none" rtlCol="0">
                <a:spAutoFit/>
              </a:bodyPr>
              <a:lstStyle/>
              <a:p>
                <a14:m>
                  <m:oMath xmlns:m="http://schemas.openxmlformats.org/officeDocument/2006/math">
                    <m:sSub>
                      <m:sSubPr>
                        <m:ctrlPr>
                          <a:rPr lang="en-US" sz="2200" b="0" i="1" smtClean="0">
                            <a:latin typeface="Cambria Math" panose="02040503050406030204" pitchFamily="18" charset="0"/>
                            <a:ea typeface="Cambria Math" panose="02040503050406030204" pitchFamily="18" charset="0"/>
                          </a:rPr>
                        </m:ctrlPr>
                      </m:sSubPr>
                      <m:e>
                        <m:r>
                          <a:rPr lang="en-US" sz="2200" b="0" i="1" smtClean="0">
                            <a:latin typeface="Cambria Math" panose="02040503050406030204" pitchFamily="18" charset="0"/>
                            <a:ea typeface="Cambria Math" panose="02040503050406030204" pitchFamily="18" charset="0"/>
                          </a:rPr>
                          <m:t>𝑤</m:t>
                        </m:r>
                      </m:e>
                      <m:sub>
                        <m:r>
                          <a:rPr lang="en-US" sz="2200" b="0" i="1" smtClean="0">
                            <a:latin typeface="Cambria Math" panose="02040503050406030204" pitchFamily="18" charset="0"/>
                            <a:ea typeface="Cambria Math" panose="02040503050406030204" pitchFamily="18" charset="0"/>
                          </a:rPr>
                          <m:t>4</m:t>
                        </m:r>
                      </m:sub>
                    </m:sSub>
                  </m:oMath>
                </a14:m>
                <a:r>
                  <a:rPr lang="en-US" sz="2200" dirty="0">
                    <a:latin typeface="Cambria Math" panose="02040503050406030204" pitchFamily="18" charset="0"/>
                    <a:ea typeface="Cambria Math" panose="02040503050406030204" pitchFamily="18" charset="0"/>
                  </a:rPr>
                  <a:t>=0.60</a:t>
                </a:r>
              </a:p>
            </p:txBody>
          </p:sp>
        </mc:Choice>
        <mc:Fallback xmlns="">
          <p:sp>
            <p:nvSpPr>
              <p:cNvPr id="29" name="TextBox 28">
                <a:extLst>
                  <a:ext uri="{FF2B5EF4-FFF2-40B4-BE49-F238E27FC236}">
                    <a16:creationId xmlns:a16="http://schemas.microsoft.com/office/drawing/2014/main" id="{26C39DDA-A519-4D4F-A47D-D40ADAB1EF70}"/>
                  </a:ext>
                </a:extLst>
              </p:cNvPr>
              <p:cNvSpPr txBox="1">
                <a:spLocks noRot="1" noChangeAspect="1" noMove="1" noResize="1" noEditPoints="1" noAdjustHandles="1" noChangeArrowheads="1" noChangeShapeType="1" noTextEdit="1"/>
              </p:cNvSpPr>
              <p:nvPr/>
            </p:nvSpPr>
            <p:spPr>
              <a:xfrm>
                <a:off x="2988090" y="5125918"/>
                <a:ext cx="1239698" cy="430887"/>
              </a:xfrm>
              <a:prstGeom prst="rect">
                <a:avLst/>
              </a:prstGeom>
              <a:blipFill>
                <a:blip r:embed="rId3"/>
                <a:stretch>
                  <a:fillRect t="-8571" r="-4040" b="-25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37663B59-496B-7949-B018-1E24CA72E070}"/>
                  </a:ext>
                </a:extLst>
              </p:cNvPr>
              <p:cNvSpPr txBox="1"/>
              <p:nvPr/>
            </p:nvSpPr>
            <p:spPr>
              <a:xfrm>
                <a:off x="6698499" y="3201761"/>
                <a:ext cx="1373261" cy="430887"/>
              </a:xfrm>
              <a:prstGeom prst="rect">
                <a:avLst/>
              </a:prstGeom>
              <a:noFill/>
            </p:spPr>
            <p:txBody>
              <a:bodyPr wrap="none" rtlCol="0">
                <a:spAutoFit/>
              </a:bodyPr>
              <a:lstStyle/>
              <a:p>
                <a14:m>
                  <m:oMath xmlns:m="http://schemas.openxmlformats.org/officeDocument/2006/math">
                    <m:sSub>
                      <m:sSubPr>
                        <m:ctrlPr>
                          <a:rPr lang="en-US" sz="2200" b="0" i="1" smtClean="0">
                            <a:latin typeface="Cambria Math" panose="02040503050406030204" pitchFamily="18" charset="0"/>
                            <a:ea typeface="Cambria Math" panose="02040503050406030204" pitchFamily="18" charset="0"/>
                          </a:rPr>
                        </m:ctrlPr>
                      </m:sSubPr>
                      <m:e>
                        <m:r>
                          <a:rPr lang="en-US" sz="2200" b="0" i="1" smtClean="0">
                            <a:latin typeface="Cambria Math" panose="02040503050406030204" pitchFamily="18" charset="0"/>
                            <a:ea typeface="Cambria Math" panose="02040503050406030204" pitchFamily="18" charset="0"/>
                          </a:rPr>
                          <m:t>𝑤</m:t>
                        </m:r>
                      </m:e>
                      <m:sub>
                        <m:r>
                          <a:rPr lang="en-US" sz="2200" b="0" i="1" smtClean="0">
                            <a:latin typeface="Cambria Math" panose="02040503050406030204" pitchFamily="18" charset="0"/>
                            <a:ea typeface="Cambria Math" panose="02040503050406030204" pitchFamily="18" charset="0"/>
                          </a:rPr>
                          <m:t>5</m:t>
                        </m:r>
                      </m:sub>
                    </m:sSub>
                  </m:oMath>
                </a14:m>
                <a:r>
                  <a:rPr lang="en-US" sz="2200" dirty="0">
                    <a:latin typeface="Cambria Math" panose="02040503050406030204" pitchFamily="18" charset="0"/>
                    <a:ea typeface="Cambria Math" panose="02040503050406030204" pitchFamily="18" charset="0"/>
                  </a:rPr>
                  <a:t> = 0.30</a:t>
                </a:r>
              </a:p>
            </p:txBody>
          </p:sp>
        </mc:Choice>
        <mc:Fallback xmlns="">
          <p:sp>
            <p:nvSpPr>
              <p:cNvPr id="32" name="TextBox 31">
                <a:extLst>
                  <a:ext uri="{FF2B5EF4-FFF2-40B4-BE49-F238E27FC236}">
                    <a16:creationId xmlns:a16="http://schemas.microsoft.com/office/drawing/2014/main" id="{37663B59-496B-7949-B018-1E24CA72E070}"/>
                  </a:ext>
                </a:extLst>
              </p:cNvPr>
              <p:cNvSpPr txBox="1">
                <a:spLocks noRot="1" noChangeAspect="1" noMove="1" noResize="1" noEditPoints="1" noAdjustHandles="1" noChangeArrowheads="1" noChangeShapeType="1" noTextEdit="1"/>
              </p:cNvSpPr>
              <p:nvPr/>
            </p:nvSpPr>
            <p:spPr>
              <a:xfrm>
                <a:off x="6698499" y="3201761"/>
                <a:ext cx="1373261" cy="430887"/>
              </a:xfrm>
              <a:prstGeom prst="rect">
                <a:avLst/>
              </a:prstGeom>
              <a:blipFill>
                <a:blip r:embed="rId4"/>
                <a:stretch>
                  <a:fillRect t="-8824" r="-3636" b="-2941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C68DF134-F471-7946-A598-A6E86653C083}"/>
                  </a:ext>
                </a:extLst>
              </p:cNvPr>
              <p:cNvSpPr txBox="1"/>
              <p:nvPr/>
            </p:nvSpPr>
            <p:spPr>
              <a:xfrm>
                <a:off x="6698499" y="4778776"/>
                <a:ext cx="1456231" cy="4308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𝑤</m:t>
                          </m:r>
                        </m:e>
                        <m:sub>
                          <m:r>
                            <a:rPr lang="en-US" sz="2200" b="0" i="1" smtClean="0">
                              <a:latin typeface="Cambria Math" panose="02040503050406030204" pitchFamily="18" charset="0"/>
                            </a:rPr>
                            <m:t>6</m:t>
                          </m:r>
                        </m:sub>
                      </m:sSub>
                      <m:r>
                        <a:rPr lang="en-US" sz="2200" b="0" i="1" smtClean="0">
                          <a:latin typeface="Cambria Math" panose="02040503050406030204" pitchFamily="18" charset="0"/>
                        </a:rPr>
                        <m:t>=0.90</m:t>
                      </m:r>
                    </m:oMath>
                  </m:oMathPara>
                </a14:m>
                <a:endParaRPr lang="en-US" sz="2200" dirty="0"/>
              </a:p>
            </p:txBody>
          </p:sp>
        </mc:Choice>
        <mc:Fallback xmlns="">
          <p:sp>
            <p:nvSpPr>
              <p:cNvPr id="33" name="TextBox 32">
                <a:extLst>
                  <a:ext uri="{FF2B5EF4-FFF2-40B4-BE49-F238E27FC236}">
                    <a16:creationId xmlns:a16="http://schemas.microsoft.com/office/drawing/2014/main" id="{C68DF134-F471-7946-A598-A6E86653C083}"/>
                  </a:ext>
                </a:extLst>
              </p:cNvPr>
              <p:cNvSpPr txBox="1">
                <a:spLocks noRot="1" noChangeAspect="1" noMove="1" noResize="1" noEditPoints="1" noAdjustHandles="1" noChangeArrowheads="1" noChangeShapeType="1" noTextEdit="1"/>
              </p:cNvSpPr>
              <p:nvPr/>
            </p:nvSpPr>
            <p:spPr>
              <a:xfrm>
                <a:off x="6698499" y="4778776"/>
                <a:ext cx="1456231" cy="430887"/>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Content Placeholder 2">
                <a:extLst>
                  <a:ext uri="{FF2B5EF4-FFF2-40B4-BE49-F238E27FC236}">
                    <a16:creationId xmlns:a16="http://schemas.microsoft.com/office/drawing/2014/main" id="{9EDBD7F6-A329-774F-8090-73CBB6B6EE1A}"/>
                  </a:ext>
                </a:extLst>
              </p:cNvPr>
              <p:cNvSpPr txBox="1">
                <a:spLocks/>
              </p:cNvSpPr>
              <p:nvPr/>
            </p:nvSpPr>
            <p:spPr>
              <a:xfrm>
                <a:off x="5953987" y="2513578"/>
                <a:ext cx="878543" cy="49127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b="0" i="1" dirty="0" smtClean="0">
                              <a:solidFill>
                                <a:schemeClr val="tx1"/>
                              </a:solidFill>
                              <a:latin typeface="Cambria Math" panose="02040503050406030204" pitchFamily="18" charset="0"/>
                            </a:rPr>
                          </m:ctrlPr>
                        </m:sSubPr>
                        <m:e>
                          <m:r>
                            <a:rPr lang="en-US" i="1" dirty="0" smtClean="0">
                              <a:solidFill>
                                <a:schemeClr val="tx1"/>
                              </a:solidFill>
                              <a:latin typeface="Cambria Math" panose="02040503050406030204" pitchFamily="18" charset="0"/>
                            </a:rPr>
                            <m:t>𝐻</m:t>
                          </m:r>
                        </m:e>
                        <m:sub>
                          <m:r>
                            <a:rPr lang="en-US" i="1" dirty="0" smtClean="0">
                              <a:solidFill>
                                <a:schemeClr val="tx1"/>
                              </a:solidFill>
                              <a:latin typeface="Cambria Math" panose="02040503050406030204" pitchFamily="18" charset="0"/>
                            </a:rPr>
                            <m:t>1</m:t>
                          </m:r>
                        </m:sub>
                      </m:sSub>
                    </m:oMath>
                  </m:oMathPara>
                </a14:m>
                <a:endParaRPr lang="en-US" dirty="0"/>
              </a:p>
            </p:txBody>
          </p:sp>
        </mc:Choice>
        <mc:Fallback xmlns="">
          <p:sp>
            <p:nvSpPr>
              <p:cNvPr id="34" name="Content Placeholder 2">
                <a:extLst>
                  <a:ext uri="{FF2B5EF4-FFF2-40B4-BE49-F238E27FC236}">
                    <a16:creationId xmlns:a16="http://schemas.microsoft.com/office/drawing/2014/main" id="{9EDBD7F6-A329-774F-8090-73CBB6B6EE1A}"/>
                  </a:ext>
                </a:extLst>
              </p:cNvPr>
              <p:cNvSpPr txBox="1">
                <a:spLocks noRot="1" noChangeAspect="1" noMove="1" noResize="1" noEditPoints="1" noAdjustHandles="1" noChangeArrowheads="1" noChangeShapeType="1" noTextEdit="1"/>
              </p:cNvSpPr>
              <p:nvPr/>
            </p:nvSpPr>
            <p:spPr>
              <a:xfrm>
                <a:off x="5953987" y="2513578"/>
                <a:ext cx="878543" cy="491270"/>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Content Placeholder 2">
                <a:extLst>
                  <a:ext uri="{FF2B5EF4-FFF2-40B4-BE49-F238E27FC236}">
                    <a16:creationId xmlns:a16="http://schemas.microsoft.com/office/drawing/2014/main" id="{9D8CC347-2FA3-E24F-9CB3-9A70A2102FC0}"/>
                  </a:ext>
                </a:extLst>
              </p:cNvPr>
              <p:cNvSpPr txBox="1">
                <a:spLocks/>
              </p:cNvSpPr>
              <p:nvPr/>
            </p:nvSpPr>
            <p:spPr>
              <a:xfrm>
                <a:off x="5875254" y="4260448"/>
                <a:ext cx="878543" cy="49127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b="0" i="1" dirty="0" smtClean="0">
                              <a:solidFill>
                                <a:schemeClr val="tx1"/>
                              </a:solidFill>
                              <a:latin typeface="Cambria Math" panose="02040503050406030204" pitchFamily="18" charset="0"/>
                            </a:rPr>
                          </m:ctrlPr>
                        </m:sSubPr>
                        <m:e>
                          <m:r>
                            <a:rPr lang="en-US" i="1" dirty="0" smtClean="0">
                              <a:solidFill>
                                <a:schemeClr val="tx1"/>
                              </a:solidFill>
                              <a:latin typeface="Cambria Math" panose="02040503050406030204" pitchFamily="18" charset="0"/>
                            </a:rPr>
                            <m:t>𝐻</m:t>
                          </m:r>
                        </m:e>
                        <m:sub>
                          <m:r>
                            <a:rPr lang="en-US" b="0" i="1" dirty="0" smtClean="0">
                              <a:solidFill>
                                <a:schemeClr val="tx1"/>
                              </a:solidFill>
                              <a:latin typeface="Cambria Math" panose="02040503050406030204" pitchFamily="18" charset="0"/>
                            </a:rPr>
                            <m:t>2</m:t>
                          </m:r>
                        </m:sub>
                      </m:sSub>
                    </m:oMath>
                  </m:oMathPara>
                </a14:m>
                <a:endParaRPr lang="en-US" dirty="0"/>
              </a:p>
            </p:txBody>
          </p:sp>
        </mc:Choice>
        <mc:Fallback xmlns="">
          <p:sp>
            <p:nvSpPr>
              <p:cNvPr id="35" name="Content Placeholder 2">
                <a:extLst>
                  <a:ext uri="{FF2B5EF4-FFF2-40B4-BE49-F238E27FC236}">
                    <a16:creationId xmlns:a16="http://schemas.microsoft.com/office/drawing/2014/main" id="{9D8CC347-2FA3-E24F-9CB3-9A70A2102FC0}"/>
                  </a:ext>
                </a:extLst>
              </p:cNvPr>
              <p:cNvSpPr txBox="1">
                <a:spLocks noRot="1" noChangeAspect="1" noMove="1" noResize="1" noEditPoints="1" noAdjustHandles="1" noChangeArrowheads="1" noChangeShapeType="1" noTextEdit="1"/>
              </p:cNvSpPr>
              <p:nvPr/>
            </p:nvSpPr>
            <p:spPr>
              <a:xfrm>
                <a:off x="5875254" y="4260448"/>
                <a:ext cx="878543" cy="491270"/>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Content Placeholder 2">
                <a:extLst>
                  <a:ext uri="{FF2B5EF4-FFF2-40B4-BE49-F238E27FC236}">
                    <a16:creationId xmlns:a16="http://schemas.microsoft.com/office/drawing/2014/main" id="{A3511906-2F34-2B4E-898C-BF187B86B7A7}"/>
                  </a:ext>
                </a:extLst>
              </p:cNvPr>
              <p:cNvSpPr txBox="1">
                <a:spLocks/>
              </p:cNvSpPr>
              <p:nvPr/>
            </p:nvSpPr>
            <p:spPr>
              <a:xfrm>
                <a:off x="9087294" y="3314198"/>
                <a:ext cx="878543" cy="49127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b="0" i="1" dirty="0" smtClean="0">
                              <a:solidFill>
                                <a:schemeClr val="tx1"/>
                              </a:solidFill>
                              <a:latin typeface="Cambria Math" panose="02040503050406030204" pitchFamily="18" charset="0"/>
                            </a:rPr>
                          </m:ctrlPr>
                        </m:sSubPr>
                        <m:e>
                          <m:r>
                            <a:rPr lang="en-US" b="0" i="1" dirty="0" smtClean="0">
                              <a:solidFill>
                                <a:schemeClr val="tx1"/>
                              </a:solidFill>
                              <a:latin typeface="Cambria Math" panose="02040503050406030204" pitchFamily="18" charset="0"/>
                            </a:rPr>
                            <m:t>𝑂</m:t>
                          </m:r>
                        </m:e>
                        <m:sub>
                          <m:r>
                            <a:rPr lang="en-US" i="1" dirty="0" smtClean="0">
                              <a:solidFill>
                                <a:schemeClr val="tx1"/>
                              </a:solidFill>
                              <a:latin typeface="Cambria Math" panose="02040503050406030204" pitchFamily="18" charset="0"/>
                            </a:rPr>
                            <m:t>1</m:t>
                          </m:r>
                        </m:sub>
                      </m:sSub>
                    </m:oMath>
                  </m:oMathPara>
                </a14:m>
                <a:endParaRPr lang="en-US" dirty="0"/>
              </a:p>
            </p:txBody>
          </p:sp>
        </mc:Choice>
        <mc:Fallback xmlns="">
          <p:sp>
            <p:nvSpPr>
              <p:cNvPr id="36" name="Content Placeholder 2">
                <a:extLst>
                  <a:ext uri="{FF2B5EF4-FFF2-40B4-BE49-F238E27FC236}">
                    <a16:creationId xmlns:a16="http://schemas.microsoft.com/office/drawing/2014/main" id="{A3511906-2F34-2B4E-898C-BF187B86B7A7}"/>
                  </a:ext>
                </a:extLst>
              </p:cNvPr>
              <p:cNvSpPr txBox="1">
                <a:spLocks noRot="1" noChangeAspect="1" noMove="1" noResize="1" noEditPoints="1" noAdjustHandles="1" noChangeArrowheads="1" noChangeShapeType="1" noTextEdit="1"/>
              </p:cNvSpPr>
              <p:nvPr/>
            </p:nvSpPr>
            <p:spPr>
              <a:xfrm>
                <a:off x="9087294" y="3314198"/>
                <a:ext cx="878543" cy="491270"/>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Content Placeholder 2">
                <a:extLst>
                  <a:ext uri="{FF2B5EF4-FFF2-40B4-BE49-F238E27FC236}">
                    <a16:creationId xmlns:a16="http://schemas.microsoft.com/office/drawing/2014/main" id="{E6FE47F3-203E-1C4C-BBDE-FEE31023C960}"/>
                  </a:ext>
                </a:extLst>
              </p:cNvPr>
              <p:cNvSpPr txBox="1">
                <a:spLocks/>
              </p:cNvSpPr>
              <p:nvPr/>
            </p:nvSpPr>
            <p:spPr>
              <a:xfrm>
                <a:off x="460243" y="2972616"/>
                <a:ext cx="878543" cy="49127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𝐼</m:t>
                          </m:r>
                        </m:e>
                        <m:sub>
                          <m:r>
                            <a:rPr lang="en-US" i="1" dirty="0" smtClean="0">
                              <a:latin typeface="Cambria Math" panose="02040503050406030204" pitchFamily="18" charset="0"/>
                            </a:rPr>
                            <m:t>1</m:t>
                          </m:r>
                        </m:sub>
                      </m:sSub>
                    </m:oMath>
                  </m:oMathPara>
                </a14:m>
                <a:endParaRPr lang="en-US" dirty="0"/>
              </a:p>
            </p:txBody>
          </p:sp>
        </mc:Choice>
        <mc:Fallback xmlns="">
          <p:sp>
            <p:nvSpPr>
              <p:cNvPr id="37" name="Content Placeholder 2">
                <a:extLst>
                  <a:ext uri="{FF2B5EF4-FFF2-40B4-BE49-F238E27FC236}">
                    <a16:creationId xmlns:a16="http://schemas.microsoft.com/office/drawing/2014/main" id="{E6FE47F3-203E-1C4C-BBDE-FEE31023C960}"/>
                  </a:ext>
                </a:extLst>
              </p:cNvPr>
              <p:cNvSpPr txBox="1">
                <a:spLocks noRot="1" noChangeAspect="1" noMove="1" noResize="1" noEditPoints="1" noAdjustHandles="1" noChangeArrowheads="1" noChangeShapeType="1" noTextEdit="1"/>
              </p:cNvSpPr>
              <p:nvPr/>
            </p:nvSpPr>
            <p:spPr>
              <a:xfrm>
                <a:off x="460243" y="2972616"/>
                <a:ext cx="878543" cy="491270"/>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Content Placeholder 2">
                <a:extLst>
                  <a:ext uri="{FF2B5EF4-FFF2-40B4-BE49-F238E27FC236}">
                    <a16:creationId xmlns:a16="http://schemas.microsoft.com/office/drawing/2014/main" id="{8DDE642B-DD9F-594F-96A3-C488EC8620DC}"/>
                  </a:ext>
                </a:extLst>
              </p:cNvPr>
              <p:cNvSpPr txBox="1">
                <a:spLocks/>
              </p:cNvSpPr>
              <p:nvPr/>
            </p:nvSpPr>
            <p:spPr>
              <a:xfrm>
                <a:off x="460243" y="4873766"/>
                <a:ext cx="878543" cy="49127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𝐼</m:t>
                          </m:r>
                        </m:e>
                        <m:sub>
                          <m:r>
                            <a:rPr lang="en-US" i="1" dirty="0" smtClean="0">
                              <a:latin typeface="Cambria Math" panose="02040503050406030204" pitchFamily="18" charset="0"/>
                            </a:rPr>
                            <m:t>2</m:t>
                          </m:r>
                        </m:sub>
                      </m:sSub>
                    </m:oMath>
                  </m:oMathPara>
                </a14:m>
                <a:endParaRPr lang="en-US" dirty="0"/>
              </a:p>
            </p:txBody>
          </p:sp>
        </mc:Choice>
        <mc:Fallback xmlns="">
          <p:sp>
            <p:nvSpPr>
              <p:cNvPr id="38" name="Content Placeholder 2">
                <a:extLst>
                  <a:ext uri="{FF2B5EF4-FFF2-40B4-BE49-F238E27FC236}">
                    <a16:creationId xmlns:a16="http://schemas.microsoft.com/office/drawing/2014/main" id="{8DDE642B-DD9F-594F-96A3-C488EC8620DC}"/>
                  </a:ext>
                </a:extLst>
              </p:cNvPr>
              <p:cNvSpPr txBox="1">
                <a:spLocks noRot="1" noChangeAspect="1" noMove="1" noResize="1" noEditPoints="1" noAdjustHandles="1" noChangeArrowheads="1" noChangeShapeType="1" noTextEdit="1"/>
              </p:cNvSpPr>
              <p:nvPr/>
            </p:nvSpPr>
            <p:spPr>
              <a:xfrm>
                <a:off x="460243" y="4873766"/>
                <a:ext cx="878543" cy="491270"/>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F3B050E5-10C6-794C-BDCC-F074D043D9DF}"/>
                  </a:ext>
                </a:extLst>
              </p:cNvPr>
              <p:cNvSpPr txBox="1"/>
              <p:nvPr/>
            </p:nvSpPr>
            <p:spPr>
              <a:xfrm>
                <a:off x="531729" y="1227639"/>
                <a:ext cx="10687050" cy="830997"/>
              </a:xfrm>
              <a:prstGeom prst="rect">
                <a:avLst/>
              </a:prstGeom>
              <a:noFill/>
            </p:spPr>
            <p:txBody>
              <a:bodyPr wrap="square" rtlCol="0">
                <a:spAutoFit/>
              </a:bodyPr>
              <a:lstStyle/>
              <a:p>
                <a14:m>
                  <m:oMath xmlns:m="http://schemas.openxmlformats.org/officeDocument/2006/math">
                    <m:sSub>
                      <m:sSubPr>
                        <m:ctrlPr>
                          <a:rPr lang="en-US" sz="2400" i="1" dirty="0" smtClean="0">
                            <a:latin typeface="Cambria Math" panose="02040503050406030204" pitchFamily="18" charset="0"/>
                          </a:rPr>
                        </m:ctrlPr>
                      </m:sSubPr>
                      <m:e>
                        <m:r>
                          <a:rPr lang="en-US" sz="2400" i="1" dirty="0">
                            <a:latin typeface="Cambria Math" panose="02040503050406030204" pitchFamily="18" charset="0"/>
                          </a:rPr>
                          <m:t>𝐻</m:t>
                        </m:r>
                      </m:e>
                      <m:sub>
                        <m:r>
                          <a:rPr lang="en-US" sz="2400" i="1" dirty="0">
                            <a:latin typeface="Cambria Math" panose="02040503050406030204" pitchFamily="18" charset="0"/>
                          </a:rPr>
                          <m:t>1</m:t>
                        </m:r>
                      </m:sub>
                    </m:sSub>
                  </m:oMath>
                </a14:m>
                <a:r>
                  <a:rPr lang="en-US" sz="2400" dirty="0">
                    <a:latin typeface="Helvetica" pitchFamily="2" charset="0"/>
                  </a:rPr>
                  <a:t> = 0.755  // but don’t forget, we run this number through our activation function, our Sigmoid function!</a:t>
                </a:r>
              </a:p>
            </p:txBody>
          </p:sp>
        </mc:Choice>
        <mc:Fallback xmlns="">
          <p:sp>
            <p:nvSpPr>
              <p:cNvPr id="5" name="TextBox 4">
                <a:extLst>
                  <a:ext uri="{FF2B5EF4-FFF2-40B4-BE49-F238E27FC236}">
                    <a16:creationId xmlns:a16="http://schemas.microsoft.com/office/drawing/2014/main" id="{F3B050E5-10C6-794C-BDCC-F074D043D9DF}"/>
                  </a:ext>
                </a:extLst>
              </p:cNvPr>
              <p:cNvSpPr txBox="1">
                <a:spLocks noRot="1" noChangeAspect="1" noMove="1" noResize="1" noEditPoints="1" noAdjustHandles="1" noChangeArrowheads="1" noChangeShapeType="1" noTextEdit="1"/>
              </p:cNvSpPr>
              <p:nvPr/>
            </p:nvSpPr>
            <p:spPr>
              <a:xfrm>
                <a:off x="531729" y="1227639"/>
                <a:ext cx="10687050" cy="830997"/>
              </a:xfrm>
              <a:prstGeom prst="rect">
                <a:avLst/>
              </a:prstGeom>
              <a:blipFill>
                <a:blip r:embed="rId11"/>
                <a:stretch>
                  <a:fillRect l="-831" t="-6061" b="-1515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084A3B67-E5D6-8649-9F28-BF4A52ED1705}"/>
                  </a:ext>
                </a:extLst>
              </p:cNvPr>
              <p:cNvSpPr txBox="1"/>
              <p:nvPr/>
            </p:nvSpPr>
            <p:spPr>
              <a:xfrm>
                <a:off x="2170322" y="3686558"/>
                <a:ext cx="1456232" cy="4308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𝑤</m:t>
                          </m:r>
                        </m:e>
                        <m:sub>
                          <m:r>
                            <a:rPr lang="en-US" sz="2200" b="0" i="1" smtClean="0">
                              <a:latin typeface="Cambria Math" panose="02040503050406030204" pitchFamily="18" charset="0"/>
                            </a:rPr>
                            <m:t>2</m:t>
                          </m:r>
                        </m:sub>
                      </m:sSub>
                      <m:r>
                        <a:rPr lang="en-US" sz="2200" b="0" i="1" smtClean="0">
                          <a:latin typeface="Cambria Math" panose="02040503050406030204" pitchFamily="18" charset="0"/>
                        </a:rPr>
                        <m:t>=0.40</m:t>
                      </m:r>
                    </m:oMath>
                  </m:oMathPara>
                </a14:m>
                <a:endParaRPr lang="en-US" sz="2200" dirty="0"/>
              </a:p>
            </p:txBody>
          </p:sp>
        </mc:Choice>
        <mc:Fallback xmlns="">
          <p:sp>
            <p:nvSpPr>
              <p:cNvPr id="39" name="TextBox 38">
                <a:extLst>
                  <a:ext uri="{FF2B5EF4-FFF2-40B4-BE49-F238E27FC236}">
                    <a16:creationId xmlns:a16="http://schemas.microsoft.com/office/drawing/2014/main" id="{084A3B67-E5D6-8649-9F28-BF4A52ED1705}"/>
                  </a:ext>
                </a:extLst>
              </p:cNvPr>
              <p:cNvSpPr txBox="1">
                <a:spLocks noRot="1" noChangeAspect="1" noMove="1" noResize="1" noEditPoints="1" noAdjustHandles="1" noChangeArrowheads="1" noChangeShapeType="1" noTextEdit="1"/>
              </p:cNvSpPr>
              <p:nvPr/>
            </p:nvSpPr>
            <p:spPr>
              <a:xfrm>
                <a:off x="2170322" y="3686558"/>
                <a:ext cx="1456232" cy="430887"/>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6EC9DD56-3F55-4942-8DFA-8EAA338303F7}"/>
                  </a:ext>
                </a:extLst>
              </p:cNvPr>
              <p:cNvSpPr txBox="1"/>
              <p:nvPr/>
            </p:nvSpPr>
            <p:spPr>
              <a:xfrm>
                <a:off x="2386565" y="4244592"/>
                <a:ext cx="1248227" cy="430887"/>
              </a:xfrm>
              <a:prstGeom prst="rect">
                <a:avLst/>
              </a:prstGeom>
              <a:noFill/>
            </p:spPr>
            <p:txBody>
              <a:bodyPr wrap="none" rtlCol="0">
                <a:spAutoFit/>
              </a:bodyPr>
              <a:lstStyle/>
              <a:p>
                <a14:m>
                  <m:oMath xmlns:m="http://schemas.openxmlformats.org/officeDocument/2006/math">
                    <m:sSub>
                      <m:sSubPr>
                        <m:ctrlPr>
                          <a:rPr lang="en-US" sz="2200" b="0" i="1" smtClean="0">
                            <a:latin typeface="Cambria Math" panose="02040503050406030204" pitchFamily="18" charset="0"/>
                            <a:ea typeface="Cambria Math" panose="02040503050406030204" pitchFamily="18" charset="0"/>
                          </a:rPr>
                        </m:ctrlPr>
                      </m:sSubPr>
                      <m:e>
                        <m:r>
                          <a:rPr lang="en-US" sz="2200" b="0" i="1" smtClean="0">
                            <a:latin typeface="Cambria Math" panose="02040503050406030204" pitchFamily="18" charset="0"/>
                            <a:ea typeface="Cambria Math" panose="02040503050406030204" pitchFamily="18" charset="0"/>
                          </a:rPr>
                          <m:t>𝑤</m:t>
                        </m:r>
                      </m:e>
                      <m:sub>
                        <m:r>
                          <a:rPr lang="en-US" sz="2200" b="0" i="1" smtClean="0">
                            <a:latin typeface="Cambria Math" panose="02040503050406030204" pitchFamily="18" charset="0"/>
                            <a:ea typeface="Cambria Math" panose="02040503050406030204" pitchFamily="18" charset="0"/>
                          </a:rPr>
                          <m:t>3</m:t>
                        </m:r>
                      </m:sub>
                    </m:sSub>
                  </m:oMath>
                </a14:m>
                <a:r>
                  <a:rPr lang="en-US" sz="2200" dirty="0">
                    <a:latin typeface="Cambria Math" panose="02040503050406030204" pitchFamily="18" charset="0"/>
                    <a:ea typeface="Cambria Math" panose="02040503050406030204" pitchFamily="18" charset="0"/>
                  </a:rPr>
                  <a:t>=0.80</a:t>
                </a:r>
              </a:p>
            </p:txBody>
          </p:sp>
        </mc:Choice>
        <mc:Fallback xmlns="">
          <p:sp>
            <p:nvSpPr>
              <p:cNvPr id="40" name="TextBox 39">
                <a:extLst>
                  <a:ext uri="{FF2B5EF4-FFF2-40B4-BE49-F238E27FC236}">
                    <a16:creationId xmlns:a16="http://schemas.microsoft.com/office/drawing/2014/main" id="{6EC9DD56-3F55-4942-8DFA-8EAA338303F7}"/>
                  </a:ext>
                </a:extLst>
              </p:cNvPr>
              <p:cNvSpPr txBox="1">
                <a:spLocks noRot="1" noChangeAspect="1" noMove="1" noResize="1" noEditPoints="1" noAdjustHandles="1" noChangeArrowheads="1" noChangeShapeType="1" noTextEdit="1"/>
              </p:cNvSpPr>
              <p:nvPr/>
            </p:nvSpPr>
            <p:spPr>
              <a:xfrm>
                <a:off x="2386565" y="4244592"/>
                <a:ext cx="1248227" cy="430887"/>
              </a:xfrm>
              <a:prstGeom prst="rect">
                <a:avLst/>
              </a:prstGeom>
              <a:blipFill>
                <a:blip r:embed="rId13"/>
                <a:stretch>
                  <a:fillRect t="-5714" r="-5051" b="-28571"/>
                </a:stretch>
              </a:blipFill>
            </p:spPr>
            <p:txBody>
              <a:bodyPr/>
              <a:lstStyle/>
              <a:p>
                <a:r>
                  <a:rPr lang="en-US">
                    <a:noFill/>
                  </a:rPr>
                  <a:t> </a:t>
                </a:r>
              </a:p>
            </p:txBody>
          </p:sp>
        </mc:Fallback>
      </mc:AlternateContent>
    </p:spTree>
    <p:extLst>
      <p:ext uri="{BB962C8B-B14F-4D97-AF65-F5344CB8AC3E}">
        <p14:creationId xmlns:p14="http://schemas.microsoft.com/office/powerpoint/2010/main" val="34242489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1066800" y="1662152"/>
            <a:ext cx="10058400" cy="3849624"/>
          </a:xfrm>
        </p:spPr>
        <p:txBody>
          <a:bodyPr>
            <a:normAutofit/>
          </a:bodyPr>
          <a:lstStyle/>
          <a:p>
            <a:r>
              <a:rPr lang="en-US" sz="2400" dirty="0">
                <a:latin typeface="Helvetica" pitchFamily="2" charset="0"/>
              </a:rPr>
              <a:t>Each node has an edge connecting it to every node in the next layer.</a:t>
            </a:r>
            <a:endParaRPr lang="en-US" sz="1500" dirty="0">
              <a:latin typeface="Helvetica" pitchFamily="2" charset="0"/>
            </a:endParaRPr>
          </a:p>
        </p:txBody>
      </p:sp>
      <p:grpSp>
        <p:nvGrpSpPr>
          <p:cNvPr id="34" name="Group 33">
            <a:extLst>
              <a:ext uri="{FF2B5EF4-FFF2-40B4-BE49-F238E27FC236}">
                <a16:creationId xmlns:a16="http://schemas.microsoft.com/office/drawing/2014/main" id="{E7596C49-A122-C243-ADC3-4BDAE2A9FB11}"/>
              </a:ext>
            </a:extLst>
          </p:cNvPr>
          <p:cNvGrpSpPr/>
          <p:nvPr/>
        </p:nvGrpSpPr>
        <p:grpSpPr>
          <a:xfrm>
            <a:off x="1066797" y="2714625"/>
            <a:ext cx="461966" cy="3563939"/>
            <a:chOff x="1066797" y="2714625"/>
            <a:chExt cx="461966" cy="3563939"/>
          </a:xfrm>
        </p:grpSpPr>
        <p:sp>
          <p:nvSpPr>
            <p:cNvPr id="4" name="Oval 3">
              <a:extLst>
                <a:ext uri="{FF2B5EF4-FFF2-40B4-BE49-F238E27FC236}">
                  <a16:creationId xmlns:a16="http://schemas.microsoft.com/office/drawing/2014/main" id="{6101BDEF-80C8-6D44-B172-40FE6F2FE943}"/>
                </a:ext>
              </a:extLst>
            </p:cNvPr>
            <p:cNvSpPr/>
            <p:nvPr/>
          </p:nvSpPr>
          <p:spPr>
            <a:xfrm>
              <a:off x="1066800" y="2714625"/>
              <a:ext cx="461963" cy="414338"/>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4D21943A-718F-F94A-9CC1-93D7450912F4}"/>
                </a:ext>
              </a:extLst>
            </p:cNvPr>
            <p:cNvSpPr/>
            <p:nvPr/>
          </p:nvSpPr>
          <p:spPr>
            <a:xfrm>
              <a:off x="1066799" y="3149653"/>
              <a:ext cx="461963" cy="414338"/>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1BDD82B4-70F9-EA47-A805-08DE46896730}"/>
                </a:ext>
              </a:extLst>
            </p:cNvPr>
            <p:cNvSpPr/>
            <p:nvPr/>
          </p:nvSpPr>
          <p:spPr>
            <a:xfrm>
              <a:off x="1066799" y="3563991"/>
              <a:ext cx="461963" cy="414338"/>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3D8CC964-3D9D-3143-8526-FEE8A52DE58F}"/>
                </a:ext>
              </a:extLst>
            </p:cNvPr>
            <p:cNvSpPr/>
            <p:nvPr/>
          </p:nvSpPr>
          <p:spPr>
            <a:xfrm>
              <a:off x="1066798" y="5024862"/>
              <a:ext cx="461963" cy="414338"/>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C5B79BAC-660C-9D4F-9AB3-D89031DDB7F8}"/>
                </a:ext>
              </a:extLst>
            </p:cNvPr>
            <p:cNvSpPr/>
            <p:nvPr/>
          </p:nvSpPr>
          <p:spPr>
            <a:xfrm>
              <a:off x="1066798" y="5439200"/>
              <a:ext cx="461963" cy="414338"/>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FEC05DDD-F804-D04F-BB2E-8E5ABC3F862C}"/>
                </a:ext>
              </a:extLst>
            </p:cNvPr>
            <p:cNvSpPr/>
            <p:nvPr/>
          </p:nvSpPr>
          <p:spPr>
            <a:xfrm>
              <a:off x="1066797" y="5864226"/>
              <a:ext cx="461963" cy="414338"/>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97718B2B-4AE8-AC4B-939B-E60C0FE98A4A}"/>
                </a:ext>
              </a:extLst>
            </p:cNvPr>
            <p:cNvSpPr txBox="1"/>
            <p:nvPr/>
          </p:nvSpPr>
          <p:spPr>
            <a:xfrm>
              <a:off x="1204909" y="3989017"/>
              <a:ext cx="185737" cy="923330"/>
            </a:xfrm>
            <a:prstGeom prst="rect">
              <a:avLst/>
            </a:prstGeom>
            <a:noFill/>
          </p:spPr>
          <p:txBody>
            <a:bodyPr wrap="square" rtlCol="0">
              <a:spAutoFit/>
            </a:bodyPr>
            <a:lstStyle/>
            <a:p>
              <a:r>
                <a:rPr lang="en-US" dirty="0"/>
                <a:t>.</a:t>
              </a:r>
            </a:p>
            <a:p>
              <a:r>
                <a:rPr lang="en-US" dirty="0"/>
                <a:t>.</a:t>
              </a:r>
            </a:p>
            <a:p>
              <a:r>
                <a:rPr lang="en-US" dirty="0"/>
                <a:t>.</a:t>
              </a:r>
            </a:p>
          </p:txBody>
        </p:sp>
      </p:grpSp>
      <p:grpSp>
        <p:nvGrpSpPr>
          <p:cNvPr id="35" name="Group 34">
            <a:extLst>
              <a:ext uri="{FF2B5EF4-FFF2-40B4-BE49-F238E27FC236}">
                <a16:creationId xmlns:a16="http://schemas.microsoft.com/office/drawing/2014/main" id="{333A4914-F1DA-FC4E-AB49-485F59D2CD7E}"/>
              </a:ext>
            </a:extLst>
          </p:cNvPr>
          <p:cNvGrpSpPr/>
          <p:nvPr/>
        </p:nvGrpSpPr>
        <p:grpSpPr>
          <a:xfrm>
            <a:off x="3762374" y="3221831"/>
            <a:ext cx="461964" cy="2642547"/>
            <a:chOff x="3762374" y="3221831"/>
            <a:chExt cx="461964" cy="2642547"/>
          </a:xfrm>
        </p:grpSpPr>
        <p:sp>
          <p:nvSpPr>
            <p:cNvPr id="12" name="Oval 11">
              <a:extLst>
                <a:ext uri="{FF2B5EF4-FFF2-40B4-BE49-F238E27FC236}">
                  <a16:creationId xmlns:a16="http://schemas.microsoft.com/office/drawing/2014/main" id="{4FA8464E-4820-0D4F-9BB2-C0E10B200ECE}"/>
                </a:ext>
              </a:extLst>
            </p:cNvPr>
            <p:cNvSpPr/>
            <p:nvPr/>
          </p:nvSpPr>
          <p:spPr>
            <a:xfrm>
              <a:off x="3762375" y="3221831"/>
              <a:ext cx="461963" cy="414338"/>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360BE1C9-33C5-644F-9C5F-32F8762E813B}"/>
                </a:ext>
              </a:extLst>
            </p:cNvPr>
            <p:cNvSpPr/>
            <p:nvPr/>
          </p:nvSpPr>
          <p:spPr>
            <a:xfrm>
              <a:off x="3762375" y="3644053"/>
              <a:ext cx="461963" cy="414338"/>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501E0F2F-1142-604F-9470-D467CF15630D}"/>
                </a:ext>
              </a:extLst>
            </p:cNvPr>
            <p:cNvSpPr/>
            <p:nvPr/>
          </p:nvSpPr>
          <p:spPr>
            <a:xfrm>
              <a:off x="3762375" y="5017177"/>
              <a:ext cx="461963" cy="414338"/>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3BB03C6B-86E9-8648-BD9E-E412A5187F14}"/>
                </a:ext>
              </a:extLst>
            </p:cNvPr>
            <p:cNvSpPr/>
            <p:nvPr/>
          </p:nvSpPr>
          <p:spPr>
            <a:xfrm>
              <a:off x="3762374" y="5450040"/>
              <a:ext cx="461963" cy="414338"/>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081ECB4B-5C7C-0743-A83E-7DD611529577}"/>
                </a:ext>
              </a:extLst>
            </p:cNvPr>
            <p:cNvSpPr txBox="1"/>
            <p:nvPr/>
          </p:nvSpPr>
          <p:spPr>
            <a:xfrm>
              <a:off x="3871910" y="4034283"/>
              <a:ext cx="185737" cy="923330"/>
            </a:xfrm>
            <a:prstGeom prst="rect">
              <a:avLst/>
            </a:prstGeom>
            <a:noFill/>
          </p:spPr>
          <p:txBody>
            <a:bodyPr wrap="square" rtlCol="0">
              <a:spAutoFit/>
            </a:bodyPr>
            <a:lstStyle/>
            <a:p>
              <a:r>
                <a:rPr lang="en-US" dirty="0"/>
                <a:t>.</a:t>
              </a:r>
            </a:p>
            <a:p>
              <a:r>
                <a:rPr lang="en-US" dirty="0"/>
                <a:t>.</a:t>
              </a:r>
            </a:p>
            <a:p>
              <a:r>
                <a:rPr lang="en-US" dirty="0"/>
                <a:t>.</a:t>
              </a:r>
            </a:p>
          </p:txBody>
        </p:sp>
      </p:grpSp>
      <p:grpSp>
        <p:nvGrpSpPr>
          <p:cNvPr id="36" name="Group 35">
            <a:extLst>
              <a:ext uri="{FF2B5EF4-FFF2-40B4-BE49-F238E27FC236}">
                <a16:creationId xmlns:a16="http://schemas.microsoft.com/office/drawing/2014/main" id="{470D2E71-6334-6648-9891-9FCC49635657}"/>
              </a:ext>
            </a:extLst>
          </p:cNvPr>
          <p:cNvGrpSpPr/>
          <p:nvPr/>
        </p:nvGrpSpPr>
        <p:grpSpPr>
          <a:xfrm>
            <a:off x="6688929" y="3221831"/>
            <a:ext cx="461964" cy="2642547"/>
            <a:chOff x="6688929" y="3221831"/>
            <a:chExt cx="461964" cy="2642547"/>
          </a:xfrm>
        </p:grpSpPr>
        <p:sp>
          <p:nvSpPr>
            <p:cNvPr id="19" name="Oval 18">
              <a:extLst>
                <a:ext uri="{FF2B5EF4-FFF2-40B4-BE49-F238E27FC236}">
                  <a16:creationId xmlns:a16="http://schemas.microsoft.com/office/drawing/2014/main" id="{7EBB5E09-197E-1D40-BEFA-5509D1AD7DC6}"/>
                </a:ext>
              </a:extLst>
            </p:cNvPr>
            <p:cNvSpPr/>
            <p:nvPr/>
          </p:nvSpPr>
          <p:spPr>
            <a:xfrm>
              <a:off x="6688930" y="3221831"/>
              <a:ext cx="461963" cy="414338"/>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16451F44-15ED-274D-A734-082027BA3D86}"/>
                </a:ext>
              </a:extLst>
            </p:cNvPr>
            <p:cNvSpPr/>
            <p:nvPr/>
          </p:nvSpPr>
          <p:spPr>
            <a:xfrm>
              <a:off x="6688930" y="3644053"/>
              <a:ext cx="461963" cy="414338"/>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BEEE62FC-39F5-274A-9E43-E1EE1944CA46}"/>
                </a:ext>
              </a:extLst>
            </p:cNvPr>
            <p:cNvSpPr/>
            <p:nvPr/>
          </p:nvSpPr>
          <p:spPr>
            <a:xfrm>
              <a:off x="6688930" y="5017177"/>
              <a:ext cx="461963" cy="414338"/>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0AF3FE92-D36D-2E45-9328-BA2744C48B5F}"/>
                </a:ext>
              </a:extLst>
            </p:cNvPr>
            <p:cNvSpPr/>
            <p:nvPr/>
          </p:nvSpPr>
          <p:spPr>
            <a:xfrm>
              <a:off x="6688929" y="5450040"/>
              <a:ext cx="461963" cy="414338"/>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9FCEE4FD-CA9B-7947-A7C7-D8888AC47540}"/>
                </a:ext>
              </a:extLst>
            </p:cNvPr>
            <p:cNvSpPr txBox="1"/>
            <p:nvPr/>
          </p:nvSpPr>
          <p:spPr>
            <a:xfrm>
              <a:off x="6798464" y="3978329"/>
              <a:ext cx="185737" cy="923330"/>
            </a:xfrm>
            <a:prstGeom prst="rect">
              <a:avLst/>
            </a:prstGeom>
            <a:noFill/>
          </p:spPr>
          <p:txBody>
            <a:bodyPr wrap="square" rtlCol="0">
              <a:spAutoFit/>
            </a:bodyPr>
            <a:lstStyle/>
            <a:p>
              <a:r>
                <a:rPr lang="en-US" dirty="0"/>
                <a:t>.</a:t>
              </a:r>
            </a:p>
            <a:p>
              <a:r>
                <a:rPr lang="en-US" dirty="0"/>
                <a:t>.</a:t>
              </a:r>
            </a:p>
            <a:p>
              <a:r>
                <a:rPr lang="en-US" dirty="0"/>
                <a:t>.</a:t>
              </a:r>
            </a:p>
          </p:txBody>
        </p:sp>
      </p:grpSp>
      <p:grpSp>
        <p:nvGrpSpPr>
          <p:cNvPr id="37" name="Group 36">
            <a:extLst>
              <a:ext uri="{FF2B5EF4-FFF2-40B4-BE49-F238E27FC236}">
                <a16:creationId xmlns:a16="http://schemas.microsoft.com/office/drawing/2014/main" id="{EC4B585F-D806-594F-B3B3-BBAD4FCB4BCA}"/>
              </a:ext>
            </a:extLst>
          </p:cNvPr>
          <p:cNvGrpSpPr/>
          <p:nvPr/>
        </p:nvGrpSpPr>
        <p:grpSpPr>
          <a:xfrm>
            <a:off x="9132088" y="3436884"/>
            <a:ext cx="483396" cy="2100351"/>
            <a:chOff x="9132088" y="3436884"/>
            <a:chExt cx="483396" cy="2100351"/>
          </a:xfrm>
        </p:grpSpPr>
        <p:sp>
          <p:nvSpPr>
            <p:cNvPr id="29" name="Oval 28">
              <a:extLst>
                <a:ext uri="{FF2B5EF4-FFF2-40B4-BE49-F238E27FC236}">
                  <a16:creationId xmlns:a16="http://schemas.microsoft.com/office/drawing/2014/main" id="{338D9667-7308-D64E-A5B2-2B7046FB108E}"/>
                </a:ext>
              </a:extLst>
            </p:cNvPr>
            <p:cNvSpPr/>
            <p:nvPr/>
          </p:nvSpPr>
          <p:spPr>
            <a:xfrm>
              <a:off x="9132089" y="3436884"/>
              <a:ext cx="461963" cy="414338"/>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473D6C21-ADF1-B546-96DB-EE63D3C28D57}"/>
                </a:ext>
              </a:extLst>
            </p:cNvPr>
            <p:cNvSpPr/>
            <p:nvPr/>
          </p:nvSpPr>
          <p:spPr>
            <a:xfrm>
              <a:off x="9132088" y="3851222"/>
              <a:ext cx="461963" cy="414338"/>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ED2E56FD-DC2F-9241-9CE7-6616A40C406C}"/>
                </a:ext>
              </a:extLst>
            </p:cNvPr>
            <p:cNvSpPr/>
            <p:nvPr/>
          </p:nvSpPr>
          <p:spPr>
            <a:xfrm>
              <a:off x="9141603" y="4302020"/>
              <a:ext cx="461963" cy="414338"/>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3569D032-E8FF-8246-AB64-15B3D0879E18}"/>
                </a:ext>
              </a:extLst>
            </p:cNvPr>
            <p:cNvSpPr/>
            <p:nvPr/>
          </p:nvSpPr>
          <p:spPr>
            <a:xfrm>
              <a:off x="9141603" y="4716358"/>
              <a:ext cx="461963" cy="414338"/>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4C7F8644-091A-8744-A2ED-CEA5B63E383B}"/>
                </a:ext>
              </a:extLst>
            </p:cNvPr>
            <p:cNvSpPr/>
            <p:nvPr/>
          </p:nvSpPr>
          <p:spPr>
            <a:xfrm>
              <a:off x="9153521" y="5122897"/>
              <a:ext cx="461963" cy="414338"/>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6" name="Straight Connector 15">
            <a:extLst>
              <a:ext uri="{FF2B5EF4-FFF2-40B4-BE49-F238E27FC236}">
                <a16:creationId xmlns:a16="http://schemas.microsoft.com/office/drawing/2014/main" id="{1F932CED-5851-424E-B08F-875F9C7F611C}"/>
              </a:ext>
            </a:extLst>
          </p:cNvPr>
          <p:cNvCxnSpPr>
            <a:stCxn id="4" idx="6"/>
            <a:endCxn id="12" idx="2"/>
          </p:cNvCxnSpPr>
          <p:nvPr/>
        </p:nvCxnSpPr>
        <p:spPr>
          <a:xfrm>
            <a:off x="1528763" y="2921794"/>
            <a:ext cx="2233612" cy="507206"/>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ED988A74-323D-194D-9C21-12B521C9AEA0}"/>
              </a:ext>
            </a:extLst>
          </p:cNvPr>
          <p:cNvCxnSpPr>
            <a:cxnSpLocks/>
            <a:stCxn id="4" idx="6"/>
            <a:endCxn id="13" idx="2"/>
          </p:cNvCxnSpPr>
          <p:nvPr/>
        </p:nvCxnSpPr>
        <p:spPr>
          <a:xfrm>
            <a:off x="1528763" y="2921794"/>
            <a:ext cx="2233612" cy="92942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2B44B37-7A7E-4143-AA0B-3422B07C36E6}"/>
              </a:ext>
            </a:extLst>
          </p:cNvPr>
          <p:cNvCxnSpPr>
            <a:cxnSpLocks/>
            <a:stCxn id="4" idx="6"/>
            <a:endCxn id="14" idx="1"/>
          </p:cNvCxnSpPr>
          <p:nvPr/>
        </p:nvCxnSpPr>
        <p:spPr>
          <a:xfrm>
            <a:off x="1528763" y="2921794"/>
            <a:ext cx="2301265" cy="215606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B1AEB62D-7676-A241-8E9B-229FC6D1FF1E}"/>
              </a:ext>
            </a:extLst>
          </p:cNvPr>
          <p:cNvCxnSpPr>
            <a:cxnSpLocks/>
            <a:stCxn id="4" idx="6"/>
            <a:endCxn id="15" idx="2"/>
          </p:cNvCxnSpPr>
          <p:nvPr/>
        </p:nvCxnSpPr>
        <p:spPr>
          <a:xfrm>
            <a:off x="1528763" y="2921794"/>
            <a:ext cx="2233611" cy="273541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E126CFF3-C416-9B42-8861-B350E747090F}"/>
              </a:ext>
            </a:extLst>
          </p:cNvPr>
          <p:cNvCxnSpPr>
            <a:cxnSpLocks/>
            <a:endCxn id="12" idx="2"/>
          </p:cNvCxnSpPr>
          <p:nvPr/>
        </p:nvCxnSpPr>
        <p:spPr>
          <a:xfrm>
            <a:off x="1481142" y="3276521"/>
            <a:ext cx="2281233" cy="152479"/>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E21A437C-B353-9644-818C-33C8202C64BA}"/>
              </a:ext>
            </a:extLst>
          </p:cNvPr>
          <p:cNvCxnSpPr>
            <a:cxnSpLocks/>
            <a:endCxn id="13" idx="2"/>
          </p:cNvCxnSpPr>
          <p:nvPr/>
        </p:nvCxnSpPr>
        <p:spPr>
          <a:xfrm>
            <a:off x="1481142" y="3276521"/>
            <a:ext cx="2281233" cy="574701"/>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095B5829-7B66-4B46-879E-D6E8A707C3BA}"/>
              </a:ext>
            </a:extLst>
          </p:cNvPr>
          <p:cNvCxnSpPr>
            <a:cxnSpLocks/>
            <a:endCxn id="14" idx="1"/>
          </p:cNvCxnSpPr>
          <p:nvPr/>
        </p:nvCxnSpPr>
        <p:spPr>
          <a:xfrm>
            <a:off x="1481142" y="3276521"/>
            <a:ext cx="2348886" cy="1801334"/>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6BA80796-BF3E-AF41-9294-17E04E54D19D}"/>
              </a:ext>
            </a:extLst>
          </p:cNvPr>
          <p:cNvCxnSpPr>
            <a:cxnSpLocks/>
            <a:endCxn id="15" idx="2"/>
          </p:cNvCxnSpPr>
          <p:nvPr/>
        </p:nvCxnSpPr>
        <p:spPr>
          <a:xfrm>
            <a:off x="1481142" y="3276521"/>
            <a:ext cx="2281232" cy="2380688"/>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868B5889-27E4-8346-A574-A31EF4D57030}"/>
              </a:ext>
            </a:extLst>
          </p:cNvPr>
          <p:cNvCxnSpPr>
            <a:cxnSpLocks/>
            <a:endCxn id="12" idx="2"/>
          </p:cNvCxnSpPr>
          <p:nvPr/>
        </p:nvCxnSpPr>
        <p:spPr>
          <a:xfrm flipV="1">
            <a:off x="1515162" y="3429000"/>
            <a:ext cx="2247213" cy="315928"/>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9056B6BF-5938-1247-A258-58ADEE2A3AEC}"/>
              </a:ext>
            </a:extLst>
          </p:cNvPr>
          <p:cNvCxnSpPr>
            <a:cxnSpLocks/>
            <a:endCxn id="13" idx="2"/>
          </p:cNvCxnSpPr>
          <p:nvPr/>
        </p:nvCxnSpPr>
        <p:spPr>
          <a:xfrm>
            <a:off x="1515162" y="3744927"/>
            <a:ext cx="2247213" cy="106295"/>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3F2CF0C0-3398-AF41-8574-B71F34578255}"/>
              </a:ext>
            </a:extLst>
          </p:cNvPr>
          <p:cNvCxnSpPr>
            <a:cxnSpLocks/>
            <a:endCxn id="14" idx="1"/>
          </p:cNvCxnSpPr>
          <p:nvPr/>
        </p:nvCxnSpPr>
        <p:spPr>
          <a:xfrm>
            <a:off x="1515162" y="3744927"/>
            <a:ext cx="2314866" cy="1332928"/>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E81EF9F6-FF31-2148-A4DE-E36D9EF1EE0F}"/>
              </a:ext>
            </a:extLst>
          </p:cNvPr>
          <p:cNvCxnSpPr>
            <a:cxnSpLocks/>
            <a:endCxn id="15" idx="2"/>
          </p:cNvCxnSpPr>
          <p:nvPr/>
        </p:nvCxnSpPr>
        <p:spPr>
          <a:xfrm>
            <a:off x="1515162" y="3744927"/>
            <a:ext cx="2247212" cy="1912282"/>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DE275446-EEA1-C549-992D-C6B12966826D}"/>
              </a:ext>
            </a:extLst>
          </p:cNvPr>
          <p:cNvCxnSpPr>
            <a:cxnSpLocks/>
            <a:endCxn id="12" idx="2"/>
          </p:cNvCxnSpPr>
          <p:nvPr/>
        </p:nvCxnSpPr>
        <p:spPr>
          <a:xfrm flipV="1">
            <a:off x="1494934" y="3429000"/>
            <a:ext cx="2267441" cy="1761370"/>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7104A622-0B5B-DC4F-9860-39411E57F790}"/>
              </a:ext>
            </a:extLst>
          </p:cNvPr>
          <p:cNvCxnSpPr>
            <a:cxnSpLocks/>
            <a:endCxn id="13" idx="2"/>
          </p:cNvCxnSpPr>
          <p:nvPr/>
        </p:nvCxnSpPr>
        <p:spPr>
          <a:xfrm flipV="1">
            <a:off x="1494934" y="3851222"/>
            <a:ext cx="2267441" cy="1339148"/>
          </a:xfrm>
          <a:prstGeom prst="line">
            <a:avLst/>
          </a:prstGeom>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BEBD2C96-0045-C84D-9C4D-DC9A77EC2041}"/>
              </a:ext>
            </a:extLst>
          </p:cNvPr>
          <p:cNvCxnSpPr>
            <a:cxnSpLocks/>
            <a:endCxn id="14" idx="2"/>
          </p:cNvCxnSpPr>
          <p:nvPr/>
        </p:nvCxnSpPr>
        <p:spPr>
          <a:xfrm>
            <a:off x="1494934" y="5190370"/>
            <a:ext cx="2267441" cy="33976"/>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8BC88CDF-1DE5-EC49-A642-6F3609D08502}"/>
              </a:ext>
            </a:extLst>
          </p:cNvPr>
          <p:cNvCxnSpPr>
            <a:cxnSpLocks/>
            <a:endCxn id="15" idx="2"/>
          </p:cNvCxnSpPr>
          <p:nvPr/>
        </p:nvCxnSpPr>
        <p:spPr>
          <a:xfrm>
            <a:off x="1494934" y="5190370"/>
            <a:ext cx="2267440" cy="466839"/>
          </a:xfrm>
          <a:prstGeom prst="line">
            <a:avLst/>
          </a:prstGeom>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A6E49033-7D71-4B45-864A-80FDD79BCEEC}"/>
              </a:ext>
            </a:extLst>
          </p:cNvPr>
          <p:cNvCxnSpPr>
            <a:cxnSpLocks/>
            <a:endCxn id="12" idx="2"/>
          </p:cNvCxnSpPr>
          <p:nvPr/>
        </p:nvCxnSpPr>
        <p:spPr>
          <a:xfrm flipV="1">
            <a:off x="1494934" y="3429000"/>
            <a:ext cx="2267441" cy="2217370"/>
          </a:xfrm>
          <a:prstGeom prst="line">
            <a:avLst/>
          </a:prstGeom>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BF2594CE-472A-BD4B-89E3-91DA4EC7ABCF}"/>
              </a:ext>
            </a:extLst>
          </p:cNvPr>
          <p:cNvCxnSpPr>
            <a:cxnSpLocks/>
            <a:endCxn id="13" idx="2"/>
          </p:cNvCxnSpPr>
          <p:nvPr/>
        </p:nvCxnSpPr>
        <p:spPr>
          <a:xfrm flipV="1">
            <a:off x="1494934" y="3851222"/>
            <a:ext cx="2267441" cy="1795148"/>
          </a:xfrm>
          <a:prstGeom prst="line">
            <a:avLst/>
          </a:prstGeom>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A18F52C9-4A29-C645-8CF7-C211317125C5}"/>
              </a:ext>
            </a:extLst>
          </p:cNvPr>
          <p:cNvCxnSpPr>
            <a:cxnSpLocks/>
            <a:endCxn id="14" idx="2"/>
          </p:cNvCxnSpPr>
          <p:nvPr/>
        </p:nvCxnSpPr>
        <p:spPr>
          <a:xfrm flipV="1">
            <a:off x="1494934" y="5224346"/>
            <a:ext cx="2267441" cy="422024"/>
          </a:xfrm>
          <a:prstGeom prst="line">
            <a:avLst/>
          </a:prstGeom>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84DC0ACF-418F-084E-B075-DAFDAFC2D88B}"/>
              </a:ext>
            </a:extLst>
          </p:cNvPr>
          <p:cNvCxnSpPr>
            <a:cxnSpLocks/>
            <a:endCxn id="15" idx="2"/>
          </p:cNvCxnSpPr>
          <p:nvPr/>
        </p:nvCxnSpPr>
        <p:spPr>
          <a:xfrm>
            <a:off x="1494934" y="5646369"/>
            <a:ext cx="2267440" cy="10840"/>
          </a:xfrm>
          <a:prstGeom prst="line">
            <a:avLst/>
          </a:prstGeom>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A8394814-4BAA-8344-9489-EF341503713F}"/>
              </a:ext>
            </a:extLst>
          </p:cNvPr>
          <p:cNvCxnSpPr>
            <a:cxnSpLocks/>
            <a:endCxn id="12" idx="2"/>
          </p:cNvCxnSpPr>
          <p:nvPr/>
        </p:nvCxnSpPr>
        <p:spPr>
          <a:xfrm flipV="1">
            <a:off x="1528760" y="3429000"/>
            <a:ext cx="2233615" cy="2602520"/>
          </a:xfrm>
          <a:prstGeom prst="line">
            <a:avLst/>
          </a:prstGeom>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33F582B6-8EF1-3441-A802-287909667F39}"/>
              </a:ext>
            </a:extLst>
          </p:cNvPr>
          <p:cNvCxnSpPr>
            <a:cxnSpLocks/>
            <a:endCxn id="13" idx="2"/>
          </p:cNvCxnSpPr>
          <p:nvPr/>
        </p:nvCxnSpPr>
        <p:spPr>
          <a:xfrm flipV="1">
            <a:off x="1528760" y="3851222"/>
            <a:ext cx="2233615" cy="2180298"/>
          </a:xfrm>
          <a:prstGeom prst="line">
            <a:avLst/>
          </a:prstGeom>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F7F6E5C9-26EB-E343-8A11-0868692BA837}"/>
              </a:ext>
            </a:extLst>
          </p:cNvPr>
          <p:cNvCxnSpPr>
            <a:cxnSpLocks/>
            <a:endCxn id="14" idx="2"/>
          </p:cNvCxnSpPr>
          <p:nvPr/>
        </p:nvCxnSpPr>
        <p:spPr>
          <a:xfrm flipV="1">
            <a:off x="1528760" y="5224346"/>
            <a:ext cx="2233615" cy="807174"/>
          </a:xfrm>
          <a:prstGeom prst="line">
            <a:avLst/>
          </a:prstGeom>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93B52E68-A267-C746-B744-75BF5DC86BCA}"/>
              </a:ext>
            </a:extLst>
          </p:cNvPr>
          <p:cNvCxnSpPr>
            <a:cxnSpLocks/>
            <a:stCxn id="10" idx="6"/>
            <a:endCxn id="15" idx="2"/>
          </p:cNvCxnSpPr>
          <p:nvPr/>
        </p:nvCxnSpPr>
        <p:spPr>
          <a:xfrm flipV="1">
            <a:off x="1528760" y="5657209"/>
            <a:ext cx="2233614" cy="414186"/>
          </a:xfrm>
          <a:prstGeom prst="line">
            <a:avLst/>
          </a:prstGeom>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4501CBFE-87FA-CC4B-BCE2-060D3FAA7603}"/>
              </a:ext>
            </a:extLst>
          </p:cNvPr>
          <p:cNvCxnSpPr>
            <a:cxnSpLocks/>
            <a:endCxn id="19" idx="2"/>
          </p:cNvCxnSpPr>
          <p:nvPr/>
        </p:nvCxnSpPr>
        <p:spPr>
          <a:xfrm flipV="1">
            <a:off x="4208862" y="3429000"/>
            <a:ext cx="2480068" cy="7884"/>
          </a:xfrm>
          <a:prstGeom prst="line">
            <a:avLst/>
          </a:prstGeom>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EA6CF435-1B10-3D42-929A-F2D0DB0CB7A9}"/>
              </a:ext>
            </a:extLst>
          </p:cNvPr>
          <p:cNvCxnSpPr>
            <a:cxnSpLocks/>
            <a:endCxn id="20" idx="2"/>
          </p:cNvCxnSpPr>
          <p:nvPr/>
        </p:nvCxnSpPr>
        <p:spPr>
          <a:xfrm>
            <a:off x="4208862" y="3436884"/>
            <a:ext cx="2480068" cy="414338"/>
          </a:xfrm>
          <a:prstGeom prst="line">
            <a:avLst/>
          </a:prstGeom>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47766B44-B50F-134D-BD54-44A24C7C559E}"/>
              </a:ext>
            </a:extLst>
          </p:cNvPr>
          <p:cNvCxnSpPr>
            <a:cxnSpLocks/>
            <a:endCxn id="21" idx="2"/>
          </p:cNvCxnSpPr>
          <p:nvPr/>
        </p:nvCxnSpPr>
        <p:spPr>
          <a:xfrm>
            <a:off x="4208862" y="3436884"/>
            <a:ext cx="2480068" cy="1787462"/>
          </a:xfrm>
          <a:prstGeom prst="line">
            <a:avLst/>
          </a:prstGeom>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59B9A2D8-7E01-B74E-AA49-D5DE1279767F}"/>
              </a:ext>
            </a:extLst>
          </p:cNvPr>
          <p:cNvCxnSpPr>
            <a:cxnSpLocks/>
            <a:endCxn id="22" idx="2"/>
          </p:cNvCxnSpPr>
          <p:nvPr/>
        </p:nvCxnSpPr>
        <p:spPr>
          <a:xfrm>
            <a:off x="4208862" y="3436884"/>
            <a:ext cx="2480067" cy="2220325"/>
          </a:xfrm>
          <a:prstGeom prst="line">
            <a:avLst/>
          </a:prstGeom>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C3CE3D00-F631-1D4E-86BE-FCACA7AB4613}"/>
              </a:ext>
            </a:extLst>
          </p:cNvPr>
          <p:cNvCxnSpPr>
            <a:cxnSpLocks/>
            <a:endCxn id="19" idx="2"/>
          </p:cNvCxnSpPr>
          <p:nvPr/>
        </p:nvCxnSpPr>
        <p:spPr>
          <a:xfrm flipV="1">
            <a:off x="4234465" y="3429000"/>
            <a:ext cx="2454465" cy="430106"/>
          </a:xfrm>
          <a:prstGeom prst="line">
            <a:avLst/>
          </a:prstGeom>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3A3E71F4-288F-F64C-B0BC-DF8825E43227}"/>
              </a:ext>
            </a:extLst>
          </p:cNvPr>
          <p:cNvCxnSpPr>
            <a:cxnSpLocks/>
            <a:endCxn id="20" idx="2"/>
          </p:cNvCxnSpPr>
          <p:nvPr/>
        </p:nvCxnSpPr>
        <p:spPr>
          <a:xfrm flipV="1">
            <a:off x="4234465" y="3851222"/>
            <a:ext cx="2454465" cy="7884"/>
          </a:xfrm>
          <a:prstGeom prst="line">
            <a:avLst/>
          </a:prstGeom>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661C35C3-BEEC-8B42-9411-DC9618A17BAF}"/>
              </a:ext>
            </a:extLst>
          </p:cNvPr>
          <p:cNvCxnSpPr>
            <a:cxnSpLocks/>
            <a:endCxn id="21" idx="2"/>
          </p:cNvCxnSpPr>
          <p:nvPr/>
        </p:nvCxnSpPr>
        <p:spPr>
          <a:xfrm>
            <a:off x="4234465" y="3859106"/>
            <a:ext cx="2454465" cy="136524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9B50BA90-518B-2049-98A6-91D70E78DE9F}"/>
              </a:ext>
            </a:extLst>
          </p:cNvPr>
          <p:cNvCxnSpPr>
            <a:cxnSpLocks/>
            <a:endCxn id="22" idx="2"/>
          </p:cNvCxnSpPr>
          <p:nvPr/>
        </p:nvCxnSpPr>
        <p:spPr>
          <a:xfrm>
            <a:off x="4234465" y="3859106"/>
            <a:ext cx="2454464" cy="1798103"/>
          </a:xfrm>
          <a:prstGeom prst="line">
            <a:avLst/>
          </a:prstGeom>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D44D9554-63ED-4740-9481-D7382947D6D6}"/>
              </a:ext>
            </a:extLst>
          </p:cNvPr>
          <p:cNvCxnSpPr>
            <a:cxnSpLocks/>
            <a:stCxn id="14" idx="6"/>
            <a:endCxn id="19" idx="2"/>
          </p:cNvCxnSpPr>
          <p:nvPr/>
        </p:nvCxnSpPr>
        <p:spPr>
          <a:xfrm flipV="1">
            <a:off x="4224338" y="3429000"/>
            <a:ext cx="2464592" cy="1795346"/>
          </a:xfrm>
          <a:prstGeom prst="line">
            <a:avLst/>
          </a:prstGeom>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1D7A2C4F-A17C-DF4C-B0C6-DCB4EC7A88C2}"/>
              </a:ext>
            </a:extLst>
          </p:cNvPr>
          <p:cNvCxnSpPr>
            <a:cxnSpLocks/>
            <a:endCxn id="20" idx="2"/>
          </p:cNvCxnSpPr>
          <p:nvPr/>
        </p:nvCxnSpPr>
        <p:spPr>
          <a:xfrm flipV="1">
            <a:off x="4218391" y="3851222"/>
            <a:ext cx="2470539" cy="1365398"/>
          </a:xfrm>
          <a:prstGeom prst="line">
            <a:avLst/>
          </a:prstGeom>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29ED9993-E517-024B-8298-E0444B8D2048}"/>
              </a:ext>
            </a:extLst>
          </p:cNvPr>
          <p:cNvCxnSpPr>
            <a:cxnSpLocks/>
            <a:endCxn id="21" idx="2"/>
          </p:cNvCxnSpPr>
          <p:nvPr/>
        </p:nvCxnSpPr>
        <p:spPr>
          <a:xfrm>
            <a:off x="4176716" y="5216620"/>
            <a:ext cx="2512214" cy="7726"/>
          </a:xfrm>
          <a:prstGeom prst="line">
            <a:avLst/>
          </a:prstGeom>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69F3070F-24CA-BF49-A200-21A6214EA408}"/>
              </a:ext>
            </a:extLst>
          </p:cNvPr>
          <p:cNvCxnSpPr>
            <a:cxnSpLocks/>
            <a:stCxn id="14" idx="6"/>
            <a:endCxn id="22" idx="2"/>
          </p:cNvCxnSpPr>
          <p:nvPr/>
        </p:nvCxnSpPr>
        <p:spPr>
          <a:xfrm>
            <a:off x="4224338" y="5224346"/>
            <a:ext cx="2464591" cy="432863"/>
          </a:xfrm>
          <a:prstGeom prst="line">
            <a:avLst/>
          </a:prstGeom>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54100ECB-3D44-A042-802D-40CC26F25D02}"/>
              </a:ext>
            </a:extLst>
          </p:cNvPr>
          <p:cNvCxnSpPr>
            <a:cxnSpLocks/>
            <a:endCxn id="19" idx="2"/>
          </p:cNvCxnSpPr>
          <p:nvPr/>
        </p:nvCxnSpPr>
        <p:spPr>
          <a:xfrm flipV="1">
            <a:off x="4234465" y="3429000"/>
            <a:ext cx="2454465" cy="222821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54AA8D85-4F83-1441-AE04-87C9C80F0325}"/>
              </a:ext>
            </a:extLst>
          </p:cNvPr>
          <p:cNvCxnSpPr>
            <a:cxnSpLocks/>
            <a:endCxn id="20" idx="2"/>
          </p:cNvCxnSpPr>
          <p:nvPr/>
        </p:nvCxnSpPr>
        <p:spPr>
          <a:xfrm flipV="1">
            <a:off x="4234465" y="3851222"/>
            <a:ext cx="2454465" cy="1805988"/>
          </a:xfrm>
          <a:prstGeom prst="line">
            <a:avLst/>
          </a:prstGeom>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CD0FD916-FA60-3049-B590-6E0A362D5047}"/>
              </a:ext>
            </a:extLst>
          </p:cNvPr>
          <p:cNvCxnSpPr>
            <a:cxnSpLocks/>
            <a:endCxn id="21" idx="2"/>
          </p:cNvCxnSpPr>
          <p:nvPr/>
        </p:nvCxnSpPr>
        <p:spPr>
          <a:xfrm flipV="1">
            <a:off x="4234465" y="5224346"/>
            <a:ext cx="2454465" cy="432864"/>
          </a:xfrm>
          <a:prstGeom prst="line">
            <a:avLst/>
          </a:prstGeom>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389A68B3-D6BB-A94D-9EB1-1E2C145CC8A5}"/>
              </a:ext>
            </a:extLst>
          </p:cNvPr>
          <p:cNvCxnSpPr>
            <a:cxnSpLocks/>
            <a:endCxn id="22" idx="2"/>
          </p:cNvCxnSpPr>
          <p:nvPr/>
        </p:nvCxnSpPr>
        <p:spPr>
          <a:xfrm>
            <a:off x="4234465" y="5657209"/>
            <a:ext cx="245446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049C1339-5D33-CC46-A01C-FEBC8ADE4087}"/>
              </a:ext>
            </a:extLst>
          </p:cNvPr>
          <p:cNvCxnSpPr>
            <a:cxnSpLocks/>
            <a:endCxn id="29" idx="2"/>
          </p:cNvCxnSpPr>
          <p:nvPr/>
        </p:nvCxnSpPr>
        <p:spPr>
          <a:xfrm>
            <a:off x="7150892" y="3432447"/>
            <a:ext cx="1981197" cy="211606"/>
          </a:xfrm>
          <a:prstGeom prst="line">
            <a:avLst/>
          </a:prstGeom>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97694DF7-CB7D-6F4E-B940-837C59555A05}"/>
              </a:ext>
            </a:extLst>
          </p:cNvPr>
          <p:cNvCxnSpPr>
            <a:cxnSpLocks/>
            <a:endCxn id="30" idx="2"/>
          </p:cNvCxnSpPr>
          <p:nvPr/>
        </p:nvCxnSpPr>
        <p:spPr>
          <a:xfrm>
            <a:off x="7150892" y="3432447"/>
            <a:ext cx="1981196" cy="625944"/>
          </a:xfrm>
          <a:prstGeom prst="line">
            <a:avLst/>
          </a:prstGeom>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1866B615-DA99-1C4F-B2ED-17724A034AD6}"/>
              </a:ext>
            </a:extLst>
          </p:cNvPr>
          <p:cNvCxnSpPr>
            <a:cxnSpLocks/>
            <a:endCxn id="31" idx="2"/>
          </p:cNvCxnSpPr>
          <p:nvPr/>
        </p:nvCxnSpPr>
        <p:spPr>
          <a:xfrm>
            <a:off x="7150892" y="3432447"/>
            <a:ext cx="1990711" cy="1076742"/>
          </a:xfrm>
          <a:prstGeom prst="line">
            <a:avLst/>
          </a:prstGeom>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1436E09A-FFBD-564B-8DA2-0CB02E7BCC5A}"/>
              </a:ext>
            </a:extLst>
          </p:cNvPr>
          <p:cNvCxnSpPr>
            <a:cxnSpLocks/>
            <a:endCxn id="32" idx="2"/>
          </p:cNvCxnSpPr>
          <p:nvPr/>
        </p:nvCxnSpPr>
        <p:spPr>
          <a:xfrm>
            <a:off x="7150892" y="3432447"/>
            <a:ext cx="1990711" cy="149108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AB34593A-1215-314A-87D1-8E50EEC667E6}"/>
              </a:ext>
            </a:extLst>
          </p:cNvPr>
          <p:cNvCxnSpPr>
            <a:cxnSpLocks/>
            <a:stCxn id="19" idx="6"/>
            <a:endCxn id="33" idx="2"/>
          </p:cNvCxnSpPr>
          <p:nvPr/>
        </p:nvCxnSpPr>
        <p:spPr>
          <a:xfrm>
            <a:off x="7150893" y="3429000"/>
            <a:ext cx="2002628" cy="1901066"/>
          </a:xfrm>
          <a:prstGeom prst="line">
            <a:avLst/>
          </a:prstGeom>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2FE286B8-39D5-664E-A3D1-EC55248982EE}"/>
              </a:ext>
            </a:extLst>
          </p:cNvPr>
          <p:cNvCxnSpPr>
            <a:cxnSpLocks/>
            <a:endCxn id="29" idx="2"/>
          </p:cNvCxnSpPr>
          <p:nvPr/>
        </p:nvCxnSpPr>
        <p:spPr>
          <a:xfrm flipV="1">
            <a:off x="7134227" y="3644053"/>
            <a:ext cx="1997862" cy="199286"/>
          </a:xfrm>
          <a:prstGeom prst="line">
            <a:avLst/>
          </a:prstGeom>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8B136AFB-327D-914B-8E5B-BE5B4CF60914}"/>
              </a:ext>
            </a:extLst>
          </p:cNvPr>
          <p:cNvCxnSpPr>
            <a:cxnSpLocks/>
            <a:endCxn id="30" idx="2"/>
          </p:cNvCxnSpPr>
          <p:nvPr/>
        </p:nvCxnSpPr>
        <p:spPr>
          <a:xfrm>
            <a:off x="7134227" y="3843338"/>
            <a:ext cx="1997861" cy="215053"/>
          </a:xfrm>
          <a:prstGeom prst="line">
            <a:avLst/>
          </a:prstGeom>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6728A62E-558E-8041-BA3F-86B530F92623}"/>
              </a:ext>
            </a:extLst>
          </p:cNvPr>
          <p:cNvCxnSpPr>
            <a:cxnSpLocks/>
            <a:endCxn id="31" idx="2"/>
          </p:cNvCxnSpPr>
          <p:nvPr/>
        </p:nvCxnSpPr>
        <p:spPr>
          <a:xfrm>
            <a:off x="7134227" y="3843338"/>
            <a:ext cx="2007376" cy="665851"/>
          </a:xfrm>
          <a:prstGeom prst="line">
            <a:avLst/>
          </a:prstGeom>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B00F6282-95A9-CC4D-AC91-2BAF92E79217}"/>
              </a:ext>
            </a:extLst>
          </p:cNvPr>
          <p:cNvCxnSpPr>
            <a:cxnSpLocks/>
            <a:endCxn id="32" idx="2"/>
          </p:cNvCxnSpPr>
          <p:nvPr/>
        </p:nvCxnSpPr>
        <p:spPr>
          <a:xfrm>
            <a:off x="7134227" y="3843338"/>
            <a:ext cx="2007376" cy="1080189"/>
          </a:xfrm>
          <a:prstGeom prst="line">
            <a:avLst/>
          </a:prstGeom>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F0F972C9-F38A-2146-822F-F6BDFD45AC24}"/>
              </a:ext>
            </a:extLst>
          </p:cNvPr>
          <p:cNvCxnSpPr>
            <a:cxnSpLocks/>
            <a:endCxn id="33" idx="2"/>
          </p:cNvCxnSpPr>
          <p:nvPr/>
        </p:nvCxnSpPr>
        <p:spPr>
          <a:xfrm>
            <a:off x="7134228" y="3839891"/>
            <a:ext cx="2019293" cy="1490175"/>
          </a:xfrm>
          <a:prstGeom prst="line">
            <a:avLst/>
          </a:prstGeom>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69CAE411-560A-C642-85F1-819A127C5D26}"/>
              </a:ext>
            </a:extLst>
          </p:cNvPr>
          <p:cNvCxnSpPr>
            <a:cxnSpLocks/>
            <a:endCxn id="29" idx="2"/>
          </p:cNvCxnSpPr>
          <p:nvPr/>
        </p:nvCxnSpPr>
        <p:spPr>
          <a:xfrm flipV="1">
            <a:off x="7147313" y="3644053"/>
            <a:ext cx="1984776" cy="158374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CDD59DC9-FF05-8B41-AC7B-DF3856D2BC06}"/>
              </a:ext>
            </a:extLst>
          </p:cNvPr>
          <p:cNvCxnSpPr>
            <a:cxnSpLocks/>
            <a:endCxn id="30" idx="2"/>
          </p:cNvCxnSpPr>
          <p:nvPr/>
        </p:nvCxnSpPr>
        <p:spPr>
          <a:xfrm flipV="1">
            <a:off x="7147313" y="4058391"/>
            <a:ext cx="1984775" cy="1169402"/>
          </a:xfrm>
          <a:prstGeom prst="line">
            <a:avLst/>
          </a:prstGeom>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10344CA5-8C15-514E-85DB-E99BF2D19601}"/>
              </a:ext>
            </a:extLst>
          </p:cNvPr>
          <p:cNvCxnSpPr>
            <a:cxnSpLocks/>
            <a:endCxn id="31" idx="2"/>
          </p:cNvCxnSpPr>
          <p:nvPr/>
        </p:nvCxnSpPr>
        <p:spPr>
          <a:xfrm flipV="1">
            <a:off x="7147313" y="4509189"/>
            <a:ext cx="1994290" cy="718604"/>
          </a:xfrm>
          <a:prstGeom prst="line">
            <a:avLst/>
          </a:prstGeom>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C16A3927-F409-074E-A846-C7CFF8108E5D}"/>
              </a:ext>
            </a:extLst>
          </p:cNvPr>
          <p:cNvCxnSpPr>
            <a:cxnSpLocks/>
            <a:endCxn id="32" idx="2"/>
          </p:cNvCxnSpPr>
          <p:nvPr/>
        </p:nvCxnSpPr>
        <p:spPr>
          <a:xfrm flipV="1">
            <a:off x="7147313" y="4923527"/>
            <a:ext cx="1994290" cy="30426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DFB7F826-AEB4-3B45-9ACE-BF0DC642AC77}"/>
              </a:ext>
            </a:extLst>
          </p:cNvPr>
          <p:cNvCxnSpPr>
            <a:cxnSpLocks/>
            <a:endCxn id="33" idx="2"/>
          </p:cNvCxnSpPr>
          <p:nvPr/>
        </p:nvCxnSpPr>
        <p:spPr>
          <a:xfrm>
            <a:off x="7147314" y="5224346"/>
            <a:ext cx="2006207" cy="10572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0B903532-EA66-CD47-BF97-0E06A933878B}"/>
              </a:ext>
            </a:extLst>
          </p:cNvPr>
          <p:cNvCxnSpPr>
            <a:cxnSpLocks/>
            <a:endCxn id="29" idx="2"/>
          </p:cNvCxnSpPr>
          <p:nvPr/>
        </p:nvCxnSpPr>
        <p:spPr>
          <a:xfrm flipV="1">
            <a:off x="7129459" y="3644053"/>
            <a:ext cx="2002630" cy="1982478"/>
          </a:xfrm>
          <a:prstGeom prst="line">
            <a:avLst/>
          </a:prstGeom>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A7526632-F20F-F448-8089-708A04C05A20}"/>
              </a:ext>
            </a:extLst>
          </p:cNvPr>
          <p:cNvCxnSpPr>
            <a:cxnSpLocks/>
            <a:endCxn id="30" idx="2"/>
          </p:cNvCxnSpPr>
          <p:nvPr/>
        </p:nvCxnSpPr>
        <p:spPr>
          <a:xfrm flipV="1">
            <a:off x="7129459" y="4058391"/>
            <a:ext cx="2002629" cy="156814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63F96464-8248-1C47-83B9-6F78C1AA92CC}"/>
              </a:ext>
            </a:extLst>
          </p:cNvPr>
          <p:cNvCxnSpPr>
            <a:cxnSpLocks/>
            <a:endCxn id="31" idx="2"/>
          </p:cNvCxnSpPr>
          <p:nvPr/>
        </p:nvCxnSpPr>
        <p:spPr>
          <a:xfrm flipV="1">
            <a:off x="7129459" y="4509189"/>
            <a:ext cx="2012144" cy="1117342"/>
          </a:xfrm>
          <a:prstGeom prst="line">
            <a:avLst/>
          </a:prstGeom>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A9054466-2CBB-8740-96AA-24286739B2AA}"/>
              </a:ext>
            </a:extLst>
          </p:cNvPr>
          <p:cNvCxnSpPr>
            <a:cxnSpLocks/>
            <a:endCxn id="32" idx="2"/>
          </p:cNvCxnSpPr>
          <p:nvPr/>
        </p:nvCxnSpPr>
        <p:spPr>
          <a:xfrm flipV="1">
            <a:off x="7129459" y="4923527"/>
            <a:ext cx="2012144" cy="703004"/>
          </a:xfrm>
          <a:prstGeom prst="line">
            <a:avLst/>
          </a:prstGeom>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6E45355D-0B96-3640-99EF-4E22AFF2E3A4}"/>
              </a:ext>
            </a:extLst>
          </p:cNvPr>
          <p:cNvCxnSpPr>
            <a:cxnSpLocks/>
            <a:endCxn id="33" idx="2"/>
          </p:cNvCxnSpPr>
          <p:nvPr/>
        </p:nvCxnSpPr>
        <p:spPr>
          <a:xfrm flipV="1">
            <a:off x="7129460" y="5330066"/>
            <a:ext cx="2024061" cy="293018"/>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897636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a:xfrm>
            <a:off x="422536" y="27251"/>
            <a:ext cx="10058400" cy="1371600"/>
          </a:xfrm>
        </p:spPr>
        <p:txBody>
          <a:bodyPr/>
          <a:lstStyle/>
          <a:p>
            <a:r>
              <a:rPr lang="en-US" dirty="0">
                <a:latin typeface="Helvetica" pitchFamily="2" charset="0"/>
              </a:rPr>
              <a:t>Back Propagation Example</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p:txBody>
          <a:bodyPr>
            <a:normAutofit/>
          </a:bodyPr>
          <a:lstStyle/>
          <a:p>
            <a:endParaRPr lang="en-US" sz="2400" dirty="0">
              <a:latin typeface="Helvetica" pitchFamily="2" charset="0"/>
            </a:endParaRPr>
          </a:p>
          <a:p>
            <a:pPr marL="0" indent="0">
              <a:buNone/>
            </a:pPr>
            <a:endParaRPr lang="en-US" sz="2400" dirty="0">
              <a:latin typeface="Helvetica" pitchFamily="2" charset="0"/>
            </a:endParaRPr>
          </a:p>
        </p:txBody>
      </p:sp>
      <p:grpSp>
        <p:nvGrpSpPr>
          <p:cNvPr id="4" name="Group 3">
            <a:extLst>
              <a:ext uri="{FF2B5EF4-FFF2-40B4-BE49-F238E27FC236}">
                <a16:creationId xmlns:a16="http://schemas.microsoft.com/office/drawing/2014/main" id="{F2289EC0-BEE5-C54C-941C-D1D22C501FE9}"/>
              </a:ext>
            </a:extLst>
          </p:cNvPr>
          <p:cNvGrpSpPr/>
          <p:nvPr/>
        </p:nvGrpSpPr>
        <p:grpSpPr>
          <a:xfrm>
            <a:off x="1066799" y="2654306"/>
            <a:ext cx="8459767" cy="3092895"/>
            <a:chOff x="3375581" y="2991232"/>
            <a:chExt cx="4589912" cy="2034562"/>
          </a:xfrm>
        </p:grpSpPr>
        <p:sp>
          <p:nvSpPr>
            <p:cNvPr id="14" name="Oval 13">
              <a:extLst>
                <a:ext uri="{FF2B5EF4-FFF2-40B4-BE49-F238E27FC236}">
                  <a16:creationId xmlns:a16="http://schemas.microsoft.com/office/drawing/2014/main" id="{E74544D5-EB92-D349-B000-DF8E15FD9E07}"/>
                </a:ext>
              </a:extLst>
            </p:cNvPr>
            <p:cNvSpPr/>
            <p:nvPr/>
          </p:nvSpPr>
          <p:spPr>
            <a:xfrm>
              <a:off x="3375582" y="2991232"/>
              <a:ext cx="938637" cy="825956"/>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0.35</a:t>
              </a:r>
            </a:p>
          </p:txBody>
        </p:sp>
        <p:sp>
          <p:nvSpPr>
            <p:cNvPr id="15" name="Oval 14">
              <a:extLst>
                <a:ext uri="{FF2B5EF4-FFF2-40B4-BE49-F238E27FC236}">
                  <a16:creationId xmlns:a16="http://schemas.microsoft.com/office/drawing/2014/main" id="{F521F1DA-EC70-7F4B-9BE4-67D2FF50F7D7}"/>
                </a:ext>
              </a:extLst>
            </p:cNvPr>
            <p:cNvSpPr/>
            <p:nvPr/>
          </p:nvSpPr>
          <p:spPr>
            <a:xfrm>
              <a:off x="3375581" y="4199838"/>
              <a:ext cx="938637" cy="825956"/>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0.9</a:t>
              </a:r>
            </a:p>
          </p:txBody>
        </p:sp>
        <p:sp>
          <p:nvSpPr>
            <p:cNvPr id="16" name="Oval 15">
              <a:extLst>
                <a:ext uri="{FF2B5EF4-FFF2-40B4-BE49-F238E27FC236}">
                  <a16:creationId xmlns:a16="http://schemas.microsoft.com/office/drawing/2014/main" id="{9E2F0B38-4A5D-F14A-80F5-1268744DDA8E}"/>
                </a:ext>
              </a:extLst>
            </p:cNvPr>
            <p:cNvSpPr/>
            <p:nvPr/>
          </p:nvSpPr>
          <p:spPr>
            <a:xfrm>
              <a:off x="5285344" y="3001391"/>
              <a:ext cx="938637" cy="825956"/>
            </a:xfrm>
            <a:prstGeom prst="ellipse">
              <a:avLst/>
            </a:prstGeom>
            <a:solidFill>
              <a:srgbClr val="FF0000"/>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Oval 16">
              <a:extLst>
                <a:ext uri="{FF2B5EF4-FFF2-40B4-BE49-F238E27FC236}">
                  <a16:creationId xmlns:a16="http://schemas.microsoft.com/office/drawing/2014/main" id="{E0DB1823-4CEA-3A4C-B00D-9089ECD8926D}"/>
                </a:ext>
              </a:extLst>
            </p:cNvPr>
            <p:cNvSpPr/>
            <p:nvPr/>
          </p:nvSpPr>
          <p:spPr>
            <a:xfrm>
              <a:off x="5285344" y="4199838"/>
              <a:ext cx="938637" cy="825956"/>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a:extLst>
                <a:ext uri="{FF2B5EF4-FFF2-40B4-BE49-F238E27FC236}">
                  <a16:creationId xmlns:a16="http://schemas.microsoft.com/office/drawing/2014/main" id="{212D0EF4-CDAF-3E48-9762-96B3A0BFDBFE}"/>
                </a:ext>
              </a:extLst>
            </p:cNvPr>
            <p:cNvSpPr/>
            <p:nvPr/>
          </p:nvSpPr>
          <p:spPr>
            <a:xfrm>
              <a:off x="7026856" y="3613735"/>
              <a:ext cx="938637" cy="825956"/>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Target: 0.5</a:t>
              </a:r>
            </a:p>
          </p:txBody>
        </p:sp>
        <p:cxnSp>
          <p:nvCxnSpPr>
            <p:cNvPr id="19" name="Straight Arrow Connector 18">
              <a:extLst>
                <a:ext uri="{FF2B5EF4-FFF2-40B4-BE49-F238E27FC236}">
                  <a16:creationId xmlns:a16="http://schemas.microsoft.com/office/drawing/2014/main" id="{904FB72E-F32B-4C40-B12A-58ED7C24BC10}"/>
                </a:ext>
              </a:extLst>
            </p:cNvPr>
            <p:cNvCxnSpPr>
              <a:stCxn id="14" idx="6"/>
              <a:endCxn id="16" idx="2"/>
            </p:cNvCxnSpPr>
            <p:nvPr/>
          </p:nvCxnSpPr>
          <p:spPr>
            <a:xfrm>
              <a:off x="4314219" y="3404210"/>
              <a:ext cx="971125" cy="10159"/>
            </a:xfrm>
            <a:prstGeom prst="straightConnector1">
              <a:avLst/>
            </a:prstGeom>
            <a:solidFill>
              <a:srgbClr val="FF0000"/>
            </a:solidFill>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0EAAED42-6560-7A4C-A1DB-DC39FB8DC617}"/>
                </a:ext>
              </a:extLst>
            </p:cNvPr>
            <p:cNvCxnSpPr/>
            <p:nvPr/>
          </p:nvCxnSpPr>
          <p:spPr>
            <a:xfrm>
              <a:off x="4314219" y="4619991"/>
              <a:ext cx="971125" cy="10159"/>
            </a:xfrm>
            <a:prstGeom prst="straightConnector1">
              <a:avLst/>
            </a:prstGeom>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5DD30C84-2C74-EC49-87EE-7653B34BD18B}"/>
                </a:ext>
              </a:extLst>
            </p:cNvPr>
            <p:cNvCxnSpPr>
              <a:cxnSpLocks/>
              <a:endCxn id="18" idx="2"/>
            </p:cNvCxnSpPr>
            <p:nvPr/>
          </p:nvCxnSpPr>
          <p:spPr>
            <a:xfrm>
              <a:off x="6223981" y="3442259"/>
              <a:ext cx="802875" cy="584454"/>
            </a:xfrm>
            <a:prstGeom prst="straightConnector1">
              <a:avLst/>
            </a:prstGeom>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FF3F8198-7A53-2A45-B950-88C6270E9670}"/>
                </a:ext>
              </a:extLst>
            </p:cNvPr>
            <p:cNvCxnSpPr>
              <a:cxnSpLocks/>
              <a:endCxn id="18" idx="2"/>
            </p:cNvCxnSpPr>
            <p:nvPr/>
          </p:nvCxnSpPr>
          <p:spPr>
            <a:xfrm flipV="1">
              <a:off x="6223981" y="4026713"/>
              <a:ext cx="802875" cy="588198"/>
            </a:xfrm>
            <a:prstGeom prst="straightConnector1">
              <a:avLst/>
            </a:prstGeom>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25B65946-CE70-9244-905F-BFE49F6C6ABD}"/>
                </a:ext>
              </a:extLst>
            </p:cNvPr>
            <p:cNvCxnSpPr>
              <a:cxnSpLocks/>
              <a:stCxn id="14" idx="6"/>
              <a:endCxn id="17" idx="1"/>
            </p:cNvCxnSpPr>
            <p:nvPr/>
          </p:nvCxnSpPr>
          <p:spPr>
            <a:xfrm>
              <a:off x="4314219" y="3404210"/>
              <a:ext cx="1108585" cy="916586"/>
            </a:xfrm>
            <a:prstGeom prst="straightConnector1">
              <a:avLst/>
            </a:prstGeom>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51F8FD80-36AF-EE45-976A-709D04550509}"/>
                </a:ext>
              </a:extLst>
            </p:cNvPr>
            <p:cNvCxnSpPr>
              <a:cxnSpLocks/>
              <a:stCxn id="15" idx="6"/>
              <a:endCxn id="16" idx="3"/>
            </p:cNvCxnSpPr>
            <p:nvPr/>
          </p:nvCxnSpPr>
          <p:spPr>
            <a:xfrm flipV="1">
              <a:off x="4314218" y="3706389"/>
              <a:ext cx="1108586" cy="906427"/>
            </a:xfrm>
            <a:prstGeom prst="straightConnector1">
              <a:avLst/>
            </a:prstGeom>
            <a:solidFill>
              <a:srgbClr val="FF0000"/>
            </a:solidFill>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BB0733E6-4BD7-8F4A-9505-E48C6EE57679}"/>
                  </a:ext>
                </a:extLst>
              </p:cNvPr>
              <p:cNvSpPr txBox="1"/>
              <p:nvPr/>
            </p:nvSpPr>
            <p:spPr>
              <a:xfrm>
                <a:off x="3000051" y="2772304"/>
                <a:ext cx="1449692" cy="4308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𝑤</m:t>
                          </m:r>
                        </m:e>
                        <m:sub>
                          <m:r>
                            <a:rPr lang="en-US" sz="2200" b="0" i="1" smtClean="0">
                              <a:latin typeface="Cambria Math" panose="02040503050406030204" pitchFamily="18" charset="0"/>
                            </a:rPr>
                            <m:t>1</m:t>
                          </m:r>
                        </m:sub>
                      </m:sSub>
                      <m:r>
                        <a:rPr lang="en-US" sz="2200" b="0" i="1" smtClean="0">
                          <a:latin typeface="Cambria Math" panose="02040503050406030204" pitchFamily="18" charset="0"/>
                        </a:rPr>
                        <m:t>=0.10</m:t>
                      </m:r>
                    </m:oMath>
                  </m:oMathPara>
                </a14:m>
                <a:endParaRPr lang="en-US" sz="2200" dirty="0"/>
              </a:p>
            </p:txBody>
          </p:sp>
        </mc:Choice>
        <mc:Fallback xmlns="">
          <p:sp>
            <p:nvSpPr>
              <p:cNvPr id="28" name="TextBox 27">
                <a:extLst>
                  <a:ext uri="{FF2B5EF4-FFF2-40B4-BE49-F238E27FC236}">
                    <a16:creationId xmlns:a16="http://schemas.microsoft.com/office/drawing/2014/main" id="{BB0733E6-4BD7-8F4A-9505-E48C6EE57679}"/>
                  </a:ext>
                </a:extLst>
              </p:cNvPr>
              <p:cNvSpPr txBox="1">
                <a:spLocks noRot="1" noChangeAspect="1" noMove="1" noResize="1" noEditPoints="1" noAdjustHandles="1" noChangeArrowheads="1" noChangeShapeType="1" noTextEdit="1"/>
              </p:cNvSpPr>
              <p:nvPr/>
            </p:nvSpPr>
            <p:spPr>
              <a:xfrm>
                <a:off x="3000051" y="2772304"/>
                <a:ext cx="1449692" cy="430887"/>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26C39DDA-A519-4D4F-A47D-D40ADAB1EF70}"/>
                  </a:ext>
                </a:extLst>
              </p:cNvPr>
              <p:cNvSpPr txBox="1"/>
              <p:nvPr/>
            </p:nvSpPr>
            <p:spPr>
              <a:xfrm>
                <a:off x="2988090" y="5125918"/>
                <a:ext cx="1239698" cy="430887"/>
              </a:xfrm>
              <a:prstGeom prst="rect">
                <a:avLst/>
              </a:prstGeom>
              <a:noFill/>
            </p:spPr>
            <p:txBody>
              <a:bodyPr wrap="none" rtlCol="0">
                <a:spAutoFit/>
              </a:bodyPr>
              <a:lstStyle/>
              <a:p>
                <a14:m>
                  <m:oMath xmlns:m="http://schemas.openxmlformats.org/officeDocument/2006/math">
                    <m:sSub>
                      <m:sSubPr>
                        <m:ctrlPr>
                          <a:rPr lang="en-US" sz="2200" b="0" i="1" smtClean="0">
                            <a:latin typeface="Cambria Math" panose="02040503050406030204" pitchFamily="18" charset="0"/>
                            <a:ea typeface="Cambria Math" panose="02040503050406030204" pitchFamily="18" charset="0"/>
                          </a:rPr>
                        </m:ctrlPr>
                      </m:sSubPr>
                      <m:e>
                        <m:r>
                          <a:rPr lang="en-US" sz="2200" b="0" i="1" smtClean="0">
                            <a:latin typeface="Cambria Math" panose="02040503050406030204" pitchFamily="18" charset="0"/>
                            <a:ea typeface="Cambria Math" panose="02040503050406030204" pitchFamily="18" charset="0"/>
                          </a:rPr>
                          <m:t>𝑤</m:t>
                        </m:r>
                      </m:e>
                      <m:sub>
                        <m:r>
                          <a:rPr lang="en-US" sz="2200" b="0" i="1" smtClean="0">
                            <a:latin typeface="Cambria Math" panose="02040503050406030204" pitchFamily="18" charset="0"/>
                            <a:ea typeface="Cambria Math" panose="02040503050406030204" pitchFamily="18" charset="0"/>
                          </a:rPr>
                          <m:t>4</m:t>
                        </m:r>
                      </m:sub>
                    </m:sSub>
                  </m:oMath>
                </a14:m>
                <a:r>
                  <a:rPr lang="en-US" sz="2200" dirty="0">
                    <a:latin typeface="Cambria Math" panose="02040503050406030204" pitchFamily="18" charset="0"/>
                    <a:ea typeface="Cambria Math" panose="02040503050406030204" pitchFamily="18" charset="0"/>
                  </a:rPr>
                  <a:t>=0.60</a:t>
                </a:r>
              </a:p>
            </p:txBody>
          </p:sp>
        </mc:Choice>
        <mc:Fallback xmlns="">
          <p:sp>
            <p:nvSpPr>
              <p:cNvPr id="29" name="TextBox 28">
                <a:extLst>
                  <a:ext uri="{FF2B5EF4-FFF2-40B4-BE49-F238E27FC236}">
                    <a16:creationId xmlns:a16="http://schemas.microsoft.com/office/drawing/2014/main" id="{26C39DDA-A519-4D4F-A47D-D40ADAB1EF70}"/>
                  </a:ext>
                </a:extLst>
              </p:cNvPr>
              <p:cNvSpPr txBox="1">
                <a:spLocks noRot="1" noChangeAspect="1" noMove="1" noResize="1" noEditPoints="1" noAdjustHandles="1" noChangeArrowheads="1" noChangeShapeType="1" noTextEdit="1"/>
              </p:cNvSpPr>
              <p:nvPr/>
            </p:nvSpPr>
            <p:spPr>
              <a:xfrm>
                <a:off x="2988090" y="5125918"/>
                <a:ext cx="1239698" cy="430887"/>
              </a:xfrm>
              <a:prstGeom prst="rect">
                <a:avLst/>
              </a:prstGeom>
              <a:blipFill>
                <a:blip r:embed="rId3"/>
                <a:stretch>
                  <a:fillRect t="-8571" r="-4040" b="-25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37663B59-496B-7949-B018-1E24CA72E070}"/>
                  </a:ext>
                </a:extLst>
              </p:cNvPr>
              <p:cNvSpPr txBox="1"/>
              <p:nvPr/>
            </p:nvSpPr>
            <p:spPr>
              <a:xfrm>
                <a:off x="6698499" y="3201761"/>
                <a:ext cx="1373261" cy="430887"/>
              </a:xfrm>
              <a:prstGeom prst="rect">
                <a:avLst/>
              </a:prstGeom>
              <a:noFill/>
            </p:spPr>
            <p:txBody>
              <a:bodyPr wrap="none" rtlCol="0">
                <a:spAutoFit/>
              </a:bodyPr>
              <a:lstStyle/>
              <a:p>
                <a14:m>
                  <m:oMath xmlns:m="http://schemas.openxmlformats.org/officeDocument/2006/math">
                    <m:sSub>
                      <m:sSubPr>
                        <m:ctrlPr>
                          <a:rPr lang="en-US" sz="2200" b="0" i="1" smtClean="0">
                            <a:latin typeface="Cambria Math" panose="02040503050406030204" pitchFamily="18" charset="0"/>
                            <a:ea typeface="Cambria Math" panose="02040503050406030204" pitchFamily="18" charset="0"/>
                          </a:rPr>
                        </m:ctrlPr>
                      </m:sSubPr>
                      <m:e>
                        <m:r>
                          <a:rPr lang="en-US" sz="2200" b="0" i="1" smtClean="0">
                            <a:latin typeface="Cambria Math" panose="02040503050406030204" pitchFamily="18" charset="0"/>
                            <a:ea typeface="Cambria Math" panose="02040503050406030204" pitchFamily="18" charset="0"/>
                          </a:rPr>
                          <m:t>𝑤</m:t>
                        </m:r>
                      </m:e>
                      <m:sub>
                        <m:r>
                          <a:rPr lang="en-US" sz="2200" b="0" i="1" smtClean="0">
                            <a:latin typeface="Cambria Math" panose="02040503050406030204" pitchFamily="18" charset="0"/>
                            <a:ea typeface="Cambria Math" panose="02040503050406030204" pitchFamily="18" charset="0"/>
                          </a:rPr>
                          <m:t>5</m:t>
                        </m:r>
                      </m:sub>
                    </m:sSub>
                  </m:oMath>
                </a14:m>
                <a:r>
                  <a:rPr lang="en-US" sz="2200" dirty="0">
                    <a:latin typeface="Cambria Math" panose="02040503050406030204" pitchFamily="18" charset="0"/>
                    <a:ea typeface="Cambria Math" panose="02040503050406030204" pitchFamily="18" charset="0"/>
                  </a:rPr>
                  <a:t> = 0.30</a:t>
                </a:r>
              </a:p>
            </p:txBody>
          </p:sp>
        </mc:Choice>
        <mc:Fallback xmlns="">
          <p:sp>
            <p:nvSpPr>
              <p:cNvPr id="32" name="TextBox 31">
                <a:extLst>
                  <a:ext uri="{FF2B5EF4-FFF2-40B4-BE49-F238E27FC236}">
                    <a16:creationId xmlns:a16="http://schemas.microsoft.com/office/drawing/2014/main" id="{37663B59-496B-7949-B018-1E24CA72E070}"/>
                  </a:ext>
                </a:extLst>
              </p:cNvPr>
              <p:cNvSpPr txBox="1">
                <a:spLocks noRot="1" noChangeAspect="1" noMove="1" noResize="1" noEditPoints="1" noAdjustHandles="1" noChangeArrowheads="1" noChangeShapeType="1" noTextEdit="1"/>
              </p:cNvSpPr>
              <p:nvPr/>
            </p:nvSpPr>
            <p:spPr>
              <a:xfrm>
                <a:off x="6698499" y="3201761"/>
                <a:ext cx="1373261" cy="430887"/>
              </a:xfrm>
              <a:prstGeom prst="rect">
                <a:avLst/>
              </a:prstGeom>
              <a:blipFill>
                <a:blip r:embed="rId4"/>
                <a:stretch>
                  <a:fillRect t="-8824" r="-3636" b="-2941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C68DF134-F471-7946-A598-A6E86653C083}"/>
                  </a:ext>
                </a:extLst>
              </p:cNvPr>
              <p:cNvSpPr txBox="1"/>
              <p:nvPr/>
            </p:nvSpPr>
            <p:spPr>
              <a:xfrm>
                <a:off x="6698499" y="4778776"/>
                <a:ext cx="1456231" cy="4308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𝑤</m:t>
                          </m:r>
                        </m:e>
                        <m:sub>
                          <m:r>
                            <a:rPr lang="en-US" sz="2200" b="0" i="1" smtClean="0">
                              <a:latin typeface="Cambria Math" panose="02040503050406030204" pitchFamily="18" charset="0"/>
                            </a:rPr>
                            <m:t>6</m:t>
                          </m:r>
                        </m:sub>
                      </m:sSub>
                      <m:r>
                        <a:rPr lang="en-US" sz="2200" b="0" i="1" smtClean="0">
                          <a:latin typeface="Cambria Math" panose="02040503050406030204" pitchFamily="18" charset="0"/>
                        </a:rPr>
                        <m:t>=0.90</m:t>
                      </m:r>
                    </m:oMath>
                  </m:oMathPara>
                </a14:m>
                <a:endParaRPr lang="en-US" sz="2200" dirty="0"/>
              </a:p>
            </p:txBody>
          </p:sp>
        </mc:Choice>
        <mc:Fallback xmlns="">
          <p:sp>
            <p:nvSpPr>
              <p:cNvPr id="33" name="TextBox 32">
                <a:extLst>
                  <a:ext uri="{FF2B5EF4-FFF2-40B4-BE49-F238E27FC236}">
                    <a16:creationId xmlns:a16="http://schemas.microsoft.com/office/drawing/2014/main" id="{C68DF134-F471-7946-A598-A6E86653C083}"/>
                  </a:ext>
                </a:extLst>
              </p:cNvPr>
              <p:cNvSpPr txBox="1">
                <a:spLocks noRot="1" noChangeAspect="1" noMove="1" noResize="1" noEditPoints="1" noAdjustHandles="1" noChangeArrowheads="1" noChangeShapeType="1" noTextEdit="1"/>
              </p:cNvSpPr>
              <p:nvPr/>
            </p:nvSpPr>
            <p:spPr>
              <a:xfrm>
                <a:off x="6698499" y="4778776"/>
                <a:ext cx="1456231" cy="430887"/>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Content Placeholder 2">
                <a:extLst>
                  <a:ext uri="{FF2B5EF4-FFF2-40B4-BE49-F238E27FC236}">
                    <a16:creationId xmlns:a16="http://schemas.microsoft.com/office/drawing/2014/main" id="{9EDBD7F6-A329-774F-8090-73CBB6B6EE1A}"/>
                  </a:ext>
                </a:extLst>
              </p:cNvPr>
              <p:cNvSpPr txBox="1">
                <a:spLocks/>
              </p:cNvSpPr>
              <p:nvPr/>
            </p:nvSpPr>
            <p:spPr>
              <a:xfrm>
                <a:off x="5953987" y="2513578"/>
                <a:ext cx="878543" cy="49127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b="0" i="1" dirty="0" smtClean="0">
                              <a:solidFill>
                                <a:schemeClr val="tx1"/>
                              </a:solidFill>
                              <a:latin typeface="Cambria Math" panose="02040503050406030204" pitchFamily="18" charset="0"/>
                            </a:rPr>
                          </m:ctrlPr>
                        </m:sSubPr>
                        <m:e>
                          <m:r>
                            <a:rPr lang="en-US" i="1" dirty="0" smtClean="0">
                              <a:solidFill>
                                <a:schemeClr val="tx1"/>
                              </a:solidFill>
                              <a:latin typeface="Cambria Math" panose="02040503050406030204" pitchFamily="18" charset="0"/>
                            </a:rPr>
                            <m:t>𝐻</m:t>
                          </m:r>
                        </m:e>
                        <m:sub>
                          <m:r>
                            <a:rPr lang="en-US" i="1" dirty="0" smtClean="0">
                              <a:solidFill>
                                <a:schemeClr val="tx1"/>
                              </a:solidFill>
                              <a:latin typeface="Cambria Math" panose="02040503050406030204" pitchFamily="18" charset="0"/>
                            </a:rPr>
                            <m:t>1</m:t>
                          </m:r>
                        </m:sub>
                      </m:sSub>
                    </m:oMath>
                  </m:oMathPara>
                </a14:m>
                <a:endParaRPr lang="en-US" dirty="0"/>
              </a:p>
            </p:txBody>
          </p:sp>
        </mc:Choice>
        <mc:Fallback xmlns="">
          <p:sp>
            <p:nvSpPr>
              <p:cNvPr id="34" name="Content Placeholder 2">
                <a:extLst>
                  <a:ext uri="{FF2B5EF4-FFF2-40B4-BE49-F238E27FC236}">
                    <a16:creationId xmlns:a16="http://schemas.microsoft.com/office/drawing/2014/main" id="{9EDBD7F6-A329-774F-8090-73CBB6B6EE1A}"/>
                  </a:ext>
                </a:extLst>
              </p:cNvPr>
              <p:cNvSpPr txBox="1">
                <a:spLocks noRot="1" noChangeAspect="1" noMove="1" noResize="1" noEditPoints="1" noAdjustHandles="1" noChangeArrowheads="1" noChangeShapeType="1" noTextEdit="1"/>
              </p:cNvSpPr>
              <p:nvPr/>
            </p:nvSpPr>
            <p:spPr>
              <a:xfrm>
                <a:off x="5953987" y="2513578"/>
                <a:ext cx="878543" cy="491270"/>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Content Placeholder 2">
                <a:extLst>
                  <a:ext uri="{FF2B5EF4-FFF2-40B4-BE49-F238E27FC236}">
                    <a16:creationId xmlns:a16="http://schemas.microsoft.com/office/drawing/2014/main" id="{9D8CC347-2FA3-E24F-9CB3-9A70A2102FC0}"/>
                  </a:ext>
                </a:extLst>
              </p:cNvPr>
              <p:cNvSpPr txBox="1">
                <a:spLocks/>
              </p:cNvSpPr>
              <p:nvPr/>
            </p:nvSpPr>
            <p:spPr>
              <a:xfrm>
                <a:off x="5875254" y="4260448"/>
                <a:ext cx="878543" cy="49127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b="0" i="1" dirty="0" smtClean="0">
                              <a:solidFill>
                                <a:schemeClr val="tx1"/>
                              </a:solidFill>
                              <a:latin typeface="Cambria Math" panose="02040503050406030204" pitchFamily="18" charset="0"/>
                            </a:rPr>
                          </m:ctrlPr>
                        </m:sSubPr>
                        <m:e>
                          <m:r>
                            <a:rPr lang="en-US" i="1" dirty="0" smtClean="0">
                              <a:solidFill>
                                <a:schemeClr val="tx1"/>
                              </a:solidFill>
                              <a:latin typeface="Cambria Math" panose="02040503050406030204" pitchFamily="18" charset="0"/>
                            </a:rPr>
                            <m:t>𝐻</m:t>
                          </m:r>
                        </m:e>
                        <m:sub>
                          <m:r>
                            <a:rPr lang="en-US" b="0" i="1" dirty="0" smtClean="0">
                              <a:solidFill>
                                <a:schemeClr val="tx1"/>
                              </a:solidFill>
                              <a:latin typeface="Cambria Math" panose="02040503050406030204" pitchFamily="18" charset="0"/>
                            </a:rPr>
                            <m:t>2</m:t>
                          </m:r>
                        </m:sub>
                      </m:sSub>
                    </m:oMath>
                  </m:oMathPara>
                </a14:m>
                <a:endParaRPr lang="en-US" dirty="0"/>
              </a:p>
            </p:txBody>
          </p:sp>
        </mc:Choice>
        <mc:Fallback xmlns="">
          <p:sp>
            <p:nvSpPr>
              <p:cNvPr id="35" name="Content Placeholder 2">
                <a:extLst>
                  <a:ext uri="{FF2B5EF4-FFF2-40B4-BE49-F238E27FC236}">
                    <a16:creationId xmlns:a16="http://schemas.microsoft.com/office/drawing/2014/main" id="{9D8CC347-2FA3-E24F-9CB3-9A70A2102FC0}"/>
                  </a:ext>
                </a:extLst>
              </p:cNvPr>
              <p:cNvSpPr txBox="1">
                <a:spLocks noRot="1" noChangeAspect="1" noMove="1" noResize="1" noEditPoints="1" noAdjustHandles="1" noChangeArrowheads="1" noChangeShapeType="1" noTextEdit="1"/>
              </p:cNvSpPr>
              <p:nvPr/>
            </p:nvSpPr>
            <p:spPr>
              <a:xfrm>
                <a:off x="5875254" y="4260448"/>
                <a:ext cx="878543" cy="491270"/>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Content Placeholder 2">
                <a:extLst>
                  <a:ext uri="{FF2B5EF4-FFF2-40B4-BE49-F238E27FC236}">
                    <a16:creationId xmlns:a16="http://schemas.microsoft.com/office/drawing/2014/main" id="{A3511906-2F34-2B4E-898C-BF187B86B7A7}"/>
                  </a:ext>
                </a:extLst>
              </p:cNvPr>
              <p:cNvSpPr txBox="1">
                <a:spLocks/>
              </p:cNvSpPr>
              <p:nvPr/>
            </p:nvSpPr>
            <p:spPr>
              <a:xfrm>
                <a:off x="9087294" y="3314198"/>
                <a:ext cx="878543" cy="49127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b="0" i="1" dirty="0" smtClean="0">
                              <a:solidFill>
                                <a:schemeClr val="tx1"/>
                              </a:solidFill>
                              <a:latin typeface="Cambria Math" panose="02040503050406030204" pitchFamily="18" charset="0"/>
                            </a:rPr>
                          </m:ctrlPr>
                        </m:sSubPr>
                        <m:e>
                          <m:r>
                            <a:rPr lang="en-US" b="0" i="1" dirty="0" smtClean="0">
                              <a:solidFill>
                                <a:schemeClr val="tx1"/>
                              </a:solidFill>
                              <a:latin typeface="Cambria Math" panose="02040503050406030204" pitchFamily="18" charset="0"/>
                            </a:rPr>
                            <m:t>𝑂</m:t>
                          </m:r>
                        </m:e>
                        <m:sub>
                          <m:r>
                            <a:rPr lang="en-US" i="1" dirty="0" smtClean="0">
                              <a:solidFill>
                                <a:schemeClr val="tx1"/>
                              </a:solidFill>
                              <a:latin typeface="Cambria Math" panose="02040503050406030204" pitchFamily="18" charset="0"/>
                            </a:rPr>
                            <m:t>1</m:t>
                          </m:r>
                        </m:sub>
                      </m:sSub>
                    </m:oMath>
                  </m:oMathPara>
                </a14:m>
                <a:endParaRPr lang="en-US" dirty="0"/>
              </a:p>
            </p:txBody>
          </p:sp>
        </mc:Choice>
        <mc:Fallback xmlns="">
          <p:sp>
            <p:nvSpPr>
              <p:cNvPr id="36" name="Content Placeholder 2">
                <a:extLst>
                  <a:ext uri="{FF2B5EF4-FFF2-40B4-BE49-F238E27FC236}">
                    <a16:creationId xmlns:a16="http://schemas.microsoft.com/office/drawing/2014/main" id="{A3511906-2F34-2B4E-898C-BF187B86B7A7}"/>
                  </a:ext>
                </a:extLst>
              </p:cNvPr>
              <p:cNvSpPr txBox="1">
                <a:spLocks noRot="1" noChangeAspect="1" noMove="1" noResize="1" noEditPoints="1" noAdjustHandles="1" noChangeArrowheads="1" noChangeShapeType="1" noTextEdit="1"/>
              </p:cNvSpPr>
              <p:nvPr/>
            </p:nvSpPr>
            <p:spPr>
              <a:xfrm>
                <a:off x="9087294" y="3314198"/>
                <a:ext cx="878543" cy="491270"/>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Content Placeholder 2">
                <a:extLst>
                  <a:ext uri="{FF2B5EF4-FFF2-40B4-BE49-F238E27FC236}">
                    <a16:creationId xmlns:a16="http://schemas.microsoft.com/office/drawing/2014/main" id="{E6FE47F3-203E-1C4C-BBDE-FEE31023C960}"/>
                  </a:ext>
                </a:extLst>
              </p:cNvPr>
              <p:cNvSpPr txBox="1">
                <a:spLocks/>
              </p:cNvSpPr>
              <p:nvPr/>
            </p:nvSpPr>
            <p:spPr>
              <a:xfrm>
                <a:off x="460243" y="2972616"/>
                <a:ext cx="878543" cy="49127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𝐼</m:t>
                          </m:r>
                        </m:e>
                        <m:sub>
                          <m:r>
                            <a:rPr lang="en-US" i="1" dirty="0" smtClean="0">
                              <a:latin typeface="Cambria Math" panose="02040503050406030204" pitchFamily="18" charset="0"/>
                            </a:rPr>
                            <m:t>1</m:t>
                          </m:r>
                        </m:sub>
                      </m:sSub>
                    </m:oMath>
                  </m:oMathPara>
                </a14:m>
                <a:endParaRPr lang="en-US" dirty="0"/>
              </a:p>
            </p:txBody>
          </p:sp>
        </mc:Choice>
        <mc:Fallback xmlns="">
          <p:sp>
            <p:nvSpPr>
              <p:cNvPr id="37" name="Content Placeholder 2">
                <a:extLst>
                  <a:ext uri="{FF2B5EF4-FFF2-40B4-BE49-F238E27FC236}">
                    <a16:creationId xmlns:a16="http://schemas.microsoft.com/office/drawing/2014/main" id="{E6FE47F3-203E-1C4C-BBDE-FEE31023C960}"/>
                  </a:ext>
                </a:extLst>
              </p:cNvPr>
              <p:cNvSpPr txBox="1">
                <a:spLocks noRot="1" noChangeAspect="1" noMove="1" noResize="1" noEditPoints="1" noAdjustHandles="1" noChangeArrowheads="1" noChangeShapeType="1" noTextEdit="1"/>
              </p:cNvSpPr>
              <p:nvPr/>
            </p:nvSpPr>
            <p:spPr>
              <a:xfrm>
                <a:off x="460243" y="2972616"/>
                <a:ext cx="878543" cy="491270"/>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Content Placeholder 2">
                <a:extLst>
                  <a:ext uri="{FF2B5EF4-FFF2-40B4-BE49-F238E27FC236}">
                    <a16:creationId xmlns:a16="http://schemas.microsoft.com/office/drawing/2014/main" id="{8DDE642B-DD9F-594F-96A3-C488EC8620DC}"/>
                  </a:ext>
                </a:extLst>
              </p:cNvPr>
              <p:cNvSpPr txBox="1">
                <a:spLocks/>
              </p:cNvSpPr>
              <p:nvPr/>
            </p:nvSpPr>
            <p:spPr>
              <a:xfrm>
                <a:off x="460243" y="4873766"/>
                <a:ext cx="878543" cy="49127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𝐼</m:t>
                          </m:r>
                        </m:e>
                        <m:sub>
                          <m:r>
                            <a:rPr lang="en-US" i="1" dirty="0" smtClean="0">
                              <a:latin typeface="Cambria Math" panose="02040503050406030204" pitchFamily="18" charset="0"/>
                            </a:rPr>
                            <m:t>2</m:t>
                          </m:r>
                        </m:sub>
                      </m:sSub>
                    </m:oMath>
                  </m:oMathPara>
                </a14:m>
                <a:endParaRPr lang="en-US" dirty="0"/>
              </a:p>
            </p:txBody>
          </p:sp>
        </mc:Choice>
        <mc:Fallback xmlns="">
          <p:sp>
            <p:nvSpPr>
              <p:cNvPr id="38" name="Content Placeholder 2">
                <a:extLst>
                  <a:ext uri="{FF2B5EF4-FFF2-40B4-BE49-F238E27FC236}">
                    <a16:creationId xmlns:a16="http://schemas.microsoft.com/office/drawing/2014/main" id="{8DDE642B-DD9F-594F-96A3-C488EC8620DC}"/>
                  </a:ext>
                </a:extLst>
              </p:cNvPr>
              <p:cNvSpPr txBox="1">
                <a:spLocks noRot="1" noChangeAspect="1" noMove="1" noResize="1" noEditPoints="1" noAdjustHandles="1" noChangeArrowheads="1" noChangeShapeType="1" noTextEdit="1"/>
              </p:cNvSpPr>
              <p:nvPr/>
            </p:nvSpPr>
            <p:spPr>
              <a:xfrm>
                <a:off x="460243" y="4873766"/>
                <a:ext cx="878543" cy="491270"/>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F3B050E5-10C6-794C-BDCC-F074D043D9DF}"/>
                  </a:ext>
                </a:extLst>
              </p:cNvPr>
              <p:cNvSpPr txBox="1"/>
              <p:nvPr/>
            </p:nvSpPr>
            <p:spPr>
              <a:xfrm>
                <a:off x="531729" y="1227639"/>
                <a:ext cx="10687050" cy="615874"/>
              </a:xfrm>
              <a:prstGeom prst="rect">
                <a:avLst/>
              </a:prstGeom>
              <a:noFill/>
            </p:spPr>
            <p:txBody>
              <a:bodyPr wrap="square" rtlCol="0">
                <a:spAutoFit/>
              </a:bodyPr>
              <a:lstStyle/>
              <a:p>
                <a14:m>
                  <m:oMath xmlns:m="http://schemas.openxmlformats.org/officeDocument/2006/math">
                    <m:sSub>
                      <m:sSubPr>
                        <m:ctrlPr>
                          <a:rPr lang="en-US" sz="2400" i="1" dirty="0" smtClean="0">
                            <a:latin typeface="Cambria Math" panose="02040503050406030204" pitchFamily="18" charset="0"/>
                          </a:rPr>
                        </m:ctrlPr>
                      </m:sSubPr>
                      <m:e>
                        <m:r>
                          <a:rPr lang="en-US" sz="2400" i="1" dirty="0">
                            <a:latin typeface="Cambria Math" panose="02040503050406030204" pitchFamily="18" charset="0"/>
                          </a:rPr>
                          <m:t>𝐻</m:t>
                        </m:r>
                      </m:e>
                      <m:sub>
                        <m:r>
                          <a:rPr lang="en-US" sz="2400" i="1" dirty="0">
                            <a:latin typeface="Cambria Math" panose="02040503050406030204" pitchFamily="18" charset="0"/>
                          </a:rPr>
                          <m:t>1</m:t>
                        </m:r>
                      </m:sub>
                    </m:sSub>
                  </m:oMath>
                </a14:m>
                <a:r>
                  <a:rPr lang="en-US" sz="2400" dirty="0">
                    <a:latin typeface="Helvetica" pitchFamily="2" charset="0"/>
                  </a:rPr>
                  <a:t> = f(0.755) = </a:t>
                </a:r>
                <a14:m>
                  <m:oMath xmlns:m="http://schemas.openxmlformats.org/officeDocument/2006/math">
                    <m:f>
                      <m:fPr>
                        <m:ctrlPr>
                          <a:rPr lang="en-US" sz="2400" i="1">
                            <a:latin typeface="Cambria Math" panose="02040503050406030204" pitchFamily="18" charset="0"/>
                          </a:rPr>
                        </m:ctrlPr>
                      </m:fPr>
                      <m:num>
                        <m:r>
                          <a:rPr lang="en-US" sz="2400" i="1">
                            <a:latin typeface="Cambria Math" panose="02040503050406030204" pitchFamily="18" charset="0"/>
                          </a:rPr>
                          <m:t>1</m:t>
                        </m:r>
                      </m:num>
                      <m:den>
                        <m:r>
                          <a:rPr lang="en-US" sz="2400" i="1">
                            <a:latin typeface="Cambria Math" panose="02040503050406030204" pitchFamily="18" charset="0"/>
                          </a:rPr>
                          <m:t>1+</m:t>
                        </m:r>
                        <m:sSup>
                          <m:sSupPr>
                            <m:ctrlPr>
                              <a:rPr lang="en-US" sz="2400" i="1">
                                <a:latin typeface="Cambria Math" panose="02040503050406030204" pitchFamily="18" charset="0"/>
                              </a:rPr>
                            </m:ctrlPr>
                          </m:sSupPr>
                          <m:e>
                            <m:r>
                              <a:rPr lang="en-US" sz="2400" i="1">
                                <a:latin typeface="Cambria Math" panose="02040503050406030204" pitchFamily="18" charset="0"/>
                              </a:rPr>
                              <m:t>𝑒</m:t>
                            </m:r>
                          </m:e>
                          <m:sup>
                            <m:r>
                              <a:rPr lang="en-US" sz="2400" i="1">
                                <a:latin typeface="Cambria Math" panose="02040503050406030204" pitchFamily="18" charset="0"/>
                              </a:rPr>
                              <m:t>−0.755</m:t>
                            </m:r>
                          </m:sup>
                        </m:sSup>
                      </m:den>
                    </m:f>
                  </m:oMath>
                </a14:m>
                <a:endParaRPr lang="en-US" sz="2400" dirty="0">
                  <a:latin typeface="Helvetica" pitchFamily="2" charset="0"/>
                </a:endParaRPr>
              </a:p>
            </p:txBody>
          </p:sp>
        </mc:Choice>
        <mc:Fallback xmlns="">
          <p:sp>
            <p:nvSpPr>
              <p:cNvPr id="5" name="TextBox 4">
                <a:extLst>
                  <a:ext uri="{FF2B5EF4-FFF2-40B4-BE49-F238E27FC236}">
                    <a16:creationId xmlns:a16="http://schemas.microsoft.com/office/drawing/2014/main" id="{F3B050E5-10C6-794C-BDCC-F074D043D9DF}"/>
                  </a:ext>
                </a:extLst>
              </p:cNvPr>
              <p:cNvSpPr txBox="1">
                <a:spLocks noRot="1" noChangeAspect="1" noMove="1" noResize="1" noEditPoints="1" noAdjustHandles="1" noChangeArrowheads="1" noChangeShapeType="1" noTextEdit="1"/>
              </p:cNvSpPr>
              <p:nvPr/>
            </p:nvSpPr>
            <p:spPr>
              <a:xfrm>
                <a:off x="531729" y="1227639"/>
                <a:ext cx="10687050" cy="615874"/>
              </a:xfrm>
              <a:prstGeom prst="rect">
                <a:avLst/>
              </a:prstGeom>
              <a:blipFill>
                <a:blip r:embed="rId11"/>
                <a:stretch>
                  <a:fillRect l="-119" b="-122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64C2482F-A238-5045-9D94-ED326E908C28}"/>
                  </a:ext>
                </a:extLst>
              </p:cNvPr>
              <p:cNvSpPr txBox="1"/>
              <p:nvPr/>
            </p:nvSpPr>
            <p:spPr>
              <a:xfrm>
                <a:off x="2170322" y="3686558"/>
                <a:ext cx="1456232" cy="4308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𝑤</m:t>
                          </m:r>
                        </m:e>
                        <m:sub>
                          <m:r>
                            <a:rPr lang="en-US" sz="2200" b="0" i="1" smtClean="0">
                              <a:latin typeface="Cambria Math" panose="02040503050406030204" pitchFamily="18" charset="0"/>
                            </a:rPr>
                            <m:t>2</m:t>
                          </m:r>
                        </m:sub>
                      </m:sSub>
                      <m:r>
                        <a:rPr lang="en-US" sz="2200" b="0" i="1" smtClean="0">
                          <a:latin typeface="Cambria Math" panose="02040503050406030204" pitchFamily="18" charset="0"/>
                        </a:rPr>
                        <m:t>=0.40</m:t>
                      </m:r>
                    </m:oMath>
                  </m:oMathPara>
                </a14:m>
                <a:endParaRPr lang="en-US" sz="2200" dirty="0"/>
              </a:p>
            </p:txBody>
          </p:sp>
        </mc:Choice>
        <mc:Fallback xmlns="">
          <p:sp>
            <p:nvSpPr>
              <p:cNvPr id="39" name="TextBox 38">
                <a:extLst>
                  <a:ext uri="{FF2B5EF4-FFF2-40B4-BE49-F238E27FC236}">
                    <a16:creationId xmlns:a16="http://schemas.microsoft.com/office/drawing/2014/main" id="{64C2482F-A238-5045-9D94-ED326E908C28}"/>
                  </a:ext>
                </a:extLst>
              </p:cNvPr>
              <p:cNvSpPr txBox="1">
                <a:spLocks noRot="1" noChangeAspect="1" noMove="1" noResize="1" noEditPoints="1" noAdjustHandles="1" noChangeArrowheads="1" noChangeShapeType="1" noTextEdit="1"/>
              </p:cNvSpPr>
              <p:nvPr/>
            </p:nvSpPr>
            <p:spPr>
              <a:xfrm>
                <a:off x="2170322" y="3686558"/>
                <a:ext cx="1456232" cy="430887"/>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D0391E34-FC4D-8546-B033-0D134A3FFE34}"/>
                  </a:ext>
                </a:extLst>
              </p:cNvPr>
              <p:cNvSpPr txBox="1"/>
              <p:nvPr/>
            </p:nvSpPr>
            <p:spPr>
              <a:xfrm>
                <a:off x="2386565" y="4244592"/>
                <a:ext cx="1248227" cy="430887"/>
              </a:xfrm>
              <a:prstGeom prst="rect">
                <a:avLst/>
              </a:prstGeom>
              <a:noFill/>
            </p:spPr>
            <p:txBody>
              <a:bodyPr wrap="none" rtlCol="0">
                <a:spAutoFit/>
              </a:bodyPr>
              <a:lstStyle/>
              <a:p>
                <a14:m>
                  <m:oMath xmlns:m="http://schemas.openxmlformats.org/officeDocument/2006/math">
                    <m:sSub>
                      <m:sSubPr>
                        <m:ctrlPr>
                          <a:rPr lang="en-US" sz="2200" b="0" i="1" smtClean="0">
                            <a:latin typeface="Cambria Math" panose="02040503050406030204" pitchFamily="18" charset="0"/>
                            <a:ea typeface="Cambria Math" panose="02040503050406030204" pitchFamily="18" charset="0"/>
                          </a:rPr>
                        </m:ctrlPr>
                      </m:sSubPr>
                      <m:e>
                        <m:r>
                          <a:rPr lang="en-US" sz="2200" b="0" i="1" smtClean="0">
                            <a:latin typeface="Cambria Math" panose="02040503050406030204" pitchFamily="18" charset="0"/>
                            <a:ea typeface="Cambria Math" panose="02040503050406030204" pitchFamily="18" charset="0"/>
                          </a:rPr>
                          <m:t>𝑤</m:t>
                        </m:r>
                      </m:e>
                      <m:sub>
                        <m:r>
                          <a:rPr lang="en-US" sz="2200" b="0" i="1" smtClean="0">
                            <a:latin typeface="Cambria Math" panose="02040503050406030204" pitchFamily="18" charset="0"/>
                            <a:ea typeface="Cambria Math" panose="02040503050406030204" pitchFamily="18" charset="0"/>
                          </a:rPr>
                          <m:t>3</m:t>
                        </m:r>
                      </m:sub>
                    </m:sSub>
                  </m:oMath>
                </a14:m>
                <a:r>
                  <a:rPr lang="en-US" sz="2200" dirty="0">
                    <a:latin typeface="Cambria Math" panose="02040503050406030204" pitchFamily="18" charset="0"/>
                    <a:ea typeface="Cambria Math" panose="02040503050406030204" pitchFamily="18" charset="0"/>
                  </a:rPr>
                  <a:t>=0.80</a:t>
                </a:r>
              </a:p>
            </p:txBody>
          </p:sp>
        </mc:Choice>
        <mc:Fallback xmlns="">
          <p:sp>
            <p:nvSpPr>
              <p:cNvPr id="40" name="TextBox 39">
                <a:extLst>
                  <a:ext uri="{FF2B5EF4-FFF2-40B4-BE49-F238E27FC236}">
                    <a16:creationId xmlns:a16="http://schemas.microsoft.com/office/drawing/2014/main" id="{D0391E34-FC4D-8546-B033-0D134A3FFE34}"/>
                  </a:ext>
                </a:extLst>
              </p:cNvPr>
              <p:cNvSpPr txBox="1">
                <a:spLocks noRot="1" noChangeAspect="1" noMove="1" noResize="1" noEditPoints="1" noAdjustHandles="1" noChangeArrowheads="1" noChangeShapeType="1" noTextEdit="1"/>
              </p:cNvSpPr>
              <p:nvPr/>
            </p:nvSpPr>
            <p:spPr>
              <a:xfrm>
                <a:off x="2386565" y="4244592"/>
                <a:ext cx="1248227" cy="430887"/>
              </a:xfrm>
              <a:prstGeom prst="rect">
                <a:avLst/>
              </a:prstGeom>
              <a:blipFill>
                <a:blip r:embed="rId13"/>
                <a:stretch>
                  <a:fillRect t="-5714" r="-5051" b="-28571"/>
                </a:stretch>
              </a:blipFill>
            </p:spPr>
            <p:txBody>
              <a:bodyPr/>
              <a:lstStyle/>
              <a:p>
                <a:r>
                  <a:rPr lang="en-US">
                    <a:noFill/>
                  </a:rPr>
                  <a:t> </a:t>
                </a:r>
              </a:p>
            </p:txBody>
          </p:sp>
        </mc:Fallback>
      </mc:AlternateContent>
    </p:spTree>
    <p:extLst>
      <p:ext uri="{BB962C8B-B14F-4D97-AF65-F5344CB8AC3E}">
        <p14:creationId xmlns:p14="http://schemas.microsoft.com/office/powerpoint/2010/main" val="372501342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a:xfrm>
            <a:off x="422536" y="27251"/>
            <a:ext cx="10058400" cy="1371600"/>
          </a:xfrm>
        </p:spPr>
        <p:txBody>
          <a:bodyPr/>
          <a:lstStyle/>
          <a:p>
            <a:r>
              <a:rPr lang="en-US" dirty="0">
                <a:latin typeface="Helvetica" pitchFamily="2" charset="0"/>
              </a:rPr>
              <a:t>Back Propagation Example</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p:txBody>
          <a:bodyPr>
            <a:normAutofit/>
          </a:bodyPr>
          <a:lstStyle/>
          <a:p>
            <a:endParaRPr lang="en-US" sz="2400" dirty="0">
              <a:latin typeface="Helvetica" pitchFamily="2" charset="0"/>
            </a:endParaRPr>
          </a:p>
          <a:p>
            <a:pPr marL="0" indent="0">
              <a:buNone/>
            </a:pPr>
            <a:endParaRPr lang="en-US" sz="2400" dirty="0">
              <a:latin typeface="Helvetica" pitchFamily="2" charset="0"/>
            </a:endParaRPr>
          </a:p>
        </p:txBody>
      </p:sp>
      <p:grpSp>
        <p:nvGrpSpPr>
          <p:cNvPr id="4" name="Group 3">
            <a:extLst>
              <a:ext uri="{FF2B5EF4-FFF2-40B4-BE49-F238E27FC236}">
                <a16:creationId xmlns:a16="http://schemas.microsoft.com/office/drawing/2014/main" id="{F2289EC0-BEE5-C54C-941C-D1D22C501FE9}"/>
              </a:ext>
            </a:extLst>
          </p:cNvPr>
          <p:cNvGrpSpPr/>
          <p:nvPr/>
        </p:nvGrpSpPr>
        <p:grpSpPr>
          <a:xfrm>
            <a:off x="1066799" y="2654306"/>
            <a:ext cx="8459767" cy="3092895"/>
            <a:chOff x="3375581" y="2991232"/>
            <a:chExt cx="4589912" cy="2034562"/>
          </a:xfrm>
        </p:grpSpPr>
        <p:sp>
          <p:nvSpPr>
            <p:cNvPr id="14" name="Oval 13">
              <a:extLst>
                <a:ext uri="{FF2B5EF4-FFF2-40B4-BE49-F238E27FC236}">
                  <a16:creationId xmlns:a16="http://schemas.microsoft.com/office/drawing/2014/main" id="{E74544D5-EB92-D349-B000-DF8E15FD9E07}"/>
                </a:ext>
              </a:extLst>
            </p:cNvPr>
            <p:cNvSpPr/>
            <p:nvPr/>
          </p:nvSpPr>
          <p:spPr>
            <a:xfrm>
              <a:off x="3375582" y="2991232"/>
              <a:ext cx="938637" cy="825956"/>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0.35</a:t>
              </a:r>
            </a:p>
          </p:txBody>
        </p:sp>
        <p:sp>
          <p:nvSpPr>
            <p:cNvPr id="15" name="Oval 14">
              <a:extLst>
                <a:ext uri="{FF2B5EF4-FFF2-40B4-BE49-F238E27FC236}">
                  <a16:creationId xmlns:a16="http://schemas.microsoft.com/office/drawing/2014/main" id="{F521F1DA-EC70-7F4B-9BE4-67D2FF50F7D7}"/>
                </a:ext>
              </a:extLst>
            </p:cNvPr>
            <p:cNvSpPr/>
            <p:nvPr/>
          </p:nvSpPr>
          <p:spPr>
            <a:xfrm>
              <a:off x="3375581" y="4199838"/>
              <a:ext cx="938637" cy="825956"/>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0.9</a:t>
              </a:r>
            </a:p>
          </p:txBody>
        </p:sp>
        <p:sp>
          <p:nvSpPr>
            <p:cNvPr id="16" name="Oval 15">
              <a:extLst>
                <a:ext uri="{FF2B5EF4-FFF2-40B4-BE49-F238E27FC236}">
                  <a16:creationId xmlns:a16="http://schemas.microsoft.com/office/drawing/2014/main" id="{9E2F0B38-4A5D-F14A-80F5-1268744DDA8E}"/>
                </a:ext>
              </a:extLst>
            </p:cNvPr>
            <p:cNvSpPr/>
            <p:nvPr/>
          </p:nvSpPr>
          <p:spPr>
            <a:xfrm>
              <a:off x="5285344" y="3001391"/>
              <a:ext cx="938637" cy="825956"/>
            </a:xfrm>
            <a:prstGeom prst="ellipse">
              <a:avLst/>
            </a:prstGeom>
            <a:solidFill>
              <a:srgbClr val="FF0000"/>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0.68</a:t>
              </a:r>
            </a:p>
          </p:txBody>
        </p:sp>
        <p:sp>
          <p:nvSpPr>
            <p:cNvPr id="17" name="Oval 16">
              <a:extLst>
                <a:ext uri="{FF2B5EF4-FFF2-40B4-BE49-F238E27FC236}">
                  <a16:creationId xmlns:a16="http://schemas.microsoft.com/office/drawing/2014/main" id="{E0DB1823-4CEA-3A4C-B00D-9089ECD8926D}"/>
                </a:ext>
              </a:extLst>
            </p:cNvPr>
            <p:cNvSpPr/>
            <p:nvPr/>
          </p:nvSpPr>
          <p:spPr>
            <a:xfrm>
              <a:off x="5285344" y="4199838"/>
              <a:ext cx="938637" cy="825956"/>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a:extLst>
                <a:ext uri="{FF2B5EF4-FFF2-40B4-BE49-F238E27FC236}">
                  <a16:creationId xmlns:a16="http://schemas.microsoft.com/office/drawing/2014/main" id="{212D0EF4-CDAF-3E48-9762-96B3A0BFDBFE}"/>
                </a:ext>
              </a:extLst>
            </p:cNvPr>
            <p:cNvSpPr/>
            <p:nvPr/>
          </p:nvSpPr>
          <p:spPr>
            <a:xfrm>
              <a:off x="7026856" y="3613735"/>
              <a:ext cx="938637" cy="825956"/>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Target: 0.5</a:t>
              </a:r>
            </a:p>
          </p:txBody>
        </p:sp>
        <p:cxnSp>
          <p:nvCxnSpPr>
            <p:cNvPr id="19" name="Straight Arrow Connector 18">
              <a:extLst>
                <a:ext uri="{FF2B5EF4-FFF2-40B4-BE49-F238E27FC236}">
                  <a16:creationId xmlns:a16="http://schemas.microsoft.com/office/drawing/2014/main" id="{904FB72E-F32B-4C40-B12A-58ED7C24BC10}"/>
                </a:ext>
              </a:extLst>
            </p:cNvPr>
            <p:cNvCxnSpPr>
              <a:stCxn id="14" idx="6"/>
              <a:endCxn id="16" idx="2"/>
            </p:cNvCxnSpPr>
            <p:nvPr/>
          </p:nvCxnSpPr>
          <p:spPr>
            <a:xfrm>
              <a:off x="4314219" y="3404210"/>
              <a:ext cx="971125" cy="10159"/>
            </a:xfrm>
            <a:prstGeom prst="straightConnector1">
              <a:avLst/>
            </a:prstGeom>
            <a:solidFill>
              <a:srgbClr val="FF0000"/>
            </a:solidFill>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0EAAED42-6560-7A4C-A1DB-DC39FB8DC617}"/>
                </a:ext>
              </a:extLst>
            </p:cNvPr>
            <p:cNvCxnSpPr/>
            <p:nvPr/>
          </p:nvCxnSpPr>
          <p:spPr>
            <a:xfrm>
              <a:off x="4314219" y="4619991"/>
              <a:ext cx="971125" cy="10159"/>
            </a:xfrm>
            <a:prstGeom prst="straightConnector1">
              <a:avLst/>
            </a:prstGeom>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5DD30C84-2C74-EC49-87EE-7653B34BD18B}"/>
                </a:ext>
              </a:extLst>
            </p:cNvPr>
            <p:cNvCxnSpPr>
              <a:cxnSpLocks/>
              <a:endCxn id="18" idx="2"/>
            </p:cNvCxnSpPr>
            <p:nvPr/>
          </p:nvCxnSpPr>
          <p:spPr>
            <a:xfrm>
              <a:off x="6223981" y="3442259"/>
              <a:ext cx="802875" cy="584454"/>
            </a:xfrm>
            <a:prstGeom prst="straightConnector1">
              <a:avLst/>
            </a:prstGeom>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FF3F8198-7A53-2A45-B950-88C6270E9670}"/>
                </a:ext>
              </a:extLst>
            </p:cNvPr>
            <p:cNvCxnSpPr>
              <a:cxnSpLocks/>
              <a:endCxn id="18" idx="2"/>
            </p:cNvCxnSpPr>
            <p:nvPr/>
          </p:nvCxnSpPr>
          <p:spPr>
            <a:xfrm flipV="1">
              <a:off x="6223981" y="4026713"/>
              <a:ext cx="802875" cy="588198"/>
            </a:xfrm>
            <a:prstGeom prst="straightConnector1">
              <a:avLst/>
            </a:prstGeom>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25B65946-CE70-9244-905F-BFE49F6C6ABD}"/>
                </a:ext>
              </a:extLst>
            </p:cNvPr>
            <p:cNvCxnSpPr>
              <a:cxnSpLocks/>
              <a:stCxn id="14" idx="6"/>
              <a:endCxn id="17" idx="1"/>
            </p:cNvCxnSpPr>
            <p:nvPr/>
          </p:nvCxnSpPr>
          <p:spPr>
            <a:xfrm>
              <a:off x="4314219" y="3404210"/>
              <a:ext cx="1108585" cy="916586"/>
            </a:xfrm>
            <a:prstGeom prst="straightConnector1">
              <a:avLst/>
            </a:prstGeom>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51F8FD80-36AF-EE45-976A-709D04550509}"/>
                </a:ext>
              </a:extLst>
            </p:cNvPr>
            <p:cNvCxnSpPr>
              <a:cxnSpLocks/>
              <a:stCxn id="15" idx="6"/>
              <a:endCxn id="16" idx="3"/>
            </p:cNvCxnSpPr>
            <p:nvPr/>
          </p:nvCxnSpPr>
          <p:spPr>
            <a:xfrm flipV="1">
              <a:off x="4314218" y="3706389"/>
              <a:ext cx="1108586" cy="906427"/>
            </a:xfrm>
            <a:prstGeom prst="straightConnector1">
              <a:avLst/>
            </a:prstGeom>
            <a:solidFill>
              <a:srgbClr val="FF0000"/>
            </a:solidFill>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BB0733E6-4BD7-8F4A-9505-E48C6EE57679}"/>
                  </a:ext>
                </a:extLst>
              </p:cNvPr>
              <p:cNvSpPr txBox="1"/>
              <p:nvPr/>
            </p:nvSpPr>
            <p:spPr>
              <a:xfrm>
                <a:off x="3000051" y="2772304"/>
                <a:ext cx="1449692" cy="4308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𝑤</m:t>
                          </m:r>
                        </m:e>
                        <m:sub>
                          <m:r>
                            <a:rPr lang="en-US" sz="2200" b="0" i="1" smtClean="0">
                              <a:latin typeface="Cambria Math" panose="02040503050406030204" pitchFamily="18" charset="0"/>
                            </a:rPr>
                            <m:t>1</m:t>
                          </m:r>
                        </m:sub>
                      </m:sSub>
                      <m:r>
                        <a:rPr lang="en-US" sz="2200" b="0" i="1" smtClean="0">
                          <a:latin typeface="Cambria Math" panose="02040503050406030204" pitchFamily="18" charset="0"/>
                        </a:rPr>
                        <m:t>=0.10</m:t>
                      </m:r>
                    </m:oMath>
                  </m:oMathPara>
                </a14:m>
                <a:endParaRPr lang="en-US" sz="2200" dirty="0"/>
              </a:p>
            </p:txBody>
          </p:sp>
        </mc:Choice>
        <mc:Fallback xmlns="">
          <p:sp>
            <p:nvSpPr>
              <p:cNvPr id="28" name="TextBox 27">
                <a:extLst>
                  <a:ext uri="{FF2B5EF4-FFF2-40B4-BE49-F238E27FC236}">
                    <a16:creationId xmlns:a16="http://schemas.microsoft.com/office/drawing/2014/main" id="{BB0733E6-4BD7-8F4A-9505-E48C6EE57679}"/>
                  </a:ext>
                </a:extLst>
              </p:cNvPr>
              <p:cNvSpPr txBox="1">
                <a:spLocks noRot="1" noChangeAspect="1" noMove="1" noResize="1" noEditPoints="1" noAdjustHandles="1" noChangeArrowheads="1" noChangeShapeType="1" noTextEdit="1"/>
              </p:cNvSpPr>
              <p:nvPr/>
            </p:nvSpPr>
            <p:spPr>
              <a:xfrm>
                <a:off x="3000051" y="2772304"/>
                <a:ext cx="1449692" cy="430887"/>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26C39DDA-A519-4D4F-A47D-D40ADAB1EF70}"/>
                  </a:ext>
                </a:extLst>
              </p:cNvPr>
              <p:cNvSpPr txBox="1"/>
              <p:nvPr/>
            </p:nvSpPr>
            <p:spPr>
              <a:xfrm>
                <a:off x="2988090" y="5125918"/>
                <a:ext cx="1239698" cy="430887"/>
              </a:xfrm>
              <a:prstGeom prst="rect">
                <a:avLst/>
              </a:prstGeom>
              <a:noFill/>
            </p:spPr>
            <p:txBody>
              <a:bodyPr wrap="none" rtlCol="0">
                <a:spAutoFit/>
              </a:bodyPr>
              <a:lstStyle/>
              <a:p>
                <a14:m>
                  <m:oMath xmlns:m="http://schemas.openxmlformats.org/officeDocument/2006/math">
                    <m:sSub>
                      <m:sSubPr>
                        <m:ctrlPr>
                          <a:rPr lang="en-US" sz="2200" b="0" i="1" smtClean="0">
                            <a:latin typeface="Cambria Math" panose="02040503050406030204" pitchFamily="18" charset="0"/>
                            <a:ea typeface="Cambria Math" panose="02040503050406030204" pitchFamily="18" charset="0"/>
                          </a:rPr>
                        </m:ctrlPr>
                      </m:sSubPr>
                      <m:e>
                        <m:r>
                          <a:rPr lang="en-US" sz="2200" b="0" i="1" smtClean="0">
                            <a:latin typeface="Cambria Math" panose="02040503050406030204" pitchFamily="18" charset="0"/>
                            <a:ea typeface="Cambria Math" panose="02040503050406030204" pitchFamily="18" charset="0"/>
                          </a:rPr>
                          <m:t>𝑤</m:t>
                        </m:r>
                      </m:e>
                      <m:sub>
                        <m:r>
                          <a:rPr lang="en-US" sz="2200" b="0" i="1" smtClean="0">
                            <a:latin typeface="Cambria Math" panose="02040503050406030204" pitchFamily="18" charset="0"/>
                            <a:ea typeface="Cambria Math" panose="02040503050406030204" pitchFamily="18" charset="0"/>
                          </a:rPr>
                          <m:t>4</m:t>
                        </m:r>
                      </m:sub>
                    </m:sSub>
                  </m:oMath>
                </a14:m>
                <a:r>
                  <a:rPr lang="en-US" sz="2200" dirty="0">
                    <a:latin typeface="Cambria Math" panose="02040503050406030204" pitchFamily="18" charset="0"/>
                    <a:ea typeface="Cambria Math" panose="02040503050406030204" pitchFamily="18" charset="0"/>
                  </a:rPr>
                  <a:t>=0.60</a:t>
                </a:r>
              </a:p>
            </p:txBody>
          </p:sp>
        </mc:Choice>
        <mc:Fallback xmlns="">
          <p:sp>
            <p:nvSpPr>
              <p:cNvPr id="29" name="TextBox 28">
                <a:extLst>
                  <a:ext uri="{FF2B5EF4-FFF2-40B4-BE49-F238E27FC236}">
                    <a16:creationId xmlns:a16="http://schemas.microsoft.com/office/drawing/2014/main" id="{26C39DDA-A519-4D4F-A47D-D40ADAB1EF70}"/>
                  </a:ext>
                </a:extLst>
              </p:cNvPr>
              <p:cNvSpPr txBox="1">
                <a:spLocks noRot="1" noChangeAspect="1" noMove="1" noResize="1" noEditPoints="1" noAdjustHandles="1" noChangeArrowheads="1" noChangeShapeType="1" noTextEdit="1"/>
              </p:cNvSpPr>
              <p:nvPr/>
            </p:nvSpPr>
            <p:spPr>
              <a:xfrm>
                <a:off x="2988090" y="5125918"/>
                <a:ext cx="1239698" cy="430887"/>
              </a:xfrm>
              <a:prstGeom prst="rect">
                <a:avLst/>
              </a:prstGeom>
              <a:blipFill>
                <a:blip r:embed="rId3"/>
                <a:stretch>
                  <a:fillRect t="-8571" r="-4040" b="-25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37663B59-496B-7949-B018-1E24CA72E070}"/>
                  </a:ext>
                </a:extLst>
              </p:cNvPr>
              <p:cNvSpPr txBox="1"/>
              <p:nvPr/>
            </p:nvSpPr>
            <p:spPr>
              <a:xfrm>
                <a:off x="6698499" y="3201761"/>
                <a:ext cx="1373261" cy="430887"/>
              </a:xfrm>
              <a:prstGeom prst="rect">
                <a:avLst/>
              </a:prstGeom>
              <a:noFill/>
            </p:spPr>
            <p:txBody>
              <a:bodyPr wrap="none" rtlCol="0">
                <a:spAutoFit/>
              </a:bodyPr>
              <a:lstStyle/>
              <a:p>
                <a14:m>
                  <m:oMath xmlns:m="http://schemas.openxmlformats.org/officeDocument/2006/math">
                    <m:sSub>
                      <m:sSubPr>
                        <m:ctrlPr>
                          <a:rPr lang="en-US" sz="2200" b="0" i="1" smtClean="0">
                            <a:latin typeface="Cambria Math" panose="02040503050406030204" pitchFamily="18" charset="0"/>
                            <a:ea typeface="Cambria Math" panose="02040503050406030204" pitchFamily="18" charset="0"/>
                          </a:rPr>
                        </m:ctrlPr>
                      </m:sSubPr>
                      <m:e>
                        <m:r>
                          <a:rPr lang="en-US" sz="2200" b="0" i="1" smtClean="0">
                            <a:latin typeface="Cambria Math" panose="02040503050406030204" pitchFamily="18" charset="0"/>
                            <a:ea typeface="Cambria Math" panose="02040503050406030204" pitchFamily="18" charset="0"/>
                          </a:rPr>
                          <m:t>𝑤</m:t>
                        </m:r>
                      </m:e>
                      <m:sub>
                        <m:r>
                          <a:rPr lang="en-US" sz="2200" b="0" i="1" smtClean="0">
                            <a:latin typeface="Cambria Math" panose="02040503050406030204" pitchFamily="18" charset="0"/>
                            <a:ea typeface="Cambria Math" panose="02040503050406030204" pitchFamily="18" charset="0"/>
                          </a:rPr>
                          <m:t>5</m:t>
                        </m:r>
                      </m:sub>
                    </m:sSub>
                  </m:oMath>
                </a14:m>
                <a:r>
                  <a:rPr lang="en-US" sz="2200" dirty="0">
                    <a:latin typeface="Cambria Math" panose="02040503050406030204" pitchFamily="18" charset="0"/>
                    <a:ea typeface="Cambria Math" panose="02040503050406030204" pitchFamily="18" charset="0"/>
                  </a:rPr>
                  <a:t> = 0.30</a:t>
                </a:r>
              </a:p>
            </p:txBody>
          </p:sp>
        </mc:Choice>
        <mc:Fallback xmlns="">
          <p:sp>
            <p:nvSpPr>
              <p:cNvPr id="32" name="TextBox 31">
                <a:extLst>
                  <a:ext uri="{FF2B5EF4-FFF2-40B4-BE49-F238E27FC236}">
                    <a16:creationId xmlns:a16="http://schemas.microsoft.com/office/drawing/2014/main" id="{37663B59-496B-7949-B018-1E24CA72E070}"/>
                  </a:ext>
                </a:extLst>
              </p:cNvPr>
              <p:cNvSpPr txBox="1">
                <a:spLocks noRot="1" noChangeAspect="1" noMove="1" noResize="1" noEditPoints="1" noAdjustHandles="1" noChangeArrowheads="1" noChangeShapeType="1" noTextEdit="1"/>
              </p:cNvSpPr>
              <p:nvPr/>
            </p:nvSpPr>
            <p:spPr>
              <a:xfrm>
                <a:off x="6698499" y="3201761"/>
                <a:ext cx="1373261" cy="430887"/>
              </a:xfrm>
              <a:prstGeom prst="rect">
                <a:avLst/>
              </a:prstGeom>
              <a:blipFill>
                <a:blip r:embed="rId4"/>
                <a:stretch>
                  <a:fillRect t="-8824" r="-3636" b="-2941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C68DF134-F471-7946-A598-A6E86653C083}"/>
                  </a:ext>
                </a:extLst>
              </p:cNvPr>
              <p:cNvSpPr txBox="1"/>
              <p:nvPr/>
            </p:nvSpPr>
            <p:spPr>
              <a:xfrm>
                <a:off x="6698499" y="4778776"/>
                <a:ext cx="1456231" cy="4308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𝑤</m:t>
                          </m:r>
                        </m:e>
                        <m:sub>
                          <m:r>
                            <a:rPr lang="en-US" sz="2200" b="0" i="1" smtClean="0">
                              <a:latin typeface="Cambria Math" panose="02040503050406030204" pitchFamily="18" charset="0"/>
                            </a:rPr>
                            <m:t>6</m:t>
                          </m:r>
                        </m:sub>
                      </m:sSub>
                      <m:r>
                        <a:rPr lang="en-US" sz="2200" b="0" i="1" smtClean="0">
                          <a:latin typeface="Cambria Math" panose="02040503050406030204" pitchFamily="18" charset="0"/>
                        </a:rPr>
                        <m:t>=0.90</m:t>
                      </m:r>
                    </m:oMath>
                  </m:oMathPara>
                </a14:m>
                <a:endParaRPr lang="en-US" sz="2200" dirty="0"/>
              </a:p>
            </p:txBody>
          </p:sp>
        </mc:Choice>
        <mc:Fallback xmlns="">
          <p:sp>
            <p:nvSpPr>
              <p:cNvPr id="33" name="TextBox 32">
                <a:extLst>
                  <a:ext uri="{FF2B5EF4-FFF2-40B4-BE49-F238E27FC236}">
                    <a16:creationId xmlns:a16="http://schemas.microsoft.com/office/drawing/2014/main" id="{C68DF134-F471-7946-A598-A6E86653C083}"/>
                  </a:ext>
                </a:extLst>
              </p:cNvPr>
              <p:cNvSpPr txBox="1">
                <a:spLocks noRot="1" noChangeAspect="1" noMove="1" noResize="1" noEditPoints="1" noAdjustHandles="1" noChangeArrowheads="1" noChangeShapeType="1" noTextEdit="1"/>
              </p:cNvSpPr>
              <p:nvPr/>
            </p:nvSpPr>
            <p:spPr>
              <a:xfrm>
                <a:off x="6698499" y="4778776"/>
                <a:ext cx="1456231" cy="430887"/>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Content Placeholder 2">
                <a:extLst>
                  <a:ext uri="{FF2B5EF4-FFF2-40B4-BE49-F238E27FC236}">
                    <a16:creationId xmlns:a16="http://schemas.microsoft.com/office/drawing/2014/main" id="{9EDBD7F6-A329-774F-8090-73CBB6B6EE1A}"/>
                  </a:ext>
                </a:extLst>
              </p:cNvPr>
              <p:cNvSpPr txBox="1">
                <a:spLocks/>
              </p:cNvSpPr>
              <p:nvPr/>
            </p:nvSpPr>
            <p:spPr>
              <a:xfrm>
                <a:off x="5953987" y="2513578"/>
                <a:ext cx="878543" cy="49127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b="0" i="1" dirty="0" smtClean="0">
                              <a:solidFill>
                                <a:schemeClr val="tx1"/>
                              </a:solidFill>
                              <a:latin typeface="Cambria Math" panose="02040503050406030204" pitchFamily="18" charset="0"/>
                            </a:rPr>
                          </m:ctrlPr>
                        </m:sSubPr>
                        <m:e>
                          <m:r>
                            <a:rPr lang="en-US" i="1" dirty="0" smtClean="0">
                              <a:solidFill>
                                <a:schemeClr val="tx1"/>
                              </a:solidFill>
                              <a:latin typeface="Cambria Math" panose="02040503050406030204" pitchFamily="18" charset="0"/>
                            </a:rPr>
                            <m:t>𝐻</m:t>
                          </m:r>
                        </m:e>
                        <m:sub>
                          <m:r>
                            <a:rPr lang="en-US" i="1" dirty="0" smtClean="0">
                              <a:solidFill>
                                <a:schemeClr val="tx1"/>
                              </a:solidFill>
                              <a:latin typeface="Cambria Math" panose="02040503050406030204" pitchFamily="18" charset="0"/>
                            </a:rPr>
                            <m:t>1</m:t>
                          </m:r>
                        </m:sub>
                      </m:sSub>
                    </m:oMath>
                  </m:oMathPara>
                </a14:m>
                <a:endParaRPr lang="en-US" dirty="0"/>
              </a:p>
            </p:txBody>
          </p:sp>
        </mc:Choice>
        <mc:Fallback xmlns="">
          <p:sp>
            <p:nvSpPr>
              <p:cNvPr id="34" name="Content Placeholder 2">
                <a:extLst>
                  <a:ext uri="{FF2B5EF4-FFF2-40B4-BE49-F238E27FC236}">
                    <a16:creationId xmlns:a16="http://schemas.microsoft.com/office/drawing/2014/main" id="{9EDBD7F6-A329-774F-8090-73CBB6B6EE1A}"/>
                  </a:ext>
                </a:extLst>
              </p:cNvPr>
              <p:cNvSpPr txBox="1">
                <a:spLocks noRot="1" noChangeAspect="1" noMove="1" noResize="1" noEditPoints="1" noAdjustHandles="1" noChangeArrowheads="1" noChangeShapeType="1" noTextEdit="1"/>
              </p:cNvSpPr>
              <p:nvPr/>
            </p:nvSpPr>
            <p:spPr>
              <a:xfrm>
                <a:off x="5953987" y="2513578"/>
                <a:ext cx="878543" cy="491270"/>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Content Placeholder 2">
                <a:extLst>
                  <a:ext uri="{FF2B5EF4-FFF2-40B4-BE49-F238E27FC236}">
                    <a16:creationId xmlns:a16="http://schemas.microsoft.com/office/drawing/2014/main" id="{9D8CC347-2FA3-E24F-9CB3-9A70A2102FC0}"/>
                  </a:ext>
                </a:extLst>
              </p:cNvPr>
              <p:cNvSpPr txBox="1">
                <a:spLocks/>
              </p:cNvSpPr>
              <p:nvPr/>
            </p:nvSpPr>
            <p:spPr>
              <a:xfrm>
                <a:off x="5875254" y="4260448"/>
                <a:ext cx="878543" cy="49127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b="0" i="1" dirty="0" smtClean="0">
                              <a:solidFill>
                                <a:schemeClr val="tx1"/>
                              </a:solidFill>
                              <a:latin typeface="Cambria Math" panose="02040503050406030204" pitchFamily="18" charset="0"/>
                            </a:rPr>
                          </m:ctrlPr>
                        </m:sSubPr>
                        <m:e>
                          <m:r>
                            <a:rPr lang="en-US" i="1" dirty="0" smtClean="0">
                              <a:solidFill>
                                <a:schemeClr val="tx1"/>
                              </a:solidFill>
                              <a:latin typeface="Cambria Math" panose="02040503050406030204" pitchFamily="18" charset="0"/>
                            </a:rPr>
                            <m:t>𝐻</m:t>
                          </m:r>
                        </m:e>
                        <m:sub>
                          <m:r>
                            <a:rPr lang="en-US" b="0" i="1" dirty="0" smtClean="0">
                              <a:solidFill>
                                <a:schemeClr val="tx1"/>
                              </a:solidFill>
                              <a:latin typeface="Cambria Math" panose="02040503050406030204" pitchFamily="18" charset="0"/>
                            </a:rPr>
                            <m:t>2</m:t>
                          </m:r>
                        </m:sub>
                      </m:sSub>
                    </m:oMath>
                  </m:oMathPara>
                </a14:m>
                <a:endParaRPr lang="en-US" dirty="0"/>
              </a:p>
            </p:txBody>
          </p:sp>
        </mc:Choice>
        <mc:Fallback xmlns="">
          <p:sp>
            <p:nvSpPr>
              <p:cNvPr id="35" name="Content Placeholder 2">
                <a:extLst>
                  <a:ext uri="{FF2B5EF4-FFF2-40B4-BE49-F238E27FC236}">
                    <a16:creationId xmlns:a16="http://schemas.microsoft.com/office/drawing/2014/main" id="{9D8CC347-2FA3-E24F-9CB3-9A70A2102FC0}"/>
                  </a:ext>
                </a:extLst>
              </p:cNvPr>
              <p:cNvSpPr txBox="1">
                <a:spLocks noRot="1" noChangeAspect="1" noMove="1" noResize="1" noEditPoints="1" noAdjustHandles="1" noChangeArrowheads="1" noChangeShapeType="1" noTextEdit="1"/>
              </p:cNvSpPr>
              <p:nvPr/>
            </p:nvSpPr>
            <p:spPr>
              <a:xfrm>
                <a:off x="5875254" y="4260448"/>
                <a:ext cx="878543" cy="491270"/>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Content Placeholder 2">
                <a:extLst>
                  <a:ext uri="{FF2B5EF4-FFF2-40B4-BE49-F238E27FC236}">
                    <a16:creationId xmlns:a16="http://schemas.microsoft.com/office/drawing/2014/main" id="{A3511906-2F34-2B4E-898C-BF187B86B7A7}"/>
                  </a:ext>
                </a:extLst>
              </p:cNvPr>
              <p:cNvSpPr txBox="1">
                <a:spLocks/>
              </p:cNvSpPr>
              <p:nvPr/>
            </p:nvSpPr>
            <p:spPr>
              <a:xfrm>
                <a:off x="9087294" y="3314198"/>
                <a:ext cx="878543" cy="49127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b="0" i="1" dirty="0" smtClean="0">
                              <a:solidFill>
                                <a:schemeClr val="tx1"/>
                              </a:solidFill>
                              <a:latin typeface="Cambria Math" panose="02040503050406030204" pitchFamily="18" charset="0"/>
                            </a:rPr>
                          </m:ctrlPr>
                        </m:sSubPr>
                        <m:e>
                          <m:r>
                            <a:rPr lang="en-US" b="0" i="1" dirty="0" smtClean="0">
                              <a:solidFill>
                                <a:schemeClr val="tx1"/>
                              </a:solidFill>
                              <a:latin typeface="Cambria Math" panose="02040503050406030204" pitchFamily="18" charset="0"/>
                            </a:rPr>
                            <m:t>𝑂</m:t>
                          </m:r>
                        </m:e>
                        <m:sub>
                          <m:r>
                            <a:rPr lang="en-US" i="1" dirty="0" smtClean="0">
                              <a:solidFill>
                                <a:schemeClr val="tx1"/>
                              </a:solidFill>
                              <a:latin typeface="Cambria Math" panose="02040503050406030204" pitchFamily="18" charset="0"/>
                            </a:rPr>
                            <m:t>1</m:t>
                          </m:r>
                        </m:sub>
                      </m:sSub>
                    </m:oMath>
                  </m:oMathPara>
                </a14:m>
                <a:endParaRPr lang="en-US" dirty="0"/>
              </a:p>
            </p:txBody>
          </p:sp>
        </mc:Choice>
        <mc:Fallback xmlns="">
          <p:sp>
            <p:nvSpPr>
              <p:cNvPr id="36" name="Content Placeholder 2">
                <a:extLst>
                  <a:ext uri="{FF2B5EF4-FFF2-40B4-BE49-F238E27FC236}">
                    <a16:creationId xmlns:a16="http://schemas.microsoft.com/office/drawing/2014/main" id="{A3511906-2F34-2B4E-898C-BF187B86B7A7}"/>
                  </a:ext>
                </a:extLst>
              </p:cNvPr>
              <p:cNvSpPr txBox="1">
                <a:spLocks noRot="1" noChangeAspect="1" noMove="1" noResize="1" noEditPoints="1" noAdjustHandles="1" noChangeArrowheads="1" noChangeShapeType="1" noTextEdit="1"/>
              </p:cNvSpPr>
              <p:nvPr/>
            </p:nvSpPr>
            <p:spPr>
              <a:xfrm>
                <a:off x="9087294" y="3314198"/>
                <a:ext cx="878543" cy="491270"/>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Content Placeholder 2">
                <a:extLst>
                  <a:ext uri="{FF2B5EF4-FFF2-40B4-BE49-F238E27FC236}">
                    <a16:creationId xmlns:a16="http://schemas.microsoft.com/office/drawing/2014/main" id="{E6FE47F3-203E-1C4C-BBDE-FEE31023C960}"/>
                  </a:ext>
                </a:extLst>
              </p:cNvPr>
              <p:cNvSpPr txBox="1">
                <a:spLocks/>
              </p:cNvSpPr>
              <p:nvPr/>
            </p:nvSpPr>
            <p:spPr>
              <a:xfrm>
                <a:off x="460243" y="2972616"/>
                <a:ext cx="878543" cy="49127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𝐼</m:t>
                          </m:r>
                        </m:e>
                        <m:sub>
                          <m:r>
                            <a:rPr lang="en-US" i="1" dirty="0" smtClean="0">
                              <a:latin typeface="Cambria Math" panose="02040503050406030204" pitchFamily="18" charset="0"/>
                            </a:rPr>
                            <m:t>1</m:t>
                          </m:r>
                        </m:sub>
                      </m:sSub>
                    </m:oMath>
                  </m:oMathPara>
                </a14:m>
                <a:endParaRPr lang="en-US" dirty="0"/>
              </a:p>
            </p:txBody>
          </p:sp>
        </mc:Choice>
        <mc:Fallback xmlns="">
          <p:sp>
            <p:nvSpPr>
              <p:cNvPr id="37" name="Content Placeholder 2">
                <a:extLst>
                  <a:ext uri="{FF2B5EF4-FFF2-40B4-BE49-F238E27FC236}">
                    <a16:creationId xmlns:a16="http://schemas.microsoft.com/office/drawing/2014/main" id="{E6FE47F3-203E-1C4C-BBDE-FEE31023C960}"/>
                  </a:ext>
                </a:extLst>
              </p:cNvPr>
              <p:cNvSpPr txBox="1">
                <a:spLocks noRot="1" noChangeAspect="1" noMove="1" noResize="1" noEditPoints="1" noAdjustHandles="1" noChangeArrowheads="1" noChangeShapeType="1" noTextEdit="1"/>
              </p:cNvSpPr>
              <p:nvPr/>
            </p:nvSpPr>
            <p:spPr>
              <a:xfrm>
                <a:off x="460243" y="2972616"/>
                <a:ext cx="878543" cy="491270"/>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Content Placeholder 2">
                <a:extLst>
                  <a:ext uri="{FF2B5EF4-FFF2-40B4-BE49-F238E27FC236}">
                    <a16:creationId xmlns:a16="http://schemas.microsoft.com/office/drawing/2014/main" id="{8DDE642B-DD9F-594F-96A3-C488EC8620DC}"/>
                  </a:ext>
                </a:extLst>
              </p:cNvPr>
              <p:cNvSpPr txBox="1">
                <a:spLocks/>
              </p:cNvSpPr>
              <p:nvPr/>
            </p:nvSpPr>
            <p:spPr>
              <a:xfrm>
                <a:off x="460243" y="4873766"/>
                <a:ext cx="878543" cy="49127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𝐼</m:t>
                          </m:r>
                        </m:e>
                        <m:sub>
                          <m:r>
                            <a:rPr lang="en-US" i="1" dirty="0" smtClean="0">
                              <a:latin typeface="Cambria Math" panose="02040503050406030204" pitchFamily="18" charset="0"/>
                            </a:rPr>
                            <m:t>2</m:t>
                          </m:r>
                        </m:sub>
                      </m:sSub>
                    </m:oMath>
                  </m:oMathPara>
                </a14:m>
                <a:endParaRPr lang="en-US" dirty="0"/>
              </a:p>
            </p:txBody>
          </p:sp>
        </mc:Choice>
        <mc:Fallback xmlns="">
          <p:sp>
            <p:nvSpPr>
              <p:cNvPr id="38" name="Content Placeholder 2">
                <a:extLst>
                  <a:ext uri="{FF2B5EF4-FFF2-40B4-BE49-F238E27FC236}">
                    <a16:creationId xmlns:a16="http://schemas.microsoft.com/office/drawing/2014/main" id="{8DDE642B-DD9F-594F-96A3-C488EC8620DC}"/>
                  </a:ext>
                </a:extLst>
              </p:cNvPr>
              <p:cNvSpPr txBox="1">
                <a:spLocks noRot="1" noChangeAspect="1" noMove="1" noResize="1" noEditPoints="1" noAdjustHandles="1" noChangeArrowheads="1" noChangeShapeType="1" noTextEdit="1"/>
              </p:cNvSpPr>
              <p:nvPr/>
            </p:nvSpPr>
            <p:spPr>
              <a:xfrm>
                <a:off x="460243" y="4873766"/>
                <a:ext cx="878543" cy="491270"/>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F3B050E5-10C6-794C-BDCC-F074D043D9DF}"/>
                  </a:ext>
                </a:extLst>
              </p:cNvPr>
              <p:cNvSpPr txBox="1"/>
              <p:nvPr/>
            </p:nvSpPr>
            <p:spPr>
              <a:xfrm>
                <a:off x="531729" y="1227639"/>
                <a:ext cx="10687050" cy="461665"/>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𝐻</m:t>
                          </m:r>
                        </m:e>
                        <m:sub>
                          <m:r>
                            <a:rPr lang="en-US" sz="2400" i="1">
                              <a:latin typeface="Cambria Math" panose="02040503050406030204" pitchFamily="18" charset="0"/>
                            </a:rPr>
                            <m:t>1</m:t>
                          </m:r>
                        </m:sub>
                      </m:sSub>
                      <m:r>
                        <a:rPr lang="en-US" sz="2400" i="1">
                          <a:latin typeface="Cambria Math" panose="02040503050406030204" pitchFamily="18" charset="0"/>
                        </a:rPr>
                        <m:t>≈0.68</m:t>
                      </m:r>
                    </m:oMath>
                  </m:oMathPara>
                </a14:m>
                <a:endParaRPr lang="en-US" sz="2400" dirty="0">
                  <a:latin typeface="Helvetica" pitchFamily="2" charset="0"/>
                </a:endParaRPr>
              </a:p>
            </p:txBody>
          </p:sp>
        </mc:Choice>
        <mc:Fallback xmlns="">
          <p:sp>
            <p:nvSpPr>
              <p:cNvPr id="5" name="TextBox 4">
                <a:extLst>
                  <a:ext uri="{FF2B5EF4-FFF2-40B4-BE49-F238E27FC236}">
                    <a16:creationId xmlns:a16="http://schemas.microsoft.com/office/drawing/2014/main" id="{F3B050E5-10C6-794C-BDCC-F074D043D9DF}"/>
                  </a:ext>
                </a:extLst>
              </p:cNvPr>
              <p:cNvSpPr txBox="1">
                <a:spLocks noRot="1" noChangeAspect="1" noMove="1" noResize="1" noEditPoints="1" noAdjustHandles="1" noChangeArrowheads="1" noChangeShapeType="1" noTextEdit="1"/>
              </p:cNvSpPr>
              <p:nvPr/>
            </p:nvSpPr>
            <p:spPr>
              <a:xfrm>
                <a:off x="531729" y="1227639"/>
                <a:ext cx="10687050" cy="461665"/>
              </a:xfrm>
              <a:prstGeom prst="rect">
                <a:avLst/>
              </a:prstGeom>
              <a:blipFill>
                <a:blip r:embed="rId11"/>
                <a:stretch>
                  <a:fillRect l="-11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9FEF0C29-D384-F340-8E9D-C6659433C198}"/>
                  </a:ext>
                </a:extLst>
              </p:cNvPr>
              <p:cNvSpPr txBox="1"/>
              <p:nvPr/>
            </p:nvSpPr>
            <p:spPr>
              <a:xfrm>
                <a:off x="2170322" y="3686558"/>
                <a:ext cx="1456232" cy="4308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𝑤</m:t>
                          </m:r>
                        </m:e>
                        <m:sub>
                          <m:r>
                            <a:rPr lang="en-US" sz="2200" b="0" i="1" smtClean="0">
                              <a:latin typeface="Cambria Math" panose="02040503050406030204" pitchFamily="18" charset="0"/>
                            </a:rPr>
                            <m:t>2</m:t>
                          </m:r>
                        </m:sub>
                      </m:sSub>
                      <m:r>
                        <a:rPr lang="en-US" sz="2200" b="0" i="1" smtClean="0">
                          <a:latin typeface="Cambria Math" panose="02040503050406030204" pitchFamily="18" charset="0"/>
                        </a:rPr>
                        <m:t>=0.40</m:t>
                      </m:r>
                    </m:oMath>
                  </m:oMathPara>
                </a14:m>
                <a:endParaRPr lang="en-US" sz="2200" dirty="0"/>
              </a:p>
            </p:txBody>
          </p:sp>
        </mc:Choice>
        <mc:Fallback xmlns="">
          <p:sp>
            <p:nvSpPr>
              <p:cNvPr id="39" name="TextBox 38">
                <a:extLst>
                  <a:ext uri="{FF2B5EF4-FFF2-40B4-BE49-F238E27FC236}">
                    <a16:creationId xmlns:a16="http://schemas.microsoft.com/office/drawing/2014/main" id="{9FEF0C29-D384-F340-8E9D-C6659433C198}"/>
                  </a:ext>
                </a:extLst>
              </p:cNvPr>
              <p:cNvSpPr txBox="1">
                <a:spLocks noRot="1" noChangeAspect="1" noMove="1" noResize="1" noEditPoints="1" noAdjustHandles="1" noChangeArrowheads="1" noChangeShapeType="1" noTextEdit="1"/>
              </p:cNvSpPr>
              <p:nvPr/>
            </p:nvSpPr>
            <p:spPr>
              <a:xfrm>
                <a:off x="2170322" y="3686558"/>
                <a:ext cx="1456232" cy="430887"/>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921881FA-C5D6-7641-8D1E-E815F0CC5FEA}"/>
                  </a:ext>
                </a:extLst>
              </p:cNvPr>
              <p:cNvSpPr txBox="1"/>
              <p:nvPr/>
            </p:nvSpPr>
            <p:spPr>
              <a:xfrm>
                <a:off x="2386565" y="4244592"/>
                <a:ext cx="1248227" cy="430887"/>
              </a:xfrm>
              <a:prstGeom prst="rect">
                <a:avLst/>
              </a:prstGeom>
              <a:noFill/>
            </p:spPr>
            <p:txBody>
              <a:bodyPr wrap="none" rtlCol="0">
                <a:spAutoFit/>
              </a:bodyPr>
              <a:lstStyle/>
              <a:p>
                <a14:m>
                  <m:oMath xmlns:m="http://schemas.openxmlformats.org/officeDocument/2006/math">
                    <m:sSub>
                      <m:sSubPr>
                        <m:ctrlPr>
                          <a:rPr lang="en-US" sz="2200" b="0" i="1" smtClean="0">
                            <a:latin typeface="Cambria Math" panose="02040503050406030204" pitchFamily="18" charset="0"/>
                            <a:ea typeface="Cambria Math" panose="02040503050406030204" pitchFamily="18" charset="0"/>
                          </a:rPr>
                        </m:ctrlPr>
                      </m:sSubPr>
                      <m:e>
                        <m:r>
                          <a:rPr lang="en-US" sz="2200" b="0" i="1" smtClean="0">
                            <a:latin typeface="Cambria Math" panose="02040503050406030204" pitchFamily="18" charset="0"/>
                            <a:ea typeface="Cambria Math" panose="02040503050406030204" pitchFamily="18" charset="0"/>
                          </a:rPr>
                          <m:t>𝑤</m:t>
                        </m:r>
                      </m:e>
                      <m:sub>
                        <m:r>
                          <a:rPr lang="en-US" sz="2200" b="0" i="1" smtClean="0">
                            <a:latin typeface="Cambria Math" panose="02040503050406030204" pitchFamily="18" charset="0"/>
                            <a:ea typeface="Cambria Math" panose="02040503050406030204" pitchFamily="18" charset="0"/>
                          </a:rPr>
                          <m:t>3</m:t>
                        </m:r>
                      </m:sub>
                    </m:sSub>
                  </m:oMath>
                </a14:m>
                <a:r>
                  <a:rPr lang="en-US" sz="2200" dirty="0">
                    <a:latin typeface="Cambria Math" panose="02040503050406030204" pitchFamily="18" charset="0"/>
                    <a:ea typeface="Cambria Math" panose="02040503050406030204" pitchFamily="18" charset="0"/>
                  </a:rPr>
                  <a:t>=0.80</a:t>
                </a:r>
              </a:p>
            </p:txBody>
          </p:sp>
        </mc:Choice>
        <mc:Fallback xmlns="">
          <p:sp>
            <p:nvSpPr>
              <p:cNvPr id="40" name="TextBox 39">
                <a:extLst>
                  <a:ext uri="{FF2B5EF4-FFF2-40B4-BE49-F238E27FC236}">
                    <a16:creationId xmlns:a16="http://schemas.microsoft.com/office/drawing/2014/main" id="{921881FA-C5D6-7641-8D1E-E815F0CC5FEA}"/>
                  </a:ext>
                </a:extLst>
              </p:cNvPr>
              <p:cNvSpPr txBox="1">
                <a:spLocks noRot="1" noChangeAspect="1" noMove="1" noResize="1" noEditPoints="1" noAdjustHandles="1" noChangeArrowheads="1" noChangeShapeType="1" noTextEdit="1"/>
              </p:cNvSpPr>
              <p:nvPr/>
            </p:nvSpPr>
            <p:spPr>
              <a:xfrm>
                <a:off x="2386565" y="4244592"/>
                <a:ext cx="1248227" cy="430887"/>
              </a:xfrm>
              <a:prstGeom prst="rect">
                <a:avLst/>
              </a:prstGeom>
              <a:blipFill>
                <a:blip r:embed="rId13"/>
                <a:stretch>
                  <a:fillRect t="-5714" r="-5051" b="-28571"/>
                </a:stretch>
              </a:blipFill>
            </p:spPr>
            <p:txBody>
              <a:bodyPr/>
              <a:lstStyle/>
              <a:p>
                <a:r>
                  <a:rPr lang="en-US">
                    <a:noFill/>
                  </a:rPr>
                  <a:t> </a:t>
                </a:r>
              </a:p>
            </p:txBody>
          </p:sp>
        </mc:Fallback>
      </mc:AlternateContent>
    </p:spTree>
    <p:extLst>
      <p:ext uri="{BB962C8B-B14F-4D97-AF65-F5344CB8AC3E}">
        <p14:creationId xmlns:p14="http://schemas.microsoft.com/office/powerpoint/2010/main" val="55418594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a:xfrm>
            <a:off x="422536" y="27251"/>
            <a:ext cx="10058400" cy="1371600"/>
          </a:xfrm>
        </p:spPr>
        <p:txBody>
          <a:bodyPr/>
          <a:lstStyle/>
          <a:p>
            <a:r>
              <a:rPr lang="en-US" dirty="0">
                <a:latin typeface="Helvetica" pitchFamily="2" charset="0"/>
              </a:rPr>
              <a:t>Back Propagation Example</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p:txBody>
          <a:bodyPr>
            <a:normAutofit/>
          </a:bodyPr>
          <a:lstStyle/>
          <a:p>
            <a:endParaRPr lang="en-US" sz="2400" dirty="0">
              <a:latin typeface="Helvetica" pitchFamily="2" charset="0"/>
            </a:endParaRPr>
          </a:p>
          <a:p>
            <a:pPr marL="0" indent="0">
              <a:buNone/>
            </a:pPr>
            <a:endParaRPr lang="en-US" sz="2400" dirty="0">
              <a:latin typeface="Helvetica" pitchFamily="2" charset="0"/>
            </a:endParaRPr>
          </a:p>
        </p:txBody>
      </p:sp>
      <p:grpSp>
        <p:nvGrpSpPr>
          <p:cNvPr id="4" name="Group 3">
            <a:extLst>
              <a:ext uri="{FF2B5EF4-FFF2-40B4-BE49-F238E27FC236}">
                <a16:creationId xmlns:a16="http://schemas.microsoft.com/office/drawing/2014/main" id="{F2289EC0-BEE5-C54C-941C-D1D22C501FE9}"/>
              </a:ext>
            </a:extLst>
          </p:cNvPr>
          <p:cNvGrpSpPr/>
          <p:nvPr/>
        </p:nvGrpSpPr>
        <p:grpSpPr>
          <a:xfrm>
            <a:off x="1066799" y="2654306"/>
            <a:ext cx="8459767" cy="3092895"/>
            <a:chOff x="3375581" y="2991232"/>
            <a:chExt cx="4589912" cy="2034562"/>
          </a:xfrm>
        </p:grpSpPr>
        <p:sp>
          <p:nvSpPr>
            <p:cNvPr id="14" name="Oval 13">
              <a:extLst>
                <a:ext uri="{FF2B5EF4-FFF2-40B4-BE49-F238E27FC236}">
                  <a16:creationId xmlns:a16="http://schemas.microsoft.com/office/drawing/2014/main" id="{E74544D5-EB92-D349-B000-DF8E15FD9E07}"/>
                </a:ext>
              </a:extLst>
            </p:cNvPr>
            <p:cNvSpPr/>
            <p:nvPr/>
          </p:nvSpPr>
          <p:spPr>
            <a:xfrm>
              <a:off x="3375582" y="2991232"/>
              <a:ext cx="938637" cy="825956"/>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0.35</a:t>
              </a:r>
            </a:p>
          </p:txBody>
        </p:sp>
        <p:sp>
          <p:nvSpPr>
            <p:cNvPr id="15" name="Oval 14">
              <a:extLst>
                <a:ext uri="{FF2B5EF4-FFF2-40B4-BE49-F238E27FC236}">
                  <a16:creationId xmlns:a16="http://schemas.microsoft.com/office/drawing/2014/main" id="{F521F1DA-EC70-7F4B-9BE4-67D2FF50F7D7}"/>
                </a:ext>
              </a:extLst>
            </p:cNvPr>
            <p:cNvSpPr/>
            <p:nvPr/>
          </p:nvSpPr>
          <p:spPr>
            <a:xfrm>
              <a:off x="3375581" y="4199838"/>
              <a:ext cx="938637" cy="825956"/>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0.9</a:t>
              </a:r>
            </a:p>
          </p:txBody>
        </p:sp>
        <p:sp>
          <p:nvSpPr>
            <p:cNvPr id="16" name="Oval 15">
              <a:extLst>
                <a:ext uri="{FF2B5EF4-FFF2-40B4-BE49-F238E27FC236}">
                  <a16:creationId xmlns:a16="http://schemas.microsoft.com/office/drawing/2014/main" id="{9E2F0B38-4A5D-F14A-80F5-1268744DDA8E}"/>
                </a:ext>
              </a:extLst>
            </p:cNvPr>
            <p:cNvSpPr/>
            <p:nvPr/>
          </p:nvSpPr>
          <p:spPr>
            <a:xfrm>
              <a:off x="5285344" y="3001391"/>
              <a:ext cx="938637" cy="825956"/>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0.68</a:t>
              </a:r>
            </a:p>
          </p:txBody>
        </p:sp>
        <p:sp>
          <p:nvSpPr>
            <p:cNvPr id="17" name="Oval 16">
              <a:extLst>
                <a:ext uri="{FF2B5EF4-FFF2-40B4-BE49-F238E27FC236}">
                  <a16:creationId xmlns:a16="http://schemas.microsoft.com/office/drawing/2014/main" id="{E0DB1823-4CEA-3A4C-B00D-9089ECD8926D}"/>
                </a:ext>
              </a:extLst>
            </p:cNvPr>
            <p:cNvSpPr/>
            <p:nvPr/>
          </p:nvSpPr>
          <p:spPr>
            <a:xfrm>
              <a:off x="5285344" y="4199838"/>
              <a:ext cx="938637" cy="825956"/>
            </a:xfrm>
            <a:prstGeom prst="ellipse">
              <a:avLst/>
            </a:prstGeom>
            <a:solidFill>
              <a:srgbClr val="FF0000"/>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a:extLst>
                <a:ext uri="{FF2B5EF4-FFF2-40B4-BE49-F238E27FC236}">
                  <a16:creationId xmlns:a16="http://schemas.microsoft.com/office/drawing/2014/main" id="{212D0EF4-CDAF-3E48-9762-96B3A0BFDBFE}"/>
                </a:ext>
              </a:extLst>
            </p:cNvPr>
            <p:cNvSpPr/>
            <p:nvPr/>
          </p:nvSpPr>
          <p:spPr>
            <a:xfrm>
              <a:off x="7026856" y="3613735"/>
              <a:ext cx="938637" cy="825956"/>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Target: 0.5</a:t>
              </a:r>
            </a:p>
          </p:txBody>
        </p:sp>
        <p:cxnSp>
          <p:nvCxnSpPr>
            <p:cNvPr id="19" name="Straight Arrow Connector 18">
              <a:extLst>
                <a:ext uri="{FF2B5EF4-FFF2-40B4-BE49-F238E27FC236}">
                  <a16:creationId xmlns:a16="http://schemas.microsoft.com/office/drawing/2014/main" id="{904FB72E-F32B-4C40-B12A-58ED7C24BC10}"/>
                </a:ext>
              </a:extLst>
            </p:cNvPr>
            <p:cNvCxnSpPr>
              <a:stCxn id="14" idx="6"/>
              <a:endCxn id="16" idx="2"/>
            </p:cNvCxnSpPr>
            <p:nvPr/>
          </p:nvCxnSpPr>
          <p:spPr>
            <a:xfrm>
              <a:off x="4314219" y="3404210"/>
              <a:ext cx="971125" cy="10159"/>
            </a:xfrm>
            <a:prstGeom prst="straightConnector1">
              <a:avLst/>
            </a:prstGeom>
            <a:solidFill>
              <a:srgbClr val="FF0000"/>
            </a:solidFill>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0EAAED42-6560-7A4C-A1DB-DC39FB8DC617}"/>
                </a:ext>
              </a:extLst>
            </p:cNvPr>
            <p:cNvCxnSpPr/>
            <p:nvPr/>
          </p:nvCxnSpPr>
          <p:spPr>
            <a:xfrm>
              <a:off x="4314219" y="4619991"/>
              <a:ext cx="971125" cy="10159"/>
            </a:xfrm>
            <a:prstGeom prst="straightConnector1">
              <a:avLst/>
            </a:prstGeom>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5DD30C84-2C74-EC49-87EE-7653B34BD18B}"/>
                </a:ext>
              </a:extLst>
            </p:cNvPr>
            <p:cNvCxnSpPr>
              <a:cxnSpLocks/>
              <a:endCxn id="18" idx="2"/>
            </p:cNvCxnSpPr>
            <p:nvPr/>
          </p:nvCxnSpPr>
          <p:spPr>
            <a:xfrm>
              <a:off x="6223981" y="3442259"/>
              <a:ext cx="802875" cy="584454"/>
            </a:xfrm>
            <a:prstGeom prst="straightConnector1">
              <a:avLst/>
            </a:prstGeom>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FF3F8198-7A53-2A45-B950-88C6270E9670}"/>
                </a:ext>
              </a:extLst>
            </p:cNvPr>
            <p:cNvCxnSpPr>
              <a:cxnSpLocks/>
              <a:endCxn id="18" idx="2"/>
            </p:cNvCxnSpPr>
            <p:nvPr/>
          </p:nvCxnSpPr>
          <p:spPr>
            <a:xfrm flipV="1">
              <a:off x="6223981" y="4026713"/>
              <a:ext cx="802875" cy="588198"/>
            </a:xfrm>
            <a:prstGeom prst="straightConnector1">
              <a:avLst/>
            </a:prstGeom>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25B65946-CE70-9244-905F-BFE49F6C6ABD}"/>
                </a:ext>
              </a:extLst>
            </p:cNvPr>
            <p:cNvCxnSpPr>
              <a:cxnSpLocks/>
              <a:stCxn id="14" idx="6"/>
              <a:endCxn id="17" idx="1"/>
            </p:cNvCxnSpPr>
            <p:nvPr/>
          </p:nvCxnSpPr>
          <p:spPr>
            <a:xfrm>
              <a:off x="4314219" y="3404210"/>
              <a:ext cx="1108585" cy="916586"/>
            </a:xfrm>
            <a:prstGeom prst="straightConnector1">
              <a:avLst/>
            </a:prstGeom>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51F8FD80-36AF-EE45-976A-709D04550509}"/>
                </a:ext>
              </a:extLst>
            </p:cNvPr>
            <p:cNvCxnSpPr>
              <a:cxnSpLocks/>
              <a:stCxn id="15" idx="6"/>
              <a:endCxn id="16" idx="3"/>
            </p:cNvCxnSpPr>
            <p:nvPr/>
          </p:nvCxnSpPr>
          <p:spPr>
            <a:xfrm flipV="1">
              <a:off x="4314218" y="3706389"/>
              <a:ext cx="1108586" cy="906427"/>
            </a:xfrm>
            <a:prstGeom prst="straightConnector1">
              <a:avLst/>
            </a:prstGeom>
            <a:solidFill>
              <a:srgbClr val="FF0000"/>
            </a:solidFill>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BB0733E6-4BD7-8F4A-9505-E48C6EE57679}"/>
                  </a:ext>
                </a:extLst>
              </p:cNvPr>
              <p:cNvSpPr txBox="1"/>
              <p:nvPr/>
            </p:nvSpPr>
            <p:spPr>
              <a:xfrm>
                <a:off x="3000051" y="2772304"/>
                <a:ext cx="1449692" cy="4308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𝑤</m:t>
                          </m:r>
                        </m:e>
                        <m:sub>
                          <m:r>
                            <a:rPr lang="en-US" sz="2200" b="0" i="1" smtClean="0">
                              <a:latin typeface="Cambria Math" panose="02040503050406030204" pitchFamily="18" charset="0"/>
                            </a:rPr>
                            <m:t>1</m:t>
                          </m:r>
                        </m:sub>
                      </m:sSub>
                      <m:r>
                        <a:rPr lang="en-US" sz="2200" b="0" i="1" smtClean="0">
                          <a:latin typeface="Cambria Math" panose="02040503050406030204" pitchFamily="18" charset="0"/>
                        </a:rPr>
                        <m:t>=0.10</m:t>
                      </m:r>
                    </m:oMath>
                  </m:oMathPara>
                </a14:m>
                <a:endParaRPr lang="en-US" sz="2200" dirty="0"/>
              </a:p>
            </p:txBody>
          </p:sp>
        </mc:Choice>
        <mc:Fallback xmlns="">
          <p:sp>
            <p:nvSpPr>
              <p:cNvPr id="28" name="TextBox 27">
                <a:extLst>
                  <a:ext uri="{FF2B5EF4-FFF2-40B4-BE49-F238E27FC236}">
                    <a16:creationId xmlns:a16="http://schemas.microsoft.com/office/drawing/2014/main" id="{BB0733E6-4BD7-8F4A-9505-E48C6EE57679}"/>
                  </a:ext>
                </a:extLst>
              </p:cNvPr>
              <p:cNvSpPr txBox="1">
                <a:spLocks noRot="1" noChangeAspect="1" noMove="1" noResize="1" noEditPoints="1" noAdjustHandles="1" noChangeArrowheads="1" noChangeShapeType="1" noTextEdit="1"/>
              </p:cNvSpPr>
              <p:nvPr/>
            </p:nvSpPr>
            <p:spPr>
              <a:xfrm>
                <a:off x="3000051" y="2772304"/>
                <a:ext cx="1449692" cy="430887"/>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26C39DDA-A519-4D4F-A47D-D40ADAB1EF70}"/>
                  </a:ext>
                </a:extLst>
              </p:cNvPr>
              <p:cNvSpPr txBox="1"/>
              <p:nvPr/>
            </p:nvSpPr>
            <p:spPr>
              <a:xfrm>
                <a:off x="2988090" y="5125918"/>
                <a:ext cx="1239698" cy="430887"/>
              </a:xfrm>
              <a:prstGeom prst="rect">
                <a:avLst/>
              </a:prstGeom>
              <a:noFill/>
            </p:spPr>
            <p:txBody>
              <a:bodyPr wrap="none" rtlCol="0">
                <a:spAutoFit/>
              </a:bodyPr>
              <a:lstStyle/>
              <a:p>
                <a14:m>
                  <m:oMath xmlns:m="http://schemas.openxmlformats.org/officeDocument/2006/math">
                    <m:sSub>
                      <m:sSubPr>
                        <m:ctrlPr>
                          <a:rPr lang="en-US" sz="2200" b="0" i="1" smtClean="0">
                            <a:latin typeface="Cambria Math" panose="02040503050406030204" pitchFamily="18" charset="0"/>
                            <a:ea typeface="Cambria Math" panose="02040503050406030204" pitchFamily="18" charset="0"/>
                          </a:rPr>
                        </m:ctrlPr>
                      </m:sSubPr>
                      <m:e>
                        <m:r>
                          <a:rPr lang="en-US" sz="2200" b="0" i="1" smtClean="0">
                            <a:latin typeface="Cambria Math" panose="02040503050406030204" pitchFamily="18" charset="0"/>
                            <a:ea typeface="Cambria Math" panose="02040503050406030204" pitchFamily="18" charset="0"/>
                          </a:rPr>
                          <m:t>𝑤</m:t>
                        </m:r>
                      </m:e>
                      <m:sub>
                        <m:r>
                          <a:rPr lang="en-US" sz="2200" b="0" i="1" smtClean="0">
                            <a:latin typeface="Cambria Math" panose="02040503050406030204" pitchFamily="18" charset="0"/>
                            <a:ea typeface="Cambria Math" panose="02040503050406030204" pitchFamily="18" charset="0"/>
                          </a:rPr>
                          <m:t>4</m:t>
                        </m:r>
                      </m:sub>
                    </m:sSub>
                  </m:oMath>
                </a14:m>
                <a:r>
                  <a:rPr lang="en-US" sz="2200" dirty="0">
                    <a:latin typeface="Cambria Math" panose="02040503050406030204" pitchFamily="18" charset="0"/>
                    <a:ea typeface="Cambria Math" panose="02040503050406030204" pitchFamily="18" charset="0"/>
                  </a:rPr>
                  <a:t>=0.60</a:t>
                </a:r>
              </a:p>
            </p:txBody>
          </p:sp>
        </mc:Choice>
        <mc:Fallback xmlns="">
          <p:sp>
            <p:nvSpPr>
              <p:cNvPr id="29" name="TextBox 28">
                <a:extLst>
                  <a:ext uri="{FF2B5EF4-FFF2-40B4-BE49-F238E27FC236}">
                    <a16:creationId xmlns:a16="http://schemas.microsoft.com/office/drawing/2014/main" id="{26C39DDA-A519-4D4F-A47D-D40ADAB1EF70}"/>
                  </a:ext>
                </a:extLst>
              </p:cNvPr>
              <p:cNvSpPr txBox="1">
                <a:spLocks noRot="1" noChangeAspect="1" noMove="1" noResize="1" noEditPoints="1" noAdjustHandles="1" noChangeArrowheads="1" noChangeShapeType="1" noTextEdit="1"/>
              </p:cNvSpPr>
              <p:nvPr/>
            </p:nvSpPr>
            <p:spPr>
              <a:xfrm>
                <a:off x="2988090" y="5125918"/>
                <a:ext cx="1239698" cy="430887"/>
              </a:xfrm>
              <a:prstGeom prst="rect">
                <a:avLst/>
              </a:prstGeom>
              <a:blipFill>
                <a:blip r:embed="rId3"/>
                <a:stretch>
                  <a:fillRect t="-8571" r="-4040" b="-25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37663B59-496B-7949-B018-1E24CA72E070}"/>
                  </a:ext>
                </a:extLst>
              </p:cNvPr>
              <p:cNvSpPr txBox="1"/>
              <p:nvPr/>
            </p:nvSpPr>
            <p:spPr>
              <a:xfrm>
                <a:off x="6698499" y="3201761"/>
                <a:ext cx="1373261" cy="430887"/>
              </a:xfrm>
              <a:prstGeom prst="rect">
                <a:avLst/>
              </a:prstGeom>
              <a:noFill/>
            </p:spPr>
            <p:txBody>
              <a:bodyPr wrap="none" rtlCol="0">
                <a:spAutoFit/>
              </a:bodyPr>
              <a:lstStyle/>
              <a:p>
                <a14:m>
                  <m:oMath xmlns:m="http://schemas.openxmlformats.org/officeDocument/2006/math">
                    <m:sSub>
                      <m:sSubPr>
                        <m:ctrlPr>
                          <a:rPr lang="en-US" sz="2200" b="0" i="1" smtClean="0">
                            <a:latin typeface="Cambria Math" panose="02040503050406030204" pitchFamily="18" charset="0"/>
                            <a:ea typeface="Cambria Math" panose="02040503050406030204" pitchFamily="18" charset="0"/>
                          </a:rPr>
                        </m:ctrlPr>
                      </m:sSubPr>
                      <m:e>
                        <m:r>
                          <a:rPr lang="en-US" sz="2200" b="0" i="1" smtClean="0">
                            <a:latin typeface="Cambria Math" panose="02040503050406030204" pitchFamily="18" charset="0"/>
                            <a:ea typeface="Cambria Math" panose="02040503050406030204" pitchFamily="18" charset="0"/>
                          </a:rPr>
                          <m:t>𝑤</m:t>
                        </m:r>
                      </m:e>
                      <m:sub>
                        <m:r>
                          <a:rPr lang="en-US" sz="2200" b="0" i="1" smtClean="0">
                            <a:latin typeface="Cambria Math" panose="02040503050406030204" pitchFamily="18" charset="0"/>
                            <a:ea typeface="Cambria Math" panose="02040503050406030204" pitchFamily="18" charset="0"/>
                          </a:rPr>
                          <m:t>5</m:t>
                        </m:r>
                      </m:sub>
                    </m:sSub>
                  </m:oMath>
                </a14:m>
                <a:r>
                  <a:rPr lang="en-US" sz="2200" dirty="0">
                    <a:latin typeface="Cambria Math" panose="02040503050406030204" pitchFamily="18" charset="0"/>
                    <a:ea typeface="Cambria Math" panose="02040503050406030204" pitchFamily="18" charset="0"/>
                  </a:rPr>
                  <a:t> = 0.30</a:t>
                </a:r>
              </a:p>
            </p:txBody>
          </p:sp>
        </mc:Choice>
        <mc:Fallback xmlns="">
          <p:sp>
            <p:nvSpPr>
              <p:cNvPr id="32" name="TextBox 31">
                <a:extLst>
                  <a:ext uri="{FF2B5EF4-FFF2-40B4-BE49-F238E27FC236}">
                    <a16:creationId xmlns:a16="http://schemas.microsoft.com/office/drawing/2014/main" id="{37663B59-496B-7949-B018-1E24CA72E070}"/>
                  </a:ext>
                </a:extLst>
              </p:cNvPr>
              <p:cNvSpPr txBox="1">
                <a:spLocks noRot="1" noChangeAspect="1" noMove="1" noResize="1" noEditPoints="1" noAdjustHandles="1" noChangeArrowheads="1" noChangeShapeType="1" noTextEdit="1"/>
              </p:cNvSpPr>
              <p:nvPr/>
            </p:nvSpPr>
            <p:spPr>
              <a:xfrm>
                <a:off x="6698499" y="3201761"/>
                <a:ext cx="1373261" cy="430887"/>
              </a:xfrm>
              <a:prstGeom prst="rect">
                <a:avLst/>
              </a:prstGeom>
              <a:blipFill>
                <a:blip r:embed="rId4"/>
                <a:stretch>
                  <a:fillRect t="-8824" r="-3636" b="-2941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C68DF134-F471-7946-A598-A6E86653C083}"/>
                  </a:ext>
                </a:extLst>
              </p:cNvPr>
              <p:cNvSpPr txBox="1"/>
              <p:nvPr/>
            </p:nvSpPr>
            <p:spPr>
              <a:xfrm>
                <a:off x="6698499" y="4778776"/>
                <a:ext cx="1456231" cy="4308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𝑤</m:t>
                          </m:r>
                        </m:e>
                        <m:sub>
                          <m:r>
                            <a:rPr lang="en-US" sz="2200" b="0" i="1" smtClean="0">
                              <a:latin typeface="Cambria Math" panose="02040503050406030204" pitchFamily="18" charset="0"/>
                            </a:rPr>
                            <m:t>6</m:t>
                          </m:r>
                        </m:sub>
                      </m:sSub>
                      <m:r>
                        <a:rPr lang="en-US" sz="2200" b="0" i="1" smtClean="0">
                          <a:latin typeface="Cambria Math" panose="02040503050406030204" pitchFamily="18" charset="0"/>
                        </a:rPr>
                        <m:t>=0.90</m:t>
                      </m:r>
                    </m:oMath>
                  </m:oMathPara>
                </a14:m>
                <a:endParaRPr lang="en-US" sz="2200" dirty="0"/>
              </a:p>
            </p:txBody>
          </p:sp>
        </mc:Choice>
        <mc:Fallback xmlns="">
          <p:sp>
            <p:nvSpPr>
              <p:cNvPr id="33" name="TextBox 32">
                <a:extLst>
                  <a:ext uri="{FF2B5EF4-FFF2-40B4-BE49-F238E27FC236}">
                    <a16:creationId xmlns:a16="http://schemas.microsoft.com/office/drawing/2014/main" id="{C68DF134-F471-7946-A598-A6E86653C083}"/>
                  </a:ext>
                </a:extLst>
              </p:cNvPr>
              <p:cNvSpPr txBox="1">
                <a:spLocks noRot="1" noChangeAspect="1" noMove="1" noResize="1" noEditPoints="1" noAdjustHandles="1" noChangeArrowheads="1" noChangeShapeType="1" noTextEdit="1"/>
              </p:cNvSpPr>
              <p:nvPr/>
            </p:nvSpPr>
            <p:spPr>
              <a:xfrm>
                <a:off x="6698499" y="4778776"/>
                <a:ext cx="1456231" cy="430887"/>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Content Placeholder 2">
                <a:extLst>
                  <a:ext uri="{FF2B5EF4-FFF2-40B4-BE49-F238E27FC236}">
                    <a16:creationId xmlns:a16="http://schemas.microsoft.com/office/drawing/2014/main" id="{9EDBD7F6-A329-774F-8090-73CBB6B6EE1A}"/>
                  </a:ext>
                </a:extLst>
              </p:cNvPr>
              <p:cNvSpPr txBox="1">
                <a:spLocks/>
              </p:cNvSpPr>
              <p:nvPr/>
            </p:nvSpPr>
            <p:spPr>
              <a:xfrm>
                <a:off x="5953987" y="2513578"/>
                <a:ext cx="878543" cy="49127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b="0" i="1" dirty="0" smtClean="0">
                              <a:solidFill>
                                <a:schemeClr val="tx1"/>
                              </a:solidFill>
                              <a:latin typeface="Cambria Math" panose="02040503050406030204" pitchFamily="18" charset="0"/>
                            </a:rPr>
                          </m:ctrlPr>
                        </m:sSubPr>
                        <m:e>
                          <m:r>
                            <a:rPr lang="en-US" i="1" dirty="0" smtClean="0">
                              <a:solidFill>
                                <a:schemeClr val="tx1"/>
                              </a:solidFill>
                              <a:latin typeface="Cambria Math" panose="02040503050406030204" pitchFamily="18" charset="0"/>
                            </a:rPr>
                            <m:t>𝐻</m:t>
                          </m:r>
                        </m:e>
                        <m:sub>
                          <m:r>
                            <a:rPr lang="en-US" i="1" dirty="0" smtClean="0">
                              <a:solidFill>
                                <a:schemeClr val="tx1"/>
                              </a:solidFill>
                              <a:latin typeface="Cambria Math" panose="02040503050406030204" pitchFamily="18" charset="0"/>
                            </a:rPr>
                            <m:t>1</m:t>
                          </m:r>
                        </m:sub>
                      </m:sSub>
                    </m:oMath>
                  </m:oMathPara>
                </a14:m>
                <a:endParaRPr lang="en-US" dirty="0"/>
              </a:p>
            </p:txBody>
          </p:sp>
        </mc:Choice>
        <mc:Fallback xmlns="">
          <p:sp>
            <p:nvSpPr>
              <p:cNvPr id="34" name="Content Placeholder 2">
                <a:extLst>
                  <a:ext uri="{FF2B5EF4-FFF2-40B4-BE49-F238E27FC236}">
                    <a16:creationId xmlns:a16="http://schemas.microsoft.com/office/drawing/2014/main" id="{9EDBD7F6-A329-774F-8090-73CBB6B6EE1A}"/>
                  </a:ext>
                </a:extLst>
              </p:cNvPr>
              <p:cNvSpPr txBox="1">
                <a:spLocks noRot="1" noChangeAspect="1" noMove="1" noResize="1" noEditPoints="1" noAdjustHandles="1" noChangeArrowheads="1" noChangeShapeType="1" noTextEdit="1"/>
              </p:cNvSpPr>
              <p:nvPr/>
            </p:nvSpPr>
            <p:spPr>
              <a:xfrm>
                <a:off x="5953987" y="2513578"/>
                <a:ext cx="878543" cy="491270"/>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Content Placeholder 2">
                <a:extLst>
                  <a:ext uri="{FF2B5EF4-FFF2-40B4-BE49-F238E27FC236}">
                    <a16:creationId xmlns:a16="http://schemas.microsoft.com/office/drawing/2014/main" id="{9D8CC347-2FA3-E24F-9CB3-9A70A2102FC0}"/>
                  </a:ext>
                </a:extLst>
              </p:cNvPr>
              <p:cNvSpPr txBox="1">
                <a:spLocks/>
              </p:cNvSpPr>
              <p:nvPr/>
            </p:nvSpPr>
            <p:spPr>
              <a:xfrm>
                <a:off x="5875254" y="4260448"/>
                <a:ext cx="878543" cy="49127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b="0" i="1" dirty="0" smtClean="0">
                              <a:solidFill>
                                <a:schemeClr val="tx1"/>
                              </a:solidFill>
                              <a:latin typeface="Cambria Math" panose="02040503050406030204" pitchFamily="18" charset="0"/>
                            </a:rPr>
                          </m:ctrlPr>
                        </m:sSubPr>
                        <m:e>
                          <m:r>
                            <a:rPr lang="en-US" i="1" dirty="0" smtClean="0">
                              <a:solidFill>
                                <a:schemeClr val="tx1"/>
                              </a:solidFill>
                              <a:latin typeface="Cambria Math" panose="02040503050406030204" pitchFamily="18" charset="0"/>
                            </a:rPr>
                            <m:t>𝐻</m:t>
                          </m:r>
                        </m:e>
                        <m:sub>
                          <m:r>
                            <a:rPr lang="en-US" b="0" i="1" dirty="0" smtClean="0">
                              <a:solidFill>
                                <a:schemeClr val="tx1"/>
                              </a:solidFill>
                              <a:latin typeface="Cambria Math" panose="02040503050406030204" pitchFamily="18" charset="0"/>
                            </a:rPr>
                            <m:t>2</m:t>
                          </m:r>
                        </m:sub>
                      </m:sSub>
                    </m:oMath>
                  </m:oMathPara>
                </a14:m>
                <a:endParaRPr lang="en-US" dirty="0"/>
              </a:p>
            </p:txBody>
          </p:sp>
        </mc:Choice>
        <mc:Fallback xmlns="">
          <p:sp>
            <p:nvSpPr>
              <p:cNvPr id="35" name="Content Placeholder 2">
                <a:extLst>
                  <a:ext uri="{FF2B5EF4-FFF2-40B4-BE49-F238E27FC236}">
                    <a16:creationId xmlns:a16="http://schemas.microsoft.com/office/drawing/2014/main" id="{9D8CC347-2FA3-E24F-9CB3-9A70A2102FC0}"/>
                  </a:ext>
                </a:extLst>
              </p:cNvPr>
              <p:cNvSpPr txBox="1">
                <a:spLocks noRot="1" noChangeAspect="1" noMove="1" noResize="1" noEditPoints="1" noAdjustHandles="1" noChangeArrowheads="1" noChangeShapeType="1" noTextEdit="1"/>
              </p:cNvSpPr>
              <p:nvPr/>
            </p:nvSpPr>
            <p:spPr>
              <a:xfrm>
                <a:off x="5875254" y="4260448"/>
                <a:ext cx="878543" cy="491270"/>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Content Placeholder 2">
                <a:extLst>
                  <a:ext uri="{FF2B5EF4-FFF2-40B4-BE49-F238E27FC236}">
                    <a16:creationId xmlns:a16="http://schemas.microsoft.com/office/drawing/2014/main" id="{A3511906-2F34-2B4E-898C-BF187B86B7A7}"/>
                  </a:ext>
                </a:extLst>
              </p:cNvPr>
              <p:cNvSpPr txBox="1">
                <a:spLocks/>
              </p:cNvSpPr>
              <p:nvPr/>
            </p:nvSpPr>
            <p:spPr>
              <a:xfrm>
                <a:off x="9087294" y="3314198"/>
                <a:ext cx="878543" cy="49127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b="0" i="1" dirty="0" smtClean="0">
                              <a:solidFill>
                                <a:schemeClr val="tx1"/>
                              </a:solidFill>
                              <a:latin typeface="Cambria Math" panose="02040503050406030204" pitchFamily="18" charset="0"/>
                            </a:rPr>
                          </m:ctrlPr>
                        </m:sSubPr>
                        <m:e>
                          <m:r>
                            <a:rPr lang="en-US" b="0" i="1" dirty="0" smtClean="0">
                              <a:solidFill>
                                <a:schemeClr val="tx1"/>
                              </a:solidFill>
                              <a:latin typeface="Cambria Math" panose="02040503050406030204" pitchFamily="18" charset="0"/>
                            </a:rPr>
                            <m:t>𝑂</m:t>
                          </m:r>
                        </m:e>
                        <m:sub>
                          <m:r>
                            <a:rPr lang="en-US" i="1" dirty="0" smtClean="0">
                              <a:solidFill>
                                <a:schemeClr val="tx1"/>
                              </a:solidFill>
                              <a:latin typeface="Cambria Math" panose="02040503050406030204" pitchFamily="18" charset="0"/>
                            </a:rPr>
                            <m:t>1</m:t>
                          </m:r>
                        </m:sub>
                      </m:sSub>
                    </m:oMath>
                  </m:oMathPara>
                </a14:m>
                <a:endParaRPr lang="en-US" dirty="0"/>
              </a:p>
            </p:txBody>
          </p:sp>
        </mc:Choice>
        <mc:Fallback xmlns="">
          <p:sp>
            <p:nvSpPr>
              <p:cNvPr id="36" name="Content Placeholder 2">
                <a:extLst>
                  <a:ext uri="{FF2B5EF4-FFF2-40B4-BE49-F238E27FC236}">
                    <a16:creationId xmlns:a16="http://schemas.microsoft.com/office/drawing/2014/main" id="{A3511906-2F34-2B4E-898C-BF187B86B7A7}"/>
                  </a:ext>
                </a:extLst>
              </p:cNvPr>
              <p:cNvSpPr txBox="1">
                <a:spLocks noRot="1" noChangeAspect="1" noMove="1" noResize="1" noEditPoints="1" noAdjustHandles="1" noChangeArrowheads="1" noChangeShapeType="1" noTextEdit="1"/>
              </p:cNvSpPr>
              <p:nvPr/>
            </p:nvSpPr>
            <p:spPr>
              <a:xfrm>
                <a:off x="9087294" y="3314198"/>
                <a:ext cx="878543" cy="491270"/>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Content Placeholder 2">
                <a:extLst>
                  <a:ext uri="{FF2B5EF4-FFF2-40B4-BE49-F238E27FC236}">
                    <a16:creationId xmlns:a16="http://schemas.microsoft.com/office/drawing/2014/main" id="{E6FE47F3-203E-1C4C-BBDE-FEE31023C960}"/>
                  </a:ext>
                </a:extLst>
              </p:cNvPr>
              <p:cNvSpPr txBox="1">
                <a:spLocks/>
              </p:cNvSpPr>
              <p:nvPr/>
            </p:nvSpPr>
            <p:spPr>
              <a:xfrm>
                <a:off x="460243" y="2972616"/>
                <a:ext cx="878543" cy="49127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𝐼</m:t>
                          </m:r>
                        </m:e>
                        <m:sub>
                          <m:r>
                            <a:rPr lang="en-US" i="1" dirty="0" smtClean="0">
                              <a:latin typeface="Cambria Math" panose="02040503050406030204" pitchFamily="18" charset="0"/>
                            </a:rPr>
                            <m:t>1</m:t>
                          </m:r>
                        </m:sub>
                      </m:sSub>
                    </m:oMath>
                  </m:oMathPara>
                </a14:m>
                <a:endParaRPr lang="en-US" dirty="0"/>
              </a:p>
            </p:txBody>
          </p:sp>
        </mc:Choice>
        <mc:Fallback xmlns="">
          <p:sp>
            <p:nvSpPr>
              <p:cNvPr id="37" name="Content Placeholder 2">
                <a:extLst>
                  <a:ext uri="{FF2B5EF4-FFF2-40B4-BE49-F238E27FC236}">
                    <a16:creationId xmlns:a16="http://schemas.microsoft.com/office/drawing/2014/main" id="{E6FE47F3-203E-1C4C-BBDE-FEE31023C960}"/>
                  </a:ext>
                </a:extLst>
              </p:cNvPr>
              <p:cNvSpPr txBox="1">
                <a:spLocks noRot="1" noChangeAspect="1" noMove="1" noResize="1" noEditPoints="1" noAdjustHandles="1" noChangeArrowheads="1" noChangeShapeType="1" noTextEdit="1"/>
              </p:cNvSpPr>
              <p:nvPr/>
            </p:nvSpPr>
            <p:spPr>
              <a:xfrm>
                <a:off x="460243" y="2972616"/>
                <a:ext cx="878543" cy="491270"/>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Content Placeholder 2">
                <a:extLst>
                  <a:ext uri="{FF2B5EF4-FFF2-40B4-BE49-F238E27FC236}">
                    <a16:creationId xmlns:a16="http://schemas.microsoft.com/office/drawing/2014/main" id="{8DDE642B-DD9F-594F-96A3-C488EC8620DC}"/>
                  </a:ext>
                </a:extLst>
              </p:cNvPr>
              <p:cNvSpPr txBox="1">
                <a:spLocks/>
              </p:cNvSpPr>
              <p:nvPr/>
            </p:nvSpPr>
            <p:spPr>
              <a:xfrm>
                <a:off x="460243" y="4873766"/>
                <a:ext cx="878543" cy="49127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𝐼</m:t>
                          </m:r>
                        </m:e>
                        <m:sub>
                          <m:r>
                            <a:rPr lang="en-US" i="1" dirty="0" smtClean="0">
                              <a:latin typeface="Cambria Math" panose="02040503050406030204" pitchFamily="18" charset="0"/>
                            </a:rPr>
                            <m:t>2</m:t>
                          </m:r>
                        </m:sub>
                      </m:sSub>
                    </m:oMath>
                  </m:oMathPara>
                </a14:m>
                <a:endParaRPr lang="en-US" dirty="0"/>
              </a:p>
            </p:txBody>
          </p:sp>
        </mc:Choice>
        <mc:Fallback xmlns="">
          <p:sp>
            <p:nvSpPr>
              <p:cNvPr id="38" name="Content Placeholder 2">
                <a:extLst>
                  <a:ext uri="{FF2B5EF4-FFF2-40B4-BE49-F238E27FC236}">
                    <a16:creationId xmlns:a16="http://schemas.microsoft.com/office/drawing/2014/main" id="{8DDE642B-DD9F-594F-96A3-C488EC8620DC}"/>
                  </a:ext>
                </a:extLst>
              </p:cNvPr>
              <p:cNvSpPr txBox="1">
                <a:spLocks noRot="1" noChangeAspect="1" noMove="1" noResize="1" noEditPoints="1" noAdjustHandles="1" noChangeArrowheads="1" noChangeShapeType="1" noTextEdit="1"/>
              </p:cNvSpPr>
              <p:nvPr/>
            </p:nvSpPr>
            <p:spPr>
              <a:xfrm>
                <a:off x="460243" y="4873766"/>
                <a:ext cx="878543" cy="491270"/>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F3B050E5-10C6-794C-BDCC-F074D043D9DF}"/>
                  </a:ext>
                </a:extLst>
              </p:cNvPr>
              <p:cNvSpPr txBox="1"/>
              <p:nvPr/>
            </p:nvSpPr>
            <p:spPr>
              <a:xfrm>
                <a:off x="531729" y="1227639"/>
                <a:ext cx="10687050" cy="461665"/>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𝐻</m:t>
                          </m:r>
                        </m:e>
                        <m:sub>
                          <m:r>
                            <a:rPr lang="en-US" sz="2400" i="1">
                              <a:latin typeface="Cambria Math" panose="02040503050406030204" pitchFamily="18" charset="0"/>
                            </a:rPr>
                            <m:t>2</m:t>
                          </m:r>
                        </m:sub>
                      </m:sSub>
                      <m:r>
                        <a:rPr lang="en-US" sz="2400" i="1">
                          <a:latin typeface="Cambria Math" panose="02040503050406030204" pitchFamily="18" charset="0"/>
                        </a:rPr>
                        <m:t>= ?</m:t>
                      </m:r>
                    </m:oMath>
                  </m:oMathPara>
                </a14:m>
                <a:endParaRPr lang="en-US" sz="2400" dirty="0">
                  <a:latin typeface="Helvetica" pitchFamily="2" charset="0"/>
                </a:endParaRPr>
              </a:p>
            </p:txBody>
          </p:sp>
        </mc:Choice>
        <mc:Fallback xmlns="">
          <p:sp>
            <p:nvSpPr>
              <p:cNvPr id="5" name="TextBox 4">
                <a:extLst>
                  <a:ext uri="{FF2B5EF4-FFF2-40B4-BE49-F238E27FC236}">
                    <a16:creationId xmlns:a16="http://schemas.microsoft.com/office/drawing/2014/main" id="{F3B050E5-10C6-794C-BDCC-F074D043D9DF}"/>
                  </a:ext>
                </a:extLst>
              </p:cNvPr>
              <p:cNvSpPr txBox="1">
                <a:spLocks noRot="1" noChangeAspect="1" noMove="1" noResize="1" noEditPoints="1" noAdjustHandles="1" noChangeArrowheads="1" noChangeShapeType="1" noTextEdit="1"/>
              </p:cNvSpPr>
              <p:nvPr/>
            </p:nvSpPr>
            <p:spPr>
              <a:xfrm>
                <a:off x="531729" y="1227639"/>
                <a:ext cx="10687050" cy="461665"/>
              </a:xfrm>
              <a:prstGeom prst="rect">
                <a:avLst/>
              </a:prstGeom>
              <a:blipFill>
                <a:blip r:embed="rId11"/>
                <a:stretch>
                  <a:fillRect l="-119" b="-162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07C2D804-8221-CC49-ABDB-C0C26D4D6E15}"/>
                  </a:ext>
                </a:extLst>
              </p:cNvPr>
              <p:cNvSpPr txBox="1"/>
              <p:nvPr/>
            </p:nvSpPr>
            <p:spPr>
              <a:xfrm>
                <a:off x="2170322" y="3686558"/>
                <a:ext cx="1456232" cy="4308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𝑤</m:t>
                          </m:r>
                        </m:e>
                        <m:sub>
                          <m:r>
                            <a:rPr lang="en-US" sz="2200" b="0" i="1" smtClean="0">
                              <a:latin typeface="Cambria Math" panose="02040503050406030204" pitchFamily="18" charset="0"/>
                            </a:rPr>
                            <m:t>2</m:t>
                          </m:r>
                        </m:sub>
                      </m:sSub>
                      <m:r>
                        <a:rPr lang="en-US" sz="2200" b="0" i="1" smtClean="0">
                          <a:latin typeface="Cambria Math" panose="02040503050406030204" pitchFamily="18" charset="0"/>
                        </a:rPr>
                        <m:t>=0.40</m:t>
                      </m:r>
                    </m:oMath>
                  </m:oMathPara>
                </a14:m>
                <a:endParaRPr lang="en-US" sz="2200" dirty="0"/>
              </a:p>
            </p:txBody>
          </p:sp>
        </mc:Choice>
        <mc:Fallback xmlns="">
          <p:sp>
            <p:nvSpPr>
              <p:cNvPr id="39" name="TextBox 38">
                <a:extLst>
                  <a:ext uri="{FF2B5EF4-FFF2-40B4-BE49-F238E27FC236}">
                    <a16:creationId xmlns:a16="http://schemas.microsoft.com/office/drawing/2014/main" id="{07C2D804-8221-CC49-ABDB-C0C26D4D6E15}"/>
                  </a:ext>
                </a:extLst>
              </p:cNvPr>
              <p:cNvSpPr txBox="1">
                <a:spLocks noRot="1" noChangeAspect="1" noMove="1" noResize="1" noEditPoints="1" noAdjustHandles="1" noChangeArrowheads="1" noChangeShapeType="1" noTextEdit="1"/>
              </p:cNvSpPr>
              <p:nvPr/>
            </p:nvSpPr>
            <p:spPr>
              <a:xfrm>
                <a:off x="2170322" y="3686558"/>
                <a:ext cx="1456232" cy="430887"/>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C02CB5C9-3690-8842-8000-2423C3E17EEF}"/>
                  </a:ext>
                </a:extLst>
              </p:cNvPr>
              <p:cNvSpPr txBox="1"/>
              <p:nvPr/>
            </p:nvSpPr>
            <p:spPr>
              <a:xfrm>
                <a:off x="2386565" y="4244592"/>
                <a:ext cx="1248227" cy="430887"/>
              </a:xfrm>
              <a:prstGeom prst="rect">
                <a:avLst/>
              </a:prstGeom>
              <a:noFill/>
            </p:spPr>
            <p:txBody>
              <a:bodyPr wrap="none" rtlCol="0">
                <a:spAutoFit/>
              </a:bodyPr>
              <a:lstStyle/>
              <a:p>
                <a14:m>
                  <m:oMath xmlns:m="http://schemas.openxmlformats.org/officeDocument/2006/math">
                    <m:sSub>
                      <m:sSubPr>
                        <m:ctrlPr>
                          <a:rPr lang="en-US" sz="2200" b="0" i="1" smtClean="0">
                            <a:latin typeface="Cambria Math" panose="02040503050406030204" pitchFamily="18" charset="0"/>
                            <a:ea typeface="Cambria Math" panose="02040503050406030204" pitchFamily="18" charset="0"/>
                          </a:rPr>
                        </m:ctrlPr>
                      </m:sSubPr>
                      <m:e>
                        <m:r>
                          <a:rPr lang="en-US" sz="2200" b="0" i="1" smtClean="0">
                            <a:latin typeface="Cambria Math" panose="02040503050406030204" pitchFamily="18" charset="0"/>
                            <a:ea typeface="Cambria Math" panose="02040503050406030204" pitchFamily="18" charset="0"/>
                          </a:rPr>
                          <m:t>𝑤</m:t>
                        </m:r>
                      </m:e>
                      <m:sub>
                        <m:r>
                          <a:rPr lang="en-US" sz="2200" b="0" i="1" smtClean="0">
                            <a:latin typeface="Cambria Math" panose="02040503050406030204" pitchFamily="18" charset="0"/>
                            <a:ea typeface="Cambria Math" panose="02040503050406030204" pitchFamily="18" charset="0"/>
                          </a:rPr>
                          <m:t>3</m:t>
                        </m:r>
                      </m:sub>
                    </m:sSub>
                  </m:oMath>
                </a14:m>
                <a:r>
                  <a:rPr lang="en-US" sz="2200" dirty="0">
                    <a:latin typeface="Cambria Math" panose="02040503050406030204" pitchFamily="18" charset="0"/>
                    <a:ea typeface="Cambria Math" panose="02040503050406030204" pitchFamily="18" charset="0"/>
                  </a:rPr>
                  <a:t>=0.80</a:t>
                </a:r>
              </a:p>
            </p:txBody>
          </p:sp>
        </mc:Choice>
        <mc:Fallback xmlns="">
          <p:sp>
            <p:nvSpPr>
              <p:cNvPr id="40" name="TextBox 39">
                <a:extLst>
                  <a:ext uri="{FF2B5EF4-FFF2-40B4-BE49-F238E27FC236}">
                    <a16:creationId xmlns:a16="http://schemas.microsoft.com/office/drawing/2014/main" id="{C02CB5C9-3690-8842-8000-2423C3E17EEF}"/>
                  </a:ext>
                </a:extLst>
              </p:cNvPr>
              <p:cNvSpPr txBox="1">
                <a:spLocks noRot="1" noChangeAspect="1" noMove="1" noResize="1" noEditPoints="1" noAdjustHandles="1" noChangeArrowheads="1" noChangeShapeType="1" noTextEdit="1"/>
              </p:cNvSpPr>
              <p:nvPr/>
            </p:nvSpPr>
            <p:spPr>
              <a:xfrm>
                <a:off x="2386565" y="4244592"/>
                <a:ext cx="1248227" cy="430887"/>
              </a:xfrm>
              <a:prstGeom prst="rect">
                <a:avLst/>
              </a:prstGeom>
              <a:blipFill>
                <a:blip r:embed="rId13"/>
                <a:stretch>
                  <a:fillRect t="-5714" r="-5051" b="-28571"/>
                </a:stretch>
              </a:blipFill>
            </p:spPr>
            <p:txBody>
              <a:bodyPr/>
              <a:lstStyle/>
              <a:p>
                <a:r>
                  <a:rPr lang="en-US">
                    <a:noFill/>
                  </a:rPr>
                  <a:t> </a:t>
                </a:r>
              </a:p>
            </p:txBody>
          </p:sp>
        </mc:Fallback>
      </mc:AlternateContent>
    </p:spTree>
    <p:extLst>
      <p:ext uri="{BB962C8B-B14F-4D97-AF65-F5344CB8AC3E}">
        <p14:creationId xmlns:p14="http://schemas.microsoft.com/office/powerpoint/2010/main" val="39175728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a:xfrm>
            <a:off x="422536" y="27251"/>
            <a:ext cx="10058400" cy="1371600"/>
          </a:xfrm>
        </p:spPr>
        <p:txBody>
          <a:bodyPr/>
          <a:lstStyle/>
          <a:p>
            <a:r>
              <a:rPr lang="en-US" dirty="0">
                <a:latin typeface="Helvetica" pitchFamily="2" charset="0"/>
              </a:rPr>
              <a:t>Back Propagation Example</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p:txBody>
          <a:bodyPr>
            <a:normAutofit/>
          </a:bodyPr>
          <a:lstStyle/>
          <a:p>
            <a:endParaRPr lang="en-US" sz="2400" dirty="0">
              <a:latin typeface="Helvetica" pitchFamily="2" charset="0"/>
            </a:endParaRPr>
          </a:p>
          <a:p>
            <a:pPr marL="0" indent="0">
              <a:buNone/>
            </a:pPr>
            <a:endParaRPr lang="en-US" sz="2400" dirty="0">
              <a:latin typeface="Helvetica" pitchFamily="2" charset="0"/>
            </a:endParaRPr>
          </a:p>
        </p:txBody>
      </p:sp>
      <p:grpSp>
        <p:nvGrpSpPr>
          <p:cNvPr id="4" name="Group 3">
            <a:extLst>
              <a:ext uri="{FF2B5EF4-FFF2-40B4-BE49-F238E27FC236}">
                <a16:creationId xmlns:a16="http://schemas.microsoft.com/office/drawing/2014/main" id="{F2289EC0-BEE5-C54C-941C-D1D22C501FE9}"/>
              </a:ext>
            </a:extLst>
          </p:cNvPr>
          <p:cNvGrpSpPr/>
          <p:nvPr/>
        </p:nvGrpSpPr>
        <p:grpSpPr>
          <a:xfrm>
            <a:off x="1066799" y="2654306"/>
            <a:ext cx="8459767" cy="3092895"/>
            <a:chOff x="3375581" y="2991232"/>
            <a:chExt cx="4589912" cy="2034562"/>
          </a:xfrm>
        </p:grpSpPr>
        <p:sp>
          <p:nvSpPr>
            <p:cNvPr id="14" name="Oval 13">
              <a:extLst>
                <a:ext uri="{FF2B5EF4-FFF2-40B4-BE49-F238E27FC236}">
                  <a16:creationId xmlns:a16="http://schemas.microsoft.com/office/drawing/2014/main" id="{E74544D5-EB92-D349-B000-DF8E15FD9E07}"/>
                </a:ext>
              </a:extLst>
            </p:cNvPr>
            <p:cNvSpPr/>
            <p:nvPr/>
          </p:nvSpPr>
          <p:spPr>
            <a:xfrm>
              <a:off x="3375582" y="2991232"/>
              <a:ext cx="938637" cy="825956"/>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0.35</a:t>
              </a:r>
            </a:p>
          </p:txBody>
        </p:sp>
        <p:sp>
          <p:nvSpPr>
            <p:cNvPr id="15" name="Oval 14">
              <a:extLst>
                <a:ext uri="{FF2B5EF4-FFF2-40B4-BE49-F238E27FC236}">
                  <a16:creationId xmlns:a16="http://schemas.microsoft.com/office/drawing/2014/main" id="{F521F1DA-EC70-7F4B-9BE4-67D2FF50F7D7}"/>
                </a:ext>
              </a:extLst>
            </p:cNvPr>
            <p:cNvSpPr/>
            <p:nvPr/>
          </p:nvSpPr>
          <p:spPr>
            <a:xfrm>
              <a:off x="3375581" y="4199838"/>
              <a:ext cx="938637" cy="825956"/>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0.9</a:t>
              </a:r>
            </a:p>
          </p:txBody>
        </p:sp>
        <p:sp>
          <p:nvSpPr>
            <p:cNvPr id="16" name="Oval 15">
              <a:extLst>
                <a:ext uri="{FF2B5EF4-FFF2-40B4-BE49-F238E27FC236}">
                  <a16:creationId xmlns:a16="http://schemas.microsoft.com/office/drawing/2014/main" id="{9E2F0B38-4A5D-F14A-80F5-1268744DDA8E}"/>
                </a:ext>
              </a:extLst>
            </p:cNvPr>
            <p:cNvSpPr/>
            <p:nvPr/>
          </p:nvSpPr>
          <p:spPr>
            <a:xfrm>
              <a:off x="5285344" y="3001391"/>
              <a:ext cx="938637" cy="825956"/>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0.68</a:t>
              </a:r>
            </a:p>
          </p:txBody>
        </p:sp>
        <p:sp>
          <p:nvSpPr>
            <p:cNvPr id="17" name="Oval 16">
              <a:extLst>
                <a:ext uri="{FF2B5EF4-FFF2-40B4-BE49-F238E27FC236}">
                  <a16:creationId xmlns:a16="http://schemas.microsoft.com/office/drawing/2014/main" id="{E0DB1823-4CEA-3A4C-B00D-9089ECD8926D}"/>
                </a:ext>
              </a:extLst>
            </p:cNvPr>
            <p:cNvSpPr/>
            <p:nvPr/>
          </p:nvSpPr>
          <p:spPr>
            <a:xfrm>
              <a:off x="5285344" y="4199838"/>
              <a:ext cx="938637" cy="825956"/>
            </a:xfrm>
            <a:prstGeom prst="ellipse">
              <a:avLst/>
            </a:prstGeom>
            <a:solidFill>
              <a:srgbClr val="FF0000"/>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a:extLst>
                <a:ext uri="{FF2B5EF4-FFF2-40B4-BE49-F238E27FC236}">
                  <a16:creationId xmlns:a16="http://schemas.microsoft.com/office/drawing/2014/main" id="{212D0EF4-CDAF-3E48-9762-96B3A0BFDBFE}"/>
                </a:ext>
              </a:extLst>
            </p:cNvPr>
            <p:cNvSpPr/>
            <p:nvPr/>
          </p:nvSpPr>
          <p:spPr>
            <a:xfrm>
              <a:off x="7026856" y="3613735"/>
              <a:ext cx="938637" cy="825956"/>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Target: 0.5</a:t>
              </a:r>
            </a:p>
          </p:txBody>
        </p:sp>
        <p:cxnSp>
          <p:nvCxnSpPr>
            <p:cNvPr id="19" name="Straight Arrow Connector 18">
              <a:extLst>
                <a:ext uri="{FF2B5EF4-FFF2-40B4-BE49-F238E27FC236}">
                  <a16:creationId xmlns:a16="http://schemas.microsoft.com/office/drawing/2014/main" id="{904FB72E-F32B-4C40-B12A-58ED7C24BC10}"/>
                </a:ext>
              </a:extLst>
            </p:cNvPr>
            <p:cNvCxnSpPr>
              <a:stCxn id="14" idx="6"/>
              <a:endCxn id="16" idx="2"/>
            </p:cNvCxnSpPr>
            <p:nvPr/>
          </p:nvCxnSpPr>
          <p:spPr>
            <a:xfrm>
              <a:off x="4314219" y="3404210"/>
              <a:ext cx="971125" cy="10159"/>
            </a:xfrm>
            <a:prstGeom prst="straightConnector1">
              <a:avLst/>
            </a:prstGeom>
            <a:solidFill>
              <a:srgbClr val="FF0000"/>
            </a:solidFill>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0EAAED42-6560-7A4C-A1DB-DC39FB8DC617}"/>
                </a:ext>
              </a:extLst>
            </p:cNvPr>
            <p:cNvCxnSpPr/>
            <p:nvPr/>
          </p:nvCxnSpPr>
          <p:spPr>
            <a:xfrm>
              <a:off x="4314219" y="4619991"/>
              <a:ext cx="971125" cy="10159"/>
            </a:xfrm>
            <a:prstGeom prst="straightConnector1">
              <a:avLst/>
            </a:prstGeom>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5DD30C84-2C74-EC49-87EE-7653B34BD18B}"/>
                </a:ext>
              </a:extLst>
            </p:cNvPr>
            <p:cNvCxnSpPr>
              <a:cxnSpLocks/>
              <a:endCxn id="18" idx="2"/>
            </p:cNvCxnSpPr>
            <p:nvPr/>
          </p:nvCxnSpPr>
          <p:spPr>
            <a:xfrm>
              <a:off x="6223981" y="3442259"/>
              <a:ext cx="802875" cy="584454"/>
            </a:xfrm>
            <a:prstGeom prst="straightConnector1">
              <a:avLst/>
            </a:prstGeom>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FF3F8198-7A53-2A45-B950-88C6270E9670}"/>
                </a:ext>
              </a:extLst>
            </p:cNvPr>
            <p:cNvCxnSpPr>
              <a:cxnSpLocks/>
              <a:endCxn id="18" idx="2"/>
            </p:cNvCxnSpPr>
            <p:nvPr/>
          </p:nvCxnSpPr>
          <p:spPr>
            <a:xfrm flipV="1">
              <a:off x="6223981" y="4026713"/>
              <a:ext cx="802875" cy="588198"/>
            </a:xfrm>
            <a:prstGeom prst="straightConnector1">
              <a:avLst/>
            </a:prstGeom>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25B65946-CE70-9244-905F-BFE49F6C6ABD}"/>
                </a:ext>
              </a:extLst>
            </p:cNvPr>
            <p:cNvCxnSpPr>
              <a:cxnSpLocks/>
              <a:stCxn id="14" idx="6"/>
              <a:endCxn id="17" idx="1"/>
            </p:cNvCxnSpPr>
            <p:nvPr/>
          </p:nvCxnSpPr>
          <p:spPr>
            <a:xfrm>
              <a:off x="4314219" y="3404210"/>
              <a:ext cx="1108585" cy="91658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51F8FD80-36AF-EE45-976A-709D04550509}"/>
                </a:ext>
              </a:extLst>
            </p:cNvPr>
            <p:cNvCxnSpPr>
              <a:cxnSpLocks/>
              <a:stCxn id="15" idx="6"/>
              <a:endCxn id="16" idx="3"/>
            </p:cNvCxnSpPr>
            <p:nvPr/>
          </p:nvCxnSpPr>
          <p:spPr>
            <a:xfrm flipV="1">
              <a:off x="4314218" y="3706389"/>
              <a:ext cx="1108586" cy="906427"/>
            </a:xfrm>
            <a:prstGeom prst="straightConnector1">
              <a:avLst/>
            </a:prstGeom>
            <a:solidFill>
              <a:srgbClr val="FF0000"/>
            </a:solidFill>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BB0733E6-4BD7-8F4A-9505-E48C6EE57679}"/>
                  </a:ext>
                </a:extLst>
              </p:cNvPr>
              <p:cNvSpPr txBox="1"/>
              <p:nvPr/>
            </p:nvSpPr>
            <p:spPr>
              <a:xfrm>
                <a:off x="3000051" y="2772304"/>
                <a:ext cx="1449692" cy="4308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𝑤</m:t>
                          </m:r>
                        </m:e>
                        <m:sub>
                          <m:r>
                            <a:rPr lang="en-US" sz="2200" b="0" i="1" smtClean="0">
                              <a:latin typeface="Cambria Math" panose="02040503050406030204" pitchFamily="18" charset="0"/>
                            </a:rPr>
                            <m:t>1</m:t>
                          </m:r>
                        </m:sub>
                      </m:sSub>
                      <m:r>
                        <a:rPr lang="en-US" sz="2200" b="0" i="1" smtClean="0">
                          <a:latin typeface="Cambria Math" panose="02040503050406030204" pitchFamily="18" charset="0"/>
                        </a:rPr>
                        <m:t>=0.10</m:t>
                      </m:r>
                    </m:oMath>
                  </m:oMathPara>
                </a14:m>
                <a:endParaRPr lang="en-US" sz="2200" dirty="0"/>
              </a:p>
            </p:txBody>
          </p:sp>
        </mc:Choice>
        <mc:Fallback xmlns="">
          <p:sp>
            <p:nvSpPr>
              <p:cNvPr id="28" name="TextBox 27">
                <a:extLst>
                  <a:ext uri="{FF2B5EF4-FFF2-40B4-BE49-F238E27FC236}">
                    <a16:creationId xmlns:a16="http://schemas.microsoft.com/office/drawing/2014/main" id="{BB0733E6-4BD7-8F4A-9505-E48C6EE57679}"/>
                  </a:ext>
                </a:extLst>
              </p:cNvPr>
              <p:cNvSpPr txBox="1">
                <a:spLocks noRot="1" noChangeAspect="1" noMove="1" noResize="1" noEditPoints="1" noAdjustHandles="1" noChangeArrowheads="1" noChangeShapeType="1" noTextEdit="1"/>
              </p:cNvSpPr>
              <p:nvPr/>
            </p:nvSpPr>
            <p:spPr>
              <a:xfrm>
                <a:off x="3000051" y="2772304"/>
                <a:ext cx="1449692" cy="430887"/>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26C39DDA-A519-4D4F-A47D-D40ADAB1EF70}"/>
                  </a:ext>
                </a:extLst>
              </p:cNvPr>
              <p:cNvSpPr txBox="1"/>
              <p:nvPr/>
            </p:nvSpPr>
            <p:spPr>
              <a:xfrm>
                <a:off x="2988090" y="5125918"/>
                <a:ext cx="1239698" cy="430887"/>
              </a:xfrm>
              <a:prstGeom prst="rect">
                <a:avLst/>
              </a:prstGeom>
              <a:noFill/>
            </p:spPr>
            <p:txBody>
              <a:bodyPr wrap="none" rtlCol="0">
                <a:spAutoFit/>
              </a:bodyPr>
              <a:lstStyle/>
              <a:p>
                <a14:m>
                  <m:oMath xmlns:m="http://schemas.openxmlformats.org/officeDocument/2006/math">
                    <m:sSub>
                      <m:sSubPr>
                        <m:ctrlPr>
                          <a:rPr lang="en-US" sz="2200" b="0" i="1" smtClean="0">
                            <a:latin typeface="Cambria Math" panose="02040503050406030204" pitchFamily="18" charset="0"/>
                            <a:ea typeface="Cambria Math" panose="02040503050406030204" pitchFamily="18" charset="0"/>
                          </a:rPr>
                        </m:ctrlPr>
                      </m:sSubPr>
                      <m:e>
                        <m:r>
                          <a:rPr lang="en-US" sz="2200" b="0" i="1" smtClean="0">
                            <a:latin typeface="Cambria Math" panose="02040503050406030204" pitchFamily="18" charset="0"/>
                            <a:ea typeface="Cambria Math" panose="02040503050406030204" pitchFamily="18" charset="0"/>
                          </a:rPr>
                          <m:t>𝑤</m:t>
                        </m:r>
                      </m:e>
                      <m:sub>
                        <m:r>
                          <a:rPr lang="en-US" sz="2200" b="0" i="1" smtClean="0">
                            <a:latin typeface="Cambria Math" panose="02040503050406030204" pitchFamily="18" charset="0"/>
                            <a:ea typeface="Cambria Math" panose="02040503050406030204" pitchFamily="18" charset="0"/>
                          </a:rPr>
                          <m:t>4</m:t>
                        </m:r>
                      </m:sub>
                    </m:sSub>
                  </m:oMath>
                </a14:m>
                <a:r>
                  <a:rPr lang="en-US" sz="2200" dirty="0">
                    <a:latin typeface="Cambria Math" panose="02040503050406030204" pitchFamily="18" charset="0"/>
                    <a:ea typeface="Cambria Math" panose="02040503050406030204" pitchFamily="18" charset="0"/>
                  </a:rPr>
                  <a:t>=0.60</a:t>
                </a:r>
              </a:p>
            </p:txBody>
          </p:sp>
        </mc:Choice>
        <mc:Fallback xmlns="">
          <p:sp>
            <p:nvSpPr>
              <p:cNvPr id="29" name="TextBox 28">
                <a:extLst>
                  <a:ext uri="{FF2B5EF4-FFF2-40B4-BE49-F238E27FC236}">
                    <a16:creationId xmlns:a16="http://schemas.microsoft.com/office/drawing/2014/main" id="{26C39DDA-A519-4D4F-A47D-D40ADAB1EF70}"/>
                  </a:ext>
                </a:extLst>
              </p:cNvPr>
              <p:cNvSpPr txBox="1">
                <a:spLocks noRot="1" noChangeAspect="1" noMove="1" noResize="1" noEditPoints="1" noAdjustHandles="1" noChangeArrowheads="1" noChangeShapeType="1" noTextEdit="1"/>
              </p:cNvSpPr>
              <p:nvPr/>
            </p:nvSpPr>
            <p:spPr>
              <a:xfrm>
                <a:off x="2988090" y="5125918"/>
                <a:ext cx="1239698" cy="430887"/>
              </a:xfrm>
              <a:prstGeom prst="rect">
                <a:avLst/>
              </a:prstGeom>
              <a:blipFill>
                <a:blip r:embed="rId3"/>
                <a:stretch>
                  <a:fillRect t="-8571" r="-4040" b="-25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37663B59-496B-7949-B018-1E24CA72E070}"/>
                  </a:ext>
                </a:extLst>
              </p:cNvPr>
              <p:cNvSpPr txBox="1"/>
              <p:nvPr/>
            </p:nvSpPr>
            <p:spPr>
              <a:xfrm>
                <a:off x="6698499" y="3201761"/>
                <a:ext cx="1373261" cy="430887"/>
              </a:xfrm>
              <a:prstGeom prst="rect">
                <a:avLst/>
              </a:prstGeom>
              <a:noFill/>
            </p:spPr>
            <p:txBody>
              <a:bodyPr wrap="none" rtlCol="0">
                <a:spAutoFit/>
              </a:bodyPr>
              <a:lstStyle/>
              <a:p>
                <a14:m>
                  <m:oMath xmlns:m="http://schemas.openxmlformats.org/officeDocument/2006/math">
                    <m:sSub>
                      <m:sSubPr>
                        <m:ctrlPr>
                          <a:rPr lang="en-US" sz="2200" b="0" i="1" smtClean="0">
                            <a:latin typeface="Cambria Math" panose="02040503050406030204" pitchFamily="18" charset="0"/>
                            <a:ea typeface="Cambria Math" panose="02040503050406030204" pitchFamily="18" charset="0"/>
                          </a:rPr>
                        </m:ctrlPr>
                      </m:sSubPr>
                      <m:e>
                        <m:r>
                          <a:rPr lang="en-US" sz="2200" b="0" i="1" smtClean="0">
                            <a:latin typeface="Cambria Math" panose="02040503050406030204" pitchFamily="18" charset="0"/>
                            <a:ea typeface="Cambria Math" panose="02040503050406030204" pitchFamily="18" charset="0"/>
                          </a:rPr>
                          <m:t>𝑤</m:t>
                        </m:r>
                      </m:e>
                      <m:sub>
                        <m:r>
                          <a:rPr lang="en-US" sz="2200" b="0" i="1" smtClean="0">
                            <a:latin typeface="Cambria Math" panose="02040503050406030204" pitchFamily="18" charset="0"/>
                            <a:ea typeface="Cambria Math" panose="02040503050406030204" pitchFamily="18" charset="0"/>
                          </a:rPr>
                          <m:t>5</m:t>
                        </m:r>
                      </m:sub>
                    </m:sSub>
                  </m:oMath>
                </a14:m>
                <a:r>
                  <a:rPr lang="en-US" sz="2200" dirty="0">
                    <a:latin typeface="Cambria Math" panose="02040503050406030204" pitchFamily="18" charset="0"/>
                    <a:ea typeface="Cambria Math" panose="02040503050406030204" pitchFamily="18" charset="0"/>
                  </a:rPr>
                  <a:t> = 0.30</a:t>
                </a:r>
              </a:p>
            </p:txBody>
          </p:sp>
        </mc:Choice>
        <mc:Fallback xmlns="">
          <p:sp>
            <p:nvSpPr>
              <p:cNvPr id="32" name="TextBox 31">
                <a:extLst>
                  <a:ext uri="{FF2B5EF4-FFF2-40B4-BE49-F238E27FC236}">
                    <a16:creationId xmlns:a16="http://schemas.microsoft.com/office/drawing/2014/main" id="{37663B59-496B-7949-B018-1E24CA72E070}"/>
                  </a:ext>
                </a:extLst>
              </p:cNvPr>
              <p:cNvSpPr txBox="1">
                <a:spLocks noRot="1" noChangeAspect="1" noMove="1" noResize="1" noEditPoints="1" noAdjustHandles="1" noChangeArrowheads="1" noChangeShapeType="1" noTextEdit="1"/>
              </p:cNvSpPr>
              <p:nvPr/>
            </p:nvSpPr>
            <p:spPr>
              <a:xfrm>
                <a:off x="6698499" y="3201761"/>
                <a:ext cx="1373261" cy="430887"/>
              </a:xfrm>
              <a:prstGeom prst="rect">
                <a:avLst/>
              </a:prstGeom>
              <a:blipFill>
                <a:blip r:embed="rId4"/>
                <a:stretch>
                  <a:fillRect t="-8824" r="-3636" b="-2941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C68DF134-F471-7946-A598-A6E86653C083}"/>
                  </a:ext>
                </a:extLst>
              </p:cNvPr>
              <p:cNvSpPr txBox="1"/>
              <p:nvPr/>
            </p:nvSpPr>
            <p:spPr>
              <a:xfrm>
                <a:off x="6698499" y="4778776"/>
                <a:ext cx="1456231" cy="4308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𝑤</m:t>
                          </m:r>
                        </m:e>
                        <m:sub>
                          <m:r>
                            <a:rPr lang="en-US" sz="2200" b="0" i="1" smtClean="0">
                              <a:latin typeface="Cambria Math" panose="02040503050406030204" pitchFamily="18" charset="0"/>
                            </a:rPr>
                            <m:t>6</m:t>
                          </m:r>
                        </m:sub>
                      </m:sSub>
                      <m:r>
                        <a:rPr lang="en-US" sz="2200" b="0" i="1" smtClean="0">
                          <a:latin typeface="Cambria Math" panose="02040503050406030204" pitchFamily="18" charset="0"/>
                        </a:rPr>
                        <m:t>=0.90</m:t>
                      </m:r>
                    </m:oMath>
                  </m:oMathPara>
                </a14:m>
                <a:endParaRPr lang="en-US" sz="2200" dirty="0"/>
              </a:p>
            </p:txBody>
          </p:sp>
        </mc:Choice>
        <mc:Fallback xmlns="">
          <p:sp>
            <p:nvSpPr>
              <p:cNvPr id="33" name="TextBox 32">
                <a:extLst>
                  <a:ext uri="{FF2B5EF4-FFF2-40B4-BE49-F238E27FC236}">
                    <a16:creationId xmlns:a16="http://schemas.microsoft.com/office/drawing/2014/main" id="{C68DF134-F471-7946-A598-A6E86653C083}"/>
                  </a:ext>
                </a:extLst>
              </p:cNvPr>
              <p:cNvSpPr txBox="1">
                <a:spLocks noRot="1" noChangeAspect="1" noMove="1" noResize="1" noEditPoints="1" noAdjustHandles="1" noChangeArrowheads="1" noChangeShapeType="1" noTextEdit="1"/>
              </p:cNvSpPr>
              <p:nvPr/>
            </p:nvSpPr>
            <p:spPr>
              <a:xfrm>
                <a:off x="6698499" y="4778776"/>
                <a:ext cx="1456231" cy="430887"/>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Content Placeholder 2">
                <a:extLst>
                  <a:ext uri="{FF2B5EF4-FFF2-40B4-BE49-F238E27FC236}">
                    <a16:creationId xmlns:a16="http://schemas.microsoft.com/office/drawing/2014/main" id="{9EDBD7F6-A329-774F-8090-73CBB6B6EE1A}"/>
                  </a:ext>
                </a:extLst>
              </p:cNvPr>
              <p:cNvSpPr txBox="1">
                <a:spLocks/>
              </p:cNvSpPr>
              <p:nvPr/>
            </p:nvSpPr>
            <p:spPr>
              <a:xfrm>
                <a:off x="5953987" y="2513578"/>
                <a:ext cx="878543" cy="49127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b="0" i="1" dirty="0" smtClean="0">
                              <a:solidFill>
                                <a:schemeClr val="tx1"/>
                              </a:solidFill>
                              <a:latin typeface="Cambria Math" panose="02040503050406030204" pitchFamily="18" charset="0"/>
                            </a:rPr>
                          </m:ctrlPr>
                        </m:sSubPr>
                        <m:e>
                          <m:r>
                            <a:rPr lang="en-US" i="1" dirty="0" smtClean="0">
                              <a:solidFill>
                                <a:schemeClr val="tx1"/>
                              </a:solidFill>
                              <a:latin typeface="Cambria Math" panose="02040503050406030204" pitchFamily="18" charset="0"/>
                            </a:rPr>
                            <m:t>𝐻</m:t>
                          </m:r>
                        </m:e>
                        <m:sub>
                          <m:r>
                            <a:rPr lang="en-US" i="1" dirty="0" smtClean="0">
                              <a:solidFill>
                                <a:schemeClr val="tx1"/>
                              </a:solidFill>
                              <a:latin typeface="Cambria Math" panose="02040503050406030204" pitchFamily="18" charset="0"/>
                            </a:rPr>
                            <m:t>1</m:t>
                          </m:r>
                        </m:sub>
                      </m:sSub>
                    </m:oMath>
                  </m:oMathPara>
                </a14:m>
                <a:endParaRPr lang="en-US" dirty="0"/>
              </a:p>
            </p:txBody>
          </p:sp>
        </mc:Choice>
        <mc:Fallback xmlns="">
          <p:sp>
            <p:nvSpPr>
              <p:cNvPr id="34" name="Content Placeholder 2">
                <a:extLst>
                  <a:ext uri="{FF2B5EF4-FFF2-40B4-BE49-F238E27FC236}">
                    <a16:creationId xmlns:a16="http://schemas.microsoft.com/office/drawing/2014/main" id="{9EDBD7F6-A329-774F-8090-73CBB6B6EE1A}"/>
                  </a:ext>
                </a:extLst>
              </p:cNvPr>
              <p:cNvSpPr txBox="1">
                <a:spLocks noRot="1" noChangeAspect="1" noMove="1" noResize="1" noEditPoints="1" noAdjustHandles="1" noChangeArrowheads="1" noChangeShapeType="1" noTextEdit="1"/>
              </p:cNvSpPr>
              <p:nvPr/>
            </p:nvSpPr>
            <p:spPr>
              <a:xfrm>
                <a:off x="5953987" y="2513578"/>
                <a:ext cx="878543" cy="491270"/>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Content Placeholder 2">
                <a:extLst>
                  <a:ext uri="{FF2B5EF4-FFF2-40B4-BE49-F238E27FC236}">
                    <a16:creationId xmlns:a16="http://schemas.microsoft.com/office/drawing/2014/main" id="{9D8CC347-2FA3-E24F-9CB3-9A70A2102FC0}"/>
                  </a:ext>
                </a:extLst>
              </p:cNvPr>
              <p:cNvSpPr txBox="1">
                <a:spLocks/>
              </p:cNvSpPr>
              <p:nvPr/>
            </p:nvSpPr>
            <p:spPr>
              <a:xfrm>
                <a:off x="5875254" y="4260448"/>
                <a:ext cx="878543" cy="49127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b="0" i="1" dirty="0" smtClean="0">
                              <a:solidFill>
                                <a:schemeClr val="tx1"/>
                              </a:solidFill>
                              <a:latin typeface="Cambria Math" panose="02040503050406030204" pitchFamily="18" charset="0"/>
                            </a:rPr>
                          </m:ctrlPr>
                        </m:sSubPr>
                        <m:e>
                          <m:r>
                            <a:rPr lang="en-US" i="1" dirty="0" smtClean="0">
                              <a:solidFill>
                                <a:schemeClr val="tx1"/>
                              </a:solidFill>
                              <a:latin typeface="Cambria Math" panose="02040503050406030204" pitchFamily="18" charset="0"/>
                            </a:rPr>
                            <m:t>𝐻</m:t>
                          </m:r>
                        </m:e>
                        <m:sub>
                          <m:r>
                            <a:rPr lang="en-US" b="0" i="1" dirty="0" smtClean="0">
                              <a:solidFill>
                                <a:schemeClr val="tx1"/>
                              </a:solidFill>
                              <a:latin typeface="Cambria Math" panose="02040503050406030204" pitchFamily="18" charset="0"/>
                            </a:rPr>
                            <m:t>2</m:t>
                          </m:r>
                        </m:sub>
                      </m:sSub>
                    </m:oMath>
                  </m:oMathPara>
                </a14:m>
                <a:endParaRPr lang="en-US" dirty="0"/>
              </a:p>
            </p:txBody>
          </p:sp>
        </mc:Choice>
        <mc:Fallback xmlns="">
          <p:sp>
            <p:nvSpPr>
              <p:cNvPr id="35" name="Content Placeholder 2">
                <a:extLst>
                  <a:ext uri="{FF2B5EF4-FFF2-40B4-BE49-F238E27FC236}">
                    <a16:creationId xmlns:a16="http://schemas.microsoft.com/office/drawing/2014/main" id="{9D8CC347-2FA3-E24F-9CB3-9A70A2102FC0}"/>
                  </a:ext>
                </a:extLst>
              </p:cNvPr>
              <p:cNvSpPr txBox="1">
                <a:spLocks noRot="1" noChangeAspect="1" noMove="1" noResize="1" noEditPoints="1" noAdjustHandles="1" noChangeArrowheads="1" noChangeShapeType="1" noTextEdit="1"/>
              </p:cNvSpPr>
              <p:nvPr/>
            </p:nvSpPr>
            <p:spPr>
              <a:xfrm>
                <a:off x="5875254" y="4260448"/>
                <a:ext cx="878543" cy="491270"/>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Content Placeholder 2">
                <a:extLst>
                  <a:ext uri="{FF2B5EF4-FFF2-40B4-BE49-F238E27FC236}">
                    <a16:creationId xmlns:a16="http://schemas.microsoft.com/office/drawing/2014/main" id="{A3511906-2F34-2B4E-898C-BF187B86B7A7}"/>
                  </a:ext>
                </a:extLst>
              </p:cNvPr>
              <p:cNvSpPr txBox="1">
                <a:spLocks/>
              </p:cNvSpPr>
              <p:nvPr/>
            </p:nvSpPr>
            <p:spPr>
              <a:xfrm>
                <a:off x="9087294" y="3314198"/>
                <a:ext cx="878543" cy="49127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b="0" i="1" dirty="0" smtClean="0">
                              <a:solidFill>
                                <a:schemeClr val="tx1"/>
                              </a:solidFill>
                              <a:latin typeface="Cambria Math" panose="02040503050406030204" pitchFamily="18" charset="0"/>
                            </a:rPr>
                          </m:ctrlPr>
                        </m:sSubPr>
                        <m:e>
                          <m:r>
                            <a:rPr lang="en-US" b="0" i="1" dirty="0" smtClean="0">
                              <a:solidFill>
                                <a:schemeClr val="tx1"/>
                              </a:solidFill>
                              <a:latin typeface="Cambria Math" panose="02040503050406030204" pitchFamily="18" charset="0"/>
                            </a:rPr>
                            <m:t>𝑂</m:t>
                          </m:r>
                        </m:e>
                        <m:sub>
                          <m:r>
                            <a:rPr lang="en-US" i="1" dirty="0" smtClean="0">
                              <a:solidFill>
                                <a:schemeClr val="tx1"/>
                              </a:solidFill>
                              <a:latin typeface="Cambria Math" panose="02040503050406030204" pitchFamily="18" charset="0"/>
                            </a:rPr>
                            <m:t>1</m:t>
                          </m:r>
                        </m:sub>
                      </m:sSub>
                    </m:oMath>
                  </m:oMathPara>
                </a14:m>
                <a:endParaRPr lang="en-US" dirty="0"/>
              </a:p>
            </p:txBody>
          </p:sp>
        </mc:Choice>
        <mc:Fallback xmlns="">
          <p:sp>
            <p:nvSpPr>
              <p:cNvPr id="36" name="Content Placeholder 2">
                <a:extLst>
                  <a:ext uri="{FF2B5EF4-FFF2-40B4-BE49-F238E27FC236}">
                    <a16:creationId xmlns:a16="http://schemas.microsoft.com/office/drawing/2014/main" id="{A3511906-2F34-2B4E-898C-BF187B86B7A7}"/>
                  </a:ext>
                </a:extLst>
              </p:cNvPr>
              <p:cNvSpPr txBox="1">
                <a:spLocks noRot="1" noChangeAspect="1" noMove="1" noResize="1" noEditPoints="1" noAdjustHandles="1" noChangeArrowheads="1" noChangeShapeType="1" noTextEdit="1"/>
              </p:cNvSpPr>
              <p:nvPr/>
            </p:nvSpPr>
            <p:spPr>
              <a:xfrm>
                <a:off x="9087294" y="3314198"/>
                <a:ext cx="878543" cy="491270"/>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Content Placeholder 2">
                <a:extLst>
                  <a:ext uri="{FF2B5EF4-FFF2-40B4-BE49-F238E27FC236}">
                    <a16:creationId xmlns:a16="http://schemas.microsoft.com/office/drawing/2014/main" id="{E6FE47F3-203E-1C4C-BBDE-FEE31023C960}"/>
                  </a:ext>
                </a:extLst>
              </p:cNvPr>
              <p:cNvSpPr txBox="1">
                <a:spLocks/>
              </p:cNvSpPr>
              <p:nvPr/>
            </p:nvSpPr>
            <p:spPr>
              <a:xfrm>
                <a:off x="460243" y="2972616"/>
                <a:ext cx="878543" cy="49127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𝐼</m:t>
                          </m:r>
                        </m:e>
                        <m:sub>
                          <m:r>
                            <a:rPr lang="en-US" i="1" dirty="0" smtClean="0">
                              <a:latin typeface="Cambria Math" panose="02040503050406030204" pitchFamily="18" charset="0"/>
                            </a:rPr>
                            <m:t>1</m:t>
                          </m:r>
                        </m:sub>
                      </m:sSub>
                    </m:oMath>
                  </m:oMathPara>
                </a14:m>
                <a:endParaRPr lang="en-US" dirty="0"/>
              </a:p>
            </p:txBody>
          </p:sp>
        </mc:Choice>
        <mc:Fallback xmlns="">
          <p:sp>
            <p:nvSpPr>
              <p:cNvPr id="37" name="Content Placeholder 2">
                <a:extLst>
                  <a:ext uri="{FF2B5EF4-FFF2-40B4-BE49-F238E27FC236}">
                    <a16:creationId xmlns:a16="http://schemas.microsoft.com/office/drawing/2014/main" id="{E6FE47F3-203E-1C4C-BBDE-FEE31023C960}"/>
                  </a:ext>
                </a:extLst>
              </p:cNvPr>
              <p:cNvSpPr txBox="1">
                <a:spLocks noRot="1" noChangeAspect="1" noMove="1" noResize="1" noEditPoints="1" noAdjustHandles="1" noChangeArrowheads="1" noChangeShapeType="1" noTextEdit="1"/>
              </p:cNvSpPr>
              <p:nvPr/>
            </p:nvSpPr>
            <p:spPr>
              <a:xfrm>
                <a:off x="460243" y="2972616"/>
                <a:ext cx="878543" cy="491270"/>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Content Placeholder 2">
                <a:extLst>
                  <a:ext uri="{FF2B5EF4-FFF2-40B4-BE49-F238E27FC236}">
                    <a16:creationId xmlns:a16="http://schemas.microsoft.com/office/drawing/2014/main" id="{8DDE642B-DD9F-594F-96A3-C488EC8620DC}"/>
                  </a:ext>
                </a:extLst>
              </p:cNvPr>
              <p:cNvSpPr txBox="1">
                <a:spLocks/>
              </p:cNvSpPr>
              <p:nvPr/>
            </p:nvSpPr>
            <p:spPr>
              <a:xfrm>
                <a:off x="460243" y="4873766"/>
                <a:ext cx="878543" cy="49127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𝐼</m:t>
                          </m:r>
                        </m:e>
                        <m:sub>
                          <m:r>
                            <a:rPr lang="en-US" i="1" dirty="0" smtClean="0">
                              <a:latin typeface="Cambria Math" panose="02040503050406030204" pitchFamily="18" charset="0"/>
                            </a:rPr>
                            <m:t>2</m:t>
                          </m:r>
                        </m:sub>
                      </m:sSub>
                    </m:oMath>
                  </m:oMathPara>
                </a14:m>
                <a:endParaRPr lang="en-US" dirty="0"/>
              </a:p>
            </p:txBody>
          </p:sp>
        </mc:Choice>
        <mc:Fallback xmlns="">
          <p:sp>
            <p:nvSpPr>
              <p:cNvPr id="38" name="Content Placeholder 2">
                <a:extLst>
                  <a:ext uri="{FF2B5EF4-FFF2-40B4-BE49-F238E27FC236}">
                    <a16:creationId xmlns:a16="http://schemas.microsoft.com/office/drawing/2014/main" id="{8DDE642B-DD9F-594F-96A3-C488EC8620DC}"/>
                  </a:ext>
                </a:extLst>
              </p:cNvPr>
              <p:cNvSpPr txBox="1">
                <a:spLocks noRot="1" noChangeAspect="1" noMove="1" noResize="1" noEditPoints="1" noAdjustHandles="1" noChangeArrowheads="1" noChangeShapeType="1" noTextEdit="1"/>
              </p:cNvSpPr>
              <p:nvPr/>
            </p:nvSpPr>
            <p:spPr>
              <a:xfrm>
                <a:off x="460243" y="4873766"/>
                <a:ext cx="878543" cy="491270"/>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F3B050E5-10C6-794C-BDCC-F074D043D9DF}"/>
                  </a:ext>
                </a:extLst>
              </p:cNvPr>
              <p:cNvSpPr txBox="1"/>
              <p:nvPr/>
            </p:nvSpPr>
            <p:spPr>
              <a:xfrm>
                <a:off x="531729" y="1227639"/>
                <a:ext cx="10687050" cy="461665"/>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2400" i="1" smtClean="0">
                              <a:latin typeface="Cambria Math" panose="02040503050406030204" pitchFamily="18" charset="0"/>
                            </a:rPr>
                          </m:ctrlPr>
                        </m:sSubPr>
                        <m:e>
                          <m:r>
                            <a:rPr lang="en-US" sz="2400" i="1">
                              <a:latin typeface="Cambria Math" panose="02040503050406030204" pitchFamily="18" charset="0"/>
                            </a:rPr>
                            <m:t>𝐻</m:t>
                          </m:r>
                        </m:e>
                        <m:sub>
                          <m:r>
                            <a:rPr lang="en-US" sz="2400" i="1">
                              <a:latin typeface="Cambria Math" panose="02040503050406030204" pitchFamily="18" charset="0"/>
                            </a:rPr>
                            <m:t>2</m:t>
                          </m:r>
                        </m:sub>
                      </m:sSub>
                      <m:r>
                        <a:rPr lang="en-US" sz="2400" i="1">
                          <a:latin typeface="Cambria Math" panose="02040503050406030204" pitchFamily="18" charset="0"/>
                        </a:rPr>
                        <m:t>=</m:t>
                      </m:r>
                      <m:d>
                        <m:dPr>
                          <m:ctrlPr>
                            <a:rPr lang="en-US" sz="2400" i="1">
                              <a:latin typeface="Cambria Math" panose="02040503050406030204" pitchFamily="18" charset="0"/>
                            </a:rPr>
                          </m:ctrlPr>
                        </m:dPr>
                        <m:e>
                          <m:r>
                            <a:rPr lang="en-US" sz="2400" i="1">
                              <a:latin typeface="Cambria Math" panose="02040503050406030204" pitchFamily="18" charset="0"/>
                            </a:rPr>
                            <m:t>0.35</m:t>
                          </m:r>
                          <m:r>
                            <a:rPr lang="en-US" sz="2400" b="0" i="1" smtClean="0">
                              <a:latin typeface="Cambria Math" panose="02040503050406030204" pitchFamily="18" charset="0"/>
                            </a:rPr>
                            <m:t>∗</m:t>
                          </m:r>
                          <m:r>
                            <a:rPr lang="en-US" sz="2400" i="1">
                              <a:latin typeface="Cambria Math" panose="02040503050406030204" pitchFamily="18" charset="0"/>
                            </a:rPr>
                            <m:t>0.40</m:t>
                          </m:r>
                        </m:e>
                      </m:d>
                    </m:oMath>
                  </m:oMathPara>
                </a14:m>
                <a:endParaRPr lang="en-US" sz="2400" dirty="0">
                  <a:latin typeface="Helvetica" pitchFamily="2" charset="0"/>
                </a:endParaRPr>
              </a:p>
            </p:txBody>
          </p:sp>
        </mc:Choice>
        <mc:Fallback xmlns="">
          <p:sp>
            <p:nvSpPr>
              <p:cNvPr id="5" name="TextBox 4">
                <a:extLst>
                  <a:ext uri="{FF2B5EF4-FFF2-40B4-BE49-F238E27FC236}">
                    <a16:creationId xmlns:a16="http://schemas.microsoft.com/office/drawing/2014/main" id="{F3B050E5-10C6-794C-BDCC-F074D043D9DF}"/>
                  </a:ext>
                </a:extLst>
              </p:cNvPr>
              <p:cNvSpPr txBox="1">
                <a:spLocks noRot="1" noChangeAspect="1" noMove="1" noResize="1" noEditPoints="1" noAdjustHandles="1" noChangeArrowheads="1" noChangeShapeType="1" noTextEdit="1"/>
              </p:cNvSpPr>
              <p:nvPr/>
            </p:nvSpPr>
            <p:spPr>
              <a:xfrm>
                <a:off x="531729" y="1227639"/>
                <a:ext cx="10687050" cy="461665"/>
              </a:xfrm>
              <a:prstGeom prst="rect">
                <a:avLst/>
              </a:prstGeom>
              <a:blipFill>
                <a:blip r:embed="rId11"/>
                <a:stretch>
                  <a:fillRect l="-11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2644A6DB-99F0-164F-9D11-5E4655BA3F62}"/>
                  </a:ext>
                </a:extLst>
              </p:cNvPr>
              <p:cNvSpPr txBox="1"/>
              <p:nvPr/>
            </p:nvSpPr>
            <p:spPr>
              <a:xfrm>
                <a:off x="2170322" y="3686558"/>
                <a:ext cx="1456232" cy="4308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𝑤</m:t>
                          </m:r>
                        </m:e>
                        <m:sub>
                          <m:r>
                            <a:rPr lang="en-US" sz="2200" b="0" i="1" smtClean="0">
                              <a:latin typeface="Cambria Math" panose="02040503050406030204" pitchFamily="18" charset="0"/>
                            </a:rPr>
                            <m:t>2</m:t>
                          </m:r>
                        </m:sub>
                      </m:sSub>
                      <m:r>
                        <a:rPr lang="en-US" sz="2200" b="0" i="1" smtClean="0">
                          <a:latin typeface="Cambria Math" panose="02040503050406030204" pitchFamily="18" charset="0"/>
                        </a:rPr>
                        <m:t>=0.40</m:t>
                      </m:r>
                    </m:oMath>
                  </m:oMathPara>
                </a14:m>
                <a:endParaRPr lang="en-US" sz="2200" dirty="0"/>
              </a:p>
            </p:txBody>
          </p:sp>
        </mc:Choice>
        <mc:Fallback xmlns="">
          <p:sp>
            <p:nvSpPr>
              <p:cNvPr id="39" name="TextBox 38">
                <a:extLst>
                  <a:ext uri="{FF2B5EF4-FFF2-40B4-BE49-F238E27FC236}">
                    <a16:creationId xmlns:a16="http://schemas.microsoft.com/office/drawing/2014/main" id="{2644A6DB-99F0-164F-9D11-5E4655BA3F62}"/>
                  </a:ext>
                </a:extLst>
              </p:cNvPr>
              <p:cNvSpPr txBox="1">
                <a:spLocks noRot="1" noChangeAspect="1" noMove="1" noResize="1" noEditPoints="1" noAdjustHandles="1" noChangeArrowheads="1" noChangeShapeType="1" noTextEdit="1"/>
              </p:cNvSpPr>
              <p:nvPr/>
            </p:nvSpPr>
            <p:spPr>
              <a:xfrm>
                <a:off x="2170322" y="3686558"/>
                <a:ext cx="1456232" cy="430887"/>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3E3B7B50-ABF0-0245-BBC9-874F739BB847}"/>
                  </a:ext>
                </a:extLst>
              </p:cNvPr>
              <p:cNvSpPr txBox="1"/>
              <p:nvPr/>
            </p:nvSpPr>
            <p:spPr>
              <a:xfrm>
                <a:off x="2386565" y="4244592"/>
                <a:ext cx="1248227" cy="430887"/>
              </a:xfrm>
              <a:prstGeom prst="rect">
                <a:avLst/>
              </a:prstGeom>
              <a:noFill/>
            </p:spPr>
            <p:txBody>
              <a:bodyPr wrap="none" rtlCol="0">
                <a:spAutoFit/>
              </a:bodyPr>
              <a:lstStyle/>
              <a:p>
                <a14:m>
                  <m:oMath xmlns:m="http://schemas.openxmlformats.org/officeDocument/2006/math">
                    <m:sSub>
                      <m:sSubPr>
                        <m:ctrlPr>
                          <a:rPr lang="en-US" sz="2200" b="0" i="1" smtClean="0">
                            <a:latin typeface="Cambria Math" panose="02040503050406030204" pitchFamily="18" charset="0"/>
                            <a:ea typeface="Cambria Math" panose="02040503050406030204" pitchFamily="18" charset="0"/>
                          </a:rPr>
                        </m:ctrlPr>
                      </m:sSubPr>
                      <m:e>
                        <m:r>
                          <a:rPr lang="en-US" sz="2200" b="0" i="1" smtClean="0">
                            <a:latin typeface="Cambria Math" panose="02040503050406030204" pitchFamily="18" charset="0"/>
                            <a:ea typeface="Cambria Math" panose="02040503050406030204" pitchFamily="18" charset="0"/>
                          </a:rPr>
                          <m:t>𝑤</m:t>
                        </m:r>
                      </m:e>
                      <m:sub>
                        <m:r>
                          <a:rPr lang="en-US" sz="2200" b="0" i="1" smtClean="0">
                            <a:latin typeface="Cambria Math" panose="02040503050406030204" pitchFamily="18" charset="0"/>
                            <a:ea typeface="Cambria Math" panose="02040503050406030204" pitchFamily="18" charset="0"/>
                          </a:rPr>
                          <m:t>3</m:t>
                        </m:r>
                      </m:sub>
                    </m:sSub>
                  </m:oMath>
                </a14:m>
                <a:r>
                  <a:rPr lang="en-US" sz="2200" dirty="0">
                    <a:latin typeface="Cambria Math" panose="02040503050406030204" pitchFamily="18" charset="0"/>
                    <a:ea typeface="Cambria Math" panose="02040503050406030204" pitchFamily="18" charset="0"/>
                  </a:rPr>
                  <a:t>=0.80</a:t>
                </a:r>
              </a:p>
            </p:txBody>
          </p:sp>
        </mc:Choice>
        <mc:Fallback xmlns="">
          <p:sp>
            <p:nvSpPr>
              <p:cNvPr id="40" name="TextBox 39">
                <a:extLst>
                  <a:ext uri="{FF2B5EF4-FFF2-40B4-BE49-F238E27FC236}">
                    <a16:creationId xmlns:a16="http://schemas.microsoft.com/office/drawing/2014/main" id="{3E3B7B50-ABF0-0245-BBC9-874F739BB847}"/>
                  </a:ext>
                </a:extLst>
              </p:cNvPr>
              <p:cNvSpPr txBox="1">
                <a:spLocks noRot="1" noChangeAspect="1" noMove="1" noResize="1" noEditPoints="1" noAdjustHandles="1" noChangeArrowheads="1" noChangeShapeType="1" noTextEdit="1"/>
              </p:cNvSpPr>
              <p:nvPr/>
            </p:nvSpPr>
            <p:spPr>
              <a:xfrm>
                <a:off x="2386565" y="4244592"/>
                <a:ext cx="1248227" cy="430887"/>
              </a:xfrm>
              <a:prstGeom prst="rect">
                <a:avLst/>
              </a:prstGeom>
              <a:blipFill>
                <a:blip r:embed="rId13"/>
                <a:stretch>
                  <a:fillRect t="-5714" r="-5051" b="-28571"/>
                </a:stretch>
              </a:blipFill>
            </p:spPr>
            <p:txBody>
              <a:bodyPr/>
              <a:lstStyle/>
              <a:p>
                <a:r>
                  <a:rPr lang="en-US">
                    <a:noFill/>
                  </a:rPr>
                  <a:t> </a:t>
                </a:r>
              </a:p>
            </p:txBody>
          </p:sp>
        </mc:Fallback>
      </mc:AlternateContent>
    </p:spTree>
    <p:extLst>
      <p:ext uri="{BB962C8B-B14F-4D97-AF65-F5344CB8AC3E}">
        <p14:creationId xmlns:p14="http://schemas.microsoft.com/office/powerpoint/2010/main" val="209258718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a:xfrm>
            <a:off x="422536" y="27251"/>
            <a:ext cx="10058400" cy="1371600"/>
          </a:xfrm>
        </p:spPr>
        <p:txBody>
          <a:bodyPr/>
          <a:lstStyle/>
          <a:p>
            <a:r>
              <a:rPr lang="en-US" dirty="0">
                <a:latin typeface="Helvetica" pitchFamily="2" charset="0"/>
              </a:rPr>
              <a:t>Back Propagation Example</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p:txBody>
          <a:bodyPr>
            <a:normAutofit/>
          </a:bodyPr>
          <a:lstStyle/>
          <a:p>
            <a:endParaRPr lang="en-US" sz="2400" dirty="0">
              <a:latin typeface="Helvetica" pitchFamily="2" charset="0"/>
            </a:endParaRPr>
          </a:p>
          <a:p>
            <a:pPr marL="0" indent="0">
              <a:buNone/>
            </a:pPr>
            <a:endParaRPr lang="en-US" sz="2400" dirty="0">
              <a:latin typeface="Helvetica" pitchFamily="2" charset="0"/>
            </a:endParaRPr>
          </a:p>
        </p:txBody>
      </p:sp>
      <p:grpSp>
        <p:nvGrpSpPr>
          <p:cNvPr id="4" name="Group 3">
            <a:extLst>
              <a:ext uri="{FF2B5EF4-FFF2-40B4-BE49-F238E27FC236}">
                <a16:creationId xmlns:a16="http://schemas.microsoft.com/office/drawing/2014/main" id="{F2289EC0-BEE5-C54C-941C-D1D22C501FE9}"/>
              </a:ext>
            </a:extLst>
          </p:cNvPr>
          <p:cNvGrpSpPr/>
          <p:nvPr/>
        </p:nvGrpSpPr>
        <p:grpSpPr>
          <a:xfrm>
            <a:off x="1066799" y="2654306"/>
            <a:ext cx="8459767" cy="3092895"/>
            <a:chOff x="3375581" y="2991232"/>
            <a:chExt cx="4589912" cy="2034562"/>
          </a:xfrm>
        </p:grpSpPr>
        <p:sp>
          <p:nvSpPr>
            <p:cNvPr id="14" name="Oval 13">
              <a:extLst>
                <a:ext uri="{FF2B5EF4-FFF2-40B4-BE49-F238E27FC236}">
                  <a16:creationId xmlns:a16="http://schemas.microsoft.com/office/drawing/2014/main" id="{E74544D5-EB92-D349-B000-DF8E15FD9E07}"/>
                </a:ext>
              </a:extLst>
            </p:cNvPr>
            <p:cNvSpPr/>
            <p:nvPr/>
          </p:nvSpPr>
          <p:spPr>
            <a:xfrm>
              <a:off x="3375582" y="2991232"/>
              <a:ext cx="938637" cy="825956"/>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0.35</a:t>
              </a:r>
            </a:p>
          </p:txBody>
        </p:sp>
        <p:sp>
          <p:nvSpPr>
            <p:cNvPr id="15" name="Oval 14">
              <a:extLst>
                <a:ext uri="{FF2B5EF4-FFF2-40B4-BE49-F238E27FC236}">
                  <a16:creationId xmlns:a16="http://schemas.microsoft.com/office/drawing/2014/main" id="{F521F1DA-EC70-7F4B-9BE4-67D2FF50F7D7}"/>
                </a:ext>
              </a:extLst>
            </p:cNvPr>
            <p:cNvSpPr/>
            <p:nvPr/>
          </p:nvSpPr>
          <p:spPr>
            <a:xfrm>
              <a:off x="3375581" y="4199838"/>
              <a:ext cx="938637" cy="825956"/>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0.9</a:t>
              </a:r>
            </a:p>
          </p:txBody>
        </p:sp>
        <p:sp>
          <p:nvSpPr>
            <p:cNvPr id="16" name="Oval 15">
              <a:extLst>
                <a:ext uri="{FF2B5EF4-FFF2-40B4-BE49-F238E27FC236}">
                  <a16:creationId xmlns:a16="http://schemas.microsoft.com/office/drawing/2014/main" id="{9E2F0B38-4A5D-F14A-80F5-1268744DDA8E}"/>
                </a:ext>
              </a:extLst>
            </p:cNvPr>
            <p:cNvSpPr/>
            <p:nvPr/>
          </p:nvSpPr>
          <p:spPr>
            <a:xfrm>
              <a:off x="5285344" y="3001391"/>
              <a:ext cx="938637" cy="825956"/>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0.68</a:t>
              </a:r>
            </a:p>
          </p:txBody>
        </p:sp>
        <p:sp>
          <p:nvSpPr>
            <p:cNvPr id="17" name="Oval 16">
              <a:extLst>
                <a:ext uri="{FF2B5EF4-FFF2-40B4-BE49-F238E27FC236}">
                  <a16:creationId xmlns:a16="http://schemas.microsoft.com/office/drawing/2014/main" id="{E0DB1823-4CEA-3A4C-B00D-9089ECD8926D}"/>
                </a:ext>
              </a:extLst>
            </p:cNvPr>
            <p:cNvSpPr/>
            <p:nvPr/>
          </p:nvSpPr>
          <p:spPr>
            <a:xfrm>
              <a:off x="5285344" y="4199838"/>
              <a:ext cx="938637" cy="825956"/>
            </a:xfrm>
            <a:prstGeom prst="ellipse">
              <a:avLst/>
            </a:prstGeom>
            <a:solidFill>
              <a:srgbClr val="FF0000"/>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a:extLst>
                <a:ext uri="{FF2B5EF4-FFF2-40B4-BE49-F238E27FC236}">
                  <a16:creationId xmlns:a16="http://schemas.microsoft.com/office/drawing/2014/main" id="{212D0EF4-CDAF-3E48-9762-96B3A0BFDBFE}"/>
                </a:ext>
              </a:extLst>
            </p:cNvPr>
            <p:cNvSpPr/>
            <p:nvPr/>
          </p:nvSpPr>
          <p:spPr>
            <a:xfrm>
              <a:off x="7026856" y="3613735"/>
              <a:ext cx="938637" cy="825956"/>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Target: 0.5</a:t>
              </a:r>
            </a:p>
          </p:txBody>
        </p:sp>
        <p:cxnSp>
          <p:nvCxnSpPr>
            <p:cNvPr id="19" name="Straight Arrow Connector 18">
              <a:extLst>
                <a:ext uri="{FF2B5EF4-FFF2-40B4-BE49-F238E27FC236}">
                  <a16:creationId xmlns:a16="http://schemas.microsoft.com/office/drawing/2014/main" id="{904FB72E-F32B-4C40-B12A-58ED7C24BC10}"/>
                </a:ext>
              </a:extLst>
            </p:cNvPr>
            <p:cNvCxnSpPr>
              <a:stCxn id="14" idx="6"/>
              <a:endCxn id="16" idx="2"/>
            </p:cNvCxnSpPr>
            <p:nvPr/>
          </p:nvCxnSpPr>
          <p:spPr>
            <a:xfrm>
              <a:off x="4314219" y="3404210"/>
              <a:ext cx="971125" cy="10159"/>
            </a:xfrm>
            <a:prstGeom prst="straightConnector1">
              <a:avLst/>
            </a:prstGeom>
            <a:solidFill>
              <a:srgbClr val="FF0000"/>
            </a:solidFill>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0EAAED42-6560-7A4C-A1DB-DC39FB8DC617}"/>
                </a:ext>
              </a:extLst>
            </p:cNvPr>
            <p:cNvCxnSpPr/>
            <p:nvPr/>
          </p:nvCxnSpPr>
          <p:spPr>
            <a:xfrm>
              <a:off x="4314219" y="4619991"/>
              <a:ext cx="971125" cy="10159"/>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5DD30C84-2C74-EC49-87EE-7653B34BD18B}"/>
                </a:ext>
              </a:extLst>
            </p:cNvPr>
            <p:cNvCxnSpPr>
              <a:cxnSpLocks/>
              <a:endCxn id="18" idx="2"/>
            </p:cNvCxnSpPr>
            <p:nvPr/>
          </p:nvCxnSpPr>
          <p:spPr>
            <a:xfrm>
              <a:off x="6223981" y="3442259"/>
              <a:ext cx="802875" cy="584454"/>
            </a:xfrm>
            <a:prstGeom prst="straightConnector1">
              <a:avLst/>
            </a:prstGeom>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FF3F8198-7A53-2A45-B950-88C6270E9670}"/>
                </a:ext>
              </a:extLst>
            </p:cNvPr>
            <p:cNvCxnSpPr>
              <a:cxnSpLocks/>
              <a:endCxn id="18" idx="2"/>
            </p:cNvCxnSpPr>
            <p:nvPr/>
          </p:nvCxnSpPr>
          <p:spPr>
            <a:xfrm flipV="1">
              <a:off x="6223981" y="4026713"/>
              <a:ext cx="802875" cy="588198"/>
            </a:xfrm>
            <a:prstGeom prst="straightConnector1">
              <a:avLst/>
            </a:prstGeom>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25B65946-CE70-9244-905F-BFE49F6C6ABD}"/>
                </a:ext>
              </a:extLst>
            </p:cNvPr>
            <p:cNvCxnSpPr>
              <a:cxnSpLocks/>
              <a:stCxn id="14" idx="6"/>
              <a:endCxn id="17" idx="1"/>
            </p:cNvCxnSpPr>
            <p:nvPr/>
          </p:nvCxnSpPr>
          <p:spPr>
            <a:xfrm>
              <a:off x="4314219" y="3404210"/>
              <a:ext cx="1108585" cy="91658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51F8FD80-36AF-EE45-976A-709D04550509}"/>
                </a:ext>
              </a:extLst>
            </p:cNvPr>
            <p:cNvCxnSpPr>
              <a:cxnSpLocks/>
              <a:stCxn id="15" idx="6"/>
              <a:endCxn id="16" idx="3"/>
            </p:cNvCxnSpPr>
            <p:nvPr/>
          </p:nvCxnSpPr>
          <p:spPr>
            <a:xfrm flipV="1">
              <a:off x="4314218" y="3706389"/>
              <a:ext cx="1108586" cy="906427"/>
            </a:xfrm>
            <a:prstGeom prst="straightConnector1">
              <a:avLst/>
            </a:prstGeom>
            <a:solidFill>
              <a:srgbClr val="FF0000"/>
            </a:solidFill>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BB0733E6-4BD7-8F4A-9505-E48C6EE57679}"/>
                  </a:ext>
                </a:extLst>
              </p:cNvPr>
              <p:cNvSpPr txBox="1"/>
              <p:nvPr/>
            </p:nvSpPr>
            <p:spPr>
              <a:xfrm>
                <a:off x="3000051" y="2772304"/>
                <a:ext cx="1449692" cy="4308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𝑤</m:t>
                          </m:r>
                        </m:e>
                        <m:sub>
                          <m:r>
                            <a:rPr lang="en-US" sz="2200" b="0" i="1" smtClean="0">
                              <a:latin typeface="Cambria Math" panose="02040503050406030204" pitchFamily="18" charset="0"/>
                            </a:rPr>
                            <m:t>1</m:t>
                          </m:r>
                        </m:sub>
                      </m:sSub>
                      <m:r>
                        <a:rPr lang="en-US" sz="2200" b="0" i="1" smtClean="0">
                          <a:latin typeface="Cambria Math" panose="02040503050406030204" pitchFamily="18" charset="0"/>
                        </a:rPr>
                        <m:t>=0.10</m:t>
                      </m:r>
                    </m:oMath>
                  </m:oMathPara>
                </a14:m>
                <a:endParaRPr lang="en-US" sz="2200" dirty="0"/>
              </a:p>
            </p:txBody>
          </p:sp>
        </mc:Choice>
        <mc:Fallback xmlns="">
          <p:sp>
            <p:nvSpPr>
              <p:cNvPr id="28" name="TextBox 27">
                <a:extLst>
                  <a:ext uri="{FF2B5EF4-FFF2-40B4-BE49-F238E27FC236}">
                    <a16:creationId xmlns:a16="http://schemas.microsoft.com/office/drawing/2014/main" id="{BB0733E6-4BD7-8F4A-9505-E48C6EE57679}"/>
                  </a:ext>
                </a:extLst>
              </p:cNvPr>
              <p:cNvSpPr txBox="1">
                <a:spLocks noRot="1" noChangeAspect="1" noMove="1" noResize="1" noEditPoints="1" noAdjustHandles="1" noChangeArrowheads="1" noChangeShapeType="1" noTextEdit="1"/>
              </p:cNvSpPr>
              <p:nvPr/>
            </p:nvSpPr>
            <p:spPr>
              <a:xfrm>
                <a:off x="3000051" y="2772304"/>
                <a:ext cx="1449692" cy="430887"/>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26C39DDA-A519-4D4F-A47D-D40ADAB1EF70}"/>
                  </a:ext>
                </a:extLst>
              </p:cNvPr>
              <p:cNvSpPr txBox="1"/>
              <p:nvPr/>
            </p:nvSpPr>
            <p:spPr>
              <a:xfrm>
                <a:off x="2988090" y="5125918"/>
                <a:ext cx="1239698" cy="430887"/>
              </a:xfrm>
              <a:prstGeom prst="rect">
                <a:avLst/>
              </a:prstGeom>
              <a:noFill/>
            </p:spPr>
            <p:txBody>
              <a:bodyPr wrap="none" rtlCol="0">
                <a:spAutoFit/>
              </a:bodyPr>
              <a:lstStyle/>
              <a:p>
                <a14:m>
                  <m:oMath xmlns:m="http://schemas.openxmlformats.org/officeDocument/2006/math">
                    <m:sSub>
                      <m:sSubPr>
                        <m:ctrlPr>
                          <a:rPr lang="en-US" sz="2200" b="0" i="1" smtClean="0">
                            <a:latin typeface="Cambria Math" panose="02040503050406030204" pitchFamily="18" charset="0"/>
                            <a:ea typeface="Cambria Math" panose="02040503050406030204" pitchFamily="18" charset="0"/>
                          </a:rPr>
                        </m:ctrlPr>
                      </m:sSubPr>
                      <m:e>
                        <m:r>
                          <a:rPr lang="en-US" sz="2200" b="0" i="1" smtClean="0">
                            <a:latin typeface="Cambria Math" panose="02040503050406030204" pitchFamily="18" charset="0"/>
                            <a:ea typeface="Cambria Math" panose="02040503050406030204" pitchFamily="18" charset="0"/>
                          </a:rPr>
                          <m:t>𝑤</m:t>
                        </m:r>
                      </m:e>
                      <m:sub>
                        <m:r>
                          <a:rPr lang="en-US" sz="2200" b="0" i="1" smtClean="0">
                            <a:latin typeface="Cambria Math" panose="02040503050406030204" pitchFamily="18" charset="0"/>
                            <a:ea typeface="Cambria Math" panose="02040503050406030204" pitchFamily="18" charset="0"/>
                          </a:rPr>
                          <m:t>4</m:t>
                        </m:r>
                      </m:sub>
                    </m:sSub>
                  </m:oMath>
                </a14:m>
                <a:r>
                  <a:rPr lang="en-US" sz="2200" dirty="0">
                    <a:latin typeface="Cambria Math" panose="02040503050406030204" pitchFamily="18" charset="0"/>
                    <a:ea typeface="Cambria Math" panose="02040503050406030204" pitchFamily="18" charset="0"/>
                  </a:rPr>
                  <a:t>=0.60</a:t>
                </a:r>
              </a:p>
            </p:txBody>
          </p:sp>
        </mc:Choice>
        <mc:Fallback xmlns="">
          <p:sp>
            <p:nvSpPr>
              <p:cNvPr id="29" name="TextBox 28">
                <a:extLst>
                  <a:ext uri="{FF2B5EF4-FFF2-40B4-BE49-F238E27FC236}">
                    <a16:creationId xmlns:a16="http://schemas.microsoft.com/office/drawing/2014/main" id="{26C39DDA-A519-4D4F-A47D-D40ADAB1EF70}"/>
                  </a:ext>
                </a:extLst>
              </p:cNvPr>
              <p:cNvSpPr txBox="1">
                <a:spLocks noRot="1" noChangeAspect="1" noMove="1" noResize="1" noEditPoints="1" noAdjustHandles="1" noChangeArrowheads="1" noChangeShapeType="1" noTextEdit="1"/>
              </p:cNvSpPr>
              <p:nvPr/>
            </p:nvSpPr>
            <p:spPr>
              <a:xfrm>
                <a:off x="2988090" y="5125918"/>
                <a:ext cx="1239698" cy="430887"/>
              </a:xfrm>
              <a:prstGeom prst="rect">
                <a:avLst/>
              </a:prstGeom>
              <a:blipFill>
                <a:blip r:embed="rId3"/>
                <a:stretch>
                  <a:fillRect t="-8571" r="-4040" b="-25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37663B59-496B-7949-B018-1E24CA72E070}"/>
                  </a:ext>
                </a:extLst>
              </p:cNvPr>
              <p:cNvSpPr txBox="1"/>
              <p:nvPr/>
            </p:nvSpPr>
            <p:spPr>
              <a:xfrm>
                <a:off x="6698499" y="3201761"/>
                <a:ext cx="1373261" cy="430887"/>
              </a:xfrm>
              <a:prstGeom prst="rect">
                <a:avLst/>
              </a:prstGeom>
              <a:noFill/>
            </p:spPr>
            <p:txBody>
              <a:bodyPr wrap="none" rtlCol="0">
                <a:spAutoFit/>
              </a:bodyPr>
              <a:lstStyle/>
              <a:p>
                <a14:m>
                  <m:oMath xmlns:m="http://schemas.openxmlformats.org/officeDocument/2006/math">
                    <m:sSub>
                      <m:sSubPr>
                        <m:ctrlPr>
                          <a:rPr lang="en-US" sz="2200" b="0" i="1" smtClean="0">
                            <a:latin typeface="Cambria Math" panose="02040503050406030204" pitchFamily="18" charset="0"/>
                            <a:ea typeface="Cambria Math" panose="02040503050406030204" pitchFamily="18" charset="0"/>
                          </a:rPr>
                        </m:ctrlPr>
                      </m:sSubPr>
                      <m:e>
                        <m:r>
                          <a:rPr lang="en-US" sz="2200" b="0" i="1" smtClean="0">
                            <a:latin typeface="Cambria Math" panose="02040503050406030204" pitchFamily="18" charset="0"/>
                            <a:ea typeface="Cambria Math" panose="02040503050406030204" pitchFamily="18" charset="0"/>
                          </a:rPr>
                          <m:t>𝑤</m:t>
                        </m:r>
                      </m:e>
                      <m:sub>
                        <m:r>
                          <a:rPr lang="en-US" sz="2200" b="0" i="1" smtClean="0">
                            <a:latin typeface="Cambria Math" panose="02040503050406030204" pitchFamily="18" charset="0"/>
                            <a:ea typeface="Cambria Math" panose="02040503050406030204" pitchFamily="18" charset="0"/>
                          </a:rPr>
                          <m:t>5</m:t>
                        </m:r>
                      </m:sub>
                    </m:sSub>
                  </m:oMath>
                </a14:m>
                <a:r>
                  <a:rPr lang="en-US" sz="2200" dirty="0">
                    <a:latin typeface="Cambria Math" panose="02040503050406030204" pitchFamily="18" charset="0"/>
                    <a:ea typeface="Cambria Math" panose="02040503050406030204" pitchFamily="18" charset="0"/>
                  </a:rPr>
                  <a:t> = 0.30</a:t>
                </a:r>
              </a:p>
            </p:txBody>
          </p:sp>
        </mc:Choice>
        <mc:Fallback xmlns="">
          <p:sp>
            <p:nvSpPr>
              <p:cNvPr id="32" name="TextBox 31">
                <a:extLst>
                  <a:ext uri="{FF2B5EF4-FFF2-40B4-BE49-F238E27FC236}">
                    <a16:creationId xmlns:a16="http://schemas.microsoft.com/office/drawing/2014/main" id="{37663B59-496B-7949-B018-1E24CA72E070}"/>
                  </a:ext>
                </a:extLst>
              </p:cNvPr>
              <p:cNvSpPr txBox="1">
                <a:spLocks noRot="1" noChangeAspect="1" noMove="1" noResize="1" noEditPoints="1" noAdjustHandles="1" noChangeArrowheads="1" noChangeShapeType="1" noTextEdit="1"/>
              </p:cNvSpPr>
              <p:nvPr/>
            </p:nvSpPr>
            <p:spPr>
              <a:xfrm>
                <a:off x="6698499" y="3201761"/>
                <a:ext cx="1373261" cy="430887"/>
              </a:xfrm>
              <a:prstGeom prst="rect">
                <a:avLst/>
              </a:prstGeom>
              <a:blipFill>
                <a:blip r:embed="rId4"/>
                <a:stretch>
                  <a:fillRect t="-8824" r="-3636" b="-2941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C68DF134-F471-7946-A598-A6E86653C083}"/>
                  </a:ext>
                </a:extLst>
              </p:cNvPr>
              <p:cNvSpPr txBox="1"/>
              <p:nvPr/>
            </p:nvSpPr>
            <p:spPr>
              <a:xfrm>
                <a:off x="6698499" y="4778776"/>
                <a:ext cx="1456231" cy="4308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𝑤</m:t>
                          </m:r>
                        </m:e>
                        <m:sub>
                          <m:r>
                            <a:rPr lang="en-US" sz="2200" b="0" i="1" smtClean="0">
                              <a:latin typeface="Cambria Math" panose="02040503050406030204" pitchFamily="18" charset="0"/>
                            </a:rPr>
                            <m:t>6</m:t>
                          </m:r>
                        </m:sub>
                      </m:sSub>
                      <m:r>
                        <a:rPr lang="en-US" sz="2200" b="0" i="1" smtClean="0">
                          <a:latin typeface="Cambria Math" panose="02040503050406030204" pitchFamily="18" charset="0"/>
                        </a:rPr>
                        <m:t>=0.90</m:t>
                      </m:r>
                    </m:oMath>
                  </m:oMathPara>
                </a14:m>
                <a:endParaRPr lang="en-US" sz="2200" dirty="0"/>
              </a:p>
            </p:txBody>
          </p:sp>
        </mc:Choice>
        <mc:Fallback xmlns="">
          <p:sp>
            <p:nvSpPr>
              <p:cNvPr id="33" name="TextBox 32">
                <a:extLst>
                  <a:ext uri="{FF2B5EF4-FFF2-40B4-BE49-F238E27FC236}">
                    <a16:creationId xmlns:a16="http://schemas.microsoft.com/office/drawing/2014/main" id="{C68DF134-F471-7946-A598-A6E86653C083}"/>
                  </a:ext>
                </a:extLst>
              </p:cNvPr>
              <p:cNvSpPr txBox="1">
                <a:spLocks noRot="1" noChangeAspect="1" noMove="1" noResize="1" noEditPoints="1" noAdjustHandles="1" noChangeArrowheads="1" noChangeShapeType="1" noTextEdit="1"/>
              </p:cNvSpPr>
              <p:nvPr/>
            </p:nvSpPr>
            <p:spPr>
              <a:xfrm>
                <a:off x="6698499" y="4778776"/>
                <a:ext cx="1456231" cy="430887"/>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Content Placeholder 2">
                <a:extLst>
                  <a:ext uri="{FF2B5EF4-FFF2-40B4-BE49-F238E27FC236}">
                    <a16:creationId xmlns:a16="http://schemas.microsoft.com/office/drawing/2014/main" id="{9EDBD7F6-A329-774F-8090-73CBB6B6EE1A}"/>
                  </a:ext>
                </a:extLst>
              </p:cNvPr>
              <p:cNvSpPr txBox="1">
                <a:spLocks/>
              </p:cNvSpPr>
              <p:nvPr/>
            </p:nvSpPr>
            <p:spPr>
              <a:xfrm>
                <a:off x="5953987" y="2513578"/>
                <a:ext cx="878543" cy="49127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b="0" i="1" dirty="0" smtClean="0">
                              <a:solidFill>
                                <a:schemeClr val="tx1"/>
                              </a:solidFill>
                              <a:latin typeface="Cambria Math" panose="02040503050406030204" pitchFamily="18" charset="0"/>
                            </a:rPr>
                          </m:ctrlPr>
                        </m:sSubPr>
                        <m:e>
                          <m:r>
                            <a:rPr lang="en-US" i="1" dirty="0" smtClean="0">
                              <a:solidFill>
                                <a:schemeClr val="tx1"/>
                              </a:solidFill>
                              <a:latin typeface="Cambria Math" panose="02040503050406030204" pitchFamily="18" charset="0"/>
                            </a:rPr>
                            <m:t>𝐻</m:t>
                          </m:r>
                        </m:e>
                        <m:sub>
                          <m:r>
                            <a:rPr lang="en-US" i="1" dirty="0" smtClean="0">
                              <a:solidFill>
                                <a:schemeClr val="tx1"/>
                              </a:solidFill>
                              <a:latin typeface="Cambria Math" panose="02040503050406030204" pitchFamily="18" charset="0"/>
                            </a:rPr>
                            <m:t>1</m:t>
                          </m:r>
                        </m:sub>
                      </m:sSub>
                    </m:oMath>
                  </m:oMathPara>
                </a14:m>
                <a:endParaRPr lang="en-US" dirty="0"/>
              </a:p>
            </p:txBody>
          </p:sp>
        </mc:Choice>
        <mc:Fallback xmlns="">
          <p:sp>
            <p:nvSpPr>
              <p:cNvPr id="34" name="Content Placeholder 2">
                <a:extLst>
                  <a:ext uri="{FF2B5EF4-FFF2-40B4-BE49-F238E27FC236}">
                    <a16:creationId xmlns:a16="http://schemas.microsoft.com/office/drawing/2014/main" id="{9EDBD7F6-A329-774F-8090-73CBB6B6EE1A}"/>
                  </a:ext>
                </a:extLst>
              </p:cNvPr>
              <p:cNvSpPr txBox="1">
                <a:spLocks noRot="1" noChangeAspect="1" noMove="1" noResize="1" noEditPoints="1" noAdjustHandles="1" noChangeArrowheads="1" noChangeShapeType="1" noTextEdit="1"/>
              </p:cNvSpPr>
              <p:nvPr/>
            </p:nvSpPr>
            <p:spPr>
              <a:xfrm>
                <a:off x="5953987" y="2513578"/>
                <a:ext cx="878543" cy="491270"/>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Content Placeholder 2">
                <a:extLst>
                  <a:ext uri="{FF2B5EF4-FFF2-40B4-BE49-F238E27FC236}">
                    <a16:creationId xmlns:a16="http://schemas.microsoft.com/office/drawing/2014/main" id="{9D8CC347-2FA3-E24F-9CB3-9A70A2102FC0}"/>
                  </a:ext>
                </a:extLst>
              </p:cNvPr>
              <p:cNvSpPr txBox="1">
                <a:spLocks/>
              </p:cNvSpPr>
              <p:nvPr/>
            </p:nvSpPr>
            <p:spPr>
              <a:xfrm>
                <a:off x="5875254" y="4260448"/>
                <a:ext cx="878543" cy="49127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b="0" i="1" dirty="0" smtClean="0">
                              <a:solidFill>
                                <a:schemeClr val="tx1"/>
                              </a:solidFill>
                              <a:latin typeface="Cambria Math" panose="02040503050406030204" pitchFamily="18" charset="0"/>
                            </a:rPr>
                          </m:ctrlPr>
                        </m:sSubPr>
                        <m:e>
                          <m:r>
                            <a:rPr lang="en-US" i="1" dirty="0" smtClean="0">
                              <a:solidFill>
                                <a:schemeClr val="tx1"/>
                              </a:solidFill>
                              <a:latin typeface="Cambria Math" panose="02040503050406030204" pitchFamily="18" charset="0"/>
                            </a:rPr>
                            <m:t>𝐻</m:t>
                          </m:r>
                        </m:e>
                        <m:sub>
                          <m:r>
                            <a:rPr lang="en-US" b="0" i="1" dirty="0" smtClean="0">
                              <a:solidFill>
                                <a:schemeClr val="tx1"/>
                              </a:solidFill>
                              <a:latin typeface="Cambria Math" panose="02040503050406030204" pitchFamily="18" charset="0"/>
                            </a:rPr>
                            <m:t>2</m:t>
                          </m:r>
                        </m:sub>
                      </m:sSub>
                    </m:oMath>
                  </m:oMathPara>
                </a14:m>
                <a:endParaRPr lang="en-US" dirty="0"/>
              </a:p>
            </p:txBody>
          </p:sp>
        </mc:Choice>
        <mc:Fallback xmlns="">
          <p:sp>
            <p:nvSpPr>
              <p:cNvPr id="35" name="Content Placeholder 2">
                <a:extLst>
                  <a:ext uri="{FF2B5EF4-FFF2-40B4-BE49-F238E27FC236}">
                    <a16:creationId xmlns:a16="http://schemas.microsoft.com/office/drawing/2014/main" id="{9D8CC347-2FA3-E24F-9CB3-9A70A2102FC0}"/>
                  </a:ext>
                </a:extLst>
              </p:cNvPr>
              <p:cNvSpPr txBox="1">
                <a:spLocks noRot="1" noChangeAspect="1" noMove="1" noResize="1" noEditPoints="1" noAdjustHandles="1" noChangeArrowheads="1" noChangeShapeType="1" noTextEdit="1"/>
              </p:cNvSpPr>
              <p:nvPr/>
            </p:nvSpPr>
            <p:spPr>
              <a:xfrm>
                <a:off x="5875254" y="4260448"/>
                <a:ext cx="878543" cy="491270"/>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Content Placeholder 2">
                <a:extLst>
                  <a:ext uri="{FF2B5EF4-FFF2-40B4-BE49-F238E27FC236}">
                    <a16:creationId xmlns:a16="http://schemas.microsoft.com/office/drawing/2014/main" id="{A3511906-2F34-2B4E-898C-BF187B86B7A7}"/>
                  </a:ext>
                </a:extLst>
              </p:cNvPr>
              <p:cNvSpPr txBox="1">
                <a:spLocks/>
              </p:cNvSpPr>
              <p:nvPr/>
            </p:nvSpPr>
            <p:spPr>
              <a:xfrm>
                <a:off x="9087294" y="3314198"/>
                <a:ext cx="878543" cy="49127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b="0" i="1" dirty="0" smtClean="0">
                              <a:solidFill>
                                <a:schemeClr val="tx1"/>
                              </a:solidFill>
                              <a:latin typeface="Cambria Math" panose="02040503050406030204" pitchFamily="18" charset="0"/>
                            </a:rPr>
                          </m:ctrlPr>
                        </m:sSubPr>
                        <m:e>
                          <m:r>
                            <a:rPr lang="en-US" b="0" i="1" dirty="0" smtClean="0">
                              <a:solidFill>
                                <a:schemeClr val="tx1"/>
                              </a:solidFill>
                              <a:latin typeface="Cambria Math" panose="02040503050406030204" pitchFamily="18" charset="0"/>
                            </a:rPr>
                            <m:t>𝑂</m:t>
                          </m:r>
                        </m:e>
                        <m:sub>
                          <m:r>
                            <a:rPr lang="en-US" i="1" dirty="0" smtClean="0">
                              <a:solidFill>
                                <a:schemeClr val="tx1"/>
                              </a:solidFill>
                              <a:latin typeface="Cambria Math" panose="02040503050406030204" pitchFamily="18" charset="0"/>
                            </a:rPr>
                            <m:t>1</m:t>
                          </m:r>
                        </m:sub>
                      </m:sSub>
                    </m:oMath>
                  </m:oMathPara>
                </a14:m>
                <a:endParaRPr lang="en-US" dirty="0"/>
              </a:p>
            </p:txBody>
          </p:sp>
        </mc:Choice>
        <mc:Fallback xmlns="">
          <p:sp>
            <p:nvSpPr>
              <p:cNvPr id="36" name="Content Placeholder 2">
                <a:extLst>
                  <a:ext uri="{FF2B5EF4-FFF2-40B4-BE49-F238E27FC236}">
                    <a16:creationId xmlns:a16="http://schemas.microsoft.com/office/drawing/2014/main" id="{A3511906-2F34-2B4E-898C-BF187B86B7A7}"/>
                  </a:ext>
                </a:extLst>
              </p:cNvPr>
              <p:cNvSpPr txBox="1">
                <a:spLocks noRot="1" noChangeAspect="1" noMove="1" noResize="1" noEditPoints="1" noAdjustHandles="1" noChangeArrowheads="1" noChangeShapeType="1" noTextEdit="1"/>
              </p:cNvSpPr>
              <p:nvPr/>
            </p:nvSpPr>
            <p:spPr>
              <a:xfrm>
                <a:off x="9087294" y="3314198"/>
                <a:ext cx="878543" cy="491270"/>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Content Placeholder 2">
                <a:extLst>
                  <a:ext uri="{FF2B5EF4-FFF2-40B4-BE49-F238E27FC236}">
                    <a16:creationId xmlns:a16="http://schemas.microsoft.com/office/drawing/2014/main" id="{E6FE47F3-203E-1C4C-BBDE-FEE31023C960}"/>
                  </a:ext>
                </a:extLst>
              </p:cNvPr>
              <p:cNvSpPr txBox="1">
                <a:spLocks/>
              </p:cNvSpPr>
              <p:nvPr/>
            </p:nvSpPr>
            <p:spPr>
              <a:xfrm>
                <a:off x="460243" y="2972616"/>
                <a:ext cx="878543" cy="49127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𝐼</m:t>
                          </m:r>
                        </m:e>
                        <m:sub>
                          <m:r>
                            <a:rPr lang="en-US" i="1" dirty="0" smtClean="0">
                              <a:latin typeface="Cambria Math" panose="02040503050406030204" pitchFamily="18" charset="0"/>
                            </a:rPr>
                            <m:t>1</m:t>
                          </m:r>
                        </m:sub>
                      </m:sSub>
                    </m:oMath>
                  </m:oMathPara>
                </a14:m>
                <a:endParaRPr lang="en-US" dirty="0"/>
              </a:p>
            </p:txBody>
          </p:sp>
        </mc:Choice>
        <mc:Fallback xmlns="">
          <p:sp>
            <p:nvSpPr>
              <p:cNvPr id="37" name="Content Placeholder 2">
                <a:extLst>
                  <a:ext uri="{FF2B5EF4-FFF2-40B4-BE49-F238E27FC236}">
                    <a16:creationId xmlns:a16="http://schemas.microsoft.com/office/drawing/2014/main" id="{E6FE47F3-203E-1C4C-BBDE-FEE31023C960}"/>
                  </a:ext>
                </a:extLst>
              </p:cNvPr>
              <p:cNvSpPr txBox="1">
                <a:spLocks noRot="1" noChangeAspect="1" noMove="1" noResize="1" noEditPoints="1" noAdjustHandles="1" noChangeArrowheads="1" noChangeShapeType="1" noTextEdit="1"/>
              </p:cNvSpPr>
              <p:nvPr/>
            </p:nvSpPr>
            <p:spPr>
              <a:xfrm>
                <a:off x="460243" y="2972616"/>
                <a:ext cx="878543" cy="491270"/>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Content Placeholder 2">
                <a:extLst>
                  <a:ext uri="{FF2B5EF4-FFF2-40B4-BE49-F238E27FC236}">
                    <a16:creationId xmlns:a16="http://schemas.microsoft.com/office/drawing/2014/main" id="{8DDE642B-DD9F-594F-96A3-C488EC8620DC}"/>
                  </a:ext>
                </a:extLst>
              </p:cNvPr>
              <p:cNvSpPr txBox="1">
                <a:spLocks/>
              </p:cNvSpPr>
              <p:nvPr/>
            </p:nvSpPr>
            <p:spPr>
              <a:xfrm>
                <a:off x="460243" y="4873766"/>
                <a:ext cx="878543" cy="49127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𝐼</m:t>
                          </m:r>
                        </m:e>
                        <m:sub>
                          <m:r>
                            <a:rPr lang="en-US" i="1" dirty="0" smtClean="0">
                              <a:latin typeface="Cambria Math" panose="02040503050406030204" pitchFamily="18" charset="0"/>
                            </a:rPr>
                            <m:t>2</m:t>
                          </m:r>
                        </m:sub>
                      </m:sSub>
                    </m:oMath>
                  </m:oMathPara>
                </a14:m>
                <a:endParaRPr lang="en-US" dirty="0"/>
              </a:p>
            </p:txBody>
          </p:sp>
        </mc:Choice>
        <mc:Fallback xmlns="">
          <p:sp>
            <p:nvSpPr>
              <p:cNvPr id="38" name="Content Placeholder 2">
                <a:extLst>
                  <a:ext uri="{FF2B5EF4-FFF2-40B4-BE49-F238E27FC236}">
                    <a16:creationId xmlns:a16="http://schemas.microsoft.com/office/drawing/2014/main" id="{8DDE642B-DD9F-594F-96A3-C488EC8620DC}"/>
                  </a:ext>
                </a:extLst>
              </p:cNvPr>
              <p:cNvSpPr txBox="1">
                <a:spLocks noRot="1" noChangeAspect="1" noMove="1" noResize="1" noEditPoints="1" noAdjustHandles="1" noChangeArrowheads="1" noChangeShapeType="1" noTextEdit="1"/>
              </p:cNvSpPr>
              <p:nvPr/>
            </p:nvSpPr>
            <p:spPr>
              <a:xfrm>
                <a:off x="460243" y="4873766"/>
                <a:ext cx="878543" cy="491270"/>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F3B050E5-10C6-794C-BDCC-F074D043D9DF}"/>
                  </a:ext>
                </a:extLst>
              </p:cNvPr>
              <p:cNvSpPr txBox="1"/>
              <p:nvPr/>
            </p:nvSpPr>
            <p:spPr>
              <a:xfrm>
                <a:off x="531729" y="1227639"/>
                <a:ext cx="10687050" cy="461665"/>
              </a:xfrm>
              <a:prstGeom prst="rect">
                <a:avLst/>
              </a:prstGeom>
              <a:noFill/>
            </p:spPr>
            <p:txBody>
              <a:bodyPr wrap="square" rtlCol="0">
                <a:spAutoFit/>
              </a:bodyPr>
              <a:lstStyle/>
              <a:p>
                <a14:m>
                  <m:oMath xmlns:m="http://schemas.openxmlformats.org/officeDocument/2006/math">
                    <m:sSub>
                      <m:sSubPr>
                        <m:ctrlPr>
                          <a:rPr lang="en-US" sz="2400" i="1" smtClean="0">
                            <a:latin typeface="Cambria Math" panose="02040503050406030204" pitchFamily="18" charset="0"/>
                          </a:rPr>
                        </m:ctrlPr>
                      </m:sSubPr>
                      <m:e>
                        <m:r>
                          <a:rPr lang="en-US" sz="2400" i="1">
                            <a:latin typeface="Cambria Math" panose="02040503050406030204" pitchFamily="18" charset="0"/>
                          </a:rPr>
                          <m:t>𝐻</m:t>
                        </m:r>
                      </m:e>
                      <m:sub>
                        <m:r>
                          <a:rPr lang="en-US" sz="2400" i="1">
                            <a:latin typeface="Cambria Math" panose="02040503050406030204" pitchFamily="18" charset="0"/>
                          </a:rPr>
                          <m:t>2</m:t>
                        </m:r>
                      </m:sub>
                    </m:sSub>
                    <m:r>
                      <a:rPr lang="en-US" sz="2400" i="1">
                        <a:latin typeface="Cambria Math" panose="02040503050406030204" pitchFamily="18" charset="0"/>
                      </a:rPr>
                      <m:t>=</m:t>
                    </m:r>
                    <m:d>
                      <m:dPr>
                        <m:ctrlPr>
                          <a:rPr lang="en-US" sz="2400" i="1">
                            <a:latin typeface="Cambria Math" panose="02040503050406030204" pitchFamily="18" charset="0"/>
                          </a:rPr>
                        </m:ctrlPr>
                      </m:dPr>
                      <m:e>
                        <m:r>
                          <a:rPr lang="en-US" sz="2400" i="1">
                            <a:latin typeface="Cambria Math" panose="02040503050406030204" pitchFamily="18" charset="0"/>
                          </a:rPr>
                          <m:t>0.35</m:t>
                        </m:r>
                        <m:r>
                          <a:rPr lang="en-US" sz="2400" b="0" i="1" smtClean="0">
                            <a:latin typeface="Cambria Math" panose="02040503050406030204" pitchFamily="18" charset="0"/>
                          </a:rPr>
                          <m:t>∗</m:t>
                        </m:r>
                        <m:r>
                          <a:rPr lang="en-US" sz="2400" i="1">
                            <a:latin typeface="Cambria Math" panose="02040503050406030204" pitchFamily="18" charset="0"/>
                          </a:rPr>
                          <m:t>0.40</m:t>
                        </m:r>
                      </m:e>
                    </m:d>
                  </m:oMath>
                </a14:m>
                <a:r>
                  <a:rPr lang="en-US" sz="2400" dirty="0">
                    <a:latin typeface="Helvetica" pitchFamily="2" charset="0"/>
                  </a:rPr>
                  <a:t> + </a:t>
                </a:r>
                <a14:m>
                  <m:oMath xmlns:m="http://schemas.openxmlformats.org/officeDocument/2006/math">
                    <m:d>
                      <m:dPr>
                        <m:ctrlPr>
                          <a:rPr lang="en-US" sz="2400" i="1">
                            <a:latin typeface="Cambria Math" panose="02040503050406030204" pitchFamily="18" charset="0"/>
                          </a:rPr>
                        </m:ctrlPr>
                      </m:dPr>
                      <m:e>
                        <m:r>
                          <a:rPr lang="en-US" sz="2400" i="1">
                            <a:latin typeface="Cambria Math" panose="02040503050406030204" pitchFamily="18" charset="0"/>
                          </a:rPr>
                          <m:t>0.</m:t>
                        </m:r>
                        <m:r>
                          <a:rPr lang="en-US" sz="2400" b="0" i="1" smtClean="0">
                            <a:latin typeface="Cambria Math" panose="02040503050406030204" pitchFamily="18" charset="0"/>
                          </a:rPr>
                          <m:t>90</m:t>
                        </m:r>
                        <m:r>
                          <a:rPr lang="en-US" sz="2400" i="1">
                            <a:latin typeface="Cambria Math" panose="02040503050406030204" pitchFamily="18" charset="0"/>
                          </a:rPr>
                          <m:t>∗0.</m:t>
                        </m:r>
                        <m:r>
                          <a:rPr lang="en-US" sz="2400" b="0" i="1" smtClean="0">
                            <a:latin typeface="Cambria Math" panose="02040503050406030204" pitchFamily="18" charset="0"/>
                          </a:rPr>
                          <m:t>6</m:t>
                        </m:r>
                        <m:r>
                          <a:rPr lang="en-US" sz="2400" i="1">
                            <a:latin typeface="Cambria Math" panose="02040503050406030204" pitchFamily="18" charset="0"/>
                          </a:rPr>
                          <m:t>0</m:t>
                        </m:r>
                      </m:e>
                    </m:d>
                  </m:oMath>
                </a14:m>
                <a:endParaRPr lang="en-US" sz="2400" dirty="0">
                  <a:latin typeface="Helvetica" pitchFamily="2" charset="0"/>
                </a:endParaRPr>
              </a:p>
            </p:txBody>
          </p:sp>
        </mc:Choice>
        <mc:Fallback xmlns="">
          <p:sp>
            <p:nvSpPr>
              <p:cNvPr id="5" name="TextBox 4">
                <a:extLst>
                  <a:ext uri="{FF2B5EF4-FFF2-40B4-BE49-F238E27FC236}">
                    <a16:creationId xmlns:a16="http://schemas.microsoft.com/office/drawing/2014/main" id="{F3B050E5-10C6-794C-BDCC-F074D043D9DF}"/>
                  </a:ext>
                </a:extLst>
              </p:cNvPr>
              <p:cNvSpPr txBox="1">
                <a:spLocks noRot="1" noChangeAspect="1" noMove="1" noResize="1" noEditPoints="1" noAdjustHandles="1" noChangeArrowheads="1" noChangeShapeType="1" noTextEdit="1"/>
              </p:cNvSpPr>
              <p:nvPr/>
            </p:nvSpPr>
            <p:spPr>
              <a:xfrm>
                <a:off x="531729" y="1227639"/>
                <a:ext cx="10687050" cy="461665"/>
              </a:xfrm>
              <a:prstGeom prst="rect">
                <a:avLst/>
              </a:prstGeom>
              <a:blipFill>
                <a:blip r:embed="rId11"/>
                <a:stretch>
                  <a:fillRect l="-119" t="-10811" b="-297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2644A6DB-99F0-164F-9D11-5E4655BA3F62}"/>
                  </a:ext>
                </a:extLst>
              </p:cNvPr>
              <p:cNvSpPr txBox="1"/>
              <p:nvPr/>
            </p:nvSpPr>
            <p:spPr>
              <a:xfrm>
                <a:off x="2170322" y="3686558"/>
                <a:ext cx="1456232" cy="4308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𝑤</m:t>
                          </m:r>
                        </m:e>
                        <m:sub>
                          <m:r>
                            <a:rPr lang="en-US" sz="2200" b="0" i="1" smtClean="0">
                              <a:latin typeface="Cambria Math" panose="02040503050406030204" pitchFamily="18" charset="0"/>
                            </a:rPr>
                            <m:t>2</m:t>
                          </m:r>
                        </m:sub>
                      </m:sSub>
                      <m:r>
                        <a:rPr lang="en-US" sz="2200" b="0" i="1" smtClean="0">
                          <a:latin typeface="Cambria Math" panose="02040503050406030204" pitchFamily="18" charset="0"/>
                        </a:rPr>
                        <m:t>=0.40</m:t>
                      </m:r>
                    </m:oMath>
                  </m:oMathPara>
                </a14:m>
                <a:endParaRPr lang="en-US" sz="2200" dirty="0"/>
              </a:p>
            </p:txBody>
          </p:sp>
        </mc:Choice>
        <mc:Fallback xmlns="">
          <p:sp>
            <p:nvSpPr>
              <p:cNvPr id="39" name="TextBox 38">
                <a:extLst>
                  <a:ext uri="{FF2B5EF4-FFF2-40B4-BE49-F238E27FC236}">
                    <a16:creationId xmlns:a16="http://schemas.microsoft.com/office/drawing/2014/main" id="{2644A6DB-99F0-164F-9D11-5E4655BA3F62}"/>
                  </a:ext>
                </a:extLst>
              </p:cNvPr>
              <p:cNvSpPr txBox="1">
                <a:spLocks noRot="1" noChangeAspect="1" noMove="1" noResize="1" noEditPoints="1" noAdjustHandles="1" noChangeArrowheads="1" noChangeShapeType="1" noTextEdit="1"/>
              </p:cNvSpPr>
              <p:nvPr/>
            </p:nvSpPr>
            <p:spPr>
              <a:xfrm>
                <a:off x="2170322" y="3686558"/>
                <a:ext cx="1456232" cy="430887"/>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3E3B7B50-ABF0-0245-BBC9-874F739BB847}"/>
                  </a:ext>
                </a:extLst>
              </p:cNvPr>
              <p:cNvSpPr txBox="1"/>
              <p:nvPr/>
            </p:nvSpPr>
            <p:spPr>
              <a:xfrm>
                <a:off x="2386565" y="4244592"/>
                <a:ext cx="1248227" cy="430887"/>
              </a:xfrm>
              <a:prstGeom prst="rect">
                <a:avLst/>
              </a:prstGeom>
              <a:noFill/>
            </p:spPr>
            <p:txBody>
              <a:bodyPr wrap="none" rtlCol="0">
                <a:spAutoFit/>
              </a:bodyPr>
              <a:lstStyle/>
              <a:p>
                <a14:m>
                  <m:oMath xmlns:m="http://schemas.openxmlformats.org/officeDocument/2006/math">
                    <m:sSub>
                      <m:sSubPr>
                        <m:ctrlPr>
                          <a:rPr lang="en-US" sz="2200" b="0" i="1" smtClean="0">
                            <a:latin typeface="Cambria Math" panose="02040503050406030204" pitchFamily="18" charset="0"/>
                            <a:ea typeface="Cambria Math" panose="02040503050406030204" pitchFamily="18" charset="0"/>
                          </a:rPr>
                        </m:ctrlPr>
                      </m:sSubPr>
                      <m:e>
                        <m:r>
                          <a:rPr lang="en-US" sz="2200" b="0" i="1" smtClean="0">
                            <a:latin typeface="Cambria Math" panose="02040503050406030204" pitchFamily="18" charset="0"/>
                            <a:ea typeface="Cambria Math" panose="02040503050406030204" pitchFamily="18" charset="0"/>
                          </a:rPr>
                          <m:t>𝑤</m:t>
                        </m:r>
                      </m:e>
                      <m:sub>
                        <m:r>
                          <a:rPr lang="en-US" sz="2200" b="0" i="1" smtClean="0">
                            <a:latin typeface="Cambria Math" panose="02040503050406030204" pitchFamily="18" charset="0"/>
                            <a:ea typeface="Cambria Math" panose="02040503050406030204" pitchFamily="18" charset="0"/>
                          </a:rPr>
                          <m:t>3</m:t>
                        </m:r>
                      </m:sub>
                    </m:sSub>
                  </m:oMath>
                </a14:m>
                <a:r>
                  <a:rPr lang="en-US" sz="2200" dirty="0">
                    <a:latin typeface="Cambria Math" panose="02040503050406030204" pitchFamily="18" charset="0"/>
                    <a:ea typeface="Cambria Math" panose="02040503050406030204" pitchFamily="18" charset="0"/>
                  </a:rPr>
                  <a:t>=0.80</a:t>
                </a:r>
              </a:p>
            </p:txBody>
          </p:sp>
        </mc:Choice>
        <mc:Fallback xmlns="">
          <p:sp>
            <p:nvSpPr>
              <p:cNvPr id="40" name="TextBox 39">
                <a:extLst>
                  <a:ext uri="{FF2B5EF4-FFF2-40B4-BE49-F238E27FC236}">
                    <a16:creationId xmlns:a16="http://schemas.microsoft.com/office/drawing/2014/main" id="{3E3B7B50-ABF0-0245-BBC9-874F739BB847}"/>
                  </a:ext>
                </a:extLst>
              </p:cNvPr>
              <p:cNvSpPr txBox="1">
                <a:spLocks noRot="1" noChangeAspect="1" noMove="1" noResize="1" noEditPoints="1" noAdjustHandles="1" noChangeArrowheads="1" noChangeShapeType="1" noTextEdit="1"/>
              </p:cNvSpPr>
              <p:nvPr/>
            </p:nvSpPr>
            <p:spPr>
              <a:xfrm>
                <a:off x="2386565" y="4244592"/>
                <a:ext cx="1248227" cy="430887"/>
              </a:xfrm>
              <a:prstGeom prst="rect">
                <a:avLst/>
              </a:prstGeom>
              <a:blipFill>
                <a:blip r:embed="rId13"/>
                <a:stretch>
                  <a:fillRect t="-5714" r="-5051" b="-28571"/>
                </a:stretch>
              </a:blipFill>
            </p:spPr>
            <p:txBody>
              <a:bodyPr/>
              <a:lstStyle/>
              <a:p>
                <a:r>
                  <a:rPr lang="en-US">
                    <a:noFill/>
                  </a:rPr>
                  <a:t> </a:t>
                </a:r>
              </a:p>
            </p:txBody>
          </p:sp>
        </mc:Fallback>
      </mc:AlternateContent>
    </p:spTree>
    <p:extLst>
      <p:ext uri="{BB962C8B-B14F-4D97-AF65-F5344CB8AC3E}">
        <p14:creationId xmlns:p14="http://schemas.microsoft.com/office/powerpoint/2010/main" val="74529946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a:xfrm>
            <a:off x="422536" y="27251"/>
            <a:ext cx="10058400" cy="1371600"/>
          </a:xfrm>
        </p:spPr>
        <p:txBody>
          <a:bodyPr/>
          <a:lstStyle/>
          <a:p>
            <a:r>
              <a:rPr lang="en-US" dirty="0">
                <a:latin typeface="Helvetica" pitchFamily="2" charset="0"/>
              </a:rPr>
              <a:t>Back Propagation Example</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p:txBody>
          <a:bodyPr>
            <a:normAutofit/>
          </a:bodyPr>
          <a:lstStyle/>
          <a:p>
            <a:endParaRPr lang="en-US" sz="2400" dirty="0">
              <a:latin typeface="Helvetica" pitchFamily="2" charset="0"/>
            </a:endParaRPr>
          </a:p>
          <a:p>
            <a:pPr marL="0" indent="0">
              <a:buNone/>
            </a:pPr>
            <a:endParaRPr lang="en-US" sz="2400" dirty="0">
              <a:latin typeface="Helvetica" pitchFamily="2" charset="0"/>
            </a:endParaRPr>
          </a:p>
        </p:txBody>
      </p:sp>
      <p:grpSp>
        <p:nvGrpSpPr>
          <p:cNvPr id="4" name="Group 3">
            <a:extLst>
              <a:ext uri="{FF2B5EF4-FFF2-40B4-BE49-F238E27FC236}">
                <a16:creationId xmlns:a16="http://schemas.microsoft.com/office/drawing/2014/main" id="{F2289EC0-BEE5-C54C-941C-D1D22C501FE9}"/>
              </a:ext>
            </a:extLst>
          </p:cNvPr>
          <p:cNvGrpSpPr/>
          <p:nvPr/>
        </p:nvGrpSpPr>
        <p:grpSpPr>
          <a:xfrm>
            <a:off x="1066799" y="2654306"/>
            <a:ext cx="8459767" cy="3092895"/>
            <a:chOff x="3375581" y="2991232"/>
            <a:chExt cx="4589912" cy="2034562"/>
          </a:xfrm>
        </p:grpSpPr>
        <p:sp>
          <p:nvSpPr>
            <p:cNvPr id="14" name="Oval 13">
              <a:extLst>
                <a:ext uri="{FF2B5EF4-FFF2-40B4-BE49-F238E27FC236}">
                  <a16:creationId xmlns:a16="http://schemas.microsoft.com/office/drawing/2014/main" id="{E74544D5-EB92-D349-B000-DF8E15FD9E07}"/>
                </a:ext>
              </a:extLst>
            </p:cNvPr>
            <p:cNvSpPr/>
            <p:nvPr/>
          </p:nvSpPr>
          <p:spPr>
            <a:xfrm>
              <a:off x="3375582" y="2991232"/>
              <a:ext cx="938637" cy="825956"/>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0.35</a:t>
              </a:r>
            </a:p>
          </p:txBody>
        </p:sp>
        <p:sp>
          <p:nvSpPr>
            <p:cNvPr id="15" name="Oval 14">
              <a:extLst>
                <a:ext uri="{FF2B5EF4-FFF2-40B4-BE49-F238E27FC236}">
                  <a16:creationId xmlns:a16="http://schemas.microsoft.com/office/drawing/2014/main" id="{F521F1DA-EC70-7F4B-9BE4-67D2FF50F7D7}"/>
                </a:ext>
              </a:extLst>
            </p:cNvPr>
            <p:cNvSpPr/>
            <p:nvPr/>
          </p:nvSpPr>
          <p:spPr>
            <a:xfrm>
              <a:off x="3375581" y="4199838"/>
              <a:ext cx="938637" cy="825956"/>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0.9</a:t>
              </a:r>
            </a:p>
          </p:txBody>
        </p:sp>
        <p:sp>
          <p:nvSpPr>
            <p:cNvPr id="16" name="Oval 15">
              <a:extLst>
                <a:ext uri="{FF2B5EF4-FFF2-40B4-BE49-F238E27FC236}">
                  <a16:creationId xmlns:a16="http://schemas.microsoft.com/office/drawing/2014/main" id="{9E2F0B38-4A5D-F14A-80F5-1268744DDA8E}"/>
                </a:ext>
              </a:extLst>
            </p:cNvPr>
            <p:cNvSpPr/>
            <p:nvPr/>
          </p:nvSpPr>
          <p:spPr>
            <a:xfrm>
              <a:off x="5285344" y="3001391"/>
              <a:ext cx="938637" cy="825956"/>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0.68</a:t>
              </a:r>
            </a:p>
          </p:txBody>
        </p:sp>
        <p:sp>
          <p:nvSpPr>
            <p:cNvPr id="17" name="Oval 16">
              <a:extLst>
                <a:ext uri="{FF2B5EF4-FFF2-40B4-BE49-F238E27FC236}">
                  <a16:creationId xmlns:a16="http://schemas.microsoft.com/office/drawing/2014/main" id="{E0DB1823-4CEA-3A4C-B00D-9089ECD8926D}"/>
                </a:ext>
              </a:extLst>
            </p:cNvPr>
            <p:cNvSpPr/>
            <p:nvPr/>
          </p:nvSpPr>
          <p:spPr>
            <a:xfrm>
              <a:off x="5285344" y="4199838"/>
              <a:ext cx="938637" cy="825956"/>
            </a:xfrm>
            <a:prstGeom prst="ellipse">
              <a:avLst/>
            </a:prstGeom>
            <a:solidFill>
              <a:srgbClr val="FF0000"/>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a:extLst>
                <a:ext uri="{FF2B5EF4-FFF2-40B4-BE49-F238E27FC236}">
                  <a16:creationId xmlns:a16="http://schemas.microsoft.com/office/drawing/2014/main" id="{212D0EF4-CDAF-3E48-9762-96B3A0BFDBFE}"/>
                </a:ext>
              </a:extLst>
            </p:cNvPr>
            <p:cNvSpPr/>
            <p:nvPr/>
          </p:nvSpPr>
          <p:spPr>
            <a:xfrm>
              <a:off x="7026856" y="3613735"/>
              <a:ext cx="938637" cy="825956"/>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Target: 0.5</a:t>
              </a:r>
            </a:p>
          </p:txBody>
        </p:sp>
        <p:cxnSp>
          <p:nvCxnSpPr>
            <p:cNvPr id="19" name="Straight Arrow Connector 18">
              <a:extLst>
                <a:ext uri="{FF2B5EF4-FFF2-40B4-BE49-F238E27FC236}">
                  <a16:creationId xmlns:a16="http://schemas.microsoft.com/office/drawing/2014/main" id="{904FB72E-F32B-4C40-B12A-58ED7C24BC10}"/>
                </a:ext>
              </a:extLst>
            </p:cNvPr>
            <p:cNvCxnSpPr>
              <a:stCxn id="14" idx="6"/>
              <a:endCxn id="16" idx="2"/>
            </p:cNvCxnSpPr>
            <p:nvPr/>
          </p:nvCxnSpPr>
          <p:spPr>
            <a:xfrm>
              <a:off x="4314219" y="3404210"/>
              <a:ext cx="971125" cy="10159"/>
            </a:xfrm>
            <a:prstGeom prst="straightConnector1">
              <a:avLst/>
            </a:prstGeom>
            <a:solidFill>
              <a:srgbClr val="FF0000"/>
            </a:solidFill>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0EAAED42-6560-7A4C-A1DB-DC39FB8DC617}"/>
                </a:ext>
              </a:extLst>
            </p:cNvPr>
            <p:cNvCxnSpPr/>
            <p:nvPr/>
          </p:nvCxnSpPr>
          <p:spPr>
            <a:xfrm>
              <a:off x="4314219" y="4619991"/>
              <a:ext cx="971125" cy="10159"/>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5DD30C84-2C74-EC49-87EE-7653B34BD18B}"/>
                </a:ext>
              </a:extLst>
            </p:cNvPr>
            <p:cNvCxnSpPr>
              <a:cxnSpLocks/>
              <a:endCxn id="18" idx="2"/>
            </p:cNvCxnSpPr>
            <p:nvPr/>
          </p:nvCxnSpPr>
          <p:spPr>
            <a:xfrm>
              <a:off x="6223981" y="3442259"/>
              <a:ext cx="802875" cy="584454"/>
            </a:xfrm>
            <a:prstGeom prst="straightConnector1">
              <a:avLst/>
            </a:prstGeom>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FF3F8198-7A53-2A45-B950-88C6270E9670}"/>
                </a:ext>
              </a:extLst>
            </p:cNvPr>
            <p:cNvCxnSpPr>
              <a:cxnSpLocks/>
              <a:endCxn id="18" idx="2"/>
            </p:cNvCxnSpPr>
            <p:nvPr/>
          </p:nvCxnSpPr>
          <p:spPr>
            <a:xfrm flipV="1">
              <a:off x="6223981" y="4026713"/>
              <a:ext cx="802875" cy="588198"/>
            </a:xfrm>
            <a:prstGeom prst="straightConnector1">
              <a:avLst/>
            </a:prstGeom>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25B65946-CE70-9244-905F-BFE49F6C6ABD}"/>
                </a:ext>
              </a:extLst>
            </p:cNvPr>
            <p:cNvCxnSpPr>
              <a:cxnSpLocks/>
              <a:stCxn id="14" idx="6"/>
              <a:endCxn id="17" idx="1"/>
            </p:cNvCxnSpPr>
            <p:nvPr/>
          </p:nvCxnSpPr>
          <p:spPr>
            <a:xfrm>
              <a:off x="4314219" y="3404210"/>
              <a:ext cx="1108585" cy="91658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51F8FD80-36AF-EE45-976A-709D04550509}"/>
                </a:ext>
              </a:extLst>
            </p:cNvPr>
            <p:cNvCxnSpPr>
              <a:cxnSpLocks/>
              <a:stCxn id="15" idx="6"/>
              <a:endCxn id="16" idx="3"/>
            </p:cNvCxnSpPr>
            <p:nvPr/>
          </p:nvCxnSpPr>
          <p:spPr>
            <a:xfrm flipV="1">
              <a:off x="4314218" y="3706389"/>
              <a:ext cx="1108586" cy="906427"/>
            </a:xfrm>
            <a:prstGeom prst="straightConnector1">
              <a:avLst/>
            </a:prstGeom>
            <a:solidFill>
              <a:srgbClr val="FF0000"/>
            </a:solidFill>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BB0733E6-4BD7-8F4A-9505-E48C6EE57679}"/>
                  </a:ext>
                </a:extLst>
              </p:cNvPr>
              <p:cNvSpPr txBox="1"/>
              <p:nvPr/>
            </p:nvSpPr>
            <p:spPr>
              <a:xfrm>
                <a:off x="3000051" y="2772304"/>
                <a:ext cx="1449692" cy="4308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𝑤</m:t>
                          </m:r>
                        </m:e>
                        <m:sub>
                          <m:r>
                            <a:rPr lang="en-US" sz="2200" b="0" i="1" smtClean="0">
                              <a:latin typeface="Cambria Math" panose="02040503050406030204" pitchFamily="18" charset="0"/>
                            </a:rPr>
                            <m:t>1</m:t>
                          </m:r>
                        </m:sub>
                      </m:sSub>
                      <m:r>
                        <a:rPr lang="en-US" sz="2200" b="0" i="1" smtClean="0">
                          <a:latin typeface="Cambria Math" panose="02040503050406030204" pitchFamily="18" charset="0"/>
                        </a:rPr>
                        <m:t>=0.10</m:t>
                      </m:r>
                    </m:oMath>
                  </m:oMathPara>
                </a14:m>
                <a:endParaRPr lang="en-US" sz="2200" dirty="0"/>
              </a:p>
            </p:txBody>
          </p:sp>
        </mc:Choice>
        <mc:Fallback xmlns="">
          <p:sp>
            <p:nvSpPr>
              <p:cNvPr id="28" name="TextBox 27">
                <a:extLst>
                  <a:ext uri="{FF2B5EF4-FFF2-40B4-BE49-F238E27FC236}">
                    <a16:creationId xmlns:a16="http://schemas.microsoft.com/office/drawing/2014/main" id="{BB0733E6-4BD7-8F4A-9505-E48C6EE57679}"/>
                  </a:ext>
                </a:extLst>
              </p:cNvPr>
              <p:cNvSpPr txBox="1">
                <a:spLocks noRot="1" noChangeAspect="1" noMove="1" noResize="1" noEditPoints="1" noAdjustHandles="1" noChangeArrowheads="1" noChangeShapeType="1" noTextEdit="1"/>
              </p:cNvSpPr>
              <p:nvPr/>
            </p:nvSpPr>
            <p:spPr>
              <a:xfrm>
                <a:off x="3000051" y="2772304"/>
                <a:ext cx="1449692" cy="430887"/>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26C39DDA-A519-4D4F-A47D-D40ADAB1EF70}"/>
                  </a:ext>
                </a:extLst>
              </p:cNvPr>
              <p:cNvSpPr txBox="1"/>
              <p:nvPr/>
            </p:nvSpPr>
            <p:spPr>
              <a:xfrm>
                <a:off x="2988090" y="5125918"/>
                <a:ext cx="1239698" cy="430887"/>
              </a:xfrm>
              <a:prstGeom prst="rect">
                <a:avLst/>
              </a:prstGeom>
              <a:noFill/>
            </p:spPr>
            <p:txBody>
              <a:bodyPr wrap="none" rtlCol="0">
                <a:spAutoFit/>
              </a:bodyPr>
              <a:lstStyle/>
              <a:p>
                <a14:m>
                  <m:oMath xmlns:m="http://schemas.openxmlformats.org/officeDocument/2006/math">
                    <m:sSub>
                      <m:sSubPr>
                        <m:ctrlPr>
                          <a:rPr lang="en-US" sz="2200" b="0" i="1" smtClean="0">
                            <a:latin typeface="Cambria Math" panose="02040503050406030204" pitchFamily="18" charset="0"/>
                            <a:ea typeface="Cambria Math" panose="02040503050406030204" pitchFamily="18" charset="0"/>
                          </a:rPr>
                        </m:ctrlPr>
                      </m:sSubPr>
                      <m:e>
                        <m:r>
                          <a:rPr lang="en-US" sz="2200" b="0" i="1" smtClean="0">
                            <a:latin typeface="Cambria Math" panose="02040503050406030204" pitchFamily="18" charset="0"/>
                            <a:ea typeface="Cambria Math" panose="02040503050406030204" pitchFamily="18" charset="0"/>
                          </a:rPr>
                          <m:t>𝑤</m:t>
                        </m:r>
                      </m:e>
                      <m:sub>
                        <m:r>
                          <a:rPr lang="en-US" sz="2200" b="0" i="1" smtClean="0">
                            <a:latin typeface="Cambria Math" panose="02040503050406030204" pitchFamily="18" charset="0"/>
                            <a:ea typeface="Cambria Math" panose="02040503050406030204" pitchFamily="18" charset="0"/>
                          </a:rPr>
                          <m:t>4</m:t>
                        </m:r>
                      </m:sub>
                    </m:sSub>
                  </m:oMath>
                </a14:m>
                <a:r>
                  <a:rPr lang="en-US" sz="2200" dirty="0">
                    <a:latin typeface="Cambria Math" panose="02040503050406030204" pitchFamily="18" charset="0"/>
                    <a:ea typeface="Cambria Math" panose="02040503050406030204" pitchFamily="18" charset="0"/>
                  </a:rPr>
                  <a:t>=0.60</a:t>
                </a:r>
              </a:p>
            </p:txBody>
          </p:sp>
        </mc:Choice>
        <mc:Fallback xmlns="">
          <p:sp>
            <p:nvSpPr>
              <p:cNvPr id="29" name="TextBox 28">
                <a:extLst>
                  <a:ext uri="{FF2B5EF4-FFF2-40B4-BE49-F238E27FC236}">
                    <a16:creationId xmlns:a16="http://schemas.microsoft.com/office/drawing/2014/main" id="{26C39DDA-A519-4D4F-A47D-D40ADAB1EF70}"/>
                  </a:ext>
                </a:extLst>
              </p:cNvPr>
              <p:cNvSpPr txBox="1">
                <a:spLocks noRot="1" noChangeAspect="1" noMove="1" noResize="1" noEditPoints="1" noAdjustHandles="1" noChangeArrowheads="1" noChangeShapeType="1" noTextEdit="1"/>
              </p:cNvSpPr>
              <p:nvPr/>
            </p:nvSpPr>
            <p:spPr>
              <a:xfrm>
                <a:off x="2988090" y="5125918"/>
                <a:ext cx="1239698" cy="430887"/>
              </a:xfrm>
              <a:prstGeom prst="rect">
                <a:avLst/>
              </a:prstGeom>
              <a:blipFill>
                <a:blip r:embed="rId3"/>
                <a:stretch>
                  <a:fillRect t="-8571" r="-4040" b="-25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37663B59-496B-7949-B018-1E24CA72E070}"/>
                  </a:ext>
                </a:extLst>
              </p:cNvPr>
              <p:cNvSpPr txBox="1"/>
              <p:nvPr/>
            </p:nvSpPr>
            <p:spPr>
              <a:xfrm>
                <a:off x="6698499" y="3201761"/>
                <a:ext cx="1373261" cy="430887"/>
              </a:xfrm>
              <a:prstGeom prst="rect">
                <a:avLst/>
              </a:prstGeom>
              <a:noFill/>
            </p:spPr>
            <p:txBody>
              <a:bodyPr wrap="none" rtlCol="0">
                <a:spAutoFit/>
              </a:bodyPr>
              <a:lstStyle/>
              <a:p>
                <a14:m>
                  <m:oMath xmlns:m="http://schemas.openxmlformats.org/officeDocument/2006/math">
                    <m:sSub>
                      <m:sSubPr>
                        <m:ctrlPr>
                          <a:rPr lang="en-US" sz="2200" b="0" i="1" smtClean="0">
                            <a:latin typeface="Cambria Math" panose="02040503050406030204" pitchFamily="18" charset="0"/>
                            <a:ea typeface="Cambria Math" panose="02040503050406030204" pitchFamily="18" charset="0"/>
                          </a:rPr>
                        </m:ctrlPr>
                      </m:sSubPr>
                      <m:e>
                        <m:r>
                          <a:rPr lang="en-US" sz="2200" b="0" i="1" smtClean="0">
                            <a:latin typeface="Cambria Math" panose="02040503050406030204" pitchFamily="18" charset="0"/>
                            <a:ea typeface="Cambria Math" panose="02040503050406030204" pitchFamily="18" charset="0"/>
                          </a:rPr>
                          <m:t>𝑤</m:t>
                        </m:r>
                      </m:e>
                      <m:sub>
                        <m:r>
                          <a:rPr lang="en-US" sz="2200" b="0" i="1" smtClean="0">
                            <a:latin typeface="Cambria Math" panose="02040503050406030204" pitchFamily="18" charset="0"/>
                            <a:ea typeface="Cambria Math" panose="02040503050406030204" pitchFamily="18" charset="0"/>
                          </a:rPr>
                          <m:t>5</m:t>
                        </m:r>
                      </m:sub>
                    </m:sSub>
                  </m:oMath>
                </a14:m>
                <a:r>
                  <a:rPr lang="en-US" sz="2200" dirty="0">
                    <a:latin typeface="Cambria Math" panose="02040503050406030204" pitchFamily="18" charset="0"/>
                    <a:ea typeface="Cambria Math" panose="02040503050406030204" pitchFamily="18" charset="0"/>
                  </a:rPr>
                  <a:t> = 0.30</a:t>
                </a:r>
              </a:p>
            </p:txBody>
          </p:sp>
        </mc:Choice>
        <mc:Fallback xmlns="">
          <p:sp>
            <p:nvSpPr>
              <p:cNvPr id="32" name="TextBox 31">
                <a:extLst>
                  <a:ext uri="{FF2B5EF4-FFF2-40B4-BE49-F238E27FC236}">
                    <a16:creationId xmlns:a16="http://schemas.microsoft.com/office/drawing/2014/main" id="{37663B59-496B-7949-B018-1E24CA72E070}"/>
                  </a:ext>
                </a:extLst>
              </p:cNvPr>
              <p:cNvSpPr txBox="1">
                <a:spLocks noRot="1" noChangeAspect="1" noMove="1" noResize="1" noEditPoints="1" noAdjustHandles="1" noChangeArrowheads="1" noChangeShapeType="1" noTextEdit="1"/>
              </p:cNvSpPr>
              <p:nvPr/>
            </p:nvSpPr>
            <p:spPr>
              <a:xfrm>
                <a:off x="6698499" y="3201761"/>
                <a:ext cx="1373261" cy="430887"/>
              </a:xfrm>
              <a:prstGeom prst="rect">
                <a:avLst/>
              </a:prstGeom>
              <a:blipFill>
                <a:blip r:embed="rId4"/>
                <a:stretch>
                  <a:fillRect t="-8824" r="-3636" b="-2941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C68DF134-F471-7946-A598-A6E86653C083}"/>
                  </a:ext>
                </a:extLst>
              </p:cNvPr>
              <p:cNvSpPr txBox="1"/>
              <p:nvPr/>
            </p:nvSpPr>
            <p:spPr>
              <a:xfrm>
                <a:off x="6698499" y="4778776"/>
                <a:ext cx="1456231" cy="4308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𝑤</m:t>
                          </m:r>
                        </m:e>
                        <m:sub>
                          <m:r>
                            <a:rPr lang="en-US" sz="2200" b="0" i="1" smtClean="0">
                              <a:latin typeface="Cambria Math" panose="02040503050406030204" pitchFamily="18" charset="0"/>
                            </a:rPr>
                            <m:t>6</m:t>
                          </m:r>
                        </m:sub>
                      </m:sSub>
                      <m:r>
                        <a:rPr lang="en-US" sz="2200" b="0" i="1" smtClean="0">
                          <a:latin typeface="Cambria Math" panose="02040503050406030204" pitchFamily="18" charset="0"/>
                        </a:rPr>
                        <m:t>=0.90</m:t>
                      </m:r>
                    </m:oMath>
                  </m:oMathPara>
                </a14:m>
                <a:endParaRPr lang="en-US" sz="2200" dirty="0"/>
              </a:p>
            </p:txBody>
          </p:sp>
        </mc:Choice>
        <mc:Fallback xmlns="">
          <p:sp>
            <p:nvSpPr>
              <p:cNvPr id="33" name="TextBox 32">
                <a:extLst>
                  <a:ext uri="{FF2B5EF4-FFF2-40B4-BE49-F238E27FC236}">
                    <a16:creationId xmlns:a16="http://schemas.microsoft.com/office/drawing/2014/main" id="{C68DF134-F471-7946-A598-A6E86653C083}"/>
                  </a:ext>
                </a:extLst>
              </p:cNvPr>
              <p:cNvSpPr txBox="1">
                <a:spLocks noRot="1" noChangeAspect="1" noMove="1" noResize="1" noEditPoints="1" noAdjustHandles="1" noChangeArrowheads="1" noChangeShapeType="1" noTextEdit="1"/>
              </p:cNvSpPr>
              <p:nvPr/>
            </p:nvSpPr>
            <p:spPr>
              <a:xfrm>
                <a:off x="6698499" y="4778776"/>
                <a:ext cx="1456231" cy="430887"/>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Content Placeholder 2">
                <a:extLst>
                  <a:ext uri="{FF2B5EF4-FFF2-40B4-BE49-F238E27FC236}">
                    <a16:creationId xmlns:a16="http://schemas.microsoft.com/office/drawing/2014/main" id="{9EDBD7F6-A329-774F-8090-73CBB6B6EE1A}"/>
                  </a:ext>
                </a:extLst>
              </p:cNvPr>
              <p:cNvSpPr txBox="1">
                <a:spLocks/>
              </p:cNvSpPr>
              <p:nvPr/>
            </p:nvSpPr>
            <p:spPr>
              <a:xfrm>
                <a:off x="5953987" y="2513578"/>
                <a:ext cx="878543" cy="49127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b="0" i="1" dirty="0" smtClean="0">
                              <a:solidFill>
                                <a:schemeClr val="tx1"/>
                              </a:solidFill>
                              <a:latin typeface="Cambria Math" panose="02040503050406030204" pitchFamily="18" charset="0"/>
                            </a:rPr>
                          </m:ctrlPr>
                        </m:sSubPr>
                        <m:e>
                          <m:r>
                            <a:rPr lang="en-US" i="1" dirty="0" smtClean="0">
                              <a:solidFill>
                                <a:schemeClr val="tx1"/>
                              </a:solidFill>
                              <a:latin typeface="Cambria Math" panose="02040503050406030204" pitchFamily="18" charset="0"/>
                            </a:rPr>
                            <m:t>𝐻</m:t>
                          </m:r>
                        </m:e>
                        <m:sub>
                          <m:r>
                            <a:rPr lang="en-US" i="1" dirty="0" smtClean="0">
                              <a:solidFill>
                                <a:schemeClr val="tx1"/>
                              </a:solidFill>
                              <a:latin typeface="Cambria Math" panose="02040503050406030204" pitchFamily="18" charset="0"/>
                            </a:rPr>
                            <m:t>1</m:t>
                          </m:r>
                        </m:sub>
                      </m:sSub>
                    </m:oMath>
                  </m:oMathPara>
                </a14:m>
                <a:endParaRPr lang="en-US" dirty="0"/>
              </a:p>
            </p:txBody>
          </p:sp>
        </mc:Choice>
        <mc:Fallback xmlns="">
          <p:sp>
            <p:nvSpPr>
              <p:cNvPr id="34" name="Content Placeholder 2">
                <a:extLst>
                  <a:ext uri="{FF2B5EF4-FFF2-40B4-BE49-F238E27FC236}">
                    <a16:creationId xmlns:a16="http://schemas.microsoft.com/office/drawing/2014/main" id="{9EDBD7F6-A329-774F-8090-73CBB6B6EE1A}"/>
                  </a:ext>
                </a:extLst>
              </p:cNvPr>
              <p:cNvSpPr txBox="1">
                <a:spLocks noRot="1" noChangeAspect="1" noMove="1" noResize="1" noEditPoints="1" noAdjustHandles="1" noChangeArrowheads="1" noChangeShapeType="1" noTextEdit="1"/>
              </p:cNvSpPr>
              <p:nvPr/>
            </p:nvSpPr>
            <p:spPr>
              <a:xfrm>
                <a:off x="5953987" y="2513578"/>
                <a:ext cx="878543" cy="491270"/>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Content Placeholder 2">
                <a:extLst>
                  <a:ext uri="{FF2B5EF4-FFF2-40B4-BE49-F238E27FC236}">
                    <a16:creationId xmlns:a16="http://schemas.microsoft.com/office/drawing/2014/main" id="{9D8CC347-2FA3-E24F-9CB3-9A70A2102FC0}"/>
                  </a:ext>
                </a:extLst>
              </p:cNvPr>
              <p:cNvSpPr txBox="1">
                <a:spLocks/>
              </p:cNvSpPr>
              <p:nvPr/>
            </p:nvSpPr>
            <p:spPr>
              <a:xfrm>
                <a:off x="5875254" y="4260448"/>
                <a:ext cx="878543" cy="49127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b="0" i="1" dirty="0" smtClean="0">
                              <a:solidFill>
                                <a:schemeClr val="tx1"/>
                              </a:solidFill>
                              <a:latin typeface="Cambria Math" panose="02040503050406030204" pitchFamily="18" charset="0"/>
                            </a:rPr>
                          </m:ctrlPr>
                        </m:sSubPr>
                        <m:e>
                          <m:r>
                            <a:rPr lang="en-US" i="1" dirty="0" smtClean="0">
                              <a:solidFill>
                                <a:schemeClr val="tx1"/>
                              </a:solidFill>
                              <a:latin typeface="Cambria Math" panose="02040503050406030204" pitchFamily="18" charset="0"/>
                            </a:rPr>
                            <m:t>𝐻</m:t>
                          </m:r>
                        </m:e>
                        <m:sub>
                          <m:r>
                            <a:rPr lang="en-US" b="0" i="1" dirty="0" smtClean="0">
                              <a:solidFill>
                                <a:schemeClr val="tx1"/>
                              </a:solidFill>
                              <a:latin typeface="Cambria Math" panose="02040503050406030204" pitchFamily="18" charset="0"/>
                            </a:rPr>
                            <m:t>2</m:t>
                          </m:r>
                        </m:sub>
                      </m:sSub>
                    </m:oMath>
                  </m:oMathPara>
                </a14:m>
                <a:endParaRPr lang="en-US" dirty="0"/>
              </a:p>
            </p:txBody>
          </p:sp>
        </mc:Choice>
        <mc:Fallback xmlns="">
          <p:sp>
            <p:nvSpPr>
              <p:cNvPr id="35" name="Content Placeholder 2">
                <a:extLst>
                  <a:ext uri="{FF2B5EF4-FFF2-40B4-BE49-F238E27FC236}">
                    <a16:creationId xmlns:a16="http://schemas.microsoft.com/office/drawing/2014/main" id="{9D8CC347-2FA3-E24F-9CB3-9A70A2102FC0}"/>
                  </a:ext>
                </a:extLst>
              </p:cNvPr>
              <p:cNvSpPr txBox="1">
                <a:spLocks noRot="1" noChangeAspect="1" noMove="1" noResize="1" noEditPoints="1" noAdjustHandles="1" noChangeArrowheads="1" noChangeShapeType="1" noTextEdit="1"/>
              </p:cNvSpPr>
              <p:nvPr/>
            </p:nvSpPr>
            <p:spPr>
              <a:xfrm>
                <a:off x="5875254" y="4260448"/>
                <a:ext cx="878543" cy="491270"/>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Content Placeholder 2">
                <a:extLst>
                  <a:ext uri="{FF2B5EF4-FFF2-40B4-BE49-F238E27FC236}">
                    <a16:creationId xmlns:a16="http://schemas.microsoft.com/office/drawing/2014/main" id="{A3511906-2F34-2B4E-898C-BF187B86B7A7}"/>
                  </a:ext>
                </a:extLst>
              </p:cNvPr>
              <p:cNvSpPr txBox="1">
                <a:spLocks/>
              </p:cNvSpPr>
              <p:nvPr/>
            </p:nvSpPr>
            <p:spPr>
              <a:xfrm>
                <a:off x="9087294" y="3314198"/>
                <a:ext cx="878543" cy="49127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b="0" i="1" dirty="0" smtClean="0">
                              <a:solidFill>
                                <a:schemeClr val="tx1"/>
                              </a:solidFill>
                              <a:latin typeface="Cambria Math" panose="02040503050406030204" pitchFamily="18" charset="0"/>
                            </a:rPr>
                          </m:ctrlPr>
                        </m:sSubPr>
                        <m:e>
                          <m:r>
                            <a:rPr lang="en-US" b="0" i="1" dirty="0" smtClean="0">
                              <a:solidFill>
                                <a:schemeClr val="tx1"/>
                              </a:solidFill>
                              <a:latin typeface="Cambria Math" panose="02040503050406030204" pitchFamily="18" charset="0"/>
                            </a:rPr>
                            <m:t>𝑂</m:t>
                          </m:r>
                        </m:e>
                        <m:sub>
                          <m:r>
                            <a:rPr lang="en-US" i="1" dirty="0" smtClean="0">
                              <a:solidFill>
                                <a:schemeClr val="tx1"/>
                              </a:solidFill>
                              <a:latin typeface="Cambria Math" panose="02040503050406030204" pitchFamily="18" charset="0"/>
                            </a:rPr>
                            <m:t>1</m:t>
                          </m:r>
                        </m:sub>
                      </m:sSub>
                    </m:oMath>
                  </m:oMathPara>
                </a14:m>
                <a:endParaRPr lang="en-US" dirty="0"/>
              </a:p>
            </p:txBody>
          </p:sp>
        </mc:Choice>
        <mc:Fallback xmlns="">
          <p:sp>
            <p:nvSpPr>
              <p:cNvPr id="36" name="Content Placeholder 2">
                <a:extLst>
                  <a:ext uri="{FF2B5EF4-FFF2-40B4-BE49-F238E27FC236}">
                    <a16:creationId xmlns:a16="http://schemas.microsoft.com/office/drawing/2014/main" id="{A3511906-2F34-2B4E-898C-BF187B86B7A7}"/>
                  </a:ext>
                </a:extLst>
              </p:cNvPr>
              <p:cNvSpPr txBox="1">
                <a:spLocks noRot="1" noChangeAspect="1" noMove="1" noResize="1" noEditPoints="1" noAdjustHandles="1" noChangeArrowheads="1" noChangeShapeType="1" noTextEdit="1"/>
              </p:cNvSpPr>
              <p:nvPr/>
            </p:nvSpPr>
            <p:spPr>
              <a:xfrm>
                <a:off x="9087294" y="3314198"/>
                <a:ext cx="878543" cy="491270"/>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Content Placeholder 2">
                <a:extLst>
                  <a:ext uri="{FF2B5EF4-FFF2-40B4-BE49-F238E27FC236}">
                    <a16:creationId xmlns:a16="http://schemas.microsoft.com/office/drawing/2014/main" id="{E6FE47F3-203E-1C4C-BBDE-FEE31023C960}"/>
                  </a:ext>
                </a:extLst>
              </p:cNvPr>
              <p:cNvSpPr txBox="1">
                <a:spLocks/>
              </p:cNvSpPr>
              <p:nvPr/>
            </p:nvSpPr>
            <p:spPr>
              <a:xfrm>
                <a:off x="460243" y="2972616"/>
                <a:ext cx="878543" cy="49127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𝐼</m:t>
                          </m:r>
                        </m:e>
                        <m:sub>
                          <m:r>
                            <a:rPr lang="en-US" i="1" dirty="0" smtClean="0">
                              <a:latin typeface="Cambria Math" panose="02040503050406030204" pitchFamily="18" charset="0"/>
                            </a:rPr>
                            <m:t>1</m:t>
                          </m:r>
                        </m:sub>
                      </m:sSub>
                    </m:oMath>
                  </m:oMathPara>
                </a14:m>
                <a:endParaRPr lang="en-US" dirty="0"/>
              </a:p>
            </p:txBody>
          </p:sp>
        </mc:Choice>
        <mc:Fallback xmlns="">
          <p:sp>
            <p:nvSpPr>
              <p:cNvPr id="37" name="Content Placeholder 2">
                <a:extLst>
                  <a:ext uri="{FF2B5EF4-FFF2-40B4-BE49-F238E27FC236}">
                    <a16:creationId xmlns:a16="http://schemas.microsoft.com/office/drawing/2014/main" id="{E6FE47F3-203E-1C4C-BBDE-FEE31023C960}"/>
                  </a:ext>
                </a:extLst>
              </p:cNvPr>
              <p:cNvSpPr txBox="1">
                <a:spLocks noRot="1" noChangeAspect="1" noMove="1" noResize="1" noEditPoints="1" noAdjustHandles="1" noChangeArrowheads="1" noChangeShapeType="1" noTextEdit="1"/>
              </p:cNvSpPr>
              <p:nvPr/>
            </p:nvSpPr>
            <p:spPr>
              <a:xfrm>
                <a:off x="460243" y="2972616"/>
                <a:ext cx="878543" cy="491270"/>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Content Placeholder 2">
                <a:extLst>
                  <a:ext uri="{FF2B5EF4-FFF2-40B4-BE49-F238E27FC236}">
                    <a16:creationId xmlns:a16="http://schemas.microsoft.com/office/drawing/2014/main" id="{8DDE642B-DD9F-594F-96A3-C488EC8620DC}"/>
                  </a:ext>
                </a:extLst>
              </p:cNvPr>
              <p:cNvSpPr txBox="1">
                <a:spLocks/>
              </p:cNvSpPr>
              <p:nvPr/>
            </p:nvSpPr>
            <p:spPr>
              <a:xfrm>
                <a:off x="460243" y="4873766"/>
                <a:ext cx="878543" cy="49127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𝐼</m:t>
                          </m:r>
                        </m:e>
                        <m:sub>
                          <m:r>
                            <a:rPr lang="en-US" i="1" dirty="0" smtClean="0">
                              <a:latin typeface="Cambria Math" panose="02040503050406030204" pitchFamily="18" charset="0"/>
                            </a:rPr>
                            <m:t>2</m:t>
                          </m:r>
                        </m:sub>
                      </m:sSub>
                    </m:oMath>
                  </m:oMathPara>
                </a14:m>
                <a:endParaRPr lang="en-US" dirty="0"/>
              </a:p>
            </p:txBody>
          </p:sp>
        </mc:Choice>
        <mc:Fallback xmlns="">
          <p:sp>
            <p:nvSpPr>
              <p:cNvPr id="38" name="Content Placeholder 2">
                <a:extLst>
                  <a:ext uri="{FF2B5EF4-FFF2-40B4-BE49-F238E27FC236}">
                    <a16:creationId xmlns:a16="http://schemas.microsoft.com/office/drawing/2014/main" id="{8DDE642B-DD9F-594F-96A3-C488EC8620DC}"/>
                  </a:ext>
                </a:extLst>
              </p:cNvPr>
              <p:cNvSpPr txBox="1">
                <a:spLocks noRot="1" noChangeAspect="1" noMove="1" noResize="1" noEditPoints="1" noAdjustHandles="1" noChangeArrowheads="1" noChangeShapeType="1" noTextEdit="1"/>
              </p:cNvSpPr>
              <p:nvPr/>
            </p:nvSpPr>
            <p:spPr>
              <a:xfrm>
                <a:off x="460243" y="4873766"/>
                <a:ext cx="878543" cy="491270"/>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F3B050E5-10C6-794C-BDCC-F074D043D9DF}"/>
                  </a:ext>
                </a:extLst>
              </p:cNvPr>
              <p:cNvSpPr txBox="1"/>
              <p:nvPr/>
            </p:nvSpPr>
            <p:spPr>
              <a:xfrm>
                <a:off x="531729" y="1227639"/>
                <a:ext cx="10687050" cy="461665"/>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2400" i="1" smtClean="0">
                              <a:latin typeface="Cambria Math" panose="02040503050406030204" pitchFamily="18" charset="0"/>
                            </a:rPr>
                          </m:ctrlPr>
                        </m:sSubPr>
                        <m:e>
                          <m:r>
                            <a:rPr lang="en-US" sz="2400" i="1">
                              <a:latin typeface="Cambria Math" panose="02040503050406030204" pitchFamily="18" charset="0"/>
                            </a:rPr>
                            <m:t>𝐻</m:t>
                          </m:r>
                        </m:e>
                        <m:sub>
                          <m:r>
                            <a:rPr lang="en-US" sz="2400" i="1">
                              <a:latin typeface="Cambria Math" panose="02040503050406030204" pitchFamily="18" charset="0"/>
                            </a:rPr>
                            <m:t>2</m:t>
                          </m:r>
                        </m:sub>
                      </m:sSub>
                      <m:r>
                        <a:rPr lang="en-US" sz="2400" i="1">
                          <a:latin typeface="Cambria Math" panose="02040503050406030204" pitchFamily="18" charset="0"/>
                        </a:rPr>
                        <m:t>=</m:t>
                      </m:r>
                      <m:r>
                        <a:rPr lang="en-US" sz="2400" i="1" smtClean="0">
                          <a:latin typeface="Cambria Math" panose="02040503050406030204" pitchFamily="18" charset="0"/>
                        </a:rPr>
                        <m:t>0</m:t>
                      </m:r>
                      <m:r>
                        <a:rPr lang="en-US" sz="2400" b="0" i="1" smtClean="0">
                          <a:latin typeface="Cambria Math" panose="02040503050406030204" pitchFamily="18" charset="0"/>
                        </a:rPr>
                        <m:t>.68</m:t>
                      </m:r>
                    </m:oMath>
                  </m:oMathPara>
                </a14:m>
                <a:endParaRPr lang="en-US" sz="2400" dirty="0">
                  <a:latin typeface="Helvetica" pitchFamily="2" charset="0"/>
                </a:endParaRPr>
              </a:p>
            </p:txBody>
          </p:sp>
        </mc:Choice>
        <mc:Fallback xmlns="">
          <p:sp>
            <p:nvSpPr>
              <p:cNvPr id="5" name="TextBox 4">
                <a:extLst>
                  <a:ext uri="{FF2B5EF4-FFF2-40B4-BE49-F238E27FC236}">
                    <a16:creationId xmlns:a16="http://schemas.microsoft.com/office/drawing/2014/main" id="{F3B050E5-10C6-794C-BDCC-F074D043D9DF}"/>
                  </a:ext>
                </a:extLst>
              </p:cNvPr>
              <p:cNvSpPr txBox="1">
                <a:spLocks noRot="1" noChangeAspect="1" noMove="1" noResize="1" noEditPoints="1" noAdjustHandles="1" noChangeArrowheads="1" noChangeShapeType="1" noTextEdit="1"/>
              </p:cNvSpPr>
              <p:nvPr/>
            </p:nvSpPr>
            <p:spPr>
              <a:xfrm>
                <a:off x="531729" y="1227639"/>
                <a:ext cx="10687050" cy="461665"/>
              </a:xfrm>
              <a:prstGeom prst="rect">
                <a:avLst/>
              </a:prstGeom>
              <a:blipFill>
                <a:blip r:embed="rId11"/>
                <a:stretch>
                  <a:fillRect l="-11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2644A6DB-99F0-164F-9D11-5E4655BA3F62}"/>
                  </a:ext>
                </a:extLst>
              </p:cNvPr>
              <p:cNvSpPr txBox="1"/>
              <p:nvPr/>
            </p:nvSpPr>
            <p:spPr>
              <a:xfrm>
                <a:off x="2170322" y="3686558"/>
                <a:ext cx="1456232" cy="4308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𝑤</m:t>
                          </m:r>
                        </m:e>
                        <m:sub>
                          <m:r>
                            <a:rPr lang="en-US" sz="2200" b="0" i="1" smtClean="0">
                              <a:latin typeface="Cambria Math" panose="02040503050406030204" pitchFamily="18" charset="0"/>
                            </a:rPr>
                            <m:t>2</m:t>
                          </m:r>
                        </m:sub>
                      </m:sSub>
                      <m:r>
                        <a:rPr lang="en-US" sz="2200" b="0" i="1" smtClean="0">
                          <a:latin typeface="Cambria Math" panose="02040503050406030204" pitchFamily="18" charset="0"/>
                        </a:rPr>
                        <m:t>=0.40</m:t>
                      </m:r>
                    </m:oMath>
                  </m:oMathPara>
                </a14:m>
                <a:endParaRPr lang="en-US" sz="2200" dirty="0"/>
              </a:p>
            </p:txBody>
          </p:sp>
        </mc:Choice>
        <mc:Fallback xmlns="">
          <p:sp>
            <p:nvSpPr>
              <p:cNvPr id="39" name="TextBox 38">
                <a:extLst>
                  <a:ext uri="{FF2B5EF4-FFF2-40B4-BE49-F238E27FC236}">
                    <a16:creationId xmlns:a16="http://schemas.microsoft.com/office/drawing/2014/main" id="{2644A6DB-99F0-164F-9D11-5E4655BA3F62}"/>
                  </a:ext>
                </a:extLst>
              </p:cNvPr>
              <p:cNvSpPr txBox="1">
                <a:spLocks noRot="1" noChangeAspect="1" noMove="1" noResize="1" noEditPoints="1" noAdjustHandles="1" noChangeArrowheads="1" noChangeShapeType="1" noTextEdit="1"/>
              </p:cNvSpPr>
              <p:nvPr/>
            </p:nvSpPr>
            <p:spPr>
              <a:xfrm>
                <a:off x="2170322" y="3686558"/>
                <a:ext cx="1456232" cy="430887"/>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3E3B7B50-ABF0-0245-BBC9-874F739BB847}"/>
                  </a:ext>
                </a:extLst>
              </p:cNvPr>
              <p:cNvSpPr txBox="1"/>
              <p:nvPr/>
            </p:nvSpPr>
            <p:spPr>
              <a:xfrm>
                <a:off x="2386565" y="4244592"/>
                <a:ext cx="1248227" cy="430887"/>
              </a:xfrm>
              <a:prstGeom prst="rect">
                <a:avLst/>
              </a:prstGeom>
              <a:noFill/>
            </p:spPr>
            <p:txBody>
              <a:bodyPr wrap="none" rtlCol="0">
                <a:spAutoFit/>
              </a:bodyPr>
              <a:lstStyle/>
              <a:p>
                <a14:m>
                  <m:oMath xmlns:m="http://schemas.openxmlformats.org/officeDocument/2006/math">
                    <m:sSub>
                      <m:sSubPr>
                        <m:ctrlPr>
                          <a:rPr lang="en-US" sz="2200" b="0" i="1" smtClean="0">
                            <a:latin typeface="Cambria Math" panose="02040503050406030204" pitchFamily="18" charset="0"/>
                            <a:ea typeface="Cambria Math" panose="02040503050406030204" pitchFamily="18" charset="0"/>
                          </a:rPr>
                        </m:ctrlPr>
                      </m:sSubPr>
                      <m:e>
                        <m:r>
                          <a:rPr lang="en-US" sz="2200" b="0" i="1" smtClean="0">
                            <a:latin typeface="Cambria Math" panose="02040503050406030204" pitchFamily="18" charset="0"/>
                            <a:ea typeface="Cambria Math" panose="02040503050406030204" pitchFamily="18" charset="0"/>
                          </a:rPr>
                          <m:t>𝑤</m:t>
                        </m:r>
                      </m:e>
                      <m:sub>
                        <m:r>
                          <a:rPr lang="en-US" sz="2200" b="0" i="1" smtClean="0">
                            <a:latin typeface="Cambria Math" panose="02040503050406030204" pitchFamily="18" charset="0"/>
                            <a:ea typeface="Cambria Math" panose="02040503050406030204" pitchFamily="18" charset="0"/>
                          </a:rPr>
                          <m:t>3</m:t>
                        </m:r>
                      </m:sub>
                    </m:sSub>
                  </m:oMath>
                </a14:m>
                <a:r>
                  <a:rPr lang="en-US" sz="2200" dirty="0">
                    <a:latin typeface="Cambria Math" panose="02040503050406030204" pitchFamily="18" charset="0"/>
                    <a:ea typeface="Cambria Math" panose="02040503050406030204" pitchFamily="18" charset="0"/>
                  </a:rPr>
                  <a:t>=0.80</a:t>
                </a:r>
              </a:p>
            </p:txBody>
          </p:sp>
        </mc:Choice>
        <mc:Fallback xmlns="">
          <p:sp>
            <p:nvSpPr>
              <p:cNvPr id="40" name="TextBox 39">
                <a:extLst>
                  <a:ext uri="{FF2B5EF4-FFF2-40B4-BE49-F238E27FC236}">
                    <a16:creationId xmlns:a16="http://schemas.microsoft.com/office/drawing/2014/main" id="{3E3B7B50-ABF0-0245-BBC9-874F739BB847}"/>
                  </a:ext>
                </a:extLst>
              </p:cNvPr>
              <p:cNvSpPr txBox="1">
                <a:spLocks noRot="1" noChangeAspect="1" noMove="1" noResize="1" noEditPoints="1" noAdjustHandles="1" noChangeArrowheads="1" noChangeShapeType="1" noTextEdit="1"/>
              </p:cNvSpPr>
              <p:nvPr/>
            </p:nvSpPr>
            <p:spPr>
              <a:xfrm>
                <a:off x="2386565" y="4244592"/>
                <a:ext cx="1248227" cy="430887"/>
              </a:xfrm>
              <a:prstGeom prst="rect">
                <a:avLst/>
              </a:prstGeom>
              <a:blipFill>
                <a:blip r:embed="rId13"/>
                <a:stretch>
                  <a:fillRect t="-5714" r="-5051" b="-28571"/>
                </a:stretch>
              </a:blipFill>
            </p:spPr>
            <p:txBody>
              <a:bodyPr/>
              <a:lstStyle/>
              <a:p>
                <a:r>
                  <a:rPr lang="en-US">
                    <a:noFill/>
                  </a:rPr>
                  <a:t> </a:t>
                </a:r>
              </a:p>
            </p:txBody>
          </p:sp>
        </mc:Fallback>
      </mc:AlternateContent>
    </p:spTree>
    <p:extLst>
      <p:ext uri="{BB962C8B-B14F-4D97-AF65-F5344CB8AC3E}">
        <p14:creationId xmlns:p14="http://schemas.microsoft.com/office/powerpoint/2010/main" val="3175620613"/>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a:xfrm>
            <a:off x="422536" y="27251"/>
            <a:ext cx="10058400" cy="1371600"/>
          </a:xfrm>
        </p:spPr>
        <p:txBody>
          <a:bodyPr/>
          <a:lstStyle/>
          <a:p>
            <a:r>
              <a:rPr lang="en-US" dirty="0">
                <a:latin typeface="Helvetica" pitchFamily="2" charset="0"/>
              </a:rPr>
              <a:t>Back Propagation Example</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p:txBody>
          <a:bodyPr>
            <a:normAutofit/>
          </a:bodyPr>
          <a:lstStyle/>
          <a:p>
            <a:endParaRPr lang="en-US" sz="2400" dirty="0">
              <a:latin typeface="Helvetica" pitchFamily="2" charset="0"/>
            </a:endParaRPr>
          </a:p>
          <a:p>
            <a:pPr marL="0" indent="0">
              <a:buNone/>
            </a:pPr>
            <a:endParaRPr lang="en-US" sz="2400" dirty="0">
              <a:latin typeface="Helvetica" pitchFamily="2" charset="0"/>
            </a:endParaRPr>
          </a:p>
        </p:txBody>
      </p:sp>
      <p:grpSp>
        <p:nvGrpSpPr>
          <p:cNvPr id="4" name="Group 3">
            <a:extLst>
              <a:ext uri="{FF2B5EF4-FFF2-40B4-BE49-F238E27FC236}">
                <a16:creationId xmlns:a16="http://schemas.microsoft.com/office/drawing/2014/main" id="{F2289EC0-BEE5-C54C-941C-D1D22C501FE9}"/>
              </a:ext>
            </a:extLst>
          </p:cNvPr>
          <p:cNvGrpSpPr/>
          <p:nvPr/>
        </p:nvGrpSpPr>
        <p:grpSpPr>
          <a:xfrm>
            <a:off x="1066799" y="2654306"/>
            <a:ext cx="8459767" cy="3092895"/>
            <a:chOff x="3375581" y="2991232"/>
            <a:chExt cx="4589912" cy="2034562"/>
          </a:xfrm>
        </p:grpSpPr>
        <p:sp>
          <p:nvSpPr>
            <p:cNvPr id="14" name="Oval 13">
              <a:extLst>
                <a:ext uri="{FF2B5EF4-FFF2-40B4-BE49-F238E27FC236}">
                  <a16:creationId xmlns:a16="http://schemas.microsoft.com/office/drawing/2014/main" id="{E74544D5-EB92-D349-B000-DF8E15FD9E07}"/>
                </a:ext>
              </a:extLst>
            </p:cNvPr>
            <p:cNvSpPr/>
            <p:nvPr/>
          </p:nvSpPr>
          <p:spPr>
            <a:xfrm>
              <a:off x="3375582" y="2991232"/>
              <a:ext cx="938637" cy="825956"/>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0.35</a:t>
              </a:r>
            </a:p>
          </p:txBody>
        </p:sp>
        <p:sp>
          <p:nvSpPr>
            <p:cNvPr id="15" name="Oval 14">
              <a:extLst>
                <a:ext uri="{FF2B5EF4-FFF2-40B4-BE49-F238E27FC236}">
                  <a16:creationId xmlns:a16="http://schemas.microsoft.com/office/drawing/2014/main" id="{F521F1DA-EC70-7F4B-9BE4-67D2FF50F7D7}"/>
                </a:ext>
              </a:extLst>
            </p:cNvPr>
            <p:cNvSpPr/>
            <p:nvPr/>
          </p:nvSpPr>
          <p:spPr>
            <a:xfrm>
              <a:off x="3375581" y="4199838"/>
              <a:ext cx="938637" cy="825956"/>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0.9</a:t>
              </a:r>
            </a:p>
          </p:txBody>
        </p:sp>
        <p:sp>
          <p:nvSpPr>
            <p:cNvPr id="16" name="Oval 15">
              <a:extLst>
                <a:ext uri="{FF2B5EF4-FFF2-40B4-BE49-F238E27FC236}">
                  <a16:creationId xmlns:a16="http://schemas.microsoft.com/office/drawing/2014/main" id="{9E2F0B38-4A5D-F14A-80F5-1268744DDA8E}"/>
                </a:ext>
              </a:extLst>
            </p:cNvPr>
            <p:cNvSpPr/>
            <p:nvPr/>
          </p:nvSpPr>
          <p:spPr>
            <a:xfrm>
              <a:off x="5285344" y="3001391"/>
              <a:ext cx="938637" cy="825956"/>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0.68</a:t>
              </a:r>
            </a:p>
          </p:txBody>
        </p:sp>
        <p:sp>
          <p:nvSpPr>
            <p:cNvPr id="17" name="Oval 16">
              <a:extLst>
                <a:ext uri="{FF2B5EF4-FFF2-40B4-BE49-F238E27FC236}">
                  <a16:creationId xmlns:a16="http://schemas.microsoft.com/office/drawing/2014/main" id="{E0DB1823-4CEA-3A4C-B00D-9089ECD8926D}"/>
                </a:ext>
              </a:extLst>
            </p:cNvPr>
            <p:cNvSpPr/>
            <p:nvPr/>
          </p:nvSpPr>
          <p:spPr>
            <a:xfrm>
              <a:off x="5285344" y="4199838"/>
              <a:ext cx="938637" cy="825956"/>
            </a:xfrm>
            <a:prstGeom prst="ellipse">
              <a:avLst/>
            </a:prstGeom>
            <a:solidFill>
              <a:srgbClr val="FF0000"/>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a:extLst>
                <a:ext uri="{FF2B5EF4-FFF2-40B4-BE49-F238E27FC236}">
                  <a16:creationId xmlns:a16="http://schemas.microsoft.com/office/drawing/2014/main" id="{212D0EF4-CDAF-3E48-9762-96B3A0BFDBFE}"/>
                </a:ext>
              </a:extLst>
            </p:cNvPr>
            <p:cNvSpPr/>
            <p:nvPr/>
          </p:nvSpPr>
          <p:spPr>
            <a:xfrm>
              <a:off x="7026856" y="3613735"/>
              <a:ext cx="938637" cy="825956"/>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Target: 0.5</a:t>
              </a:r>
            </a:p>
          </p:txBody>
        </p:sp>
        <p:cxnSp>
          <p:nvCxnSpPr>
            <p:cNvPr id="19" name="Straight Arrow Connector 18">
              <a:extLst>
                <a:ext uri="{FF2B5EF4-FFF2-40B4-BE49-F238E27FC236}">
                  <a16:creationId xmlns:a16="http://schemas.microsoft.com/office/drawing/2014/main" id="{904FB72E-F32B-4C40-B12A-58ED7C24BC10}"/>
                </a:ext>
              </a:extLst>
            </p:cNvPr>
            <p:cNvCxnSpPr>
              <a:stCxn id="14" idx="6"/>
              <a:endCxn id="16" idx="2"/>
            </p:cNvCxnSpPr>
            <p:nvPr/>
          </p:nvCxnSpPr>
          <p:spPr>
            <a:xfrm>
              <a:off x="4314219" y="3404210"/>
              <a:ext cx="971125" cy="10159"/>
            </a:xfrm>
            <a:prstGeom prst="straightConnector1">
              <a:avLst/>
            </a:prstGeom>
            <a:solidFill>
              <a:srgbClr val="FF0000"/>
            </a:solidFill>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0EAAED42-6560-7A4C-A1DB-DC39FB8DC617}"/>
                </a:ext>
              </a:extLst>
            </p:cNvPr>
            <p:cNvCxnSpPr/>
            <p:nvPr/>
          </p:nvCxnSpPr>
          <p:spPr>
            <a:xfrm>
              <a:off x="4314219" y="4619991"/>
              <a:ext cx="971125" cy="10159"/>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5DD30C84-2C74-EC49-87EE-7653B34BD18B}"/>
                </a:ext>
              </a:extLst>
            </p:cNvPr>
            <p:cNvCxnSpPr>
              <a:cxnSpLocks/>
              <a:endCxn id="18" idx="2"/>
            </p:cNvCxnSpPr>
            <p:nvPr/>
          </p:nvCxnSpPr>
          <p:spPr>
            <a:xfrm>
              <a:off x="6223981" y="3442259"/>
              <a:ext cx="802875" cy="584454"/>
            </a:xfrm>
            <a:prstGeom prst="straightConnector1">
              <a:avLst/>
            </a:prstGeom>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FF3F8198-7A53-2A45-B950-88C6270E9670}"/>
                </a:ext>
              </a:extLst>
            </p:cNvPr>
            <p:cNvCxnSpPr>
              <a:cxnSpLocks/>
              <a:endCxn id="18" idx="2"/>
            </p:cNvCxnSpPr>
            <p:nvPr/>
          </p:nvCxnSpPr>
          <p:spPr>
            <a:xfrm flipV="1">
              <a:off x="6223981" y="4026713"/>
              <a:ext cx="802875" cy="588198"/>
            </a:xfrm>
            <a:prstGeom prst="straightConnector1">
              <a:avLst/>
            </a:prstGeom>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25B65946-CE70-9244-905F-BFE49F6C6ABD}"/>
                </a:ext>
              </a:extLst>
            </p:cNvPr>
            <p:cNvCxnSpPr>
              <a:cxnSpLocks/>
              <a:stCxn id="14" idx="6"/>
              <a:endCxn id="17" idx="1"/>
            </p:cNvCxnSpPr>
            <p:nvPr/>
          </p:nvCxnSpPr>
          <p:spPr>
            <a:xfrm>
              <a:off x="4314219" y="3404210"/>
              <a:ext cx="1108585" cy="91658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51F8FD80-36AF-EE45-976A-709D04550509}"/>
                </a:ext>
              </a:extLst>
            </p:cNvPr>
            <p:cNvCxnSpPr>
              <a:cxnSpLocks/>
              <a:stCxn id="15" idx="6"/>
              <a:endCxn id="16" idx="3"/>
            </p:cNvCxnSpPr>
            <p:nvPr/>
          </p:nvCxnSpPr>
          <p:spPr>
            <a:xfrm flipV="1">
              <a:off x="4314218" y="3706389"/>
              <a:ext cx="1108586" cy="906427"/>
            </a:xfrm>
            <a:prstGeom prst="straightConnector1">
              <a:avLst/>
            </a:prstGeom>
            <a:solidFill>
              <a:srgbClr val="FF0000"/>
            </a:solidFill>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BB0733E6-4BD7-8F4A-9505-E48C6EE57679}"/>
                  </a:ext>
                </a:extLst>
              </p:cNvPr>
              <p:cNvSpPr txBox="1"/>
              <p:nvPr/>
            </p:nvSpPr>
            <p:spPr>
              <a:xfrm>
                <a:off x="3000051" y="2772304"/>
                <a:ext cx="1449692" cy="4308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𝑤</m:t>
                          </m:r>
                        </m:e>
                        <m:sub>
                          <m:r>
                            <a:rPr lang="en-US" sz="2200" b="0" i="1" smtClean="0">
                              <a:latin typeface="Cambria Math" panose="02040503050406030204" pitchFamily="18" charset="0"/>
                            </a:rPr>
                            <m:t>1</m:t>
                          </m:r>
                        </m:sub>
                      </m:sSub>
                      <m:r>
                        <a:rPr lang="en-US" sz="2200" b="0" i="1" smtClean="0">
                          <a:latin typeface="Cambria Math" panose="02040503050406030204" pitchFamily="18" charset="0"/>
                        </a:rPr>
                        <m:t>=0.10</m:t>
                      </m:r>
                    </m:oMath>
                  </m:oMathPara>
                </a14:m>
                <a:endParaRPr lang="en-US" sz="2200" dirty="0"/>
              </a:p>
            </p:txBody>
          </p:sp>
        </mc:Choice>
        <mc:Fallback xmlns="">
          <p:sp>
            <p:nvSpPr>
              <p:cNvPr id="28" name="TextBox 27">
                <a:extLst>
                  <a:ext uri="{FF2B5EF4-FFF2-40B4-BE49-F238E27FC236}">
                    <a16:creationId xmlns:a16="http://schemas.microsoft.com/office/drawing/2014/main" id="{BB0733E6-4BD7-8F4A-9505-E48C6EE57679}"/>
                  </a:ext>
                </a:extLst>
              </p:cNvPr>
              <p:cNvSpPr txBox="1">
                <a:spLocks noRot="1" noChangeAspect="1" noMove="1" noResize="1" noEditPoints="1" noAdjustHandles="1" noChangeArrowheads="1" noChangeShapeType="1" noTextEdit="1"/>
              </p:cNvSpPr>
              <p:nvPr/>
            </p:nvSpPr>
            <p:spPr>
              <a:xfrm>
                <a:off x="3000051" y="2772304"/>
                <a:ext cx="1449692" cy="430887"/>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26C39DDA-A519-4D4F-A47D-D40ADAB1EF70}"/>
                  </a:ext>
                </a:extLst>
              </p:cNvPr>
              <p:cNvSpPr txBox="1"/>
              <p:nvPr/>
            </p:nvSpPr>
            <p:spPr>
              <a:xfrm>
                <a:off x="2988090" y="5125918"/>
                <a:ext cx="1239698" cy="430887"/>
              </a:xfrm>
              <a:prstGeom prst="rect">
                <a:avLst/>
              </a:prstGeom>
              <a:noFill/>
            </p:spPr>
            <p:txBody>
              <a:bodyPr wrap="none" rtlCol="0">
                <a:spAutoFit/>
              </a:bodyPr>
              <a:lstStyle/>
              <a:p>
                <a14:m>
                  <m:oMath xmlns:m="http://schemas.openxmlformats.org/officeDocument/2006/math">
                    <m:sSub>
                      <m:sSubPr>
                        <m:ctrlPr>
                          <a:rPr lang="en-US" sz="2200" b="0" i="1" smtClean="0">
                            <a:latin typeface="Cambria Math" panose="02040503050406030204" pitchFamily="18" charset="0"/>
                            <a:ea typeface="Cambria Math" panose="02040503050406030204" pitchFamily="18" charset="0"/>
                          </a:rPr>
                        </m:ctrlPr>
                      </m:sSubPr>
                      <m:e>
                        <m:r>
                          <a:rPr lang="en-US" sz="2200" b="0" i="1" smtClean="0">
                            <a:latin typeface="Cambria Math" panose="02040503050406030204" pitchFamily="18" charset="0"/>
                            <a:ea typeface="Cambria Math" panose="02040503050406030204" pitchFamily="18" charset="0"/>
                          </a:rPr>
                          <m:t>𝑤</m:t>
                        </m:r>
                      </m:e>
                      <m:sub>
                        <m:r>
                          <a:rPr lang="en-US" sz="2200" b="0" i="1" smtClean="0">
                            <a:latin typeface="Cambria Math" panose="02040503050406030204" pitchFamily="18" charset="0"/>
                            <a:ea typeface="Cambria Math" panose="02040503050406030204" pitchFamily="18" charset="0"/>
                          </a:rPr>
                          <m:t>4</m:t>
                        </m:r>
                      </m:sub>
                    </m:sSub>
                  </m:oMath>
                </a14:m>
                <a:r>
                  <a:rPr lang="en-US" sz="2200" dirty="0">
                    <a:latin typeface="Cambria Math" panose="02040503050406030204" pitchFamily="18" charset="0"/>
                    <a:ea typeface="Cambria Math" panose="02040503050406030204" pitchFamily="18" charset="0"/>
                  </a:rPr>
                  <a:t>=0.60</a:t>
                </a:r>
              </a:p>
            </p:txBody>
          </p:sp>
        </mc:Choice>
        <mc:Fallback xmlns="">
          <p:sp>
            <p:nvSpPr>
              <p:cNvPr id="29" name="TextBox 28">
                <a:extLst>
                  <a:ext uri="{FF2B5EF4-FFF2-40B4-BE49-F238E27FC236}">
                    <a16:creationId xmlns:a16="http://schemas.microsoft.com/office/drawing/2014/main" id="{26C39DDA-A519-4D4F-A47D-D40ADAB1EF70}"/>
                  </a:ext>
                </a:extLst>
              </p:cNvPr>
              <p:cNvSpPr txBox="1">
                <a:spLocks noRot="1" noChangeAspect="1" noMove="1" noResize="1" noEditPoints="1" noAdjustHandles="1" noChangeArrowheads="1" noChangeShapeType="1" noTextEdit="1"/>
              </p:cNvSpPr>
              <p:nvPr/>
            </p:nvSpPr>
            <p:spPr>
              <a:xfrm>
                <a:off x="2988090" y="5125918"/>
                <a:ext cx="1239698" cy="430887"/>
              </a:xfrm>
              <a:prstGeom prst="rect">
                <a:avLst/>
              </a:prstGeom>
              <a:blipFill>
                <a:blip r:embed="rId3"/>
                <a:stretch>
                  <a:fillRect t="-8571" r="-4040" b="-25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37663B59-496B-7949-B018-1E24CA72E070}"/>
                  </a:ext>
                </a:extLst>
              </p:cNvPr>
              <p:cNvSpPr txBox="1"/>
              <p:nvPr/>
            </p:nvSpPr>
            <p:spPr>
              <a:xfrm>
                <a:off x="6698499" y="3201761"/>
                <a:ext cx="1373261" cy="430887"/>
              </a:xfrm>
              <a:prstGeom prst="rect">
                <a:avLst/>
              </a:prstGeom>
              <a:noFill/>
            </p:spPr>
            <p:txBody>
              <a:bodyPr wrap="none" rtlCol="0">
                <a:spAutoFit/>
              </a:bodyPr>
              <a:lstStyle/>
              <a:p>
                <a14:m>
                  <m:oMath xmlns:m="http://schemas.openxmlformats.org/officeDocument/2006/math">
                    <m:sSub>
                      <m:sSubPr>
                        <m:ctrlPr>
                          <a:rPr lang="en-US" sz="2200" b="0" i="1" smtClean="0">
                            <a:latin typeface="Cambria Math" panose="02040503050406030204" pitchFamily="18" charset="0"/>
                            <a:ea typeface="Cambria Math" panose="02040503050406030204" pitchFamily="18" charset="0"/>
                          </a:rPr>
                        </m:ctrlPr>
                      </m:sSubPr>
                      <m:e>
                        <m:r>
                          <a:rPr lang="en-US" sz="2200" b="0" i="1" smtClean="0">
                            <a:latin typeface="Cambria Math" panose="02040503050406030204" pitchFamily="18" charset="0"/>
                            <a:ea typeface="Cambria Math" panose="02040503050406030204" pitchFamily="18" charset="0"/>
                          </a:rPr>
                          <m:t>𝑤</m:t>
                        </m:r>
                      </m:e>
                      <m:sub>
                        <m:r>
                          <a:rPr lang="en-US" sz="2200" b="0" i="1" smtClean="0">
                            <a:latin typeface="Cambria Math" panose="02040503050406030204" pitchFamily="18" charset="0"/>
                            <a:ea typeface="Cambria Math" panose="02040503050406030204" pitchFamily="18" charset="0"/>
                          </a:rPr>
                          <m:t>5</m:t>
                        </m:r>
                      </m:sub>
                    </m:sSub>
                  </m:oMath>
                </a14:m>
                <a:r>
                  <a:rPr lang="en-US" sz="2200" dirty="0">
                    <a:latin typeface="Cambria Math" panose="02040503050406030204" pitchFamily="18" charset="0"/>
                    <a:ea typeface="Cambria Math" panose="02040503050406030204" pitchFamily="18" charset="0"/>
                  </a:rPr>
                  <a:t> = 0.30</a:t>
                </a:r>
              </a:p>
            </p:txBody>
          </p:sp>
        </mc:Choice>
        <mc:Fallback xmlns="">
          <p:sp>
            <p:nvSpPr>
              <p:cNvPr id="32" name="TextBox 31">
                <a:extLst>
                  <a:ext uri="{FF2B5EF4-FFF2-40B4-BE49-F238E27FC236}">
                    <a16:creationId xmlns:a16="http://schemas.microsoft.com/office/drawing/2014/main" id="{37663B59-496B-7949-B018-1E24CA72E070}"/>
                  </a:ext>
                </a:extLst>
              </p:cNvPr>
              <p:cNvSpPr txBox="1">
                <a:spLocks noRot="1" noChangeAspect="1" noMove="1" noResize="1" noEditPoints="1" noAdjustHandles="1" noChangeArrowheads="1" noChangeShapeType="1" noTextEdit="1"/>
              </p:cNvSpPr>
              <p:nvPr/>
            </p:nvSpPr>
            <p:spPr>
              <a:xfrm>
                <a:off x="6698499" y="3201761"/>
                <a:ext cx="1373261" cy="430887"/>
              </a:xfrm>
              <a:prstGeom prst="rect">
                <a:avLst/>
              </a:prstGeom>
              <a:blipFill>
                <a:blip r:embed="rId4"/>
                <a:stretch>
                  <a:fillRect t="-8824" r="-3636" b="-2941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C68DF134-F471-7946-A598-A6E86653C083}"/>
                  </a:ext>
                </a:extLst>
              </p:cNvPr>
              <p:cNvSpPr txBox="1"/>
              <p:nvPr/>
            </p:nvSpPr>
            <p:spPr>
              <a:xfrm>
                <a:off x="6698499" y="4778776"/>
                <a:ext cx="1456231" cy="4308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𝑤</m:t>
                          </m:r>
                        </m:e>
                        <m:sub>
                          <m:r>
                            <a:rPr lang="en-US" sz="2200" b="0" i="1" smtClean="0">
                              <a:latin typeface="Cambria Math" panose="02040503050406030204" pitchFamily="18" charset="0"/>
                            </a:rPr>
                            <m:t>6</m:t>
                          </m:r>
                        </m:sub>
                      </m:sSub>
                      <m:r>
                        <a:rPr lang="en-US" sz="2200" b="0" i="1" smtClean="0">
                          <a:latin typeface="Cambria Math" panose="02040503050406030204" pitchFamily="18" charset="0"/>
                        </a:rPr>
                        <m:t>=0.90</m:t>
                      </m:r>
                    </m:oMath>
                  </m:oMathPara>
                </a14:m>
                <a:endParaRPr lang="en-US" sz="2200" dirty="0"/>
              </a:p>
            </p:txBody>
          </p:sp>
        </mc:Choice>
        <mc:Fallback xmlns="">
          <p:sp>
            <p:nvSpPr>
              <p:cNvPr id="33" name="TextBox 32">
                <a:extLst>
                  <a:ext uri="{FF2B5EF4-FFF2-40B4-BE49-F238E27FC236}">
                    <a16:creationId xmlns:a16="http://schemas.microsoft.com/office/drawing/2014/main" id="{C68DF134-F471-7946-A598-A6E86653C083}"/>
                  </a:ext>
                </a:extLst>
              </p:cNvPr>
              <p:cNvSpPr txBox="1">
                <a:spLocks noRot="1" noChangeAspect="1" noMove="1" noResize="1" noEditPoints="1" noAdjustHandles="1" noChangeArrowheads="1" noChangeShapeType="1" noTextEdit="1"/>
              </p:cNvSpPr>
              <p:nvPr/>
            </p:nvSpPr>
            <p:spPr>
              <a:xfrm>
                <a:off x="6698499" y="4778776"/>
                <a:ext cx="1456231" cy="430887"/>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Content Placeholder 2">
                <a:extLst>
                  <a:ext uri="{FF2B5EF4-FFF2-40B4-BE49-F238E27FC236}">
                    <a16:creationId xmlns:a16="http://schemas.microsoft.com/office/drawing/2014/main" id="{9EDBD7F6-A329-774F-8090-73CBB6B6EE1A}"/>
                  </a:ext>
                </a:extLst>
              </p:cNvPr>
              <p:cNvSpPr txBox="1">
                <a:spLocks/>
              </p:cNvSpPr>
              <p:nvPr/>
            </p:nvSpPr>
            <p:spPr>
              <a:xfrm>
                <a:off x="5953987" y="2513578"/>
                <a:ext cx="878543" cy="49127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b="0" i="1" dirty="0" smtClean="0">
                              <a:solidFill>
                                <a:schemeClr val="tx1"/>
                              </a:solidFill>
                              <a:latin typeface="Cambria Math" panose="02040503050406030204" pitchFamily="18" charset="0"/>
                            </a:rPr>
                          </m:ctrlPr>
                        </m:sSubPr>
                        <m:e>
                          <m:r>
                            <a:rPr lang="en-US" i="1" dirty="0" smtClean="0">
                              <a:solidFill>
                                <a:schemeClr val="tx1"/>
                              </a:solidFill>
                              <a:latin typeface="Cambria Math" panose="02040503050406030204" pitchFamily="18" charset="0"/>
                            </a:rPr>
                            <m:t>𝐻</m:t>
                          </m:r>
                        </m:e>
                        <m:sub>
                          <m:r>
                            <a:rPr lang="en-US" i="1" dirty="0" smtClean="0">
                              <a:solidFill>
                                <a:schemeClr val="tx1"/>
                              </a:solidFill>
                              <a:latin typeface="Cambria Math" panose="02040503050406030204" pitchFamily="18" charset="0"/>
                            </a:rPr>
                            <m:t>1</m:t>
                          </m:r>
                        </m:sub>
                      </m:sSub>
                    </m:oMath>
                  </m:oMathPara>
                </a14:m>
                <a:endParaRPr lang="en-US" dirty="0"/>
              </a:p>
            </p:txBody>
          </p:sp>
        </mc:Choice>
        <mc:Fallback xmlns="">
          <p:sp>
            <p:nvSpPr>
              <p:cNvPr id="34" name="Content Placeholder 2">
                <a:extLst>
                  <a:ext uri="{FF2B5EF4-FFF2-40B4-BE49-F238E27FC236}">
                    <a16:creationId xmlns:a16="http://schemas.microsoft.com/office/drawing/2014/main" id="{9EDBD7F6-A329-774F-8090-73CBB6B6EE1A}"/>
                  </a:ext>
                </a:extLst>
              </p:cNvPr>
              <p:cNvSpPr txBox="1">
                <a:spLocks noRot="1" noChangeAspect="1" noMove="1" noResize="1" noEditPoints="1" noAdjustHandles="1" noChangeArrowheads="1" noChangeShapeType="1" noTextEdit="1"/>
              </p:cNvSpPr>
              <p:nvPr/>
            </p:nvSpPr>
            <p:spPr>
              <a:xfrm>
                <a:off x="5953987" y="2513578"/>
                <a:ext cx="878543" cy="491270"/>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Content Placeholder 2">
                <a:extLst>
                  <a:ext uri="{FF2B5EF4-FFF2-40B4-BE49-F238E27FC236}">
                    <a16:creationId xmlns:a16="http://schemas.microsoft.com/office/drawing/2014/main" id="{9D8CC347-2FA3-E24F-9CB3-9A70A2102FC0}"/>
                  </a:ext>
                </a:extLst>
              </p:cNvPr>
              <p:cNvSpPr txBox="1">
                <a:spLocks/>
              </p:cNvSpPr>
              <p:nvPr/>
            </p:nvSpPr>
            <p:spPr>
              <a:xfrm>
                <a:off x="5875254" y="4260448"/>
                <a:ext cx="878543" cy="49127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b="0" i="1" dirty="0" smtClean="0">
                              <a:solidFill>
                                <a:schemeClr val="tx1"/>
                              </a:solidFill>
                              <a:latin typeface="Cambria Math" panose="02040503050406030204" pitchFamily="18" charset="0"/>
                            </a:rPr>
                          </m:ctrlPr>
                        </m:sSubPr>
                        <m:e>
                          <m:r>
                            <a:rPr lang="en-US" i="1" dirty="0" smtClean="0">
                              <a:solidFill>
                                <a:schemeClr val="tx1"/>
                              </a:solidFill>
                              <a:latin typeface="Cambria Math" panose="02040503050406030204" pitchFamily="18" charset="0"/>
                            </a:rPr>
                            <m:t>𝐻</m:t>
                          </m:r>
                        </m:e>
                        <m:sub>
                          <m:r>
                            <a:rPr lang="en-US" b="0" i="1" dirty="0" smtClean="0">
                              <a:solidFill>
                                <a:schemeClr val="tx1"/>
                              </a:solidFill>
                              <a:latin typeface="Cambria Math" panose="02040503050406030204" pitchFamily="18" charset="0"/>
                            </a:rPr>
                            <m:t>2</m:t>
                          </m:r>
                        </m:sub>
                      </m:sSub>
                    </m:oMath>
                  </m:oMathPara>
                </a14:m>
                <a:endParaRPr lang="en-US" dirty="0"/>
              </a:p>
            </p:txBody>
          </p:sp>
        </mc:Choice>
        <mc:Fallback xmlns="">
          <p:sp>
            <p:nvSpPr>
              <p:cNvPr id="35" name="Content Placeholder 2">
                <a:extLst>
                  <a:ext uri="{FF2B5EF4-FFF2-40B4-BE49-F238E27FC236}">
                    <a16:creationId xmlns:a16="http://schemas.microsoft.com/office/drawing/2014/main" id="{9D8CC347-2FA3-E24F-9CB3-9A70A2102FC0}"/>
                  </a:ext>
                </a:extLst>
              </p:cNvPr>
              <p:cNvSpPr txBox="1">
                <a:spLocks noRot="1" noChangeAspect="1" noMove="1" noResize="1" noEditPoints="1" noAdjustHandles="1" noChangeArrowheads="1" noChangeShapeType="1" noTextEdit="1"/>
              </p:cNvSpPr>
              <p:nvPr/>
            </p:nvSpPr>
            <p:spPr>
              <a:xfrm>
                <a:off x="5875254" y="4260448"/>
                <a:ext cx="878543" cy="491270"/>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Content Placeholder 2">
                <a:extLst>
                  <a:ext uri="{FF2B5EF4-FFF2-40B4-BE49-F238E27FC236}">
                    <a16:creationId xmlns:a16="http://schemas.microsoft.com/office/drawing/2014/main" id="{A3511906-2F34-2B4E-898C-BF187B86B7A7}"/>
                  </a:ext>
                </a:extLst>
              </p:cNvPr>
              <p:cNvSpPr txBox="1">
                <a:spLocks/>
              </p:cNvSpPr>
              <p:nvPr/>
            </p:nvSpPr>
            <p:spPr>
              <a:xfrm>
                <a:off x="9087294" y="3314198"/>
                <a:ext cx="878543" cy="49127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b="0" i="1" dirty="0" smtClean="0">
                              <a:solidFill>
                                <a:schemeClr val="tx1"/>
                              </a:solidFill>
                              <a:latin typeface="Cambria Math" panose="02040503050406030204" pitchFamily="18" charset="0"/>
                            </a:rPr>
                          </m:ctrlPr>
                        </m:sSubPr>
                        <m:e>
                          <m:r>
                            <a:rPr lang="en-US" b="0" i="1" dirty="0" smtClean="0">
                              <a:solidFill>
                                <a:schemeClr val="tx1"/>
                              </a:solidFill>
                              <a:latin typeface="Cambria Math" panose="02040503050406030204" pitchFamily="18" charset="0"/>
                            </a:rPr>
                            <m:t>𝑂</m:t>
                          </m:r>
                        </m:e>
                        <m:sub>
                          <m:r>
                            <a:rPr lang="en-US" i="1" dirty="0" smtClean="0">
                              <a:solidFill>
                                <a:schemeClr val="tx1"/>
                              </a:solidFill>
                              <a:latin typeface="Cambria Math" panose="02040503050406030204" pitchFamily="18" charset="0"/>
                            </a:rPr>
                            <m:t>1</m:t>
                          </m:r>
                        </m:sub>
                      </m:sSub>
                    </m:oMath>
                  </m:oMathPara>
                </a14:m>
                <a:endParaRPr lang="en-US" dirty="0"/>
              </a:p>
            </p:txBody>
          </p:sp>
        </mc:Choice>
        <mc:Fallback xmlns="">
          <p:sp>
            <p:nvSpPr>
              <p:cNvPr id="36" name="Content Placeholder 2">
                <a:extLst>
                  <a:ext uri="{FF2B5EF4-FFF2-40B4-BE49-F238E27FC236}">
                    <a16:creationId xmlns:a16="http://schemas.microsoft.com/office/drawing/2014/main" id="{A3511906-2F34-2B4E-898C-BF187B86B7A7}"/>
                  </a:ext>
                </a:extLst>
              </p:cNvPr>
              <p:cNvSpPr txBox="1">
                <a:spLocks noRot="1" noChangeAspect="1" noMove="1" noResize="1" noEditPoints="1" noAdjustHandles="1" noChangeArrowheads="1" noChangeShapeType="1" noTextEdit="1"/>
              </p:cNvSpPr>
              <p:nvPr/>
            </p:nvSpPr>
            <p:spPr>
              <a:xfrm>
                <a:off x="9087294" y="3314198"/>
                <a:ext cx="878543" cy="491270"/>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Content Placeholder 2">
                <a:extLst>
                  <a:ext uri="{FF2B5EF4-FFF2-40B4-BE49-F238E27FC236}">
                    <a16:creationId xmlns:a16="http://schemas.microsoft.com/office/drawing/2014/main" id="{E6FE47F3-203E-1C4C-BBDE-FEE31023C960}"/>
                  </a:ext>
                </a:extLst>
              </p:cNvPr>
              <p:cNvSpPr txBox="1">
                <a:spLocks/>
              </p:cNvSpPr>
              <p:nvPr/>
            </p:nvSpPr>
            <p:spPr>
              <a:xfrm>
                <a:off x="460243" y="2972616"/>
                <a:ext cx="878543" cy="49127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𝐼</m:t>
                          </m:r>
                        </m:e>
                        <m:sub>
                          <m:r>
                            <a:rPr lang="en-US" i="1" dirty="0" smtClean="0">
                              <a:latin typeface="Cambria Math" panose="02040503050406030204" pitchFamily="18" charset="0"/>
                            </a:rPr>
                            <m:t>1</m:t>
                          </m:r>
                        </m:sub>
                      </m:sSub>
                    </m:oMath>
                  </m:oMathPara>
                </a14:m>
                <a:endParaRPr lang="en-US" dirty="0"/>
              </a:p>
            </p:txBody>
          </p:sp>
        </mc:Choice>
        <mc:Fallback xmlns="">
          <p:sp>
            <p:nvSpPr>
              <p:cNvPr id="37" name="Content Placeholder 2">
                <a:extLst>
                  <a:ext uri="{FF2B5EF4-FFF2-40B4-BE49-F238E27FC236}">
                    <a16:creationId xmlns:a16="http://schemas.microsoft.com/office/drawing/2014/main" id="{E6FE47F3-203E-1C4C-BBDE-FEE31023C960}"/>
                  </a:ext>
                </a:extLst>
              </p:cNvPr>
              <p:cNvSpPr txBox="1">
                <a:spLocks noRot="1" noChangeAspect="1" noMove="1" noResize="1" noEditPoints="1" noAdjustHandles="1" noChangeArrowheads="1" noChangeShapeType="1" noTextEdit="1"/>
              </p:cNvSpPr>
              <p:nvPr/>
            </p:nvSpPr>
            <p:spPr>
              <a:xfrm>
                <a:off x="460243" y="2972616"/>
                <a:ext cx="878543" cy="491270"/>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Content Placeholder 2">
                <a:extLst>
                  <a:ext uri="{FF2B5EF4-FFF2-40B4-BE49-F238E27FC236}">
                    <a16:creationId xmlns:a16="http://schemas.microsoft.com/office/drawing/2014/main" id="{8DDE642B-DD9F-594F-96A3-C488EC8620DC}"/>
                  </a:ext>
                </a:extLst>
              </p:cNvPr>
              <p:cNvSpPr txBox="1">
                <a:spLocks/>
              </p:cNvSpPr>
              <p:nvPr/>
            </p:nvSpPr>
            <p:spPr>
              <a:xfrm>
                <a:off x="460243" y="4873766"/>
                <a:ext cx="878543" cy="49127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𝐼</m:t>
                          </m:r>
                        </m:e>
                        <m:sub>
                          <m:r>
                            <a:rPr lang="en-US" i="1" dirty="0" smtClean="0">
                              <a:latin typeface="Cambria Math" panose="02040503050406030204" pitchFamily="18" charset="0"/>
                            </a:rPr>
                            <m:t>2</m:t>
                          </m:r>
                        </m:sub>
                      </m:sSub>
                    </m:oMath>
                  </m:oMathPara>
                </a14:m>
                <a:endParaRPr lang="en-US" dirty="0"/>
              </a:p>
            </p:txBody>
          </p:sp>
        </mc:Choice>
        <mc:Fallback xmlns="">
          <p:sp>
            <p:nvSpPr>
              <p:cNvPr id="38" name="Content Placeholder 2">
                <a:extLst>
                  <a:ext uri="{FF2B5EF4-FFF2-40B4-BE49-F238E27FC236}">
                    <a16:creationId xmlns:a16="http://schemas.microsoft.com/office/drawing/2014/main" id="{8DDE642B-DD9F-594F-96A3-C488EC8620DC}"/>
                  </a:ext>
                </a:extLst>
              </p:cNvPr>
              <p:cNvSpPr txBox="1">
                <a:spLocks noRot="1" noChangeAspect="1" noMove="1" noResize="1" noEditPoints="1" noAdjustHandles="1" noChangeArrowheads="1" noChangeShapeType="1" noTextEdit="1"/>
              </p:cNvSpPr>
              <p:nvPr/>
            </p:nvSpPr>
            <p:spPr>
              <a:xfrm>
                <a:off x="460243" y="4873766"/>
                <a:ext cx="878543" cy="491270"/>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F3B050E5-10C6-794C-BDCC-F074D043D9DF}"/>
                  </a:ext>
                </a:extLst>
              </p:cNvPr>
              <p:cNvSpPr txBox="1"/>
              <p:nvPr/>
            </p:nvSpPr>
            <p:spPr>
              <a:xfrm>
                <a:off x="531729" y="1227639"/>
                <a:ext cx="10687050" cy="792396"/>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2400" i="1" smtClean="0">
                              <a:latin typeface="Cambria Math" panose="02040503050406030204" pitchFamily="18" charset="0"/>
                            </a:rPr>
                          </m:ctrlPr>
                        </m:sSubPr>
                        <m:e>
                          <m:r>
                            <a:rPr lang="en-US" sz="2400" i="1">
                              <a:latin typeface="Cambria Math" panose="02040503050406030204" pitchFamily="18" charset="0"/>
                            </a:rPr>
                            <m:t>𝐻</m:t>
                          </m:r>
                        </m:e>
                        <m:sub>
                          <m:r>
                            <a:rPr lang="en-US" sz="2400" i="1">
                              <a:latin typeface="Cambria Math" panose="02040503050406030204" pitchFamily="18" charset="0"/>
                            </a:rPr>
                            <m:t>2</m:t>
                          </m:r>
                        </m:sub>
                      </m:sSub>
                      <m:r>
                        <a:rPr lang="en-US" sz="2400" i="1">
                          <a:latin typeface="Cambria Math" panose="02040503050406030204" pitchFamily="18" charset="0"/>
                        </a:rPr>
                        <m:t>=</m:t>
                      </m:r>
                      <m:r>
                        <a:rPr lang="en-US" sz="2400" b="0" i="1" smtClean="0">
                          <a:latin typeface="Cambria Math" panose="02040503050406030204" pitchFamily="18" charset="0"/>
                        </a:rPr>
                        <m:t>𝑓</m:t>
                      </m:r>
                      <m:d>
                        <m:dPr>
                          <m:ctrlPr>
                            <a:rPr lang="en-US" sz="2400" b="0" i="1" smtClean="0">
                              <a:latin typeface="Cambria Math" panose="02040503050406030204" pitchFamily="18" charset="0"/>
                            </a:rPr>
                          </m:ctrlPr>
                        </m:dPr>
                        <m:e>
                          <m:r>
                            <a:rPr lang="en-US" sz="2400" i="1" smtClean="0">
                              <a:latin typeface="Cambria Math" panose="02040503050406030204" pitchFamily="18" charset="0"/>
                            </a:rPr>
                            <m:t>0</m:t>
                          </m:r>
                          <m:r>
                            <a:rPr lang="en-US" sz="2400" b="0" i="1" smtClean="0">
                              <a:latin typeface="Cambria Math" panose="02040503050406030204" pitchFamily="18" charset="0"/>
                            </a:rPr>
                            <m:t>.68</m:t>
                          </m:r>
                        </m:e>
                      </m:d>
                      <m:r>
                        <a:rPr lang="en-US" sz="2400" i="1">
                          <a:latin typeface="Cambria Math" panose="02040503050406030204" pitchFamily="18" charset="0"/>
                        </a:rPr>
                        <m:t>=</m:t>
                      </m:r>
                      <m:f>
                        <m:fPr>
                          <m:ctrlPr>
                            <a:rPr lang="en-US" sz="2400" i="1">
                              <a:latin typeface="Cambria Math" panose="02040503050406030204" pitchFamily="18" charset="0"/>
                            </a:rPr>
                          </m:ctrlPr>
                        </m:fPr>
                        <m:num>
                          <m:r>
                            <a:rPr lang="en-US" sz="2400" i="1">
                              <a:latin typeface="Cambria Math" panose="02040503050406030204" pitchFamily="18" charset="0"/>
                            </a:rPr>
                            <m:t>1</m:t>
                          </m:r>
                        </m:num>
                        <m:den>
                          <m:r>
                            <a:rPr lang="en-US" sz="2400" i="1">
                              <a:latin typeface="Cambria Math" panose="02040503050406030204" pitchFamily="18" charset="0"/>
                            </a:rPr>
                            <m:t>1+</m:t>
                          </m:r>
                          <m:sSup>
                            <m:sSupPr>
                              <m:ctrlPr>
                                <a:rPr lang="en-US" sz="2400" i="1">
                                  <a:latin typeface="Cambria Math" panose="02040503050406030204" pitchFamily="18" charset="0"/>
                                </a:rPr>
                              </m:ctrlPr>
                            </m:sSupPr>
                            <m:e>
                              <m:r>
                                <a:rPr lang="en-US" sz="2400" i="1">
                                  <a:latin typeface="Cambria Math" panose="02040503050406030204" pitchFamily="18" charset="0"/>
                                </a:rPr>
                                <m:t>𝑒</m:t>
                              </m:r>
                            </m:e>
                            <m:sup>
                              <m:r>
                                <a:rPr lang="en-US" sz="2400" i="1">
                                  <a:latin typeface="Cambria Math" panose="02040503050406030204" pitchFamily="18" charset="0"/>
                                </a:rPr>
                                <m:t>−0.68</m:t>
                              </m:r>
                              <m:r>
                                <m:rPr>
                                  <m:nor/>
                                </m:rPr>
                                <a:rPr lang="en-US" sz="2400" dirty="0"/>
                                <m:t> </m:t>
                              </m:r>
                            </m:sup>
                          </m:sSup>
                        </m:den>
                      </m:f>
                    </m:oMath>
                  </m:oMathPara>
                </a14:m>
                <a:endParaRPr lang="en-US" sz="2400" dirty="0">
                  <a:latin typeface="Helvetica" pitchFamily="2" charset="0"/>
                </a:endParaRPr>
              </a:p>
            </p:txBody>
          </p:sp>
        </mc:Choice>
        <mc:Fallback xmlns="">
          <p:sp>
            <p:nvSpPr>
              <p:cNvPr id="5" name="TextBox 4">
                <a:extLst>
                  <a:ext uri="{FF2B5EF4-FFF2-40B4-BE49-F238E27FC236}">
                    <a16:creationId xmlns:a16="http://schemas.microsoft.com/office/drawing/2014/main" id="{F3B050E5-10C6-794C-BDCC-F074D043D9DF}"/>
                  </a:ext>
                </a:extLst>
              </p:cNvPr>
              <p:cNvSpPr txBox="1">
                <a:spLocks noRot="1" noChangeAspect="1" noMove="1" noResize="1" noEditPoints="1" noAdjustHandles="1" noChangeArrowheads="1" noChangeShapeType="1" noTextEdit="1"/>
              </p:cNvSpPr>
              <p:nvPr/>
            </p:nvSpPr>
            <p:spPr>
              <a:xfrm>
                <a:off x="531729" y="1227639"/>
                <a:ext cx="10687050" cy="792396"/>
              </a:xfrm>
              <a:prstGeom prst="rect">
                <a:avLst/>
              </a:prstGeom>
              <a:blipFill>
                <a:blip r:embed="rId11"/>
                <a:stretch>
                  <a:fillRect l="-119"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2644A6DB-99F0-164F-9D11-5E4655BA3F62}"/>
                  </a:ext>
                </a:extLst>
              </p:cNvPr>
              <p:cNvSpPr txBox="1"/>
              <p:nvPr/>
            </p:nvSpPr>
            <p:spPr>
              <a:xfrm>
                <a:off x="2170322" y="3686558"/>
                <a:ext cx="1456232" cy="4308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𝑤</m:t>
                          </m:r>
                        </m:e>
                        <m:sub>
                          <m:r>
                            <a:rPr lang="en-US" sz="2200" b="0" i="1" smtClean="0">
                              <a:latin typeface="Cambria Math" panose="02040503050406030204" pitchFamily="18" charset="0"/>
                            </a:rPr>
                            <m:t>2</m:t>
                          </m:r>
                        </m:sub>
                      </m:sSub>
                      <m:r>
                        <a:rPr lang="en-US" sz="2200" b="0" i="1" smtClean="0">
                          <a:latin typeface="Cambria Math" panose="02040503050406030204" pitchFamily="18" charset="0"/>
                        </a:rPr>
                        <m:t>=0.40</m:t>
                      </m:r>
                    </m:oMath>
                  </m:oMathPara>
                </a14:m>
                <a:endParaRPr lang="en-US" sz="2200" dirty="0"/>
              </a:p>
            </p:txBody>
          </p:sp>
        </mc:Choice>
        <mc:Fallback xmlns="">
          <p:sp>
            <p:nvSpPr>
              <p:cNvPr id="39" name="TextBox 38">
                <a:extLst>
                  <a:ext uri="{FF2B5EF4-FFF2-40B4-BE49-F238E27FC236}">
                    <a16:creationId xmlns:a16="http://schemas.microsoft.com/office/drawing/2014/main" id="{2644A6DB-99F0-164F-9D11-5E4655BA3F62}"/>
                  </a:ext>
                </a:extLst>
              </p:cNvPr>
              <p:cNvSpPr txBox="1">
                <a:spLocks noRot="1" noChangeAspect="1" noMove="1" noResize="1" noEditPoints="1" noAdjustHandles="1" noChangeArrowheads="1" noChangeShapeType="1" noTextEdit="1"/>
              </p:cNvSpPr>
              <p:nvPr/>
            </p:nvSpPr>
            <p:spPr>
              <a:xfrm>
                <a:off x="2170322" y="3686558"/>
                <a:ext cx="1456232" cy="430887"/>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3E3B7B50-ABF0-0245-BBC9-874F739BB847}"/>
                  </a:ext>
                </a:extLst>
              </p:cNvPr>
              <p:cNvSpPr txBox="1"/>
              <p:nvPr/>
            </p:nvSpPr>
            <p:spPr>
              <a:xfrm>
                <a:off x="2386565" y="4244592"/>
                <a:ext cx="1248227" cy="430887"/>
              </a:xfrm>
              <a:prstGeom prst="rect">
                <a:avLst/>
              </a:prstGeom>
              <a:noFill/>
            </p:spPr>
            <p:txBody>
              <a:bodyPr wrap="none" rtlCol="0">
                <a:spAutoFit/>
              </a:bodyPr>
              <a:lstStyle/>
              <a:p>
                <a14:m>
                  <m:oMath xmlns:m="http://schemas.openxmlformats.org/officeDocument/2006/math">
                    <m:sSub>
                      <m:sSubPr>
                        <m:ctrlPr>
                          <a:rPr lang="en-US" sz="2200" b="0" i="1" smtClean="0">
                            <a:latin typeface="Cambria Math" panose="02040503050406030204" pitchFamily="18" charset="0"/>
                            <a:ea typeface="Cambria Math" panose="02040503050406030204" pitchFamily="18" charset="0"/>
                          </a:rPr>
                        </m:ctrlPr>
                      </m:sSubPr>
                      <m:e>
                        <m:r>
                          <a:rPr lang="en-US" sz="2200" b="0" i="1" smtClean="0">
                            <a:latin typeface="Cambria Math" panose="02040503050406030204" pitchFamily="18" charset="0"/>
                            <a:ea typeface="Cambria Math" panose="02040503050406030204" pitchFamily="18" charset="0"/>
                          </a:rPr>
                          <m:t>𝑤</m:t>
                        </m:r>
                      </m:e>
                      <m:sub>
                        <m:r>
                          <a:rPr lang="en-US" sz="2200" b="0" i="1" smtClean="0">
                            <a:latin typeface="Cambria Math" panose="02040503050406030204" pitchFamily="18" charset="0"/>
                            <a:ea typeface="Cambria Math" panose="02040503050406030204" pitchFamily="18" charset="0"/>
                          </a:rPr>
                          <m:t>3</m:t>
                        </m:r>
                      </m:sub>
                    </m:sSub>
                  </m:oMath>
                </a14:m>
                <a:r>
                  <a:rPr lang="en-US" sz="2200" dirty="0">
                    <a:latin typeface="Cambria Math" panose="02040503050406030204" pitchFamily="18" charset="0"/>
                    <a:ea typeface="Cambria Math" panose="02040503050406030204" pitchFamily="18" charset="0"/>
                  </a:rPr>
                  <a:t>=0.80</a:t>
                </a:r>
              </a:p>
            </p:txBody>
          </p:sp>
        </mc:Choice>
        <mc:Fallback xmlns="">
          <p:sp>
            <p:nvSpPr>
              <p:cNvPr id="40" name="TextBox 39">
                <a:extLst>
                  <a:ext uri="{FF2B5EF4-FFF2-40B4-BE49-F238E27FC236}">
                    <a16:creationId xmlns:a16="http://schemas.microsoft.com/office/drawing/2014/main" id="{3E3B7B50-ABF0-0245-BBC9-874F739BB847}"/>
                  </a:ext>
                </a:extLst>
              </p:cNvPr>
              <p:cNvSpPr txBox="1">
                <a:spLocks noRot="1" noChangeAspect="1" noMove="1" noResize="1" noEditPoints="1" noAdjustHandles="1" noChangeArrowheads="1" noChangeShapeType="1" noTextEdit="1"/>
              </p:cNvSpPr>
              <p:nvPr/>
            </p:nvSpPr>
            <p:spPr>
              <a:xfrm>
                <a:off x="2386565" y="4244592"/>
                <a:ext cx="1248227" cy="430887"/>
              </a:xfrm>
              <a:prstGeom prst="rect">
                <a:avLst/>
              </a:prstGeom>
              <a:blipFill>
                <a:blip r:embed="rId13"/>
                <a:stretch>
                  <a:fillRect t="-5714" r="-5051" b="-28571"/>
                </a:stretch>
              </a:blipFill>
            </p:spPr>
            <p:txBody>
              <a:bodyPr/>
              <a:lstStyle/>
              <a:p>
                <a:r>
                  <a:rPr lang="en-US">
                    <a:noFill/>
                  </a:rPr>
                  <a:t> </a:t>
                </a:r>
              </a:p>
            </p:txBody>
          </p:sp>
        </mc:Fallback>
      </mc:AlternateContent>
    </p:spTree>
    <p:extLst>
      <p:ext uri="{BB962C8B-B14F-4D97-AF65-F5344CB8AC3E}">
        <p14:creationId xmlns:p14="http://schemas.microsoft.com/office/powerpoint/2010/main" val="789461520"/>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a:xfrm>
            <a:off x="422536" y="27251"/>
            <a:ext cx="10058400" cy="1371600"/>
          </a:xfrm>
        </p:spPr>
        <p:txBody>
          <a:bodyPr/>
          <a:lstStyle/>
          <a:p>
            <a:r>
              <a:rPr lang="en-US" dirty="0">
                <a:latin typeface="Helvetica" pitchFamily="2" charset="0"/>
              </a:rPr>
              <a:t>Back Propagation Example</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p:txBody>
          <a:bodyPr>
            <a:normAutofit/>
          </a:bodyPr>
          <a:lstStyle/>
          <a:p>
            <a:endParaRPr lang="en-US" sz="2400" dirty="0">
              <a:latin typeface="Helvetica" pitchFamily="2" charset="0"/>
            </a:endParaRPr>
          </a:p>
          <a:p>
            <a:pPr marL="0" indent="0">
              <a:buNone/>
            </a:pPr>
            <a:endParaRPr lang="en-US" sz="2400" dirty="0">
              <a:latin typeface="Helvetica" pitchFamily="2" charset="0"/>
            </a:endParaRPr>
          </a:p>
        </p:txBody>
      </p:sp>
      <p:grpSp>
        <p:nvGrpSpPr>
          <p:cNvPr id="4" name="Group 3">
            <a:extLst>
              <a:ext uri="{FF2B5EF4-FFF2-40B4-BE49-F238E27FC236}">
                <a16:creationId xmlns:a16="http://schemas.microsoft.com/office/drawing/2014/main" id="{F2289EC0-BEE5-C54C-941C-D1D22C501FE9}"/>
              </a:ext>
            </a:extLst>
          </p:cNvPr>
          <p:cNvGrpSpPr/>
          <p:nvPr/>
        </p:nvGrpSpPr>
        <p:grpSpPr>
          <a:xfrm>
            <a:off x="1066799" y="2654306"/>
            <a:ext cx="8459767" cy="3092895"/>
            <a:chOff x="3375581" y="2991232"/>
            <a:chExt cx="4589912" cy="2034562"/>
          </a:xfrm>
        </p:grpSpPr>
        <p:sp>
          <p:nvSpPr>
            <p:cNvPr id="14" name="Oval 13">
              <a:extLst>
                <a:ext uri="{FF2B5EF4-FFF2-40B4-BE49-F238E27FC236}">
                  <a16:creationId xmlns:a16="http://schemas.microsoft.com/office/drawing/2014/main" id="{E74544D5-EB92-D349-B000-DF8E15FD9E07}"/>
                </a:ext>
              </a:extLst>
            </p:cNvPr>
            <p:cNvSpPr/>
            <p:nvPr/>
          </p:nvSpPr>
          <p:spPr>
            <a:xfrm>
              <a:off x="3375582" y="2991232"/>
              <a:ext cx="938637" cy="825956"/>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0.35</a:t>
              </a:r>
            </a:p>
          </p:txBody>
        </p:sp>
        <p:sp>
          <p:nvSpPr>
            <p:cNvPr id="15" name="Oval 14">
              <a:extLst>
                <a:ext uri="{FF2B5EF4-FFF2-40B4-BE49-F238E27FC236}">
                  <a16:creationId xmlns:a16="http://schemas.microsoft.com/office/drawing/2014/main" id="{F521F1DA-EC70-7F4B-9BE4-67D2FF50F7D7}"/>
                </a:ext>
              </a:extLst>
            </p:cNvPr>
            <p:cNvSpPr/>
            <p:nvPr/>
          </p:nvSpPr>
          <p:spPr>
            <a:xfrm>
              <a:off x="3375581" y="4199838"/>
              <a:ext cx="938637" cy="825956"/>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0.9</a:t>
              </a:r>
            </a:p>
          </p:txBody>
        </p:sp>
        <p:sp>
          <p:nvSpPr>
            <p:cNvPr id="16" name="Oval 15">
              <a:extLst>
                <a:ext uri="{FF2B5EF4-FFF2-40B4-BE49-F238E27FC236}">
                  <a16:creationId xmlns:a16="http://schemas.microsoft.com/office/drawing/2014/main" id="{9E2F0B38-4A5D-F14A-80F5-1268744DDA8E}"/>
                </a:ext>
              </a:extLst>
            </p:cNvPr>
            <p:cNvSpPr/>
            <p:nvPr/>
          </p:nvSpPr>
          <p:spPr>
            <a:xfrm>
              <a:off x="5285344" y="3001391"/>
              <a:ext cx="938637" cy="825956"/>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0.68</a:t>
              </a:r>
            </a:p>
          </p:txBody>
        </p:sp>
        <p:sp>
          <p:nvSpPr>
            <p:cNvPr id="17" name="Oval 16">
              <a:extLst>
                <a:ext uri="{FF2B5EF4-FFF2-40B4-BE49-F238E27FC236}">
                  <a16:creationId xmlns:a16="http://schemas.microsoft.com/office/drawing/2014/main" id="{E0DB1823-4CEA-3A4C-B00D-9089ECD8926D}"/>
                </a:ext>
              </a:extLst>
            </p:cNvPr>
            <p:cNvSpPr/>
            <p:nvPr/>
          </p:nvSpPr>
          <p:spPr>
            <a:xfrm>
              <a:off x="5285344" y="4199838"/>
              <a:ext cx="938637" cy="825956"/>
            </a:xfrm>
            <a:prstGeom prst="ellipse">
              <a:avLst/>
            </a:prstGeom>
            <a:solidFill>
              <a:srgbClr val="FF0000"/>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0.66</a:t>
              </a:r>
            </a:p>
          </p:txBody>
        </p:sp>
        <p:sp>
          <p:nvSpPr>
            <p:cNvPr id="18" name="Oval 17">
              <a:extLst>
                <a:ext uri="{FF2B5EF4-FFF2-40B4-BE49-F238E27FC236}">
                  <a16:creationId xmlns:a16="http://schemas.microsoft.com/office/drawing/2014/main" id="{212D0EF4-CDAF-3E48-9762-96B3A0BFDBFE}"/>
                </a:ext>
              </a:extLst>
            </p:cNvPr>
            <p:cNvSpPr/>
            <p:nvPr/>
          </p:nvSpPr>
          <p:spPr>
            <a:xfrm>
              <a:off x="7026856" y="3613735"/>
              <a:ext cx="938637" cy="825956"/>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Target: 0.5</a:t>
              </a:r>
            </a:p>
          </p:txBody>
        </p:sp>
        <p:cxnSp>
          <p:nvCxnSpPr>
            <p:cNvPr id="19" name="Straight Arrow Connector 18">
              <a:extLst>
                <a:ext uri="{FF2B5EF4-FFF2-40B4-BE49-F238E27FC236}">
                  <a16:creationId xmlns:a16="http://schemas.microsoft.com/office/drawing/2014/main" id="{904FB72E-F32B-4C40-B12A-58ED7C24BC10}"/>
                </a:ext>
              </a:extLst>
            </p:cNvPr>
            <p:cNvCxnSpPr>
              <a:stCxn id="14" idx="6"/>
              <a:endCxn id="16" idx="2"/>
            </p:cNvCxnSpPr>
            <p:nvPr/>
          </p:nvCxnSpPr>
          <p:spPr>
            <a:xfrm>
              <a:off x="4314219" y="3404210"/>
              <a:ext cx="971125" cy="10159"/>
            </a:xfrm>
            <a:prstGeom prst="straightConnector1">
              <a:avLst/>
            </a:prstGeom>
            <a:solidFill>
              <a:srgbClr val="FF0000"/>
            </a:solidFill>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0EAAED42-6560-7A4C-A1DB-DC39FB8DC617}"/>
                </a:ext>
              </a:extLst>
            </p:cNvPr>
            <p:cNvCxnSpPr/>
            <p:nvPr/>
          </p:nvCxnSpPr>
          <p:spPr>
            <a:xfrm>
              <a:off x="4314219" y="4619991"/>
              <a:ext cx="971125" cy="10159"/>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5DD30C84-2C74-EC49-87EE-7653B34BD18B}"/>
                </a:ext>
              </a:extLst>
            </p:cNvPr>
            <p:cNvCxnSpPr>
              <a:cxnSpLocks/>
              <a:endCxn id="18" idx="2"/>
            </p:cNvCxnSpPr>
            <p:nvPr/>
          </p:nvCxnSpPr>
          <p:spPr>
            <a:xfrm>
              <a:off x="6223981" y="3442259"/>
              <a:ext cx="802875" cy="584454"/>
            </a:xfrm>
            <a:prstGeom prst="straightConnector1">
              <a:avLst/>
            </a:prstGeom>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FF3F8198-7A53-2A45-B950-88C6270E9670}"/>
                </a:ext>
              </a:extLst>
            </p:cNvPr>
            <p:cNvCxnSpPr>
              <a:cxnSpLocks/>
              <a:endCxn id="18" idx="2"/>
            </p:cNvCxnSpPr>
            <p:nvPr/>
          </p:nvCxnSpPr>
          <p:spPr>
            <a:xfrm flipV="1">
              <a:off x="6223981" y="4026713"/>
              <a:ext cx="802875" cy="588198"/>
            </a:xfrm>
            <a:prstGeom prst="straightConnector1">
              <a:avLst/>
            </a:prstGeom>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25B65946-CE70-9244-905F-BFE49F6C6ABD}"/>
                </a:ext>
              </a:extLst>
            </p:cNvPr>
            <p:cNvCxnSpPr>
              <a:cxnSpLocks/>
              <a:stCxn id="14" idx="6"/>
              <a:endCxn id="17" idx="1"/>
            </p:cNvCxnSpPr>
            <p:nvPr/>
          </p:nvCxnSpPr>
          <p:spPr>
            <a:xfrm>
              <a:off x="4314219" y="3404210"/>
              <a:ext cx="1108585" cy="91658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51F8FD80-36AF-EE45-976A-709D04550509}"/>
                </a:ext>
              </a:extLst>
            </p:cNvPr>
            <p:cNvCxnSpPr>
              <a:cxnSpLocks/>
              <a:stCxn id="15" idx="6"/>
              <a:endCxn id="16" idx="3"/>
            </p:cNvCxnSpPr>
            <p:nvPr/>
          </p:nvCxnSpPr>
          <p:spPr>
            <a:xfrm flipV="1">
              <a:off x="4314218" y="3706389"/>
              <a:ext cx="1108586" cy="906427"/>
            </a:xfrm>
            <a:prstGeom prst="straightConnector1">
              <a:avLst/>
            </a:prstGeom>
            <a:solidFill>
              <a:srgbClr val="FF0000"/>
            </a:solidFill>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BB0733E6-4BD7-8F4A-9505-E48C6EE57679}"/>
                  </a:ext>
                </a:extLst>
              </p:cNvPr>
              <p:cNvSpPr txBox="1"/>
              <p:nvPr/>
            </p:nvSpPr>
            <p:spPr>
              <a:xfrm>
                <a:off x="3000051" y="2772304"/>
                <a:ext cx="1449692" cy="4308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𝑤</m:t>
                          </m:r>
                        </m:e>
                        <m:sub>
                          <m:r>
                            <a:rPr lang="en-US" sz="2200" b="0" i="1" smtClean="0">
                              <a:latin typeface="Cambria Math" panose="02040503050406030204" pitchFamily="18" charset="0"/>
                            </a:rPr>
                            <m:t>1</m:t>
                          </m:r>
                        </m:sub>
                      </m:sSub>
                      <m:r>
                        <a:rPr lang="en-US" sz="2200" b="0" i="1" smtClean="0">
                          <a:latin typeface="Cambria Math" panose="02040503050406030204" pitchFamily="18" charset="0"/>
                        </a:rPr>
                        <m:t>=0.10</m:t>
                      </m:r>
                    </m:oMath>
                  </m:oMathPara>
                </a14:m>
                <a:endParaRPr lang="en-US" sz="2200" dirty="0"/>
              </a:p>
            </p:txBody>
          </p:sp>
        </mc:Choice>
        <mc:Fallback xmlns="">
          <p:sp>
            <p:nvSpPr>
              <p:cNvPr id="28" name="TextBox 27">
                <a:extLst>
                  <a:ext uri="{FF2B5EF4-FFF2-40B4-BE49-F238E27FC236}">
                    <a16:creationId xmlns:a16="http://schemas.microsoft.com/office/drawing/2014/main" id="{BB0733E6-4BD7-8F4A-9505-E48C6EE57679}"/>
                  </a:ext>
                </a:extLst>
              </p:cNvPr>
              <p:cNvSpPr txBox="1">
                <a:spLocks noRot="1" noChangeAspect="1" noMove="1" noResize="1" noEditPoints="1" noAdjustHandles="1" noChangeArrowheads="1" noChangeShapeType="1" noTextEdit="1"/>
              </p:cNvSpPr>
              <p:nvPr/>
            </p:nvSpPr>
            <p:spPr>
              <a:xfrm>
                <a:off x="3000051" y="2772304"/>
                <a:ext cx="1449692" cy="430887"/>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26C39DDA-A519-4D4F-A47D-D40ADAB1EF70}"/>
                  </a:ext>
                </a:extLst>
              </p:cNvPr>
              <p:cNvSpPr txBox="1"/>
              <p:nvPr/>
            </p:nvSpPr>
            <p:spPr>
              <a:xfrm>
                <a:off x="2988090" y="5125918"/>
                <a:ext cx="1239698" cy="430887"/>
              </a:xfrm>
              <a:prstGeom prst="rect">
                <a:avLst/>
              </a:prstGeom>
              <a:noFill/>
            </p:spPr>
            <p:txBody>
              <a:bodyPr wrap="none" rtlCol="0">
                <a:spAutoFit/>
              </a:bodyPr>
              <a:lstStyle/>
              <a:p>
                <a14:m>
                  <m:oMath xmlns:m="http://schemas.openxmlformats.org/officeDocument/2006/math">
                    <m:sSub>
                      <m:sSubPr>
                        <m:ctrlPr>
                          <a:rPr lang="en-US" sz="2200" b="0" i="1" smtClean="0">
                            <a:latin typeface="Cambria Math" panose="02040503050406030204" pitchFamily="18" charset="0"/>
                            <a:ea typeface="Cambria Math" panose="02040503050406030204" pitchFamily="18" charset="0"/>
                          </a:rPr>
                        </m:ctrlPr>
                      </m:sSubPr>
                      <m:e>
                        <m:r>
                          <a:rPr lang="en-US" sz="2200" b="0" i="1" smtClean="0">
                            <a:latin typeface="Cambria Math" panose="02040503050406030204" pitchFamily="18" charset="0"/>
                            <a:ea typeface="Cambria Math" panose="02040503050406030204" pitchFamily="18" charset="0"/>
                          </a:rPr>
                          <m:t>𝑤</m:t>
                        </m:r>
                      </m:e>
                      <m:sub>
                        <m:r>
                          <a:rPr lang="en-US" sz="2200" b="0" i="1" smtClean="0">
                            <a:latin typeface="Cambria Math" panose="02040503050406030204" pitchFamily="18" charset="0"/>
                            <a:ea typeface="Cambria Math" panose="02040503050406030204" pitchFamily="18" charset="0"/>
                          </a:rPr>
                          <m:t>4</m:t>
                        </m:r>
                      </m:sub>
                    </m:sSub>
                  </m:oMath>
                </a14:m>
                <a:r>
                  <a:rPr lang="en-US" sz="2200" dirty="0">
                    <a:latin typeface="Cambria Math" panose="02040503050406030204" pitchFamily="18" charset="0"/>
                    <a:ea typeface="Cambria Math" panose="02040503050406030204" pitchFamily="18" charset="0"/>
                  </a:rPr>
                  <a:t>=0.60</a:t>
                </a:r>
              </a:p>
            </p:txBody>
          </p:sp>
        </mc:Choice>
        <mc:Fallback xmlns="">
          <p:sp>
            <p:nvSpPr>
              <p:cNvPr id="29" name="TextBox 28">
                <a:extLst>
                  <a:ext uri="{FF2B5EF4-FFF2-40B4-BE49-F238E27FC236}">
                    <a16:creationId xmlns:a16="http://schemas.microsoft.com/office/drawing/2014/main" id="{26C39DDA-A519-4D4F-A47D-D40ADAB1EF70}"/>
                  </a:ext>
                </a:extLst>
              </p:cNvPr>
              <p:cNvSpPr txBox="1">
                <a:spLocks noRot="1" noChangeAspect="1" noMove="1" noResize="1" noEditPoints="1" noAdjustHandles="1" noChangeArrowheads="1" noChangeShapeType="1" noTextEdit="1"/>
              </p:cNvSpPr>
              <p:nvPr/>
            </p:nvSpPr>
            <p:spPr>
              <a:xfrm>
                <a:off x="2988090" y="5125918"/>
                <a:ext cx="1239698" cy="430887"/>
              </a:xfrm>
              <a:prstGeom prst="rect">
                <a:avLst/>
              </a:prstGeom>
              <a:blipFill>
                <a:blip r:embed="rId3"/>
                <a:stretch>
                  <a:fillRect t="-8571" r="-4040" b="-25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37663B59-496B-7949-B018-1E24CA72E070}"/>
                  </a:ext>
                </a:extLst>
              </p:cNvPr>
              <p:cNvSpPr txBox="1"/>
              <p:nvPr/>
            </p:nvSpPr>
            <p:spPr>
              <a:xfrm>
                <a:off x="6698499" y="3201761"/>
                <a:ext cx="1373261" cy="430887"/>
              </a:xfrm>
              <a:prstGeom prst="rect">
                <a:avLst/>
              </a:prstGeom>
              <a:noFill/>
            </p:spPr>
            <p:txBody>
              <a:bodyPr wrap="none" rtlCol="0">
                <a:spAutoFit/>
              </a:bodyPr>
              <a:lstStyle/>
              <a:p>
                <a14:m>
                  <m:oMath xmlns:m="http://schemas.openxmlformats.org/officeDocument/2006/math">
                    <m:sSub>
                      <m:sSubPr>
                        <m:ctrlPr>
                          <a:rPr lang="en-US" sz="2200" b="0" i="1" smtClean="0">
                            <a:latin typeface="Cambria Math" panose="02040503050406030204" pitchFamily="18" charset="0"/>
                            <a:ea typeface="Cambria Math" panose="02040503050406030204" pitchFamily="18" charset="0"/>
                          </a:rPr>
                        </m:ctrlPr>
                      </m:sSubPr>
                      <m:e>
                        <m:r>
                          <a:rPr lang="en-US" sz="2200" b="0" i="1" smtClean="0">
                            <a:latin typeface="Cambria Math" panose="02040503050406030204" pitchFamily="18" charset="0"/>
                            <a:ea typeface="Cambria Math" panose="02040503050406030204" pitchFamily="18" charset="0"/>
                          </a:rPr>
                          <m:t>𝑤</m:t>
                        </m:r>
                      </m:e>
                      <m:sub>
                        <m:r>
                          <a:rPr lang="en-US" sz="2200" b="0" i="1" smtClean="0">
                            <a:latin typeface="Cambria Math" panose="02040503050406030204" pitchFamily="18" charset="0"/>
                            <a:ea typeface="Cambria Math" panose="02040503050406030204" pitchFamily="18" charset="0"/>
                          </a:rPr>
                          <m:t>5</m:t>
                        </m:r>
                      </m:sub>
                    </m:sSub>
                  </m:oMath>
                </a14:m>
                <a:r>
                  <a:rPr lang="en-US" sz="2200" dirty="0">
                    <a:latin typeface="Cambria Math" panose="02040503050406030204" pitchFamily="18" charset="0"/>
                    <a:ea typeface="Cambria Math" panose="02040503050406030204" pitchFamily="18" charset="0"/>
                  </a:rPr>
                  <a:t> = 0.30</a:t>
                </a:r>
              </a:p>
            </p:txBody>
          </p:sp>
        </mc:Choice>
        <mc:Fallback xmlns="">
          <p:sp>
            <p:nvSpPr>
              <p:cNvPr id="32" name="TextBox 31">
                <a:extLst>
                  <a:ext uri="{FF2B5EF4-FFF2-40B4-BE49-F238E27FC236}">
                    <a16:creationId xmlns:a16="http://schemas.microsoft.com/office/drawing/2014/main" id="{37663B59-496B-7949-B018-1E24CA72E070}"/>
                  </a:ext>
                </a:extLst>
              </p:cNvPr>
              <p:cNvSpPr txBox="1">
                <a:spLocks noRot="1" noChangeAspect="1" noMove="1" noResize="1" noEditPoints="1" noAdjustHandles="1" noChangeArrowheads="1" noChangeShapeType="1" noTextEdit="1"/>
              </p:cNvSpPr>
              <p:nvPr/>
            </p:nvSpPr>
            <p:spPr>
              <a:xfrm>
                <a:off x="6698499" y="3201761"/>
                <a:ext cx="1373261" cy="430887"/>
              </a:xfrm>
              <a:prstGeom prst="rect">
                <a:avLst/>
              </a:prstGeom>
              <a:blipFill>
                <a:blip r:embed="rId4"/>
                <a:stretch>
                  <a:fillRect t="-8824" r="-3636" b="-2941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C68DF134-F471-7946-A598-A6E86653C083}"/>
                  </a:ext>
                </a:extLst>
              </p:cNvPr>
              <p:cNvSpPr txBox="1"/>
              <p:nvPr/>
            </p:nvSpPr>
            <p:spPr>
              <a:xfrm>
                <a:off x="6698499" y="4778776"/>
                <a:ext cx="1456231" cy="4308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𝑤</m:t>
                          </m:r>
                        </m:e>
                        <m:sub>
                          <m:r>
                            <a:rPr lang="en-US" sz="2200" b="0" i="1" smtClean="0">
                              <a:latin typeface="Cambria Math" panose="02040503050406030204" pitchFamily="18" charset="0"/>
                            </a:rPr>
                            <m:t>6</m:t>
                          </m:r>
                        </m:sub>
                      </m:sSub>
                      <m:r>
                        <a:rPr lang="en-US" sz="2200" b="0" i="1" smtClean="0">
                          <a:latin typeface="Cambria Math" panose="02040503050406030204" pitchFamily="18" charset="0"/>
                        </a:rPr>
                        <m:t>=0.90</m:t>
                      </m:r>
                    </m:oMath>
                  </m:oMathPara>
                </a14:m>
                <a:endParaRPr lang="en-US" sz="2200" dirty="0"/>
              </a:p>
            </p:txBody>
          </p:sp>
        </mc:Choice>
        <mc:Fallback xmlns="">
          <p:sp>
            <p:nvSpPr>
              <p:cNvPr id="33" name="TextBox 32">
                <a:extLst>
                  <a:ext uri="{FF2B5EF4-FFF2-40B4-BE49-F238E27FC236}">
                    <a16:creationId xmlns:a16="http://schemas.microsoft.com/office/drawing/2014/main" id="{C68DF134-F471-7946-A598-A6E86653C083}"/>
                  </a:ext>
                </a:extLst>
              </p:cNvPr>
              <p:cNvSpPr txBox="1">
                <a:spLocks noRot="1" noChangeAspect="1" noMove="1" noResize="1" noEditPoints="1" noAdjustHandles="1" noChangeArrowheads="1" noChangeShapeType="1" noTextEdit="1"/>
              </p:cNvSpPr>
              <p:nvPr/>
            </p:nvSpPr>
            <p:spPr>
              <a:xfrm>
                <a:off x="6698499" y="4778776"/>
                <a:ext cx="1456231" cy="430887"/>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Content Placeholder 2">
                <a:extLst>
                  <a:ext uri="{FF2B5EF4-FFF2-40B4-BE49-F238E27FC236}">
                    <a16:creationId xmlns:a16="http://schemas.microsoft.com/office/drawing/2014/main" id="{9EDBD7F6-A329-774F-8090-73CBB6B6EE1A}"/>
                  </a:ext>
                </a:extLst>
              </p:cNvPr>
              <p:cNvSpPr txBox="1">
                <a:spLocks/>
              </p:cNvSpPr>
              <p:nvPr/>
            </p:nvSpPr>
            <p:spPr>
              <a:xfrm>
                <a:off x="5953987" y="2513578"/>
                <a:ext cx="878543" cy="49127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b="0" i="1" dirty="0" smtClean="0">
                              <a:solidFill>
                                <a:schemeClr val="tx1"/>
                              </a:solidFill>
                              <a:latin typeface="Cambria Math" panose="02040503050406030204" pitchFamily="18" charset="0"/>
                            </a:rPr>
                          </m:ctrlPr>
                        </m:sSubPr>
                        <m:e>
                          <m:r>
                            <a:rPr lang="en-US" i="1" dirty="0" smtClean="0">
                              <a:solidFill>
                                <a:schemeClr val="tx1"/>
                              </a:solidFill>
                              <a:latin typeface="Cambria Math" panose="02040503050406030204" pitchFamily="18" charset="0"/>
                            </a:rPr>
                            <m:t>𝐻</m:t>
                          </m:r>
                        </m:e>
                        <m:sub>
                          <m:r>
                            <a:rPr lang="en-US" i="1" dirty="0" smtClean="0">
                              <a:solidFill>
                                <a:schemeClr val="tx1"/>
                              </a:solidFill>
                              <a:latin typeface="Cambria Math" panose="02040503050406030204" pitchFamily="18" charset="0"/>
                            </a:rPr>
                            <m:t>1</m:t>
                          </m:r>
                        </m:sub>
                      </m:sSub>
                    </m:oMath>
                  </m:oMathPara>
                </a14:m>
                <a:endParaRPr lang="en-US" dirty="0"/>
              </a:p>
            </p:txBody>
          </p:sp>
        </mc:Choice>
        <mc:Fallback xmlns="">
          <p:sp>
            <p:nvSpPr>
              <p:cNvPr id="34" name="Content Placeholder 2">
                <a:extLst>
                  <a:ext uri="{FF2B5EF4-FFF2-40B4-BE49-F238E27FC236}">
                    <a16:creationId xmlns:a16="http://schemas.microsoft.com/office/drawing/2014/main" id="{9EDBD7F6-A329-774F-8090-73CBB6B6EE1A}"/>
                  </a:ext>
                </a:extLst>
              </p:cNvPr>
              <p:cNvSpPr txBox="1">
                <a:spLocks noRot="1" noChangeAspect="1" noMove="1" noResize="1" noEditPoints="1" noAdjustHandles="1" noChangeArrowheads="1" noChangeShapeType="1" noTextEdit="1"/>
              </p:cNvSpPr>
              <p:nvPr/>
            </p:nvSpPr>
            <p:spPr>
              <a:xfrm>
                <a:off x="5953987" y="2513578"/>
                <a:ext cx="878543" cy="491270"/>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Content Placeholder 2">
                <a:extLst>
                  <a:ext uri="{FF2B5EF4-FFF2-40B4-BE49-F238E27FC236}">
                    <a16:creationId xmlns:a16="http://schemas.microsoft.com/office/drawing/2014/main" id="{9D8CC347-2FA3-E24F-9CB3-9A70A2102FC0}"/>
                  </a:ext>
                </a:extLst>
              </p:cNvPr>
              <p:cNvSpPr txBox="1">
                <a:spLocks/>
              </p:cNvSpPr>
              <p:nvPr/>
            </p:nvSpPr>
            <p:spPr>
              <a:xfrm>
                <a:off x="5875254" y="4260448"/>
                <a:ext cx="878543" cy="49127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b="0" i="1" dirty="0" smtClean="0">
                              <a:solidFill>
                                <a:schemeClr val="tx1"/>
                              </a:solidFill>
                              <a:latin typeface="Cambria Math" panose="02040503050406030204" pitchFamily="18" charset="0"/>
                            </a:rPr>
                          </m:ctrlPr>
                        </m:sSubPr>
                        <m:e>
                          <m:r>
                            <a:rPr lang="en-US" i="1" dirty="0" smtClean="0">
                              <a:solidFill>
                                <a:schemeClr val="tx1"/>
                              </a:solidFill>
                              <a:latin typeface="Cambria Math" panose="02040503050406030204" pitchFamily="18" charset="0"/>
                            </a:rPr>
                            <m:t>𝐻</m:t>
                          </m:r>
                        </m:e>
                        <m:sub>
                          <m:r>
                            <a:rPr lang="en-US" b="0" i="1" dirty="0" smtClean="0">
                              <a:solidFill>
                                <a:schemeClr val="tx1"/>
                              </a:solidFill>
                              <a:latin typeface="Cambria Math" panose="02040503050406030204" pitchFamily="18" charset="0"/>
                            </a:rPr>
                            <m:t>2</m:t>
                          </m:r>
                        </m:sub>
                      </m:sSub>
                    </m:oMath>
                  </m:oMathPara>
                </a14:m>
                <a:endParaRPr lang="en-US" dirty="0"/>
              </a:p>
            </p:txBody>
          </p:sp>
        </mc:Choice>
        <mc:Fallback xmlns="">
          <p:sp>
            <p:nvSpPr>
              <p:cNvPr id="35" name="Content Placeholder 2">
                <a:extLst>
                  <a:ext uri="{FF2B5EF4-FFF2-40B4-BE49-F238E27FC236}">
                    <a16:creationId xmlns:a16="http://schemas.microsoft.com/office/drawing/2014/main" id="{9D8CC347-2FA3-E24F-9CB3-9A70A2102FC0}"/>
                  </a:ext>
                </a:extLst>
              </p:cNvPr>
              <p:cNvSpPr txBox="1">
                <a:spLocks noRot="1" noChangeAspect="1" noMove="1" noResize="1" noEditPoints="1" noAdjustHandles="1" noChangeArrowheads="1" noChangeShapeType="1" noTextEdit="1"/>
              </p:cNvSpPr>
              <p:nvPr/>
            </p:nvSpPr>
            <p:spPr>
              <a:xfrm>
                <a:off x="5875254" y="4260448"/>
                <a:ext cx="878543" cy="491270"/>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Content Placeholder 2">
                <a:extLst>
                  <a:ext uri="{FF2B5EF4-FFF2-40B4-BE49-F238E27FC236}">
                    <a16:creationId xmlns:a16="http://schemas.microsoft.com/office/drawing/2014/main" id="{A3511906-2F34-2B4E-898C-BF187B86B7A7}"/>
                  </a:ext>
                </a:extLst>
              </p:cNvPr>
              <p:cNvSpPr txBox="1">
                <a:spLocks/>
              </p:cNvSpPr>
              <p:nvPr/>
            </p:nvSpPr>
            <p:spPr>
              <a:xfrm>
                <a:off x="9087294" y="3314198"/>
                <a:ext cx="878543" cy="49127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b="0" i="1" dirty="0" smtClean="0">
                              <a:solidFill>
                                <a:schemeClr val="tx1"/>
                              </a:solidFill>
                              <a:latin typeface="Cambria Math" panose="02040503050406030204" pitchFamily="18" charset="0"/>
                            </a:rPr>
                          </m:ctrlPr>
                        </m:sSubPr>
                        <m:e>
                          <m:r>
                            <a:rPr lang="en-US" b="0" i="1" dirty="0" smtClean="0">
                              <a:solidFill>
                                <a:schemeClr val="tx1"/>
                              </a:solidFill>
                              <a:latin typeface="Cambria Math" panose="02040503050406030204" pitchFamily="18" charset="0"/>
                            </a:rPr>
                            <m:t>𝑂</m:t>
                          </m:r>
                        </m:e>
                        <m:sub>
                          <m:r>
                            <a:rPr lang="en-US" i="1" dirty="0" smtClean="0">
                              <a:solidFill>
                                <a:schemeClr val="tx1"/>
                              </a:solidFill>
                              <a:latin typeface="Cambria Math" panose="02040503050406030204" pitchFamily="18" charset="0"/>
                            </a:rPr>
                            <m:t>1</m:t>
                          </m:r>
                        </m:sub>
                      </m:sSub>
                    </m:oMath>
                  </m:oMathPara>
                </a14:m>
                <a:endParaRPr lang="en-US" dirty="0"/>
              </a:p>
            </p:txBody>
          </p:sp>
        </mc:Choice>
        <mc:Fallback xmlns="">
          <p:sp>
            <p:nvSpPr>
              <p:cNvPr id="36" name="Content Placeholder 2">
                <a:extLst>
                  <a:ext uri="{FF2B5EF4-FFF2-40B4-BE49-F238E27FC236}">
                    <a16:creationId xmlns:a16="http://schemas.microsoft.com/office/drawing/2014/main" id="{A3511906-2F34-2B4E-898C-BF187B86B7A7}"/>
                  </a:ext>
                </a:extLst>
              </p:cNvPr>
              <p:cNvSpPr txBox="1">
                <a:spLocks noRot="1" noChangeAspect="1" noMove="1" noResize="1" noEditPoints="1" noAdjustHandles="1" noChangeArrowheads="1" noChangeShapeType="1" noTextEdit="1"/>
              </p:cNvSpPr>
              <p:nvPr/>
            </p:nvSpPr>
            <p:spPr>
              <a:xfrm>
                <a:off x="9087294" y="3314198"/>
                <a:ext cx="878543" cy="491270"/>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Content Placeholder 2">
                <a:extLst>
                  <a:ext uri="{FF2B5EF4-FFF2-40B4-BE49-F238E27FC236}">
                    <a16:creationId xmlns:a16="http://schemas.microsoft.com/office/drawing/2014/main" id="{E6FE47F3-203E-1C4C-BBDE-FEE31023C960}"/>
                  </a:ext>
                </a:extLst>
              </p:cNvPr>
              <p:cNvSpPr txBox="1">
                <a:spLocks/>
              </p:cNvSpPr>
              <p:nvPr/>
            </p:nvSpPr>
            <p:spPr>
              <a:xfrm>
                <a:off x="460243" y="2972616"/>
                <a:ext cx="878543" cy="49127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𝐼</m:t>
                          </m:r>
                        </m:e>
                        <m:sub>
                          <m:r>
                            <a:rPr lang="en-US" i="1" dirty="0" smtClean="0">
                              <a:latin typeface="Cambria Math" panose="02040503050406030204" pitchFamily="18" charset="0"/>
                            </a:rPr>
                            <m:t>1</m:t>
                          </m:r>
                        </m:sub>
                      </m:sSub>
                    </m:oMath>
                  </m:oMathPara>
                </a14:m>
                <a:endParaRPr lang="en-US" dirty="0"/>
              </a:p>
            </p:txBody>
          </p:sp>
        </mc:Choice>
        <mc:Fallback xmlns="">
          <p:sp>
            <p:nvSpPr>
              <p:cNvPr id="37" name="Content Placeholder 2">
                <a:extLst>
                  <a:ext uri="{FF2B5EF4-FFF2-40B4-BE49-F238E27FC236}">
                    <a16:creationId xmlns:a16="http://schemas.microsoft.com/office/drawing/2014/main" id="{E6FE47F3-203E-1C4C-BBDE-FEE31023C960}"/>
                  </a:ext>
                </a:extLst>
              </p:cNvPr>
              <p:cNvSpPr txBox="1">
                <a:spLocks noRot="1" noChangeAspect="1" noMove="1" noResize="1" noEditPoints="1" noAdjustHandles="1" noChangeArrowheads="1" noChangeShapeType="1" noTextEdit="1"/>
              </p:cNvSpPr>
              <p:nvPr/>
            </p:nvSpPr>
            <p:spPr>
              <a:xfrm>
                <a:off x="460243" y="2972616"/>
                <a:ext cx="878543" cy="491270"/>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Content Placeholder 2">
                <a:extLst>
                  <a:ext uri="{FF2B5EF4-FFF2-40B4-BE49-F238E27FC236}">
                    <a16:creationId xmlns:a16="http://schemas.microsoft.com/office/drawing/2014/main" id="{8DDE642B-DD9F-594F-96A3-C488EC8620DC}"/>
                  </a:ext>
                </a:extLst>
              </p:cNvPr>
              <p:cNvSpPr txBox="1">
                <a:spLocks/>
              </p:cNvSpPr>
              <p:nvPr/>
            </p:nvSpPr>
            <p:spPr>
              <a:xfrm>
                <a:off x="460243" y="4873766"/>
                <a:ext cx="878543" cy="49127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𝐼</m:t>
                          </m:r>
                        </m:e>
                        <m:sub>
                          <m:r>
                            <a:rPr lang="en-US" i="1" dirty="0" smtClean="0">
                              <a:latin typeface="Cambria Math" panose="02040503050406030204" pitchFamily="18" charset="0"/>
                            </a:rPr>
                            <m:t>2</m:t>
                          </m:r>
                        </m:sub>
                      </m:sSub>
                    </m:oMath>
                  </m:oMathPara>
                </a14:m>
                <a:endParaRPr lang="en-US" dirty="0"/>
              </a:p>
            </p:txBody>
          </p:sp>
        </mc:Choice>
        <mc:Fallback xmlns="">
          <p:sp>
            <p:nvSpPr>
              <p:cNvPr id="38" name="Content Placeholder 2">
                <a:extLst>
                  <a:ext uri="{FF2B5EF4-FFF2-40B4-BE49-F238E27FC236}">
                    <a16:creationId xmlns:a16="http://schemas.microsoft.com/office/drawing/2014/main" id="{8DDE642B-DD9F-594F-96A3-C488EC8620DC}"/>
                  </a:ext>
                </a:extLst>
              </p:cNvPr>
              <p:cNvSpPr txBox="1">
                <a:spLocks noRot="1" noChangeAspect="1" noMove="1" noResize="1" noEditPoints="1" noAdjustHandles="1" noChangeArrowheads="1" noChangeShapeType="1" noTextEdit="1"/>
              </p:cNvSpPr>
              <p:nvPr/>
            </p:nvSpPr>
            <p:spPr>
              <a:xfrm>
                <a:off x="460243" y="4873766"/>
                <a:ext cx="878543" cy="491270"/>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F3B050E5-10C6-794C-BDCC-F074D043D9DF}"/>
                  </a:ext>
                </a:extLst>
              </p:cNvPr>
              <p:cNvSpPr txBox="1"/>
              <p:nvPr/>
            </p:nvSpPr>
            <p:spPr>
              <a:xfrm>
                <a:off x="531729" y="1227639"/>
                <a:ext cx="10687050" cy="461665"/>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𝐻</m:t>
                          </m:r>
                        </m:e>
                        <m:sub>
                          <m:r>
                            <a:rPr lang="en-US" sz="2400" i="1">
                              <a:latin typeface="Cambria Math" panose="02040503050406030204" pitchFamily="18" charset="0"/>
                            </a:rPr>
                            <m:t>2</m:t>
                          </m:r>
                        </m:sub>
                      </m:sSub>
                      <m:r>
                        <a:rPr lang="en-US" sz="2400" i="1">
                          <a:latin typeface="Cambria Math" panose="02040503050406030204" pitchFamily="18" charset="0"/>
                        </a:rPr>
                        <m:t>≈0.66</m:t>
                      </m:r>
                    </m:oMath>
                  </m:oMathPara>
                </a14:m>
                <a:endParaRPr lang="en-US" sz="2400" dirty="0"/>
              </a:p>
            </p:txBody>
          </p:sp>
        </mc:Choice>
        <mc:Fallback xmlns="">
          <p:sp>
            <p:nvSpPr>
              <p:cNvPr id="5" name="TextBox 4">
                <a:extLst>
                  <a:ext uri="{FF2B5EF4-FFF2-40B4-BE49-F238E27FC236}">
                    <a16:creationId xmlns:a16="http://schemas.microsoft.com/office/drawing/2014/main" id="{F3B050E5-10C6-794C-BDCC-F074D043D9DF}"/>
                  </a:ext>
                </a:extLst>
              </p:cNvPr>
              <p:cNvSpPr txBox="1">
                <a:spLocks noRot="1" noChangeAspect="1" noMove="1" noResize="1" noEditPoints="1" noAdjustHandles="1" noChangeArrowheads="1" noChangeShapeType="1" noTextEdit="1"/>
              </p:cNvSpPr>
              <p:nvPr/>
            </p:nvSpPr>
            <p:spPr>
              <a:xfrm>
                <a:off x="531729" y="1227639"/>
                <a:ext cx="10687050" cy="461665"/>
              </a:xfrm>
              <a:prstGeom prst="rect">
                <a:avLst/>
              </a:prstGeom>
              <a:blipFill>
                <a:blip r:embed="rId11"/>
                <a:stretch>
                  <a:fillRect l="-11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2644A6DB-99F0-164F-9D11-5E4655BA3F62}"/>
                  </a:ext>
                </a:extLst>
              </p:cNvPr>
              <p:cNvSpPr txBox="1"/>
              <p:nvPr/>
            </p:nvSpPr>
            <p:spPr>
              <a:xfrm>
                <a:off x="2170322" y="3686558"/>
                <a:ext cx="1456232" cy="4308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𝑤</m:t>
                          </m:r>
                        </m:e>
                        <m:sub>
                          <m:r>
                            <a:rPr lang="en-US" sz="2200" b="0" i="1" smtClean="0">
                              <a:latin typeface="Cambria Math" panose="02040503050406030204" pitchFamily="18" charset="0"/>
                            </a:rPr>
                            <m:t>2</m:t>
                          </m:r>
                        </m:sub>
                      </m:sSub>
                      <m:r>
                        <a:rPr lang="en-US" sz="2200" b="0" i="1" smtClean="0">
                          <a:latin typeface="Cambria Math" panose="02040503050406030204" pitchFamily="18" charset="0"/>
                        </a:rPr>
                        <m:t>=0.40</m:t>
                      </m:r>
                    </m:oMath>
                  </m:oMathPara>
                </a14:m>
                <a:endParaRPr lang="en-US" sz="2200" dirty="0"/>
              </a:p>
            </p:txBody>
          </p:sp>
        </mc:Choice>
        <mc:Fallback xmlns="">
          <p:sp>
            <p:nvSpPr>
              <p:cNvPr id="39" name="TextBox 38">
                <a:extLst>
                  <a:ext uri="{FF2B5EF4-FFF2-40B4-BE49-F238E27FC236}">
                    <a16:creationId xmlns:a16="http://schemas.microsoft.com/office/drawing/2014/main" id="{2644A6DB-99F0-164F-9D11-5E4655BA3F62}"/>
                  </a:ext>
                </a:extLst>
              </p:cNvPr>
              <p:cNvSpPr txBox="1">
                <a:spLocks noRot="1" noChangeAspect="1" noMove="1" noResize="1" noEditPoints="1" noAdjustHandles="1" noChangeArrowheads="1" noChangeShapeType="1" noTextEdit="1"/>
              </p:cNvSpPr>
              <p:nvPr/>
            </p:nvSpPr>
            <p:spPr>
              <a:xfrm>
                <a:off x="2170322" y="3686558"/>
                <a:ext cx="1456232" cy="430887"/>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3E3B7B50-ABF0-0245-BBC9-874F739BB847}"/>
                  </a:ext>
                </a:extLst>
              </p:cNvPr>
              <p:cNvSpPr txBox="1"/>
              <p:nvPr/>
            </p:nvSpPr>
            <p:spPr>
              <a:xfrm>
                <a:off x="2386565" y="4244592"/>
                <a:ext cx="1248227" cy="430887"/>
              </a:xfrm>
              <a:prstGeom prst="rect">
                <a:avLst/>
              </a:prstGeom>
              <a:noFill/>
            </p:spPr>
            <p:txBody>
              <a:bodyPr wrap="none" rtlCol="0">
                <a:spAutoFit/>
              </a:bodyPr>
              <a:lstStyle/>
              <a:p>
                <a14:m>
                  <m:oMath xmlns:m="http://schemas.openxmlformats.org/officeDocument/2006/math">
                    <m:sSub>
                      <m:sSubPr>
                        <m:ctrlPr>
                          <a:rPr lang="en-US" sz="2200" b="0" i="1" smtClean="0">
                            <a:latin typeface="Cambria Math" panose="02040503050406030204" pitchFamily="18" charset="0"/>
                            <a:ea typeface="Cambria Math" panose="02040503050406030204" pitchFamily="18" charset="0"/>
                          </a:rPr>
                        </m:ctrlPr>
                      </m:sSubPr>
                      <m:e>
                        <m:r>
                          <a:rPr lang="en-US" sz="2200" b="0" i="1" smtClean="0">
                            <a:latin typeface="Cambria Math" panose="02040503050406030204" pitchFamily="18" charset="0"/>
                            <a:ea typeface="Cambria Math" panose="02040503050406030204" pitchFamily="18" charset="0"/>
                          </a:rPr>
                          <m:t>𝑤</m:t>
                        </m:r>
                      </m:e>
                      <m:sub>
                        <m:r>
                          <a:rPr lang="en-US" sz="2200" b="0" i="1" smtClean="0">
                            <a:latin typeface="Cambria Math" panose="02040503050406030204" pitchFamily="18" charset="0"/>
                            <a:ea typeface="Cambria Math" panose="02040503050406030204" pitchFamily="18" charset="0"/>
                          </a:rPr>
                          <m:t>3</m:t>
                        </m:r>
                      </m:sub>
                    </m:sSub>
                  </m:oMath>
                </a14:m>
                <a:r>
                  <a:rPr lang="en-US" sz="2200" dirty="0">
                    <a:latin typeface="Cambria Math" panose="02040503050406030204" pitchFamily="18" charset="0"/>
                    <a:ea typeface="Cambria Math" panose="02040503050406030204" pitchFamily="18" charset="0"/>
                  </a:rPr>
                  <a:t>=0.80</a:t>
                </a:r>
              </a:p>
            </p:txBody>
          </p:sp>
        </mc:Choice>
        <mc:Fallback xmlns="">
          <p:sp>
            <p:nvSpPr>
              <p:cNvPr id="40" name="TextBox 39">
                <a:extLst>
                  <a:ext uri="{FF2B5EF4-FFF2-40B4-BE49-F238E27FC236}">
                    <a16:creationId xmlns:a16="http://schemas.microsoft.com/office/drawing/2014/main" id="{3E3B7B50-ABF0-0245-BBC9-874F739BB847}"/>
                  </a:ext>
                </a:extLst>
              </p:cNvPr>
              <p:cNvSpPr txBox="1">
                <a:spLocks noRot="1" noChangeAspect="1" noMove="1" noResize="1" noEditPoints="1" noAdjustHandles="1" noChangeArrowheads="1" noChangeShapeType="1" noTextEdit="1"/>
              </p:cNvSpPr>
              <p:nvPr/>
            </p:nvSpPr>
            <p:spPr>
              <a:xfrm>
                <a:off x="2386565" y="4244592"/>
                <a:ext cx="1248227" cy="430887"/>
              </a:xfrm>
              <a:prstGeom prst="rect">
                <a:avLst/>
              </a:prstGeom>
              <a:blipFill>
                <a:blip r:embed="rId13"/>
                <a:stretch>
                  <a:fillRect t="-5714" r="-5051" b="-28571"/>
                </a:stretch>
              </a:blipFill>
            </p:spPr>
            <p:txBody>
              <a:bodyPr/>
              <a:lstStyle/>
              <a:p>
                <a:r>
                  <a:rPr lang="en-US">
                    <a:noFill/>
                  </a:rPr>
                  <a:t> </a:t>
                </a:r>
              </a:p>
            </p:txBody>
          </p:sp>
        </mc:Fallback>
      </mc:AlternateContent>
    </p:spTree>
    <p:extLst>
      <p:ext uri="{BB962C8B-B14F-4D97-AF65-F5344CB8AC3E}">
        <p14:creationId xmlns:p14="http://schemas.microsoft.com/office/powerpoint/2010/main" val="51866048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a:xfrm>
            <a:off x="422536" y="27251"/>
            <a:ext cx="10058400" cy="1371600"/>
          </a:xfrm>
        </p:spPr>
        <p:txBody>
          <a:bodyPr/>
          <a:lstStyle/>
          <a:p>
            <a:r>
              <a:rPr lang="en-US" dirty="0">
                <a:latin typeface="Helvetica" pitchFamily="2" charset="0"/>
              </a:rPr>
              <a:t>Back Propagation Example</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p:txBody>
          <a:bodyPr>
            <a:normAutofit/>
          </a:bodyPr>
          <a:lstStyle/>
          <a:p>
            <a:endParaRPr lang="en-US" sz="2400" dirty="0">
              <a:latin typeface="Helvetica" pitchFamily="2" charset="0"/>
            </a:endParaRPr>
          </a:p>
          <a:p>
            <a:pPr marL="0" indent="0">
              <a:buNone/>
            </a:pPr>
            <a:endParaRPr lang="en-US" sz="2400" dirty="0">
              <a:latin typeface="Helvetica" pitchFamily="2" charset="0"/>
            </a:endParaRPr>
          </a:p>
        </p:txBody>
      </p:sp>
      <p:grpSp>
        <p:nvGrpSpPr>
          <p:cNvPr id="4" name="Group 3">
            <a:extLst>
              <a:ext uri="{FF2B5EF4-FFF2-40B4-BE49-F238E27FC236}">
                <a16:creationId xmlns:a16="http://schemas.microsoft.com/office/drawing/2014/main" id="{F2289EC0-BEE5-C54C-941C-D1D22C501FE9}"/>
              </a:ext>
            </a:extLst>
          </p:cNvPr>
          <p:cNvGrpSpPr/>
          <p:nvPr/>
        </p:nvGrpSpPr>
        <p:grpSpPr>
          <a:xfrm>
            <a:off x="1066799" y="2654306"/>
            <a:ext cx="8459767" cy="3092895"/>
            <a:chOff x="3375581" y="2991232"/>
            <a:chExt cx="4589912" cy="2034562"/>
          </a:xfrm>
        </p:grpSpPr>
        <p:sp>
          <p:nvSpPr>
            <p:cNvPr id="14" name="Oval 13">
              <a:extLst>
                <a:ext uri="{FF2B5EF4-FFF2-40B4-BE49-F238E27FC236}">
                  <a16:creationId xmlns:a16="http://schemas.microsoft.com/office/drawing/2014/main" id="{E74544D5-EB92-D349-B000-DF8E15FD9E07}"/>
                </a:ext>
              </a:extLst>
            </p:cNvPr>
            <p:cNvSpPr/>
            <p:nvPr/>
          </p:nvSpPr>
          <p:spPr>
            <a:xfrm>
              <a:off x="3375582" y="2991232"/>
              <a:ext cx="938637" cy="825956"/>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0.35</a:t>
              </a:r>
            </a:p>
          </p:txBody>
        </p:sp>
        <p:sp>
          <p:nvSpPr>
            <p:cNvPr id="15" name="Oval 14">
              <a:extLst>
                <a:ext uri="{FF2B5EF4-FFF2-40B4-BE49-F238E27FC236}">
                  <a16:creationId xmlns:a16="http://schemas.microsoft.com/office/drawing/2014/main" id="{F521F1DA-EC70-7F4B-9BE4-67D2FF50F7D7}"/>
                </a:ext>
              </a:extLst>
            </p:cNvPr>
            <p:cNvSpPr/>
            <p:nvPr/>
          </p:nvSpPr>
          <p:spPr>
            <a:xfrm>
              <a:off x="3375581" y="4199838"/>
              <a:ext cx="938637" cy="825956"/>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0.9</a:t>
              </a:r>
            </a:p>
          </p:txBody>
        </p:sp>
        <p:sp>
          <p:nvSpPr>
            <p:cNvPr id="16" name="Oval 15">
              <a:extLst>
                <a:ext uri="{FF2B5EF4-FFF2-40B4-BE49-F238E27FC236}">
                  <a16:creationId xmlns:a16="http://schemas.microsoft.com/office/drawing/2014/main" id="{9E2F0B38-4A5D-F14A-80F5-1268744DDA8E}"/>
                </a:ext>
              </a:extLst>
            </p:cNvPr>
            <p:cNvSpPr/>
            <p:nvPr/>
          </p:nvSpPr>
          <p:spPr>
            <a:xfrm>
              <a:off x="5285344" y="3001391"/>
              <a:ext cx="938637" cy="825956"/>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0.68</a:t>
              </a:r>
            </a:p>
          </p:txBody>
        </p:sp>
        <p:sp>
          <p:nvSpPr>
            <p:cNvPr id="17" name="Oval 16">
              <a:extLst>
                <a:ext uri="{FF2B5EF4-FFF2-40B4-BE49-F238E27FC236}">
                  <a16:creationId xmlns:a16="http://schemas.microsoft.com/office/drawing/2014/main" id="{E0DB1823-4CEA-3A4C-B00D-9089ECD8926D}"/>
                </a:ext>
              </a:extLst>
            </p:cNvPr>
            <p:cNvSpPr/>
            <p:nvPr/>
          </p:nvSpPr>
          <p:spPr>
            <a:xfrm>
              <a:off x="5285344" y="4199838"/>
              <a:ext cx="938637" cy="825956"/>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0.66</a:t>
              </a:r>
            </a:p>
          </p:txBody>
        </p:sp>
        <p:sp>
          <p:nvSpPr>
            <p:cNvPr id="18" name="Oval 17">
              <a:extLst>
                <a:ext uri="{FF2B5EF4-FFF2-40B4-BE49-F238E27FC236}">
                  <a16:creationId xmlns:a16="http://schemas.microsoft.com/office/drawing/2014/main" id="{212D0EF4-CDAF-3E48-9762-96B3A0BFDBFE}"/>
                </a:ext>
              </a:extLst>
            </p:cNvPr>
            <p:cNvSpPr/>
            <p:nvPr/>
          </p:nvSpPr>
          <p:spPr>
            <a:xfrm>
              <a:off x="7026856" y="3613735"/>
              <a:ext cx="938637" cy="825956"/>
            </a:xfrm>
            <a:prstGeom prst="ellipse">
              <a:avLst/>
            </a:prstGeom>
            <a:solidFill>
              <a:srgbClr val="FF0000"/>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cxnSp>
          <p:nvCxnSpPr>
            <p:cNvPr id="19" name="Straight Arrow Connector 18">
              <a:extLst>
                <a:ext uri="{FF2B5EF4-FFF2-40B4-BE49-F238E27FC236}">
                  <a16:creationId xmlns:a16="http://schemas.microsoft.com/office/drawing/2014/main" id="{904FB72E-F32B-4C40-B12A-58ED7C24BC10}"/>
                </a:ext>
              </a:extLst>
            </p:cNvPr>
            <p:cNvCxnSpPr>
              <a:stCxn id="14" idx="6"/>
              <a:endCxn id="16" idx="2"/>
            </p:cNvCxnSpPr>
            <p:nvPr/>
          </p:nvCxnSpPr>
          <p:spPr>
            <a:xfrm>
              <a:off x="4314219" y="3404210"/>
              <a:ext cx="971125" cy="10159"/>
            </a:xfrm>
            <a:prstGeom prst="straightConnector1">
              <a:avLst/>
            </a:prstGeom>
            <a:solidFill>
              <a:srgbClr val="FF0000"/>
            </a:solidFill>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0EAAED42-6560-7A4C-A1DB-DC39FB8DC617}"/>
                </a:ext>
              </a:extLst>
            </p:cNvPr>
            <p:cNvCxnSpPr/>
            <p:nvPr/>
          </p:nvCxnSpPr>
          <p:spPr>
            <a:xfrm>
              <a:off x="4314219" y="4619991"/>
              <a:ext cx="971125" cy="10159"/>
            </a:xfrm>
            <a:prstGeom prst="straightConnector1">
              <a:avLst/>
            </a:prstGeom>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5DD30C84-2C74-EC49-87EE-7653B34BD18B}"/>
                </a:ext>
              </a:extLst>
            </p:cNvPr>
            <p:cNvCxnSpPr>
              <a:cxnSpLocks/>
              <a:endCxn id="18" idx="2"/>
            </p:cNvCxnSpPr>
            <p:nvPr/>
          </p:nvCxnSpPr>
          <p:spPr>
            <a:xfrm>
              <a:off x="6223981" y="3442259"/>
              <a:ext cx="802875" cy="58445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FF3F8198-7A53-2A45-B950-88C6270E9670}"/>
                </a:ext>
              </a:extLst>
            </p:cNvPr>
            <p:cNvCxnSpPr>
              <a:cxnSpLocks/>
              <a:endCxn id="18" idx="2"/>
            </p:cNvCxnSpPr>
            <p:nvPr/>
          </p:nvCxnSpPr>
          <p:spPr>
            <a:xfrm flipV="1">
              <a:off x="6223981" y="4026713"/>
              <a:ext cx="802875" cy="588198"/>
            </a:xfrm>
            <a:prstGeom prst="straightConnector1">
              <a:avLst/>
            </a:prstGeom>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25B65946-CE70-9244-905F-BFE49F6C6ABD}"/>
                </a:ext>
              </a:extLst>
            </p:cNvPr>
            <p:cNvCxnSpPr>
              <a:cxnSpLocks/>
              <a:stCxn id="14" idx="6"/>
              <a:endCxn id="17" idx="1"/>
            </p:cNvCxnSpPr>
            <p:nvPr/>
          </p:nvCxnSpPr>
          <p:spPr>
            <a:xfrm>
              <a:off x="4314219" y="3404210"/>
              <a:ext cx="1108585" cy="916586"/>
            </a:xfrm>
            <a:prstGeom prst="straightConnector1">
              <a:avLst/>
            </a:prstGeom>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51F8FD80-36AF-EE45-976A-709D04550509}"/>
                </a:ext>
              </a:extLst>
            </p:cNvPr>
            <p:cNvCxnSpPr>
              <a:cxnSpLocks/>
              <a:stCxn id="15" idx="6"/>
              <a:endCxn id="16" idx="3"/>
            </p:cNvCxnSpPr>
            <p:nvPr/>
          </p:nvCxnSpPr>
          <p:spPr>
            <a:xfrm flipV="1">
              <a:off x="4314218" y="3706389"/>
              <a:ext cx="1108586" cy="906427"/>
            </a:xfrm>
            <a:prstGeom prst="straightConnector1">
              <a:avLst/>
            </a:prstGeom>
            <a:solidFill>
              <a:srgbClr val="FF0000"/>
            </a:solidFill>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BB0733E6-4BD7-8F4A-9505-E48C6EE57679}"/>
                  </a:ext>
                </a:extLst>
              </p:cNvPr>
              <p:cNvSpPr txBox="1"/>
              <p:nvPr/>
            </p:nvSpPr>
            <p:spPr>
              <a:xfrm>
                <a:off x="3000051" y="2772304"/>
                <a:ext cx="1449692" cy="4308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𝑤</m:t>
                          </m:r>
                        </m:e>
                        <m:sub>
                          <m:r>
                            <a:rPr lang="en-US" sz="2200" b="0" i="1" smtClean="0">
                              <a:latin typeface="Cambria Math" panose="02040503050406030204" pitchFamily="18" charset="0"/>
                            </a:rPr>
                            <m:t>1</m:t>
                          </m:r>
                        </m:sub>
                      </m:sSub>
                      <m:r>
                        <a:rPr lang="en-US" sz="2200" b="0" i="1" smtClean="0">
                          <a:latin typeface="Cambria Math" panose="02040503050406030204" pitchFamily="18" charset="0"/>
                        </a:rPr>
                        <m:t>=0.10</m:t>
                      </m:r>
                    </m:oMath>
                  </m:oMathPara>
                </a14:m>
                <a:endParaRPr lang="en-US" sz="2200" dirty="0"/>
              </a:p>
            </p:txBody>
          </p:sp>
        </mc:Choice>
        <mc:Fallback xmlns="">
          <p:sp>
            <p:nvSpPr>
              <p:cNvPr id="28" name="TextBox 27">
                <a:extLst>
                  <a:ext uri="{FF2B5EF4-FFF2-40B4-BE49-F238E27FC236}">
                    <a16:creationId xmlns:a16="http://schemas.microsoft.com/office/drawing/2014/main" id="{BB0733E6-4BD7-8F4A-9505-E48C6EE57679}"/>
                  </a:ext>
                </a:extLst>
              </p:cNvPr>
              <p:cNvSpPr txBox="1">
                <a:spLocks noRot="1" noChangeAspect="1" noMove="1" noResize="1" noEditPoints="1" noAdjustHandles="1" noChangeArrowheads="1" noChangeShapeType="1" noTextEdit="1"/>
              </p:cNvSpPr>
              <p:nvPr/>
            </p:nvSpPr>
            <p:spPr>
              <a:xfrm>
                <a:off x="3000051" y="2772304"/>
                <a:ext cx="1449692" cy="430887"/>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26C39DDA-A519-4D4F-A47D-D40ADAB1EF70}"/>
                  </a:ext>
                </a:extLst>
              </p:cNvPr>
              <p:cNvSpPr txBox="1"/>
              <p:nvPr/>
            </p:nvSpPr>
            <p:spPr>
              <a:xfrm>
                <a:off x="2988090" y="5125918"/>
                <a:ext cx="1239698" cy="430887"/>
              </a:xfrm>
              <a:prstGeom prst="rect">
                <a:avLst/>
              </a:prstGeom>
              <a:noFill/>
            </p:spPr>
            <p:txBody>
              <a:bodyPr wrap="none" rtlCol="0">
                <a:spAutoFit/>
              </a:bodyPr>
              <a:lstStyle/>
              <a:p>
                <a14:m>
                  <m:oMath xmlns:m="http://schemas.openxmlformats.org/officeDocument/2006/math">
                    <m:sSub>
                      <m:sSubPr>
                        <m:ctrlPr>
                          <a:rPr lang="en-US" sz="2200" b="0" i="1" smtClean="0">
                            <a:latin typeface="Cambria Math" panose="02040503050406030204" pitchFamily="18" charset="0"/>
                            <a:ea typeface="Cambria Math" panose="02040503050406030204" pitchFamily="18" charset="0"/>
                          </a:rPr>
                        </m:ctrlPr>
                      </m:sSubPr>
                      <m:e>
                        <m:r>
                          <a:rPr lang="en-US" sz="2200" b="0" i="1" smtClean="0">
                            <a:latin typeface="Cambria Math" panose="02040503050406030204" pitchFamily="18" charset="0"/>
                            <a:ea typeface="Cambria Math" panose="02040503050406030204" pitchFamily="18" charset="0"/>
                          </a:rPr>
                          <m:t>𝑤</m:t>
                        </m:r>
                      </m:e>
                      <m:sub>
                        <m:r>
                          <a:rPr lang="en-US" sz="2200" b="0" i="1" smtClean="0">
                            <a:latin typeface="Cambria Math" panose="02040503050406030204" pitchFamily="18" charset="0"/>
                            <a:ea typeface="Cambria Math" panose="02040503050406030204" pitchFamily="18" charset="0"/>
                          </a:rPr>
                          <m:t>4</m:t>
                        </m:r>
                      </m:sub>
                    </m:sSub>
                  </m:oMath>
                </a14:m>
                <a:r>
                  <a:rPr lang="en-US" sz="2200" dirty="0">
                    <a:latin typeface="Cambria Math" panose="02040503050406030204" pitchFamily="18" charset="0"/>
                    <a:ea typeface="Cambria Math" panose="02040503050406030204" pitchFamily="18" charset="0"/>
                  </a:rPr>
                  <a:t>=0.60</a:t>
                </a:r>
              </a:p>
            </p:txBody>
          </p:sp>
        </mc:Choice>
        <mc:Fallback xmlns="">
          <p:sp>
            <p:nvSpPr>
              <p:cNvPr id="29" name="TextBox 28">
                <a:extLst>
                  <a:ext uri="{FF2B5EF4-FFF2-40B4-BE49-F238E27FC236}">
                    <a16:creationId xmlns:a16="http://schemas.microsoft.com/office/drawing/2014/main" id="{26C39DDA-A519-4D4F-A47D-D40ADAB1EF70}"/>
                  </a:ext>
                </a:extLst>
              </p:cNvPr>
              <p:cNvSpPr txBox="1">
                <a:spLocks noRot="1" noChangeAspect="1" noMove="1" noResize="1" noEditPoints="1" noAdjustHandles="1" noChangeArrowheads="1" noChangeShapeType="1" noTextEdit="1"/>
              </p:cNvSpPr>
              <p:nvPr/>
            </p:nvSpPr>
            <p:spPr>
              <a:xfrm>
                <a:off x="2988090" y="5125918"/>
                <a:ext cx="1239698" cy="430887"/>
              </a:xfrm>
              <a:prstGeom prst="rect">
                <a:avLst/>
              </a:prstGeom>
              <a:blipFill>
                <a:blip r:embed="rId3"/>
                <a:stretch>
                  <a:fillRect t="-8571" r="-4040" b="-25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37663B59-496B-7949-B018-1E24CA72E070}"/>
                  </a:ext>
                </a:extLst>
              </p:cNvPr>
              <p:cNvSpPr txBox="1"/>
              <p:nvPr/>
            </p:nvSpPr>
            <p:spPr>
              <a:xfrm>
                <a:off x="6698499" y="3201761"/>
                <a:ext cx="1373261" cy="430887"/>
              </a:xfrm>
              <a:prstGeom prst="rect">
                <a:avLst/>
              </a:prstGeom>
              <a:noFill/>
            </p:spPr>
            <p:txBody>
              <a:bodyPr wrap="none" rtlCol="0">
                <a:spAutoFit/>
              </a:bodyPr>
              <a:lstStyle/>
              <a:p>
                <a14:m>
                  <m:oMath xmlns:m="http://schemas.openxmlformats.org/officeDocument/2006/math">
                    <m:sSub>
                      <m:sSubPr>
                        <m:ctrlPr>
                          <a:rPr lang="en-US" sz="2200" b="0" i="1" smtClean="0">
                            <a:latin typeface="Cambria Math" panose="02040503050406030204" pitchFamily="18" charset="0"/>
                            <a:ea typeface="Cambria Math" panose="02040503050406030204" pitchFamily="18" charset="0"/>
                          </a:rPr>
                        </m:ctrlPr>
                      </m:sSubPr>
                      <m:e>
                        <m:r>
                          <a:rPr lang="en-US" sz="2200" b="0" i="1" smtClean="0">
                            <a:latin typeface="Cambria Math" panose="02040503050406030204" pitchFamily="18" charset="0"/>
                            <a:ea typeface="Cambria Math" panose="02040503050406030204" pitchFamily="18" charset="0"/>
                          </a:rPr>
                          <m:t>𝑤</m:t>
                        </m:r>
                      </m:e>
                      <m:sub>
                        <m:r>
                          <a:rPr lang="en-US" sz="2200" b="0" i="1" smtClean="0">
                            <a:latin typeface="Cambria Math" panose="02040503050406030204" pitchFamily="18" charset="0"/>
                            <a:ea typeface="Cambria Math" panose="02040503050406030204" pitchFamily="18" charset="0"/>
                          </a:rPr>
                          <m:t>5</m:t>
                        </m:r>
                      </m:sub>
                    </m:sSub>
                  </m:oMath>
                </a14:m>
                <a:r>
                  <a:rPr lang="en-US" sz="2200" dirty="0">
                    <a:latin typeface="Cambria Math" panose="02040503050406030204" pitchFamily="18" charset="0"/>
                    <a:ea typeface="Cambria Math" panose="02040503050406030204" pitchFamily="18" charset="0"/>
                  </a:rPr>
                  <a:t> = 0.30</a:t>
                </a:r>
              </a:p>
            </p:txBody>
          </p:sp>
        </mc:Choice>
        <mc:Fallback xmlns="">
          <p:sp>
            <p:nvSpPr>
              <p:cNvPr id="32" name="TextBox 31">
                <a:extLst>
                  <a:ext uri="{FF2B5EF4-FFF2-40B4-BE49-F238E27FC236}">
                    <a16:creationId xmlns:a16="http://schemas.microsoft.com/office/drawing/2014/main" id="{37663B59-496B-7949-B018-1E24CA72E070}"/>
                  </a:ext>
                </a:extLst>
              </p:cNvPr>
              <p:cNvSpPr txBox="1">
                <a:spLocks noRot="1" noChangeAspect="1" noMove="1" noResize="1" noEditPoints="1" noAdjustHandles="1" noChangeArrowheads="1" noChangeShapeType="1" noTextEdit="1"/>
              </p:cNvSpPr>
              <p:nvPr/>
            </p:nvSpPr>
            <p:spPr>
              <a:xfrm>
                <a:off x="6698499" y="3201761"/>
                <a:ext cx="1373261" cy="430887"/>
              </a:xfrm>
              <a:prstGeom prst="rect">
                <a:avLst/>
              </a:prstGeom>
              <a:blipFill>
                <a:blip r:embed="rId4"/>
                <a:stretch>
                  <a:fillRect t="-8824" r="-3636" b="-2941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C68DF134-F471-7946-A598-A6E86653C083}"/>
                  </a:ext>
                </a:extLst>
              </p:cNvPr>
              <p:cNvSpPr txBox="1"/>
              <p:nvPr/>
            </p:nvSpPr>
            <p:spPr>
              <a:xfrm>
                <a:off x="6698499" y="4778776"/>
                <a:ext cx="1456231" cy="4308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𝑤</m:t>
                          </m:r>
                        </m:e>
                        <m:sub>
                          <m:r>
                            <a:rPr lang="en-US" sz="2200" b="0" i="1" smtClean="0">
                              <a:latin typeface="Cambria Math" panose="02040503050406030204" pitchFamily="18" charset="0"/>
                            </a:rPr>
                            <m:t>6</m:t>
                          </m:r>
                        </m:sub>
                      </m:sSub>
                      <m:r>
                        <a:rPr lang="en-US" sz="2200" b="0" i="1" smtClean="0">
                          <a:latin typeface="Cambria Math" panose="02040503050406030204" pitchFamily="18" charset="0"/>
                        </a:rPr>
                        <m:t>=0.90</m:t>
                      </m:r>
                    </m:oMath>
                  </m:oMathPara>
                </a14:m>
                <a:endParaRPr lang="en-US" sz="2200" dirty="0"/>
              </a:p>
            </p:txBody>
          </p:sp>
        </mc:Choice>
        <mc:Fallback xmlns="">
          <p:sp>
            <p:nvSpPr>
              <p:cNvPr id="33" name="TextBox 32">
                <a:extLst>
                  <a:ext uri="{FF2B5EF4-FFF2-40B4-BE49-F238E27FC236}">
                    <a16:creationId xmlns:a16="http://schemas.microsoft.com/office/drawing/2014/main" id="{C68DF134-F471-7946-A598-A6E86653C083}"/>
                  </a:ext>
                </a:extLst>
              </p:cNvPr>
              <p:cNvSpPr txBox="1">
                <a:spLocks noRot="1" noChangeAspect="1" noMove="1" noResize="1" noEditPoints="1" noAdjustHandles="1" noChangeArrowheads="1" noChangeShapeType="1" noTextEdit="1"/>
              </p:cNvSpPr>
              <p:nvPr/>
            </p:nvSpPr>
            <p:spPr>
              <a:xfrm>
                <a:off x="6698499" y="4778776"/>
                <a:ext cx="1456231" cy="430887"/>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Content Placeholder 2">
                <a:extLst>
                  <a:ext uri="{FF2B5EF4-FFF2-40B4-BE49-F238E27FC236}">
                    <a16:creationId xmlns:a16="http://schemas.microsoft.com/office/drawing/2014/main" id="{9EDBD7F6-A329-774F-8090-73CBB6B6EE1A}"/>
                  </a:ext>
                </a:extLst>
              </p:cNvPr>
              <p:cNvSpPr txBox="1">
                <a:spLocks/>
              </p:cNvSpPr>
              <p:nvPr/>
            </p:nvSpPr>
            <p:spPr>
              <a:xfrm>
                <a:off x="5953987" y="2513578"/>
                <a:ext cx="878543" cy="49127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b="0" i="1" dirty="0" smtClean="0">
                              <a:solidFill>
                                <a:schemeClr val="tx1"/>
                              </a:solidFill>
                              <a:latin typeface="Cambria Math" panose="02040503050406030204" pitchFamily="18" charset="0"/>
                            </a:rPr>
                          </m:ctrlPr>
                        </m:sSubPr>
                        <m:e>
                          <m:r>
                            <a:rPr lang="en-US" i="1" dirty="0" smtClean="0">
                              <a:solidFill>
                                <a:schemeClr val="tx1"/>
                              </a:solidFill>
                              <a:latin typeface="Cambria Math" panose="02040503050406030204" pitchFamily="18" charset="0"/>
                            </a:rPr>
                            <m:t>𝐻</m:t>
                          </m:r>
                        </m:e>
                        <m:sub>
                          <m:r>
                            <a:rPr lang="en-US" i="1" dirty="0" smtClean="0">
                              <a:solidFill>
                                <a:schemeClr val="tx1"/>
                              </a:solidFill>
                              <a:latin typeface="Cambria Math" panose="02040503050406030204" pitchFamily="18" charset="0"/>
                            </a:rPr>
                            <m:t>1</m:t>
                          </m:r>
                        </m:sub>
                      </m:sSub>
                    </m:oMath>
                  </m:oMathPara>
                </a14:m>
                <a:endParaRPr lang="en-US" dirty="0"/>
              </a:p>
            </p:txBody>
          </p:sp>
        </mc:Choice>
        <mc:Fallback xmlns="">
          <p:sp>
            <p:nvSpPr>
              <p:cNvPr id="34" name="Content Placeholder 2">
                <a:extLst>
                  <a:ext uri="{FF2B5EF4-FFF2-40B4-BE49-F238E27FC236}">
                    <a16:creationId xmlns:a16="http://schemas.microsoft.com/office/drawing/2014/main" id="{9EDBD7F6-A329-774F-8090-73CBB6B6EE1A}"/>
                  </a:ext>
                </a:extLst>
              </p:cNvPr>
              <p:cNvSpPr txBox="1">
                <a:spLocks noRot="1" noChangeAspect="1" noMove="1" noResize="1" noEditPoints="1" noAdjustHandles="1" noChangeArrowheads="1" noChangeShapeType="1" noTextEdit="1"/>
              </p:cNvSpPr>
              <p:nvPr/>
            </p:nvSpPr>
            <p:spPr>
              <a:xfrm>
                <a:off x="5953987" y="2513578"/>
                <a:ext cx="878543" cy="491270"/>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Content Placeholder 2">
                <a:extLst>
                  <a:ext uri="{FF2B5EF4-FFF2-40B4-BE49-F238E27FC236}">
                    <a16:creationId xmlns:a16="http://schemas.microsoft.com/office/drawing/2014/main" id="{9D8CC347-2FA3-E24F-9CB3-9A70A2102FC0}"/>
                  </a:ext>
                </a:extLst>
              </p:cNvPr>
              <p:cNvSpPr txBox="1">
                <a:spLocks/>
              </p:cNvSpPr>
              <p:nvPr/>
            </p:nvSpPr>
            <p:spPr>
              <a:xfrm>
                <a:off x="5875254" y="4260448"/>
                <a:ext cx="878543" cy="49127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b="0" i="1" dirty="0" smtClean="0">
                              <a:solidFill>
                                <a:schemeClr val="tx1"/>
                              </a:solidFill>
                              <a:latin typeface="Cambria Math" panose="02040503050406030204" pitchFamily="18" charset="0"/>
                            </a:rPr>
                          </m:ctrlPr>
                        </m:sSubPr>
                        <m:e>
                          <m:r>
                            <a:rPr lang="en-US" i="1" dirty="0" smtClean="0">
                              <a:solidFill>
                                <a:schemeClr val="tx1"/>
                              </a:solidFill>
                              <a:latin typeface="Cambria Math" panose="02040503050406030204" pitchFamily="18" charset="0"/>
                            </a:rPr>
                            <m:t>𝐻</m:t>
                          </m:r>
                        </m:e>
                        <m:sub>
                          <m:r>
                            <a:rPr lang="en-US" b="0" i="1" dirty="0" smtClean="0">
                              <a:solidFill>
                                <a:schemeClr val="tx1"/>
                              </a:solidFill>
                              <a:latin typeface="Cambria Math" panose="02040503050406030204" pitchFamily="18" charset="0"/>
                            </a:rPr>
                            <m:t>2</m:t>
                          </m:r>
                        </m:sub>
                      </m:sSub>
                    </m:oMath>
                  </m:oMathPara>
                </a14:m>
                <a:endParaRPr lang="en-US" dirty="0"/>
              </a:p>
            </p:txBody>
          </p:sp>
        </mc:Choice>
        <mc:Fallback xmlns="">
          <p:sp>
            <p:nvSpPr>
              <p:cNvPr id="35" name="Content Placeholder 2">
                <a:extLst>
                  <a:ext uri="{FF2B5EF4-FFF2-40B4-BE49-F238E27FC236}">
                    <a16:creationId xmlns:a16="http://schemas.microsoft.com/office/drawing/2014/main" id="{9D8CC347-2FA3-E24F-9CB3-9A70A2102FC0}"/>
                  </a:ext>
                </a:extLst>
              </p:cNvPr>
              <p:cNvSpPr txBox="1">
                <a:spLocks noRot="1" noChangeAspect="1" noMove="1" noResize="1" noEditPoints="1" noAdjustHandles="1" noChangeArrowheads="1" noChangeShapeType="1" noTextEdit="1"/>
              </p:cNvSpPr>
              <p:nvPr/>
            </p:nvSpPr>
            <p:spPr>
              <a:xfrm>
                <a:off x="5875254" y="4260448"/>
                <a:ext cx="878543" cy="491270"/>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Content Placeholder 2">
                <a:extLst>
                  <a:ext uri="{FF2B5EF4-FFF2-40B4-BE49-F238E27FC236}">
                    <a16:creationId xmlns:a16="http://schemas.microsoft.com/office/drawing/2014/main" id="{A3511906-2F34-2B4E-898C-BF187B86B7A7}"/>
                  </a:ext>
                </a:extLst>
              </p:cNvPr>
              <p:cNvSpPr txBox="1">
                <a:spLocks/>
              </p:cNvSpPr>
              <p:nvPr/>
            </p:nvSpPr>
            <p:spPr>
              <a:xfrm>
                <a:off x="9087294" y="3314198"/>
                <a:ext cx="878543" cy="49127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b="0" i="1" dirty="0" smtClean="0">
                              <a:solidFill>
                                <a:schemeClr val="tx1"/>
                              </a:solidFill>
                              <a:latin typeface="Cambria Math" panose="02040503050406030204" pitchFamily="18" charset="0"/>
                            </a:rPr>
                          </m:ctrlPr>
                        </m:sSubPr>
                        <m:e>
                          <m:r>
                            <a:rPr lang="en-US" b="0" i="1" dirty="0" smtClean="0">
                              <a:solidFill>
                                <a:schemeClr val="tx1"/>
                              </a:solidFill>
                              <a:latin typeface="Cambria Math" panose="02040503050406030204" pitchFamily="18" charset="0"/>
                            </a:rPr>
                            <m:t>𝑂</m:t>
                          </m:r>
                        </m:e>
                        <m:sub>
                          <m:r>
                            <a:rPr lang="en-US" i="1" dirty="0" smtClean="0">
                              <a:solidFill>
                                <a:schemeClr val="tx1"/>
                              </a:solidFill>
                              <a:latin typeface="Cambria Math" panose="02040503050406030204" pitchFamily="18" charset="0"/>
                            </a:rPr>
                            <m:t>1</m:t>
                          </m:r>
                        </m:sub>
                      </m:sSub>
                    </m:oMath>
                  </m:oMathPara>
                </a14:m>
                <a:endParaRPr lang="en-US" dirty="0"/>
              </a:p>
            </p:txBody>
          </p:sp>
        </mc:Choice>
        <mc:Fallback xmlns="">
          <p:sp>
            <p:nvSpPr>
              <p:cNvPr id="36" name="Content Placeholder 2">
                <a:extLst>
                  <a:ext uri="{FF2B5EF4-FFF2-40B4-BE49-F238E27FC236}">
                    <a16:creationId xmlns:a16="http://schemas.microsoft.com/office/drawing/2014/main" id="{A3511906-2F34-2B4E-898C-BF187B86B7A7}"/>
                  </a:ext>
                </a:extLst>
              </p:cNvPr>
              <p:cNvSpPr txBox="1">
                <a:spLocks noRot="1" noChangeAspect="1" noMove="1" noResize="1" noEditPoints="1" noAdjustHandles="1" noChangeArrowheads="1" noChangeShapeType="1" noTextEdit="1"/>
              </p:cNvSpPr>
              <p:nvPr/>
            </p:nvSpPr>
            <p:spPr>
              <a:xfrm>
                <a:off x="9087294" y="3314198"/>
                <a:ext cx="878543" cy="491270"/>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Content Placeholder 2">
                <a:extLst>
                  <a:ext uri="{FF2B5EF4-FFF2-40B4-BE49-F238E27FC236}">
                    <a16:creationId xmlns:a16="http://schemas.microsoft.com/office/drawing/2014/main" id="{E6FE47F3-203E-1C4C-BBDE-FEE31023C960}"/>
                  </a:ext>
                </a:extLst>
              </p:cNvPr>
              <p:cNvSpPr txBox="1">
                <a:spLocks/>
              </p:cNvSpPr>
              <p:nvPr/>
            </p:nvSpPr>
            <p:spPr>
              <a:xfrm>
                <a:off x="460243" y="2972616"/>
                <a:ext cx="878543" cy="49127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𝐼</m:t>
                          </m:r>
                        </m:e>
                        <m:sub>
                          <m:r>
                            <a:rPr lang="en-US" i="1" dirty="0" smtClean="0">
                              <a:latin typeface="Cambria Math" panose="02040503050406030204" pitchFamily="18" charset="0"/>
                            </a:rPr>
                            <m:t>1</m:t>
                          </m:r>
                        </m:sub>
                      </m:sSub>
                    </m:oMath>
                  </m:oMathPara>
                </a14:m>
                <a:endParaRPr lang="en-US" dirty="0"/>
              </a:p>
            </p:txBody>
          </p:sp>
        </mc:Choice>
        <mc:Fallback xmlns="">
          <p:sp>
            <p:nvSpPr>
              <p:cNvPr id="37" name="Content Placeholder 2">
                <a:extLst>
                  <a:ext uri="{FF2B5EF4-FFF2-40B4-BE49-F238E27FC236}">
                    <a16:creationId xmlns:a16="http://schemas.microsoft.com/office/drawing/2014/main" id="{E6FE47F3-203E-1C4C-BBDE-FEE31023C960}"/>
                  </a:ext>
                </a:extLst>
              </p:cNvPr>
              <p:cNvSpPr txBox="1">
                <a:spLocks noRot="1" noChangeAspect="1" noMove="1" noResize="1" noEditPoints="1" noAdjustHandles="1" noChangeArrowheads="1" noChangeShapeType="1" noTextEdit="1"/>
              </p:cNvSpPr>
              <p:nvPr/>
            </p:nvSpPr>
            <p:spPr>
              <a:xfrm>
                <a:off x="460243" y="2972616"/>
                <a:ext cx="878543" cy="491270"/>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Content Placeholder 2">
                <a:extLst>
                  <a:ext uri="{FF2B5EF4-FFF2-40B4-BE49-F238E27FC236}">
                    <a16:creationId xmlns:a16="http://schemas.microsoft.com/office/drawing/2014/main" id="{8DDE642B-DD9F-594F-96A3-C488EC8620DC}"/>
                  </a:ext>
                </a:extLst>
              </p:cNvPr>
              <p:cNvSpPr txBox="1">
                <a:spLocks/>
              </p:cNvSpPr>
              <p:nvPr/>
            </p:nvSpPr>
            <p:spPr>
              <a:xfrm>
                <a:off x="460243" y="4873766"/>
                <a:ext cx="878543" cy="49127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𝐼</m:t>
                          </m:r>
                        </m:e>
                        <m:sub>
                          <m:r>
                            <a:rPr lang="en-US" i="1" dirty="0" smtClean="0">
                              <a:latin typeface="Cambria Math" panose="02040503050406030204" pitchFamily="18" charset="0"/>
                            </a:rPr>
                            <m:t>2</m:t>
                          </m:r>
                        </m:sub>
                      </m:sSub>
                    </m:oMath>
                  </m:oMathPara>
                </a14:m>
                <a:endParaRPr lang="en-US" dirty="0"/>
              </a:p>
            </p:txBody>
          </p:sp>
        </mc:Choice>
        <mc:Fallback xmlns="">
          <p:sp>
            <p:nvSpPr>
              <p:cNvPr id="38" name="Content Placeholder 2">
                <a:extLst>
                  <a:ext uri="{FF2B5EF4-FFF2-40B4-BE49-F238E27FC236}">
                    <a16:creationId xmlns:a16="http://schemas.microsoft.com/office/drawing/2014/main" id="{8DDE642B-DD9F-594F-96A3-C488EC8620DC}"/>
                  </a:ext>
                </a:extLst>
              </p:cNvPr>
              <p:cNvSpPr txBox="1">
                <a:spLocks noRot="1" noChangeAspect="1" noMove="1" noResize="1" noEditPoints="1" noAdjustHandles="1" noChangeArrowheads="1" noChangeShapeType="1" noTextEdit="1"/>
              </p:cNvSpPr>
              <p:nvPr/>
            </p:nvSpPr>
            <p:spPr>
              <a:xfrm>
                <a:off x="460243" y="4873766"/>
                <a:ext cx="878543" cy="491270"/>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F3B050E5-10C6-794C-BDCC-F074D043D9DF}"/>
                  </a:ext>
                </a:extLst>
              </p:cNvPr>
              <p:cNvSpPr txBox="1"/>
              <p:nvPr/>
            </p:nvSpPr>
            <p:spPr>
              <a:xfrm>
                <a:off x="531729" y="1227639"/>
                <a:ext cx="10687050" cy="461665"/>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2400" i="1" smtClean="0">
                              <a:latin typeface="Cambria Math" panose="02040503050406030204" pitchFamily="18" charset="0"/>
                            </a:rPr>
                          </m:ctrlPr>
                        </m:sSubPr>
                        <m:e>
                          <m:r>
                            <a:rPr lang="en-US" sz="2400" i="1">
                              <a:latin typeface="Cambria Math" panose="02040503050406030204" pitchFamily="18" charset="0"/>
                            </a:rPr>
                            <m:t>𝑂</m:t>
                          </m:r>
                        </m:e>
                        <m:sub>
                          <m:r>
                            <a:rPr lang="en-US" sz="2400" i="1">
                              <a:latin typeface="Cambria Math" panose="02040503050406030204" pitchFamily="18" charset="0"/>
                            </a:rPr>
                            <m:t>1</m:t>
                          </m:r>
                        </m:sub>
                      </m:sSub>
                      <m:r>
                        <a:rPr lang="en-US" sz="2400" i="1">
                          <a:latin typeface="Cambria Math" panose="02040503050406030204" pitchFamily="18" charset="0"/>
                        </a:rPr>
                        <m:t>=</m:t>
                      </m:r>
                      <m:d>
                        <m:dPr>
                          <m:ctrlPr>
                            <a:rPr lang="en-US" sz="2400" i="1">
                              <a:latin typeface="Cambria Math" panose="02040503050406030204" pitchFamily="18" charset="0"/>
                            </a:rPr>
                          </m:ctrlPr>
                        </m:dPr>
                        <m:e>
                          <m:r>
                            <a:rPr lang="en-US" sz="2400" i="1">
                              <a:latin typeface="Cambria Math" panose="02040503050406030204" pitchFamily="18" charset="0"/>
                            </a:rPr>
                            <m:t>0.</m:t>
                          </m:r>
                          <m:r>
                            <a:rPr lang="en-US" sz="2400" b="0" i="1" smtClean="0">
                              <a:latin typeface="Cambria Math" panose="02040503050406030204" pitchFamily="18" charset="0"/>
                            </a:rPr>
                            <m:t>68</m:t>
                          </m:r>
                          <m:r>
                            <a:rPr lang="en-US" sz="2400" i="1">
                              <a:latin typeface="Cambria Math" panose="02040503050406030204" pitchFamily="18" charset="0"/>
                            </a:rPr>
                            <m:t>∗0.</m:t>
                          </m:r>
                          <m:r>
                            <a:rPr lang="en-US" sz="2400" b="0" i="1" smtClean="0">
                              <a:latin typeface="Cambria Math" panose="02040503050406030204" pitchFamily="18" charset="0"/>
                            </a:rPr>
                            <m:t>3</m:t>
                          </m:r>
                          <m:r>
                            <a:rPr lang="en-US" sz="2400" i="1">
                              <a:latin typeface="Cambria Math" panose="02040503050406030204" pitchFamily="18" charset="0"/>
                            </a:rPr>
                            <m:t>0</m:t>
                          </m:r>
                        </m:e>
                      </m:d>
                    </m:oMath>
                  </m:oMathPara>
                </a14:m>
                <a:endParaRPr lang="en-US" sz="2400" dirty="0"/>
              </a:p>
            </p:txBody>
          </p:sp>
        </mc:Choice>
        <mc:Fallback xmlns="">
          <p:sp>
            <p:nvSpPr>
              <p:cNvPr id="5" name="TextBox 4">
                <a:extLst>
                  <a:ext uri="{FF2B5EF4-FFF2-40B4-BE49-F238E27FC236}">
                    <a16:creationId xmlns:a16="http://schemas.microsoft.com/office/drawing/2014/main" id="{F3B050E5-10C6-794C-BDCC-F074D043D9DF}"/>
                  </a:ext>
                </a:extLst>
              </p:cNvPr>
              <p:cNvSpPr txBox="1">
                <a:spLocks noRot="1" noChangeAspect="1" noMove="1" noResize="1" noEditPoints="1" noAdjustHandles="1" noChangeArrowheads="1" noChangeShapeType="1" noTextEdit="1"/>
              </p:cNvSpPr>
              <p:nvPr/>
            </p:nvSpPr>
            <p:spPr>
              <a:xfrm>
                <a:off x="531729" y="1227639"/>
                <a:ext cx="10687050" cy="461665"/>
              </a:xfrm>
              <a:prstGeom prst="rect">
                <a:avLst/>
              </a:prstGeom>
              <a:blipFill>
                <a:blip r:embed="rId11"/>
                <a:stretch>
                  <a:fillRect l="-11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2644A6DB-99F0-164F-9D11-5E4655BA3F62}"/>
                  </a:ext>
                </a:extLst>
              </p:cNvPr>
              <p:cNvSpPr txBox="1"/>
              <p:nvPr/>
            </p:nvSpPr>
            <p:spPr>
              <a:xfrm>
                <a:off x="2170322" y="3686558"/>
                <a:ext cx="1456232" cy="4308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𝑤</m:t>
                          </m:r>
                        </m:e>
                        <m:sub>
                          <m:r>
                            <a:rPr lang="en-US" sz="2200" b="0" i="1" smtClean="0">
                              <a:latin typeface="Cambria Math" panose="02040503050406030204" pitchFamily="18" charset="0"/>
                            </a:rPr>
                            <m:t>2</m:t>
                          </m:r>
                        </m:sub>
                      </m:sSub>
                      <m:r>
                        <a:rPr lang="en-US" sz="2200" b="0" i="1" smtClean="0">
                          <a:latin typeface="Cambria Math" panose="02040503050406030204" pitchFamily="18" charset="0"/>
                        </a:rPr>
                        <m:t>=0.40</m:t>
                      </m:r>
                    </m:oMath>
                  </m:oMathPara>
                </a14:m>
                <a:endParaRPr lang="en-US" sz="2200" dirty="0"/>
              </a:p>
            </p:txBody>
          </p:sp>
        </mc:Choice>
        <mc:Fallback xmlns="">
          <p:sp>
            <p:nvSpPr>
              <p:cNvPr id="39" name="TextBox 38">
                <a:extLst>
                  <a:ext uri="{FF2B5EF4-FFF2-40B4-BE49-F238E27FC236}">
                    <a16:creationId xmlns:a16="http://schemas.microsoft.com/office/drawing/2014/main" id="{2644A6DB-99F0-164F-9D11-5E4655BA3F62}"/>
                  </a:ext>
                </a:extLst>
              </p:cNvPr>
              <p:cNvSpPr txBox="1">
                <a:spLocks noRot="1" noChangeAspect="1" noMove="1" noResize="1" noEditPoints="1" noAdjustHandles="1" noChangeArrowheads="1" noChangeShapeType="1" noTextEdit="1"/>
              </p:cNvSpPr>
              <p:nvPr/>
            </p:nvSpPr>
            <p:spPr>
              <a:xfrm>
                <a:off x="2170322" y="3686558"/>
                <a:ext cx="1456232" cy="430887"/>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3E3B7B50-ABF0-0245-BBC9-874F739BB847}"/>
                  </a:ext>
                </a:extLst>
              </p:cNvPr>
              <p:cNvSpPr txBox="1"/>
              <p:nvPr/>
            </p:nvSpPr>
            <p:spPr>
              <a:xfrm>
                <a:off x="2386565" y="4244592"/>
                <a:ext cx="1248227" cy="430887"/>
              </a:xfrm>
              <a:prstGeom prst="rect">
                <a:avLst/>
              </a:prstGeom>
              <a:noFill/>
            </p:spPr>
            <p:txBody>
              <a:bodyPr wrap="none" rtlCol="0">
                <a:spAutoFit/>
              </a:bodyPr>
              <a:lstStyle/>
              <a:p>
                <a14:m>
                  <m:oMath xmlns:m="http://schemas.openxmlformats.org/officeDocument/2006/math">
                    <m:sSub>
                      <m:sSubPr>
                        <m:ctrlPr>
                          <a:rPr lang="en-US" sz="2200" b="0" i="1" smtClean="0">
                            <a:latin typeface="Cambria Math" panose="02040503050406030204" pitchFamily="18" charset="0"/>
                            <a:ea typeface="Cambria Math" panose="02040503050406030204" pitchFamily="18" charset="0"/>
                          </a:rPr>
                        </m:ctrlPr>
                      </m:sSubPr>
                      <m:e>
                        <m:r>
                          <a:rPr lang="en-US" sz="2200" b="0" i="1" smtClean="0">
                            <a:latin typeface="Cambria Math" panose="02040503050406030204" pitchFamily="18" charset="0"/>
                            <a:ea typeface="Cambria Math" panose="02040503050406030204" pitchFamily="18" charset="0"/>
                          </a:rPr>
                          <m:t>𝑤</m:t>
                        </m:r>
                      </m:e>
                      <m:sub>
                        <m:r>
                          <a:rPr lang="en-US" sz="2200" b="0" i="1" smtClean="0">
                            <a:latin typeface="Cambria Math" panose="02040503050406030204" pitchFamily="18" charset="0"/>
                            <a:ea typeface="Cambria Math" panose="02040503050406030204" pitchFamily="18" charset="0"/>
                          </a:rPr>
                          <m:t>3</m:t>
                        </m:r>
                      </m:sub>
                    </m:sSub>
                  </m:oMath>
                </a14:m>
                <a:r>
                  <a:rPr lang="en-US" sz="2200" dirty="0">
                    <a:latin typeface="Cambria Math" panose="02040503050406030204" pitchFamily="18" charset="0"/>
                    <a:ea typeface="Cambria Math" panose="02040503050406030204" pitchFamily="18" charset="0"/>
                  </a:rPr>
                  <a:t>=0.80</a:t>
                </a:r>
              </a:p>
            </p:txBody>
          </p:sp>
        </mc:Choice>
        <mc:Fallback xmlns="">
          <p:sp>
            <p:nvSpPr>
              <p:cNvPr id="40" name="TextBox 39">
                <a:extLst>
                  <a:ext uri="{FF2B5EF4-FFF2-40B4-BE49-F238E27FC236}">
                    <a16:creationId xmlns:a16="http://schemas.microsoft.com/office/drawing/2014/main" id="{3E3B7B50-ABF0-0245-BBC9-874F739BB847}"/>
                  </a:ext>
                </a:extLst>
              </p:cNvPr>
              <p:cNvSpPr txBox="1">
                <a:spLocks noRot="1" noChangeAspect="1" noMove="1" noResize="1" noEditPoints="1" noAdjustHandles="1" noChangeArrowheads="1" noChangeShapeType="1" noTextEdit="1"/>
              </p:cNvSpPr>
              <p:nvPr/>
            </p:nvSpPr>
            <p:spPr>
              <a:xfrm>
                <a:off x="2386565" y="4244592"/>
                <a:ext cx="1248227" cy="430887"/>
              </a:xfrm>
              <a:prstGeom prst="rect">
                <a:avLst/>
              </a:prstGeom>
              <a:blipFill>
                <a:blip r:embed="rId13"/>
                <a:stretch>
                  <a:fillRect t="-5714" r="-5051" b="-28571"/>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3019BCD4-233D-B946-A188-285CAD19A19B}"/>
              </a:ext>
            </a:extLst>
          </p:cNvPr>
          <p:cNvSpPr txBox="1"/>
          <p:nvPr/>
        </p:nvSpPr>
        <p:spPr>
          <a:xfrm>
            <a:off x="9526565" y="4092274"/>
            <a:ext cx="1305935" cy="369332"/>
          </a:xfrm>
          <a:prstGeom prst="rect">
            <a:avLst/>
          </a:prstGeom>
          <a:noFill/>
        </p:spPr>
        <p:txBody>
          <a:bodyPr wrap="none" rtlCol="0">
            <a:spAutoFit/>
          </a:bodyPr>
          <a:lstStyle/>
          <a:p>
            <a:r>
              <a:rPr lang="en-US" dirty="0">
                <a:latin typeface="Helvetica" pitchFamily="2" charset="0"/>
              </a:rPr>
              <a:t>Target: 0.5</a:t>
            </a:r>
          </a:p>
        </p:txBody>
      </p:sp>
    </p:spTree>
    <p:extLst>
      <p:ext uri="{BB962C8B-B14F-4D97-AF65-F5344CB8AC3E}">
        <p14:creationId xmlns:p14="http://schemas.microsoft.com/office/powerpoint/2010/main" val="378494982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a:xfrm>
            <a:off x="422536" y="27251"/>
            <a:ext cx="10058400" cy="1371600"/>
          </a:xfrm>
        </p:spPr>
        <p:txBody>
          <a:bodyPr/>
          <a:lstStyle/>
          <a:p>
            <a:r>
              <a:rPr lang="en-US" dirty="0">
                <a:latin typeface="Helvetica" pitchFamily="2" charset="0"/>
              </a:rPr>
              <a:t>Back Propagation Example</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p:txBody>
          <a:bodyPr>
            <a:normAutofit/>
          </a:bodyPr>
          <a:lstStyle/>
          <a:p>
            <a:endParaRPr lang="en-US" sz="2400" dirty="0">
              <a:latin typeface="Helvetica" pitchFamily="2" charset="0"/>
            </a:endParaRPr>
          </a:p>
          <a:p>
            <a:pPr marL="0" indent="0">
              <a:buNone/>
            </a:pPr>
            <a:endParaRPr lang="en-US" sz="2400" dirty="0">
              <a:latin typeface="Helvetica" pitchFamily="2" charset="0"/>
            </a:endParaRPr>
          </a:p>
        </p:txBody>
      </p:sp>
      <p:grpSp>
        <p:nvGrpSpPr>
          <p:cNvPr id="4" name="Group 3">
            <a:extLst>
              <a:ext uri="{FF2B5EF4-FFF2-40B4-BE49-F238E27FC236}">
                <a16:creationId xmlns:a16="http://schemas.microsoft.com/office/drawing/2014/main" id="{F2289EC0-BEE5-C54C-941C-D1D22C501FE9}"/>
              </a:ext>
            </a:extLst>
          </p:cNvPr>
          <p:cNvGrpSpPr/>
          <p:nvPr/>
        </p:nvGrpSpPr>
        <p:grpSpPr>
          <a:xfrm>
            <a:off x="1066799" y="2654306"/>
            <a:ext cx="8459767" cy="3092895"/>
            <a:chOff x="3375581" y="2991232"/>
            <a:chExt cx="4589912" cy="2034562"/>
          </a:xfrm>
        </p:grpSpPr>
        <p:sp>
          <p:nvSpPr>
            <p:cNvPr id="14" name="Oval 13">
              <a:extLst>
                <a:ext uri="{FF2B5EF4-FFF2-40B4-BE49-F238E27FC236}">
                  <a16:creationId xmlns:a16="http://schemas.microsoft.com/office/drawing/2014/main" id="{E74544D5-EB92-D349-B000-DF8E15FD9E07}"/>
                </a:ext>
              </a:extLst>
            </p:cNvPr>
            <p:cNvSpPr/>
            <p:nvPr/>
          </p:nvSpPr>
          <p:spPr>
            <a:xfrm>
              <a:off x="3375582" y="2991232"/>
              <a:ext cx="938637" cy="825956"/>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0.35</a:t>
              </a:r>
            </a:p>
          </p:txBody>
        </p:sp>
        <p:sp>
          <p:nvSpPr>
            <p:cNvPr id="15" name="Oval 14">
              <a:extLst>
                <a:ext uri="{FF2B5EF4-FFF2-40B4-BE49-F238E27FC236}">
                  <a16:creationId xmlns:a16="http://schemas.microsoft.com/office/drawing/2014/main" id="{F521F1DA-EC70-7F4B-9BE4-67D2FF50F7D7}"/>
                </a:ext>
              </a:extLst>
            </p:cNvPr>
            <p:cNvSpPr/>
            <p:nvPr/>
          </p:nvSpPr>
          <p:spPr>
            <a:xfrm>
              <a:off x="3375581" y="4199838"/>
              <a:ext cx="938637" cy="825956"/>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0.9</a:t>
              </a:r>
            </a:p>
          </p:txBody>
        </p:sp>
        <p:sp>
          <p:nvSpPr>
            <p:cNvPr id="16" name="Oval 15">
              <a:extLst>
                <a:ext uri="{FF2B5EF4-FFF2-40B4-BE49-F238E27FC236}">
                  <a16:creationId xmlns:a16="http://schemas.microsoft.com/office/drawing/2014/main" id="{9E2F0B38-4A5D-F14A-80F5-1268744DDA8E}"/>
                </a:ext>
              </a:extLst>
            </p:cNvPr>
            <p:cNvSpPr/>
            <p:nvPr/>
          </p:nvSpPr>
          <p:spPr>
            <a:xfrm>
              <a:off x="5285344" y="3001391"/>
              <a:ext cx="938637" cy="825956"/>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0.68</a:t>
              </a:r>
            </a:p>
          </p:txBody>
        </p:sp>
        <p:sp>
          <p:nvSpPr>
            <p:cNvPr id="17" name="Oval 16">
              <a:extLst>
                <a:ext uri="{FF2B5EF4-FFF2-40B4-BE49-F238E27FC236}">
                  <a16:creationId xmlns:a16="http://schemas.microsoft.com/office/drawing/2014/main" id="{E0DB1823-4CEA-3A4C-B00D-9089ECD8926D}"/>
                </a:ext>
              </a:extLst>
            </p:cNvPr>
            <p:cNvSpPr/>
            <p:nvPr/>
          </p:nvSpPr>
          <p:spPr>
            <a:xfrm>
              <a:off x="5285344" y="4199838"/>
              <a:ext cx="938637" cy="825956"/>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0.66</a:t>
              </a:r>
            </a:p>
          </p:txBody>
        </p:sp>
        <p:sp>
          <p:nvSpPr>
            <p:cNvPr id="18" name="Oval 17">
              <a:extLst>
                <a:ext uri="{FF2B5EF4-FFF2-40B4-BE49-F238E27FC236}">
                  <a16:creationId xmlns:a16="http://schemas.microsoft.com/office/drawing/2014/main" id="{212D0EF4-CDAF-3E48-9762-96B3A0BFDBFE}"/>
                </a:ext>
              </a:extLst>
            </p:cNvPr>
            <p:cNvSpPr/>
            <p:nvPr/>
          </p:nvSpPr>
          <p:spPr>
            <a:xfrm>
              <a:off x="7026856" y="3613735"/>
              <a:ext cx="938637" cy="825956"/>
            </a:xfrm>
            <a:prstGeom prst="ellipse">
              <a:avLst/>
            </a:prstGeom>
            <a:solidFill>
              <a:srgbClr val="FF0000"/>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cxnSp>
          <p:nvCxnSpPr>
            <p:cNvPr id="19" name="Straight Arrow Connector 18">
              <a:extLst>
                <a:ext uri="{FF2B5EF4-FFF2-40B4-BE49-F238E27FC236}">
                  <a16:creationId xmlns:a16="http://schemas.microsoft.com/office/drawing/2014/main" id="{904FB72E-F32B-4C40-B12A-58ED7C24BC10}"/>
                </a:ext>
              </a:extLst>
            </p:cNvPr>
            <p:cNvCxnSpPr>
              <a:stCxn id="14" idx="6"/>
              <a:endCxn id="16" idx="2"/>
            </p:cNvCxnSpPr>
            <p:nvPr/>
          </p:nvCxnSpPr>
          <p:spPr>
            <a:xfrm>
              <a:off x="4314219" y="3404210"/>
              <a:ext cx="971125" cy="10159"/>
            </a:xfrm>
            <a:prstGeom prst="straightConnector1">
              <a:avLst/>
            </a:prstGeom>
            <a:solidFill>
              <a:srgbClr val="FF0000"/>
            </a:solidFill>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0EAAED42-6560-7A4C-A1DB-DC39FB8DC617}"/>
                </a:ext>
              </a:extLst>
            </p:cNvPr>
            <p:cNvCxnSpPr/>
            <p:nvPr/>
          </p:nvCxnSpPr>
          <p:spPr>
            <a:xfrm>
              <a:off x="4314219" y="4619991"/>
              <a:ext cx="971125" cy="10159"/>
            </a:xfrm>
            <a:prstGeom prst="straightConnector1">
              <a:avLst/>
            </a:prstGeom>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5DD30C84-2C74-EC49-87EE-7653B34BD18B}"/>
                </a:ext>
              </a:extLst>
            </p:cNvPr>
            <p:cNvCxnSpPr>
              <a:cxnSpLocks/>
              <a:endCxn id="18" idx="2"/>
            </p:cNvCxnSpPr>
            <p:nvPr/>
          </p:nvCxnSpPr>
          <p:spPr>
            <a:xfrm>
              <a:off x="6223981" y="3442259"/>
              <a:ext cx="802875" cy="58445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FF3F8198-7A53-2A45-B950-88C6270E9670}"/>
                </a:ext>
              </a:extLst>
            </p:cNvPr>
            <p:cNvCxnSpPr>
              <a:cxnSpLocks/>
              <a:endCxn id="18" idx="2"/>
            </p:cNvCxnSpPr>
            <p:nvPr/>
          </p:nvCxnSpPr>
          <p:spPr>
            <a:xfrm flipV="1">
              <a:off x="6223981" y="4026713"/>
              <a:ext cx="802875" cy="58819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25B65946-CE70-9244-905F-BFE49F6C6ABD}"/>
                </a:ext>
              </a:extLst>
            </p:cNvPr>
            <p:cNvCxnSpPr>
              <a:cxnSpLocks/>
              <a:stCxn id="14" idx="6"/>
              <a:endCxn id="17" idx="1"/>
            </p:cNvCxnSpPr>
            <p:nvPr/>
          </p:nvCxnSpPr>
          <p:spPr>
            <a:xfrm>
              <a:off x="4314219" y="3404210"/>
              <a:ext cx="1108585" cy="916586"/>
            </a:xfrm>
            <a:prstGeom prst="straightConnector1">
              <a:avLst/>
            </a:prstGeom>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51F8FD80-36AF-EE45-976A-709D04550509}"/>
                </a:ext>
              </a:extLst>
            </p:cNvPr>
            <p:cNvCxnSpPr>
              <a:cxnSpLocks/>
              <a:stCxn id="15" idx="6"/>
              <a:endCxn id="16" idx="3"/>
            </p:cNvCxnSpPr>
            <p:nvPr/>
          </p:nvCxnSpPr>
          <p:spPr>
            <a:xfrm flipV="1">
              <a:off x="4314218" y="3706389"/>
              <a:ext cx="1108586" cy="906427"/>
            </a:xfrm>
            <a:prstGeom prst="straightConnector1">
              <a:avLst/>
            </a:prstGeom>
            <a:solidFill>
              <a:srgbClr val="FF0000"/>
            </a:solidFill>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BB0733E6-4BD7-8F4A-9505-E48C6EE57679}"/>
                  </a:ext>
                </a:extLst>
              </p:cNvPr>
              <p:cNvSpPr txBox="1"/>
              <p:nvPr/>
            </p:nvSpPr>
            <p:spPr>
              <a:xfrm>
                <a:off x="3000051" y="2772304"/>
                <a:ext cx="1449692" cy="4308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𝑤</m:t>
                          </m:r>
                        </m:e>
                        <m:sub>
                          <m:r>
                            <a:rPr lang="en-US" sz="2200" b="0" i="1" smtClean="0">
                              <a:latin typeface="Cambria Math" panose="02040503050406030204" pitchFamily="18" charset="0"/>
                            </a:rPr>
                            <m:t>1</m:t>
                          </m:r>
                        </m:sub>
                      </m:sSub>
                      <m:r>
                        <a:rPr lang="en-US" sz="2200" b="0" i="1" smtClean="0">
                          <a:latin typeface="Cambria Math" panose="02040503050406030204" pitchFamily="18" charset="0"/>
                        </a:rPr>
                        <m:t>=0.10</m:t>
                      </m:r>
                    </m:oMath>
                  </m:oMathPara>
                </a14:m>
                <a:endParaRPr lang="en-US" sz="2200" dirty="0"/>
              </a:p>
            </p:txBody>
          </p:sp>
        </mc:Choice>
        <mc:Fallback xmlns="">
          <p:sp>
            <p:nvSpPr>
              <p:cNvPr id="28" name="TextBox 27">
                <a:extLst>
                  <a:ext uri="{FF2B5EF4-FFF2-40B4-BE49-F238E27FC236}">
                    <a16:creationId xmlns:a16="http://schemas.microsoft.com/office/drawing/2014/main" id="{BB0733E6-4BD7-8F4A-9505-E48C6EE57679}"/>
                  </a:ext>
                </a:extLst>
              </p:cNvPr>
              <p:cNvSpPr txBox="1">
                <a:spLocks noRot="1" noChangeAspect="1" noMove="1" noResize="1" noEditPoints="1" noAdjustHandles="1" noChangeArrowheads="1" noChangeShapeType="1" noTextEdit="1"/>
              </p:cNvSpPr>
              <p:nvPr/>
            </p:nvSpPr>
            <p:spPr>
              <a:xfrm>
                <a:off x="3000051" y="2772304"/>
                <a:ext cx="1449692" cy="430887"/>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26C39DDA-A519-4D4F-A47D-D40ADAB1EF70}"/>
                  </a:ext>
                </a:extLst>
              </p:cNvPr>
              <p:cNvSpPr txBox="1"/>
              <p:nvPr/>
            </p:nvSpPr>
            <p:spPr>
              <a:xfrm>
                <a:off x="2988090" y="5125918"/>
                <a:ext cx="1239698" cy="430887"/>
              </a:xfrm>
              <a:prstGeom prst="rect">
                <a:avLst/>
              </a:prstGeom>
              <a:noFill/>
            </p:spPr>
            <p:txBody>
              <a:bodyPr wrap="none" rtlCol="0">
                <a:spAutoFit/>
              </a:bodyPr>
              <a:lstStyle/>
              <a:p>
                <a14:m>
                  <m:oMath xmlns:m="http://schemas.openxmlformats.org/officeDocument/2006/math">
                    <m:sSub>
                      <m:sSubPr>
                        <m:ctrlPr>
                          <a:rPr lang="en-US" sz="2200" b="0" i="1" smtClean="0">
                            <a:latin typeface="Cambria Math" panose="02040503050406030204" pitchFamily="18" charset="0"/>
                            <a:ea typeface="Cambria Math" panose="02040503050406030204" pitchFamily="18" charset="0"/>
                          </a:rPr>
                        </m:ctrlPr>
                      </m:sSubPr>
                      <m:e>
                        <m:r>
                          <a:rPr lang="en-US" sz="2200" b="0" i="1" smtClean="0">
                            <a:latin typeface="Cambria Math" panose="02040503050406030204" pitchFamily="18" charset="0"/>
                            <a:ea typeface="Cambria Math" panose="02040503050406030204" pitchFamily="18" charset="0"/>
                          </a:rPr>
                          <m:t>𝑤</m:t>
                        </m:r>
                      </m:e>
                      <m:sub>
                        <m:r>
                          <a:rPr lang="en-US" sz="2200" b="0" i="1" smtClean="0">
                            <a:latin typeface="Cambria Math" panose="02040503050406030204" pitchFamily="18" charset="0"/>
                            <a:ea typeface="Cambria Math" panose="02040503050406030204" pitchFamily="18" charset="0"/>
                          </a:rPr>
                          <m:t>4</m:t>
                        </m:r>
                      </m:sub>
                    </m:sSub>
                  </m:oMath>
                </a14:m>
                <a:r>
                  <a:rPr lang="en-US" sz="2200" dirty="0">
                    <a:latin typeface="Cambria Math" panose="02040503050406030204" pitchFamily="18" charset="0"/>
                    <a:ea typeface="Cambria Math" panose="02040503050406030204" pitchFamily="18" charset="0"/>
                  </a:rPr>
                  <a:t>=0.60</a:t>
                </a:r>
              </a:p>
            </p:txBody>
          </p:sp>
        </mc:Choice>
        <mc:Fallback xmlns="">
          <p:sp>
            <p:nvSpPr>
              <p:cNvPr id="29" name="TextBox 28">
                <a:extLst>
                  <a:ext uri="{FF2B5EF4-FFF2-40B4-BE49-F238E27FC236}">
                    <a16:creationId xmlns:a16="http://schemas.microsoft.com/office/drawing/2014/main" id="{26C39DDA-A519-4D4F-A47D-D40ADAB1EF70}"/>
                  </a:ext>
                </a:extLst>
              </p:cNvPr>
              <p:cNvSpPr txBox="1">
                <a:spLocks noRot="1" noChangeAspect="1" noMove="1" noResize="1" noEditPoints="1" noAdjustHandles="1" noChangeArrowheads="1" noChangeShapeType="1" noTextEdit="1"/>
              </p:cNvSpPr>
              <p:nvPr/>
            </p:nvSpPr>
            <p:spPr>
              <a:xfrm>
                <a:off x="2988090" y="5125918"/>
                <a:ext cx="1239698" cy="430887"/>
              </a:xfrm>
              <a:prstGeom prst="rect">
                <a:avLst/>
              </a:prstGeom>
              <a:blipFill>
                <a:blip r:embed="rId3"/>
                <a:stretch>
                  <a:fillRect t="-8571" r="-4040" b="-25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37663B59-496B-7949-B018-1E24CA72E070}"/>
                  </a:ext>
                </a:extLst>
              </p:cNvPr>
              <p:cNvSpPr txBox="1"/>
              <p:nvPr/>
            </p:nvSpPr>
            <p:spPr>
              <a:xfrm>
                <a:off x="6698499" y="3201761"/>
                <a:ext cx="1373261" cy="430887"/>
              </a:xfrm>
              <a:prstGeom prst="rect">
                <a:avLst/>
              </a:prstGeom>
              <a:noFill/>
            </p:spPr>
            <p:txBody>
              <a:bodyPr wrap="none" rtlCol="0">
                <a:spAutoFit/>
              </a:bodyPr>
              <a:lstStyle/>
              <a:p>
                <a14:m>
                  <m:oMath xmlns:m="http://schemas.openxmlformats.org/officeDocument/2006/math">
                    <m:sSub>
                      <m:sSubPr>
                        <m:ctrlPr>
                          <a:rPr lang="en-US" sz="2200" b="0" i="1" smtClean="0">
                            <a:latin typeface="Cambria Math" panose="02040503050406030204" pitchFamily="18" charset="0"/>
                            <a:ea typeface="Cambria Math" panose="02040503050406030204" pitchFamily="18" charset="0"/>
                          </a:rPr>
                        </m:ctrlPr>
                      </m:sSubPr>
                      <m:e>
                        <m:r>
                          <a:rPr lang="en-US" sz="2200" b="0" i="1" smtClean="0">
                            <a:latin typeface="Cambria Math" panose="02040503050406030204" pitchFamily="18" charset="0"/>
                            <a:ea typeface="Cambria Math" panose="02040503050406030204" pitchFamily="18" charset="0"/>
                          </a:rPr>
                          <m:t>𝑤</m:t>
                        </m:r>
                      </m:e>
                      <m:sub>
                        <m:r>
                          <a:rPr lang="en-US" sz="2200" b="0" i="1" smtClean="0">
                            <a:latin typeface="Cambria Math" panose="02040503050406030204" pitchFamily="18" charset="0"/>
                            <a:ea typeface="Cambria Math" panose="02040503050406030204" pitchFamily="18" charset="0"/>
                          </a:rPr>
                          <m:t>5</m:t>
                        </m:r>
                      </m:sub>
                    </m:sSub>
                  </m:oMath>
                </a14:m>
                <a:r>
                  <a:rPr lang="en-US" sz="2200" dirty="0">
                    <a:latin typeface="Cambria Math" panose="02040503050406030204" pitchFamily="18" charset="0"/>
                    <a:ea typeface="Cambria Math" panose="02040503050406030204" pitchFamily="18" charset="0"/>
                  </a:rPr>
                  <a:t> = 0.30</a:t>
                </a:r>
              </a:p>
            </p:txBody>
          </p:sp>
        </mc:Choice>
        <mc:Fallback xmlns="">
          <p:sp>
            <p:nvSpPr>
              <p:cNvPr id="32" name="TextBox 31">
                <a:extLst>
                  <a:ext uri="{FF2B5EF4-FFF2-40B4-BE49-F238E27FC236}">
                    <a16:creationId xmlns:a16="http://schemas.microsoft.com/office/drawing/2014/main" id="{37663B59-496B-7949-B018-1E24CA72E070}"/>
                  </a:ext>
                </a:extLst>
              </p:cNvPr>
              <p:cNvSpPr txBox="1">
                <a:spLocks noRot="1" noChangeAspect="1" noMove="1" noResize="1" noEditPoints="1" noAdjustHandles="1" noChangeArrowheads="1" noChangeShapeType="1" noTextEdit="1"/>
              </p:cNvSpPr>
              <p:nvPr/>
            </p:nvSpPr>
            <p:spPr>
              <a:xfrm>
                <a:off x="6698499" y="3201761"/>
                <a:ext cx="1373261" cy="430887"/>
              </a:xfrm>
              <a:prstGeom prst="rect">
                <a:avLst/>
              </a:prstGeom>
              <a:blipFill>
                <a:blip r:embed="rId4"/>
                <a:stretch>
                  <a:fillRect t="-8824" r="-3636" b="-2941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C68DF134-F471-7946-A598-A6E86653C083}"/>
                  </a:ext>
                </a:extLst>
              </p:cNvPr>
              <p:cNvSpPr txBox="1"/>
              <p:nvPr/>
            </p:nvSpPr>
            <p:spPr>
              <a:xfrm>
                <a:off x="6698499" y="4778776"/>
                <a:ext cx="1456231" cy="4308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𝑤</m:t>
                          </m:r>
                        </m:e>
                        <m:sub>
                          <m:r>
                            <a:rPr lang="en-US" sz="2200" b="0" i="1" smtClean="0">
                              <a:latin typeface="Cambria Math" panose="02040503050406030204" pitchFamily="18" charset="0"/>
                            </a:rPr>
                            <m:t>6</m:t>
                          </m:r>
                        </m:sub>
                      </m:sSub>
                      <m:r>
                        <a:rPr lang="en-US" sz="2200" b="0" i="1" smtClean="0">
                          <a:latin typeface="Cambria Math" panose="02040503050406030204" pitchFamily="18" charset="0"/>
                        </a:rPr>
                        <m:t>=0.90</m:t>
                      </m:r>
                    </m:oMath>
                  </m:oMathPara>
                </a14:m>
                <a:endParaRPr lang="en-US" sz="2200" dirty="0"/>
              </a:p>
            </p:txBody>
          </p:sp>
        </mc:Choice>
        <mc:Fallback xmlns="">
          <p:sp>
            <p:nvSpPr>
              <p:cNvPr id="33" name="TextBox 32">
                <a:extLst>
                  <a:ext uri="{FF2B5EF4-FFF2-40B4-BE49-F238E27FC236}">
                    <a16:creationId xmlns:a16="http://schemas.microsoft.com/office/drawing/2014/main" id="{C68DF134-F471-7946-A598-A6E86653C083}"/>
                  </a:ext>
                </a:extLst>
              </p:cNvPr>
              <p:cNvSpPr txBox="1">
                <a:spLocks noRot="1" noChangeAspect="1" noMove="1" noResize="1" noEditPoints="1" noAdjustHandles="1" noChangeArrowheads="1" noChangeShapeType="1" noTextEdit="1"/>
              </p:cNvSpPr>
              <p:nvPr/>
            </p:nvSpPr>
            <p:spPr>
              <a:xfrm>
                <a:off x="6698499" y="4778776"/>
                <a:ext cx="1456231" cy="430887"/>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Content Placeholder 2">
                <a:extLst>
                  <a:ext uri="{FF2B5EF4-FFF2-40B4-BE49-F238E27FC236}">
                    <a16:creationId xmlns:a16="http://schemas.microsoft.com/office/drawing/2014/main" id="{9EDBD7F6-A329-774F-8090-73CBB6B6EE1A}"/>
                  </a:ext>
                </a:extLst>
              </p:cNvPr>
              <p:cNvSpPr txBox="1">
                <a:spLocks/>
              </p:cNvSpPr>
              <p:nvPr/>
            </p:nvSpPr>
            <p:spPr>
              <a:xfrm>
                <a:off x="5953987" y="2513578"/>
                <a:ext cx="878543" cy="49127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b="0" i="1" dirty="0" smtClean="0">
                              <a:solidFill>
                                <a:schemeClr val="tx1"/>
                              </a:solidFill>
                              <a:latin typeface="Cambria Math" panose="02040503050406030204" pitchFamily="18" charset="0"/>
                            </a:rPr>
                          </m:ctrlPr>
                        </m:sSubPr>
                        <m:e>
                          <m:r>
                            <a:rPr lang="en-US" i="1" dirty="0" smtClean="0">
                              <a:solidFill>
                                <a:schemeClr val="tx1"/>
                              </a:solidFill>
                              <a:latin typeface="Cambria Math" panose="02040503050406030204" pitchFamily="18" charset="0"/>
                            </a:rPr>
                            <m:t>𝐻</m:t>
                          </m:r>
                        </m:e>
                        <m:sub>
                          <m:r>
                            <a:rPr lang="en-US" i="1" dirty="0" smtClean="0">
                              <a:solidFill>
                                <a:schemeClr val="tx1"/>
                              </a:solidFill>
                              <a:latin typeface="Cambria Math" panose="02040503050406030204" pitchFamily="18" charset="0"/>
                            </a:rPr>
                            <m:t>1</m:t>
                          </m:r>
                        </m:sub>
                      </m:sSub>
                    </m:oMath>
                  </m:oMathPara>
                </a14:m>
                <a:endParaRPr lang="en-US" dirty="0"/>
              </a:p>
            </p:txBody>
          </p:sp>
        </mc:Choice>
        <mc:Fallback xmlns="">
          <p:sp>
            <p:nvSpPr>
              <p:cNvPr id="34" name="Content Placeholder 2">
                <a:extLst>
                  <a:ext uri="{FF2B5EF4-FFF2-40B4-BE49-F238E27FC236}">
                    <a16:creationId xmlns:a16="http://schemas.microsoft.com/office/drawing/2014/main" id="{9EDBD7F6-A329-774F-8090-73CBB6B6EE1A}"/>
                  </a:ext>
                </a:extLst>
              </p:cNvPr>
              <p:cNvSpPr txBox="1">
                <a:spLocks noRot="1" noChangeAspect="1" noMove="1" noResize="1" noEditPoints="1" noAdjustHandles="1" noChangeArrowheads="1" noChangeShapeType="1" noTextEdit="1"/>
              </p:cNvSpPr>
              <p:nvPr/>
            </p:nvSpPr>
            <p:spPr>
              <a:xfrm>
                <a:off x="5953987" y="2513578"/>
                <a:ext cx="878543" cy="491270"/>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Content Placeholder 2">
                <a:extLst>
                  <a:ext uri="{FF2B5EF4-FFF2-40B4-BE49-F238E27FC236}">
                    <a16:creationId xmlns:a16="http://schemas.microsoft.com/office/drawing/2014/main" id="{9D8CC347-2FA3-E24F-9CB3-9A70A2102FC0}"/>
                  </a:ext>
                </a:extLst>
              </p:cNvPr>
              <p:cNvSpPr txBox="1">
                <a:spLocks/>
              </p:cNvSpPr>
              <p:nvPr/>
            </p:nvSpPr>
            <p:spPr>
              <a:xfrm>
                <a:off x="5875254" y="4260448"/>
                <a:ext cx="878543" cy="49127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b="0" i="1" dirty="0" smtClean="0">
                              <a:solidFill>
                                <a:schemeClr val="tx1"/>
                              </a:solidFill>
                              <a:latin typeface="Cambria Math" panose="02040503050406030204" pitchFamily="18" charset="0"/>
                            </a:rPr>
                          </m:ctrlPr>
                        </m:sSubPr>
                        <m:e>
                          <m:r>
                            <a:rPr lang="en-US" i="1" dirty="0" smtClean="0">
                              <a:solidFill>
                                <a:schemeClr val="tx1"/>
                              </a:solidFill>
                              <a:latin typeface="Cambria Math" panose="02040503050406030204" pitchFamily="18" charset="0"/>
                            </a:rPr>
                            <m:t>𝐻</m:t>
                          </m:r>
                        </m:e>
                        <m:sub>
                          <m:r>
                            <a:rPr lang="en-US" b="0" i="1" dirty="0" smtClean="0">
                              <a:solidFill>
                                <a:schemeClr val="tx1"/>
                              </a:solidFill>
                              <a:latin typeface="Cambria Math" panose="02040503050406030204" pitchFamily="18" charset="0"/>
                            </a:rPr>
                            <m:t>2</m:t>
                          </m:r>
                        </m:sub>
                      </m:sSub>
                    </m:oMath>
                  </m:oMathPara>
                </a14:m>
                <a:endParaRPr lang="en-US" dirty="0"/>
              </a:p>
            </p:txBody>
          </p:sp>
        </mc:Choice>
        <mc:Fallback xmlns="">
          <p:sp>
            <p:nvSpPr>
              <p:cNvPr id="35" name="Content Placeholder 2">
                <a:extLst>
                  <a:ext uri="{FF2B5EF4-FFF2-40B4-BE49-F238E27FC236}">
                    <a16:creationId xmlns:a16="http://schemas.microsoft.com/office/drawing/2014/main" id="{9D8CC347-2FA3-E24F-9CB3-9A70A2102FC0}"/>
                  </a:ext>
                </a:extLst>
              </p:cNvPr>
              <p:cNvSpPr txBox="1">
                <a:spLocks noRot="1" noChangeAspect="1" noMove="1" noResize="1" noEditPoints="1" noAdjustHandles="1" noChangeArrowheads="1" noChangeShapeType="1" noTextEdit="1"/>
              </p:cNvSpPr>
              <p:nvPr/>
            </p:nvSpPr>
            <p:spPr>
              <a:xfrm>
                <a:off x="5875254" y="4260448"/>
                <a:ext cx="878543" cy="491270"/>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Content Placeholder 2">
                <a:extLst>
                  <a:ext uri="{FF2B5EF4-FFF2-40B4-BE49-F238E27FC236}">
                    <a16:creationId xmlns:a16="http://schemas.microsoft.com/office/drawing/2014/main" id="{A3511906-2F34-2B4E-898C-BF187B86B7A7}"/>
                  </a:ext>
                </a:extLst>
              </p:cNvPr>
              <p:cNvSpPr txBox="1">
                <a:spLocks/>
              </p:cNvSpPr>
              <p:nvPr/>
            </p:nvSpPr>
            <p:spPr>
              <a:xfrm>
                <a:off x="9087294" y="3314198"/>
                <a:ext cx="878543" cy="49127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b="0" i="1" dirty="0" smtClean="0">
                              <a:solidFill>
                                <a:schemeClr val="tx1"/>
                              </a:solidFill>
                              <a:latin typeface="Cambria Math" panose="02040503050406030204" pitchFamily="18" charset="0"/>
                            </a:rPr>
                          </m:ctrlPr>
                        </m:sSubPr>
                        <m:e>
                          <m:r>
                            <a:rPr lang="en-US" b="0" i="1" dirty="0" smtClean="0">
                              <a:solidFill>
                                <a:schemeClr val="tx1"/>
                              </a:solidFill>
                              <a:latin typeface="Cambria Math" panose="02040503050406030204" pitchFamily="18" charset="0"/>
                            </a:rPr>
                            <m:t>𝑂</m:t>
                          </m:r>
                        </m:e>
                        <m:sub>
                          <m:r>
                            <a:rPr lang="en-US" i="1" dirty="0" smtClean="0">
                              <a:solidFill>
                                <a:schemeClr val="tx1"/>
                              </a:solidFill>
                              <a:latin typeface="Cambria Math" panose="02040503050406030204" pitchFamily="18" charset="0"/>
                            </a:rPr>
                            <m:t>1</m:t>
                          </m:r>
                        </m:sub>
                      </m:sSub>
                    </m:oMath>
                  </m:oMathPara>
                </a14:m>
                <a:endParaRPr lang="en-US" dirty="0"/>
              </a:p>
            </p:txBody>
          </p:sp>
        </mc:Choice>
        <mc:Fallback xmlns="">
          <p:sp>
            <p:nvSpPr>
              <p:cNvPr id="36" name="Content Placeholder 2">
                <a:extLst>
                  <a:ext uri="{FF2B5EF4-FFF2-40B4-BE49-F238E27FC236}">
                    <a16:creationId xmlns:a16="http://schemas.microsoft.com/office/drawing/2014/main" id="{A3511906-2F34-2B4E-898C-BF187B86B7A7}"/>
                  </a:ext>
                </a:extLst>
              </p:cNvPr>
              <p:cNvSpPr txBox="1">
                <a:spLocks noRot="1" noChangeAspect="1" noMove="1" noResize="1" noEditPoints="1" noAdjustHandles="1" noChangeArrowheads="1" noChangeShapeType="1" noTextEdit="1"/>
              </p:cNvSpPr>
              <p:nvPr/>
            </p:nvSpPr>
            <p:spPr>
              <a:xfrm>
                <a:off x="9087294" y="3314198"/>
                <a:ext cx="878543" cy="491270"/>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Content Placeholder 2">
                <a:extLst>
                  <a:ext uri="{FF2B5EF4-FFF2-40B4-BE49-F238E27FC236}">
                    <a16:creationId xmlns:a16="http://schemas.microsoft.com/office/drawing/2014/main" id="{E6FE47F3-203E-1C4C-BBDE-FEE31023C960}"/>
                  </a:ext>
                </a:extLst>
              </p:cNvPr>
              <p:cNvSpPr txBox="1">
                <a:spLocks/>
              </p:cNvSpPr>
              <p:nvPr/>
            </p:nvSpPr>
            <p:spPr>
              <a:xfrm>
                <a:off x="460243" y="2972616"/>
                <a:ext cx="878543" cy="49127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𝐼</m:t>
                          </m:r>
                        </m:e>
                        <m:sub>
                          <m:r>
                            <a:rPr lang="en-US" i="1" dirty="0" smtClean="0">
                              <a:latin typeface="Cambria Math" panose="02040503050406030204" pitchFamily="18" charset="0"/>
                            </a:rPr>
                            <m:t>1</m:t>
                          </m:r>
                        </m:sub>
                      </m:sSub>
                    </m:oMath>
                  </m:oMathPara>
                </a14:m>
                <a:endParaRPr lang="en-US" dirty="0"/>
              </a:p>
            </p:txBody>
          </p:sp>
        </mc:Choice>
        <mc:Fallback xmlns="">
          <p:sp>
            <p:nvSpPr>
              <p:cNvPr id="37" name="Content Placeholder 2">
                <a:extLst>
                  <a:ext uri="{FF2B5EF4-FFF2-40B4-BE49-F238E27FC236}">
                    <a16:creationId xmlns:a16="http://schemas.microsoft.com/office/drawing/2014/main" id="{E6FE47F3-203E-1C4C-BBDE-FEE31023C960}"/>
                  </a:ext>
                </a:extLst>
              </p:cNvPr>
              <p:cNvSpPr txBox="1">
                <a:spLocks noRot="1" noChangeAspect="1" noMove="1" noResize="1" noEditPoints="1" noAdjustHandles="1" noChangeArrowheads="1" noChangeShapeType="1" noTextEdit="1"/>
              </p:cNvSpPr>
              <p:nvPr/>
            </p:nvSpPr>
            <p:spPr>
              <a:xfrm>
                <a:off x="460243" y="2972616"/>
                <a:ext cx="878543" cy="491270"/>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Content Placeholder 2">
                <a:extLst>
                  <a:ext uri="{FF2B5EF4-FFF2-40B4-BE49-F238E27FC236}">
                    <a16:creationId xmlns:a16="http://schemas.microsoft.com/office/drawing/2014/main" id="{8DDE642B-DD9F-594F-96A3-C488EC8620DC}"/>
                  </a:ext>
                </a:extLst>
              </p:cNvPr>
              <p:cNvSpPr txBox="1">
                <a:spLocks/>
              </p:cNvSpPr>
              <p:nvPr/>
            </p:nvSpPr>
            <p:spPr>
              <a:xfrm>
                <a:off x="460243" y="4873766"/>
                <a:ext cx="878543" cy="49127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𝐼</m:t>
                          </m:r>
                        </m:e>
                        <m:sub>
                          <m:r>
                            <a:rPr lang="en-US" i="1" dirty="0" smtClean="0">
                              <a:latin typeface="Cambria Math" panose="02040503050406030204" pitchFamily="18" charset="0"/>
                            </a:rPr>
                            <m:t>2</m:t>
                          </m:r>
                        </m:sub>
                      </m:sSub>
                    </m:oMath>
                  </m:oMathPara>
                </a14:m>
                <a:endParaRPr lang="en-US" dirty="0"/>
              </a:p>
            </p:txBody>
          </p:sp>
        </mc:Choice>
        <mc:Fallback xmlns="">
          <p:sp>
            <p:nvSpPr>
              <p:cNvPr id="38" name="Content Placeholder 2">
                <a:extLst>
                  <a:ext uri="{FF2B5EF4-FFF2-40B4-BE49-F238E27FC236}">
                    <a16:creationId xmlns:a16="http://schemas.microsoft.com/office/drawing/2014/main" id="{8DDE642B-DD9F-594F-96A3-C488EC8620DC}"/>
                  </a:ext>
                </a:extLst>
              </p:cNvPr>
              <p:cNvSpPr txBox="1">
                <a:spLocks noRot="1" noChangeAspect="1" noMove="1" noResize="1" noEditPoints="1" noAdjustHandles="1" noChangeArrowheads="1" noChangeShapeType="1" noTextEdit="1"/>
              </p:cNvSpPr>
              <p:nvPr/>
            </p:nvSpPr>
            <p:spPr>
              <a:xfrm>
                <a:off x="460243" y="4873766"/>
                <a:ext cx="878543" cy="491270"/>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F3B050E5-10C6-794C-BDCC-F074D043D9DF}"/>
                  </a:ext>
                </a:extLst>
              </p:cNvPr>
              <p:cNvSpPr txBox="1"/>
              <p:nvPr/>
            </p:nvSpPr>
            <p:spPr>
              <a:xfrm>
                <a:off x="531729" y="1227639"/>
                <a:ext cx="10687050" cy="461665"/>
              </a:xfrm>
              <a:prstGeom prst="rect">
                <a:avLst/>
              </a:prstGeom>
              <a:noFill/>
            </p:spPr>
            <p:txBody>
              <a:bodyPr wrap="square" rtlCol="0">
                <a:spAutoFit/>
              </a:bodyPr>
              <a:lstStyle/>
              <a:p>
                <a14:m>
                  <m:oMath xmlns:m="http://schemas.openxmlformats.org/officeDocument/2006/math">
                    <m:sSub>
                      <m:sSubPr>
                        <m:ctrlPr>
                          <a:rPr lang="en-US" sz="2400" i="1" smtClean="0">
                            <a:latin typeface="Cambria Math" panose="02040503050406030204" pitchFamily="18" charset="0"/>
                          </a:rPr>
                        </m:ctrlPr>
                      </m:sSubPr>
                      <m:e>
                        <m:r>
                          <a:rPr lang="en-US" sz="2400" i="1">
                            <a:latin typeface="Cambria Math" panose="02040503050406030204" pitchFamily="18" charset="0"/>
                          </a:rPr>
                          <m:t>𝑂</m:t>
                        </m:r>
                      </m:e>
                      <m:sub>
                        <m:r>
                          <a:rPr lang="en-US" sz="2400" i="1">
                            <a:latin typeface="Cambria Math" panose="02040503050406030204" pitchFamily="18" charset="0"/>
                          </a:rPr>
                          <m:t>1</m:t>
                        </m:r>
                      </m:sub>
                    </m:sSub>
                    <m:r>
                      <a:rPr lang="en-US" sz="2400" i="1">
                        <a:latin typeface="Cambria Math" panose="02040503050406030204" pitchFamily="18" charset="0"/>
                      </a:rPr>
                      <m:t>=</m:t>
                    </m:r>
                    <m:d>
                      <m:dPr>
                        <m:ctrlPr>
                          <a:rPr lang="en-US" sz="2400" i="1">
                            <a:latin typeface="Cambria Math" panose="02040503050406030204" pitchFamily="18" charset="0"/>
                          </a:rPr>
                        </m:ctrlPr>
                      </m:dPr>
                      <m:e>
                        <m:r>
                          <a:rPr lang="en-US" sz="2400" i="1">
                            <a:latin typeface="Cambria Math" panose="02040503050406030204" pitchFamily="18" charset="0"/>
                          </a:rPr>
                          <m:t>0.</m:t>
                        </m:r>
                        <m:r>
                          <a:rPr lang="en-US" sz="2400" b="0" i="1" smtClean="0">
                            <a:latin typeface="Cambria Math" panose="02040503050406030204" pitchFamily="18" charset="0"/>
                          </a:rPr>
                          <m:t>68</m:t>
                        </m:r>
                        <m:r>
                          <a:rPr lang="en-US" sz="2400" i="1">
                            <a:latin typeface="Cambria Math" panose="02040503050406030204" pitchFamily="18" charset="0"/>
                          </a:rPr>
                          <m:t>∗0.</m:t>
                        </m:r>
                        <m:r>
                          <a:rPr lang="en-US" sz="2400" b="0" i="1" smtClean="0">
                            <a:latin typeface="Cambria Math" panose="02040503050406030204" pitchFamily="18" charset="0"/>
                          </a:rPr>
                          <m:t>3</m:t>
                        </m:r>
                        <m:r>
                          <a:rPr lang="en-US" sz="2400" i="1">
                            <a:latin typeface="Cambria Math" panose="02040503050406030204" pitchFamily="18" charset="0"/>
                          </a:rPr>
                          <m:t>0</m:t>
                        </m:r>
                      </m:e>
                    </m:d>
                  </m:oMath>
                </a14:m>
                <a:r>
                  <a:rPr lang="en-US" sz="2400" dirty="0"/>
                  <a:t>+ </a:t>
                </a:r>
                <a14:m>
                  <m:oMath xmlns:m="http://schemas.openxmlformats.org/officeDocument/2006/math">
                    <m:d>
                      <m:dPr>
                        <m:ctrlPr>
                          <a:rPr lang="en-US" sz="2400" i="1">
                            <a:latin typeface="Cambria Math" panose="02040503050406030204" pitchFamily="18" charset="0"/>
                          </a:rPr>
                        </m:ctrlPr>
                      </m:dPr>
                      <m:e>
                        <m:r>
                          <a:rPr lang="en-US" sz="2400" i="1">
                            <a:latin typeface="Cambria Math" panose="02040503050406030204" pitchFamily="18" charset="0"/>
                          </a:rPr>
                          <m:t>0.6</m:t>
                        </m:r>
                        <m:r>
                          <a:rPr lang="en-US" sz="2400" b="0" i="1" smtClean="0">
                            <a:latin typeface="Cambria Math" panose="02040503050406030204" pitchFamily="18" charset="0"/>
                          </a:rPr>
                          <m:t>6</m:t>
                        </m:r>
                        <m:r>
                          <a:rPr lang="en-US" sz="2400" i="1">
                            <a:latin typeface="Cambria Math" panose="02040503050406030204" pitchFamily="18" charset="0"/>
                          </a:rPr>
                          <m:t>∗0.</m:t>
                        </m:r>
                        <m:r>
                          <a:rPr lang="en-US" sz="2400" b="0" i="1" smtClean="0">
                            <a:latin typeface="Cambria Math" panose="02040503050406030204" pitchFamily="18" charset="0"/>
                          </a:rPr>
                          <m:t>9</m:t>
                        </m:r>
                        <m:r>
                          <a:rPr lang="en-US" sz="2400" i="1">
                            <a:latin typeface="Cambria Math" panose="02040503050406030204" pitchFamily="18" charset="0"/>
                          </a:rPr>
                          <m:t>0</m:t>
                        </m:r>
                      </m:e>
                    </m:d>
                  </m:oMath>
                </a14:m>
                <a:r>
                  <a:rPr lang="en-US" sz="2400" dirty="0"/>
                  <a:t> </a:t>
                </a:r>
              </a:p>
            </p:txBody>
          </p:sp>
        </mc:Choice>
        <mc:Fallback xmlns="">
          <p:sp>
            <p:nvSpPr>
              <p:cNvPr id="5" name="TextBox 4">
                <a:extLst>
                  <a:ext uri="{FF2B5EF4-FFF2-40B4-BE49-F238E27FC236}">
                    <a16:creationId xmlns:a16="http://schemas.microsoft.com/office/drawing/2014/main" id="{F3B050E5-10C6-794C-BDCC-F074D043D9DF}"/>
                  </a:ext>
                </a:extLst>
              </p:cNvPr>
              <p:cNvSpPr txBox="1">
                <a:spLocks noRot="1" noChangeAspect="1" noMove="1" noResize="1" noEditPoints="1" noAdjustHandles="1" noChangeArrowheads="1" noChangeShapeType="1" noTextEdit="1"/>
              </p:cNvSpPr>
              <p:nvPr/>
            </p:nvSpPr>
            <p:spPr>
              <a:xfrm>
                <a:off x="531729" y="1227639"/>
                <a:ext cx="10687050" cy="461665"/>
              </a:xfrm>
              <a:prstGeom prst="rect">
                <a:avLst/>
              </a:prstGeom>
              <a:blipFill>
                <a:blip r:embed="rId11"/>
                <a:stretch>
                  <a:fillRect l="-119" t="-10811" b="-297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2644A6DB-99F0-164F-9D11-5E4655BA3F62}"/>
                  </a:ext>
                </a:extLst>
              </p:cNvPr>
              <p:cNvSpPr txBox="1"/>
              <p:nvPr/>
            </p:nvSpPr>
            <p:spPr>
              <a:xfrm>
                <a:off x="2170322" y="3686558"/>
                <a:ext cx="1456232" cy="4308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𝑤</m:t>
                          </m:r>
                        </m:e>
                        <m:sub>
                          <m:r>
                            <a:rPr lang="en-US" sz="2200" b="0" i="1" smtClean="0">
                              <a:latin typeface="Cambria Math" panose="02040503050406030204" pitchFamily="18" charset="0"/>
                            </a:rPr>
                            <m:t>2</m:t>
                          </m:r>
                        </m:sub>
                      </m:sSub>
                      <m:r>
                        <a:rPr lang="en-US" sz="2200" b="0" i="1" smtClean="0">
                          <a:latin typeface="Cambria Math" panose="02040503050406030204" pitchFamily="18" charset="0"/>
                        </a:rPr>
                        <m:t>=0.40</m:t>
                      </m:r>
                    </m:oMath>
                  </m:oMathPara>
                </a14:m>
                <a:endParaRPr lang="en-US" sz="2200" dirty="0"/>
              </a:p>
            </p:txBody>
          </p:sp>
        </mc:Choice>
        <mc:Fallback xmlns="">
          <p:sp>
            <p:nvSpPr>
              <p:cNvPr id="39" name="TextBox 38">
                <a:extLst>
                  <a:ext uri="{FF2B5EF4-FFF2-40B4-BE49-F238E27FC236}">
                    <a16:creationId xmlns:a16="http://schemas.microsoft.com/office/drawing/2014/main" id="{2644A6DB-99F0-164F-9D11-5E4655BA3F62}"/>
                  </a:ext>
                </a:extLst>
              </p:cNvPr>
              <p:cNvSpPr txBox="1">
                <a:spLocks noRot="1" noChangeAspect="1" noMove="1" noResize="1" noEditPoints="1" noAdjustHandles="1" noChangeArrowheads="1" noChangeShapeType="1" noTextEdit="1"/>
              </p:cNvSpPr>
              <p:nvPr/>
            </p:nvSpPr>
            <p:spPr>
              <a:xfrm>
                <a:off x="2170322" y="3686558"/>
                <a:ext cx="1456232" cy="430887"/>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3E3B7B50-ABF0-0245-BBC9-874F739BB847}"/>
                  </a:ext>
                </a:extLst>
              </p:cNvPr>
              <p:cNvSpPr txBox="1"/>
              <p:nvPr/>
            </p:nvSpPr>
            <p:spPr>
              <a:xfrm>
                <a:off x="2386565" y="4244592"/>
                <a:ext cx="1248227" cy="430887"/>
              </a:xfrm>
              <a:prstGeom prst="rect">
                <a:avLst/>
              </a:prstGeom>
              <a:noFill/>
            </p:spPr>
            <p:txBody>
              <a:bodyPr wrap="none" rtlCol="0">
                <a:spAutoFit/>
              </a:bodyPr>
              <a:lstStyle/>
              <a:p>
                <a14:m>
                  <m:oMath xmlns:m="http://schemas.openxmlformats.org/officeDocument/2006/math">
                    <m:sSub>
                      <m:sSubPr>
                        <m:ctrlPr>
                          <a:rPr lang="en-US" sz="2200" b="0" i="1" smtClean="0">
                            <a:latin typeface="Cambria Math" panose="02040503050406030204" pitchFamily="18" charset="0"/>
                            <a:ea typeface="Cambria Math" panose="02040503050406030204" pitchFamily="18" charset="0"/>
                          </a:rPr>
                        </m:ctrlPr>
                      </m:sSubPr>
                      <m:e>
                        <m:r>
                          <a:rPr lang="en-US" sz="2200" b="0" i="1" smtClean="0">
                            <a:latin typeface="Cambria Math" panose="02040503050406030204" pitchFamily="18" charset="0"/>
                            <a:ea typeface="Cambria Math" panose="02040503050406030204" pitchFamily="18" charset="0"/>
                          </a:rPr>
                          <m:t>𝑤</m:t>
                        </m:r>
                      </m:e>
                      <m:sub>
                        <m:r>
                          <a:rPr lang="en-US" sz="2200" b="0" i="1" smtClean="0">
                            <a:latin typeface="Cambria Math" panose="02040503050406030204" pitchFamily="18" charset="0"/>
                            <a:ea typeface="Cambria Math" panose="02040503050406030204" pitchFamily="18" charset="0"/>
                          </a:rPr>
                          <m:t>3</m:t>
                        </m:r>
                      </m:sub>
                    </m:sSub>
                  </m:oMath>
                </a14:m>
                <a:r>
                  <a:rPr lang="en-US" sz="2200" dirty="0">
                    <a:latin typeface="Cambria Math" panose="02040503050406030204" pitchFamily="18" charset="0"/>
                    <a:ea typeface="Cambria Math" panose="02040503050406030204" pitchFamily="18" charset="0"/>
                  </a:rPr>
                  <a:t>=0.80</a:t>
                </a:r>
              </a:p>
            </p:txBody>
          </p:sp>
        </mc:Choice>
        <mc:Fallback xmlns="">
          <p:sp>
            <p:nvSpPr>
              <p:cNvPr id="40" name="TextBox 39">
                <a:extLst>
                  <a:ext uri="{FF2B5EF4-FFF2-40B4-BE49-F238E27FC236}">
                    <a16:creationId xmlns:a16="http://schemas.microsoft.com/office/drawing/2014/main" id="{3E3B7B50-ABF0-0245-BBC9-874F739BB847}"/>
                  </a:ext>
                </a:extLst>
              </p:cNvPr>
              <p:cNvSpPr txBox="1">
                <a:spLocks noRot="1" noChangeAspect="1" noMove="1" noResize="1" noEditPoints="1" noAdjustHandles="1" noChangeArrowheads="1" noChangeShapeType="1" noTextEdit="1"/>
              </p:cNvSpPr>
              <p:nvPr/>
            </p:nvSpPr>
            <p:spPr>
              <a:xfrm>
                <a:off x="2386565" y="4244592"/>
                <a:ext cx="1248227" cy="430887"/>
              </a:xfrm>
              <a:prstGeom prst="rect">
                <a:avLst/>
              </a:prstGeom>
              <a:blipFill>
                <a:blip r:embed="rId13"/>
                <a:stretch>
                  <a:fillRect t="-5714" r="-5051" b="-28571"/>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3019BCD4-233D-B946-A188-285CAD19A19B}"/>
              </a:ext>
            </a:extLst>
          </p:cNvPr>
          <p:cNvSpPr txBox="1"/>
          <p:nvPr/>
        </p:nvSpPr>
        <p:spPr>
          <a:xfrm>
            <a:off x="9526565" y="4092274"/>
            <a:ext cx="1305935" cy="369332"/>
          </a:xfrm>
          <a:prstGeom prst="rect">
            <a:avLst/>
          </a:prstGeom>
          <a:noFill/>
        </p:spPr>
        <p:txBody>
          <a:bodyPr wrap="none" rtlCol="0">
            <a:spAutoFit/>
          </a:bodyPr>
          <a:lstStyle/>
          <a:p>
            <a:r>
              <a:rPr lang="en-US" dirty="0">
                <a:latin typeface="Helvetica" pitchFamily="2" charset="0"/>
              </a:rPr>
              <a:t>Target: 0.5</a:t>
            </a:r>
          </a:p>
        </p:txBody>
      </p:sp>
    </p:spTree>
    <p:extLst>
      <p:ext uri="{BB962C8B-B14F-4D97-AF65-F5344CB8AC3E}">
        <p14:creationId xmlns:p14="http://schemas.microsoft.com/office/powerpoint/2010/main" val="2447270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1673285" y="443134"/>
            <a:ext cx="10058400" cy="3849624"/>
          </a:xfrm>
        </p:spPr>
        <p:txBody>
          <a:bodyPr>
            <a:normAutofit/>
          </a:bodyPr>
          <a:lstStyle/>
          <a:p>
            <a:r>
              <a:rPr lang="en-US" sz="2400" dirty="0">
                <a:latin typeface="Helvetica" pitchFamily="2" charset="0"/>
              </a:rPr>
              <a:t>The basic premise, is that nodes in the input layer each have a number in them, between 0 and 1. </a:t>
            </a:r>
          </a:p>
          <a:p>
            <a:r>
              <a:rPr lang="en-US" sz="2400" dirty="0">
                <a:latin typeface="Helvetica" pitchFamily="2" charset="0"/>
              </a:rPr>
              <a:t>You can think of the input layer as being a big array of these numbers (somewhat depicted below).</a:t>
            </a:r>
          </a:p>
          <a:p>
            <a:r>
              <a:rPr lang="en-US" sz="2400" dirty="0">
                <a:latin typeface="Helvetica" pitchFamily="2" charset="0"/>
              </a:rPr>
              <a:t>Based on those numbers…</a:t>
            </a:r>
            <a:endParaRPr lang="en-US" sz="1500" dirty="0">
              <a:latin typeface="Helvetica" pitchFamily="2" charset="0"/>
            </a:endParaRPr>
          </a:p>
        </p:txBody>
      </p:sp>
      <p:grpSp>
        <p:nvGrpSpPr>
          <p:cNvPr id="34" name="Group 33">
            <a:extLst>
              <a:ext uri="{FF2B5EF4-FFF2-40B4-BE49-F238E27FC236}">
                <a16:creationId xmlns:a16="http://schemas.microsoft.com/office/drawing/2014/main" id="{E7596C49-A122-C243-ADC3-4BDAE2A9FB11}"/>
              </a:ext>
            </a:extLst>
          </p:cNvPr>
          <p:cNvGrpSpPr/>
          <p:nvPr/>
        </p:nvGrpSpPr>
        <p:grpSpPr>
          <a:xfrm>
            <a:off x="1066797" y="2714625"/>
            <a:ext cx="461966" cy="3563939"/>
            <a:chOff x="1066797" y="2714625"/>
            <a:chExt cx="461966" cy="3563939"/>
          </a:xfrm>
        </p:grpSpPr>
        <p:sp>
          <p:nvSpPr>
            <p:cNvPr id="4" name="Oval 3">
              <a:extLst>
                <a:ext uri="{FF2B5EF4-FFF2-40B4-BE49-F238E27FC236}">
                  <a16:creationId xmlns:a16="http://schemas.microsoft.com/office/drawing/2014/main" id="{6101BDEF-80C8-6D44-B172-40FE6F2FE943}"/>
                </a:ext>
              </a:extLst>
            </p:cNvPr>
            <p:cNvSpPr/>
            <p:nvPr/>
          </p:nvSpPr>
          <p:spPr>
            <a:xfrm>
              <a:off x="1066800" y="2714625"/>
              <a:ext cx="461963" cy="414338"/>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4D21943A-718F-F94A-9CC1-93D7450912F4}"/>
                </a:ext>
              </a:extLst>
            </p:cNvPr>
            <p:cNvSpPr/>
            <p:nvPr/>
          </p:nvSpPr>
          <p:spPr>
            <a:xfrm>
              <a:off x="1066799" y="3149653"/>
              <a:ext cx="461963" cy="414338"/>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1BDD82B4-70F9-EA47-A805-08DE46896730}"/>
                </a:ext>
              </a:extLst>
            </p:cNvPr>
            <p:cNvSpPr/>
            <p:nvPr/>
          </p:nvSpPr>
          <p:spPr>
            <a:xfrm>
              <a:off x="1066799" y="3563991"/>
              <a:ext cx="461963" cy="414338"/>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3D8CC964-3D9D-3143-8526-FEE8A52DE58F}"/>
                </a:ext>
              </a:extLst>
            </p:cNvPr>
            <p:cNvSpPr/>
            <p:nvPr/>
          </p:nvSpPr>
          <p:spPr>
            <a:xfrm>
              <a:off x="1066798" y="5024862"/>
              <a:ext cx="461963" cy="414338"/>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C5B79BAC-660C-9D4F-9AB3-D89031DDB7F8}"/>
                </a:ext>
              </a:extLst>
            </p:cNvPr>
            <p:cNvSpPr/>
            <p:nvPr/>
          </p:nvSpPr>
          <p:spPr>
            <a:xfrm>
              <a:off x="1066798" y="5439200"/>
              <a:ext cx="461963" cy="414338"/>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FEC05DDD-F804-D04F-BB2E-8E5ABC3F862C}"/>
                </a:ext>
              </a:extLst>
            </p:cNvPr>
            <p:cNvSpPr/>
            <p:nvPr/>
          </p:nvSpPr>
          <p:spPr>
            <a:xfrm>
              <a:off x="1066797" y="5864226"/>
              <a:ext cx="461963" cy="414338"/>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97718B2B-4AE8-AC4B-939B-E60C0FE98A4A}"/>
                </a:ext>
              </a:extLst>
            </p:cNvPr>
            <p:cNvSpPr txBox="1"/>
            <p:nvPr/>
          </p:nvSpPr>
          <p:spPr>
            <a:xfrm>
              <a:off x="1204909" y="3989017"/>
              <a:ext cx="185737" cy="923330"/>
            </a:xfrm>
            <a:prstGeom prst="rect">
              <a:avLst/>
            </a:prstGeom>
            <a:noFill/>
          </p:spPr>
          <p:txBody>
            <a:bodyPr wrap="square" rtlCol="0">
              <a:spAutoFit/>
            </a:bodyPr>
            <a:lstStyle/>
            <a:p>
              <a:r>
                <a:rPr lang="en-US" dirty="0"/>
                <a:t>.</a:t>
              </a:r>
            </a:p>
            <a:p>
              <a:r>
                <a:rPr lang="en-US" dirty="0"/>
                <a:t>.</a:t>
              </a:r>
            </a:p>
            <a:p>
              <a:r>
                <a:rPr lang="en-US" dirty="0"/>
                <a:t>.</a:t>
              </a:r>
            </a:p>
          </p:txBody>
        </p:sp>
      </p:grpSp>
      <p:grpSp>
        <p:nvGrpSpPr>
          <p:cNvPr id="35" name="Group 34">
            <a:extLst>
              <a:ext uri="{FF2B5EF4-FFF2-40B4-BE49-F238E27FC236}">
                <a16:creationId xmlns:a16="http://schemas.microsoft.com/office/drawing/2014/main" id="{333A4914-F1DA-FC4E-AB49-485F59D2CD7E}"/>
              </a:ext>
            </a:extLst>
          </p:cNvPr>
          <p:cNvGrpSpPr/>
          <p:nvPr/>
        </p:nvGrpSpPr>
        <p:grpSpPr>
          <a:xfrm>
            <a:off x="3762374" y="3221831"/>
            <a:ext cx="461964" cy="2642547"/>
            <a:chOff x="3762374" y="3221831"/>
            <a:chExt cx="461964" cy="2642547"/>
          </a:xfrm>
        </p:grpSpPr>
        <p:sp>
          <p:nvSpPr>
            <p:cNvPr id="12" name="Oval 11">
              <a:extLst>
                <a:ext uri="{FF2B5EF4-FFF2-40B4-BE49-F238E27FC236}">
                  <a16:creationId xmlns:a16="http://schemas.microsoft.com/office/drawing/2014/main" id="{4FA8464E-4820-0D4F-9BB2-C0E10B200ECE}"/>
                </a:ext>
              </a:extLst>
            </p:cNvPr>
            <p:cNvSpPr/>
            <p:nvPr/>
          </p:nvSpPr>
          <p:spPr>
            <a:xfrm>
              <a:off x="3762375" y="3221831"/>
              <a:ext cx="461963" cy="414338"/>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360BE1C9-33C5-644F-9C5F-32F8762E813B}"/>
                </a:ext>
              </a:extLst>
            </p:cNvPr>
            <p:cNvSpPr/>
            <p:nvPr/>
          </p:nvSpPr>
          <p:spPr>
            <a:xfrm>
              <a:off x="3762375" y="3644053"/>
              <a:ext cx="461963" cy="414338"/>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501E0F2F-1142-604F-9470-D467CF15630D}"/>
                </a:ext>
              </a:extLst>
            </p:cNvPr>
            <p:cNvSpPr/>
            <p:nvPr/>
          </p:nvSpPr>
          <p:spPr>
            <a:xfrm>
              <a:off x="3762375" y="5017177"/>
              <a:ext cx="461963" cy="414338"/>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3BB03C6B-86E9-8648-BD9E-E412A5187F14}"/>
                </a:ext>
              </a:extLst>
            </p:cNvPr>
            <p:cNvSpPr/>
            <p:nvPr/>
          </p:nvSpPr>
          <p:spPr>
            <a:xfrm>
              <a:off x="3762374" y="5450040"/>
              <a:ext cx="461963" cy="414338"/>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081ECB4B-5C7C-0743-A83E-7DD611529577}"/>
                </a:ext>
              </a:extLst>
            </p:cNvPr>
            <p:cNvSpPr txBox="1"/>
            <p:nvPr/>
          </p:nvSpPr>
          <p:spPr>
            <a:xfrm>
              <a:off x="3871910" y="4034283"/>
              <a:ext cx="185737" cy="923330"/>
            </a:xfrm>
            <a:prstGeom prst="rect">
              <a:avLst/>
            </a:prstGeom>
            <a:noFill/>
          </p:spPr>
          <p:txBody>
            <a:bodyPr wrap="square" rtlCol="0">
              <a:spAutoFit/>
            </a:bodyPr>
            <a:lstStyle/>
            <a:p>
              <a:r>
                <a:rPr lang="en-US" dirty="0"/>
                <a:t>.</a:t>
              </a:r>
            </a:p>
            <a:p>
              <a:r>
                <a:rPr lang="en-US" dirty="0"/>
                <a:t>.</a:t>
              </a:r>
            </a:p>
            <a:p>
              <a:r>
                <a:rPr lang="en-US" dirty="0"/>
                <a:t>.</a:t>
              </a:r>
            </a:p>
          </p:txBody>
        </p:sp>
      </p:grpSp>
      <p:grpSp>
        <p:nvGrpSpPr>
          <p:cNvPr id="36" name="Group 35">
            <a:extLst>
              <a:ext uri="{FF2B5EF4-FFF2-40B4-BE49-F238E27FC236}">
                <a16:creationId xmlns:a16="http://schemas.microsoft.com/office/drawing/2014/main" id="{470D2E71-6334-6648-9891-9FCC49635657}"/>
              </a:ext>
            </a:extLst>
          </p:cNvPr>
          <p:cNvGrpSpPr/>
          <p:nvPr/>
        </p:nvGrpSpPr>
        <p:grpSpPr>
          <a:xfrm>
            <a:off x="6688929" y="3221831"/>
            <a:ext cx="461964" cy="2642547"/>
            <a:chOff x="6688929" y="3221831"/>
            <a:chExt cx="461964" cy="2642547"/>
          </a:xfrm>
        </p:grpSpPr>
        <p:sp>
          <p:nvSpPr>
            <p:cNvPr id="19" name="Oval 18">
              <a:extLst>
                <a:ext uri="{FF2B5EF4-FFF2-40B4-BE49-F238E27FC236}">
                  <a16:creationId xmlns:a16="http://schemas.microsoft.com/office/drawing/2014/main" id="{7EBB5E09-197E-1D40-BEFA-5509D1AD7DC6}"/>
                </a:ext>
              </a:extLst>
            </p:cNvPr>
            <p:cNvSpPr/>
            <p:nvPr/>
          </p:nvSpPr>
          <p:spPr>
            <a:xfrm>
              <a:off x="6688930" y="3221831"/>
              <a:ext cx="461963" cy="414338"/>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16451F44-15ED-274D-A734-082027BA3D86}"/>
                </a:ext>
              </a:extLst>
            </p:cNvPr>
            <p:cNvSpPr/>
            <p:nvPr/>
          </p:nvSpPr>
          <p:spPr>
            <a:xfrm>
              <a:off x="6688930" y="3644053"/>
              <a:ext cx="461963" cy="414338"/>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BEEE62FC-39F5-274A-9E43-E1EE1944CA46}"/>
                </a:ext>
              </a:extLst>
            </p:cNvPr>
            <p:cNvSpPr/>
            <p:nvPr/>
          </p:nvSpPr>
          <p:spPr>
            <a:xfrm>
              <a:off x="6688930" y="5017177"/>
              <a:ext cx="461963" cy="414338"/>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0AF3FE92-D36D-2E45-9328-BA2744C48B5F}"/>
                </a:ext>
              </a:extLst>
            </p:cNvPr>
            <p:cNvSpPr/>
            <p:nvPr/>
          </p:nvSpPr>
          <p:spPr>
            <a:xfrm>
              <a:off x="6688929" y="5450040"/>
              <a:ext cx="461963" cy="414338"/>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9FCEE4FD-CA9B-7947-A7C7-D8888AC47540}"/>
                </a:ext>
              </a:extLst>
            </p:cNvPr>
            <p:cNvSpPr txBox="1"/>
            <p:nvPr/>
          </p:nvSpPr>
          <p:spPr>
            <a:xfrm>
              <a:off x="6798464" y="3978329"/>
              <a:ext cx="185737" cy="923330"/>
            </a:xfrm>
            <a:prstGeom prst="rect">
              <a:avLst/>
            </a:prstGeom>
            <a:noFill/>
          </p:spPr>
          <p:txBody>
            <a:bodyPr wrap="square" rtlCol="0">
              <a:spAutoFit/>
            </a:bodyPr>
            <a:lstStyle/>
            <a:p>
              <a:r>
                <a:rPr lang="en-US" dirty="0"/>
                <a:t>.</a:t>
              </a:r>
            </a:p>
            <a:p>
              <a:r>
                <a:rPr lang="en-US" dirty="0"/>
                <a:t>.</a:t>
              </a:r>
            </a:p>
            <a:p>
              <a:r>
                <a:rPr lang="en-US" dirty="0"/>
                <a:t>.</a:t>
              </a:r>
            </a:p>
          </p:txBody>
        </p:sp>
      </p:grpSp>
      <p:grpSp>
        <p:nvGrpSpPr>
          <p:cNvPr id="37" name="Group 36">
            <a:extLst>
              <a:ext uri="{FF2B5EF4-FFF2-40B4-BE49-F238E27FC236}">
                <a16:creationId xmlns:a16="http://schemas.microsoft.com/office/drawing/2014/main" id="{EC4B585F-D806-594F-B3B3-BBAD4FCB4BCA}"/>
              </a:ext>
            </a:extLst>
          </p:cNvPr>
          <p:cNvGrpSpPr/>
          <p:nvPr/>
        </p:nvGrpSpPr>
        <p:grpSpPr>
          <a:xfrm>
            <a:off x="9132088" y="3436884"/>
            <a:ext cx="483396" cy="2100351"/>
            <a:chOff x="9132088" y="3436884"/>
            <a:chExt cx="483396" cy="2100351"/>
          </a:xfrm>
        </p:grpSpPr>
        <p:sp>
          <p:nvSpPr>
            <p:cNvPr id="29" name="Oval 28">
              <a:extLst>
                <a:ext uri="{FF2B5EF4-FFF2-40B4-BE49-F238E27FC236}">
                  <a16:creationId xmlns:a16="http://schemas.microsoft.com/office/drawing/2014/main" id="{338D9667-7308-D64E-A5B2-2B7046FB108E}"/>
                </a:ext>
              </a:extLst>
            </p:cNvPr>
            <p:cNvSpPr/>
            <p:nvPr/>
          </p:nvSpPr>
          <p:spPr>
            <a:xfrm>
              <a:off x="9132089" y="3436884"/>
              <a:ext cx="461963" cy="414338"/>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473D6C21-ADF1-B546-96DB-EE63D3C28D57}"/>
                </a:ext>
              </a:extLst>
            </p:cNvPr>
            <p:cNvSpPr/>
            <p:nvPr/>
          </p:nvSpPr>
          <p:spPr>
            <a:xfrm>
              <a:off x="9132088" y="3851222"/>
              <a:ext cx="461963" cy="414338"/>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ED2E56FD-DC2F-9241-9CE7-6616A40C406C}"/>
                </a:ext>
              </a:extLst>
            </p:cNvPr>
            <p:cNvSpPr/>
            <p:nvPr/>
          </p:nvSpPr>
          <p:spPr>
            <a:xfrm>
              <a:off x="9141603" y="4302020"/>
              <a:ext cx="461963" cy="414338"/>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3569D032-E8FF-8246-AB64-15B3D0879E18}"/>
                </a:ext>
              </a:extLst>
            </p:cNvPr>
            <p:cNvSpPr/>
            <p:nvPr/>
          </p:nvSpPr>
          <p:spPr>
            <a:xfrm>
              <a:off x="9141603" y="4716358"/>
              <a:ext cx="461963" cy="414338"/>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4C7F8644-091A-8744-A2ED-CEA5B63E383B}"/>
                </a:ext>
              </a:extLst>
            </p:cNvPr>
            <p:cNvSpPr/>
            <p:nvPr/>
          </p:nvSpPr>
          <p:spPr>
            <a:xfrm>
              <a:off x="9153521" y="5122897"/>
              <a:ext cx="461963" cy="414338"/>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6" name="Straight Connector 15">
            <a:extLst>
              <a:ext uri="{FF2B5EF4-FFF2-40B4-BE49-F238E27FC236}">
                <a16:creationId xmlns:a16="http://schemas.microsoft.com/office/drawing/2014/main" id="{1F932CED-5851-424E-B08F-875F9C7F611C}"/>
              </a:ext>
            </a:extLst>
          </p:cNvPr>
          <p:cNvCxnSpPr>
            <a:stCxn id="4" idx="6"/>
            <a:endCxn id="12" idx="2"/>
          </p:cNvCxnSpPr>
          <p:nvPr/>
        </p:nvCxnSpPr>
        <p:spPr>
          <a:xfrm>
            <a:off x="1528763" y="2921794"/>
            <a:ext cx="2233612" cy="507206"/>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ED988A74-323D-194D-9C21-12B521C9AEA0}"/>
              </a:ext>
            </a:extLst>
          </p:cNvPr>
          <p:cNvCxnSpPr>
            <a:cxnSpLocks/>
            <a:stCxn id="4" idx="6"/>
            <a:endCxn id="13" idx="2"/>
          </p:cNvCxnSpPr>
          <p:nvPr/>
        </p:nvCxnSpPr>
        <p:spPr>
          <a:xfrm>
            <a:off x="1528763" y="2921794"/>
            <a:ext cx="2233612" cy="929428"/>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2B44B37-7A7E-4143-AA0B-3422B07C36E6}"/>
              </a:ext>
            </a:extLst>
          </p:cNvPr>
          <p:cNvCxnSpPr>
            <a:cxnSpLocks/>
            <a:stCxn id="4" idx="6"/>
            <a:endCxn id="14" idx="1"/>
          </p:cNvCxnSpPr>
          <p:nvPr/>
        </p:nvCxnSpPr>
        <p:spPr>
          <a:xfrm>
            <a:off x="1528763" y="2921794"/>
            <a:ext cx="2301265" cy="2156061"/>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B1AEB62D-7676-A241-8E9B-229FC6D1FF1E}"/>
              </a:ext>
            </a:extLst>
          </p:cNvPr>
          <p:cNvCxnSpPr>
            <a:cxnSpLocks/>
            <a:stCxn id="4" idx="6"/>
            <a:endCxn id="15" idx="2"/>
          </p:cNvCxnSpPr>
          <p:nvPr/>
        </p:nvCxnSpPr>
        <p:spPr>
          <a:xfrm>
            <a:off x="1528763" y="2921794"/>
            <a:ext cx="2233611" cy="2735415"/>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E126CFF3-C416-9B42-8861-B350E747090F}"/>
              </a:ext>
            </a:extLst>
          </p:cNvPr>
          <p:cNvCxnSpPr>
            <a:cxnSpLocks/>
            <a:endCxn id="12" idx="2"/>
          </p:cNvCxnSpPr>
          <p:nvPr/>
        </p:nvCxnSpPr>
        <p:spPr>
          <a:xfrm>
            <a:off x="1481142" y="3276521"/>
            <a:ext cx="2281233" cy="152479"/>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E21A437C-B353-9644-818C-33C8202C64BA}"/>
              </a:ext>
            </a:extLst>
          </p:cNvPr>
          <p:cNvCxnSpPr>
            <a:cxnSpLocks/>
            <a:endCxn id="13" idx="2"/>
          </p:cNvCxnSpPr>
          <p:nvPr/>
        </p:nvCxnSpPr>
        <p:spPr>
          <a:xfrm>
            <a:off x="1481142" y="3276521"/>
            <a:ext cx="2281233" cy="574701"/>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095B5829-7B66-4B46-879E-D6E8A707C3BA}"/>
              </a:ext>
            </a:extLst>
          </p:cNvPr>
          <p:cNvCxnSpPr>
            <a:cxnSpLocks/>
            <a:endCxn id="14" idx="1"/>
          </p:cNvCxnSpPr>
          <p:nvPr/>
        </p:nvCxnSpPr>
        <p:spPr>
          <a:xfrm>
            <a:off x="1481142" y="3276521"/>
            <a:ext cx="2348886" cy="1801334"/>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6BA80796-BF3E-AF41-9294-17E04E54D19D}"/>
              </a:ext>
            </a:extLst>
          </p:cNvPr>
          <p:cNvCxnSpPr>
            <a:cxnSpLocks/>
            <a:endCxn id="15" idx="2"/>
          </p:cNvCxnSpPr>
          <p:nvPr/>
        </p:nvCxnSpPr>
        <p:spPr>
          <a:xfrm>
            <a:off x="1481142" y="3276521"/>
            <a:ext cx="2281232" cy="2380688"/>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868B5889-27E4-8346-A574-A31EF4D57030}"/>
              </a:ext>
            </a:extLst>
          </p:cNvPr>
          <p:cNvCxnSpPr>
            <a:cxnSpLocks/>
            <a:endCxn id="12" idx="2"/>
          </p:cNvCxnSpPr>
          <p:nvPr/>
        </p:nvCxnSpPr>
        <p:spPr>
          <a:xfrm flipV="1">
            <a:off x="1515162" y="3429000"/>
            <a:ext cx="2247213" cy="315928"/>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9056B6BF-5938-1247-A258-58ADEE2A3AEC}"/>
              </a:ext>
            </a:extLst>
          </p:cNvPr>
          <p:cNvCxnSpPr>
            <a:cxnSpLocks/>
            <a:endCxn id="13" idx="2"/>
          </p:cNvCxnSpPr>
          <p:nvPr/>
        </p:nvCxnSpPr>
        <p:spPr>
          <a:xfrm>
            <a:off x="1515162" y="3744927"/>
            <a:ext cx="2247213" cy="106295"/>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3F2CF0C0-3398-AF41-8574-B71F34578255}"/>
              </a:ext>
            </a:extLst>
          </p:cNvPr>
          <p:cNvCxnSpPr>
            <a:cxnSpLocks/>
            <a:endCxn id="14" idx="1"/>
          </p:cNvCxnSpPr>
          <p:nvPr/>
        </p:nvCxnSpPr>
        <p:spPr>
          <a:xfrm>
            <a:off x="1515162" y="3744927"/>
            <a:ext cx="2314866" cy="1332928"/>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E81EF9F6-FF31-2148-A4DE-E36D9EF1EE0F}"/>
              </a:ext>
            </a:extLst>
          </p:cNvPr>
          <p:cNvCxnSpPr>
            <a:cxnSpLocks/>
            <a:endCxn id="15" idx="2"/>
          </p:cNvCxnSpPr>
          <p:nvPr/>
        </p:nvCxnSpPr>
        <p:spPr>
          <a:xfrm>
            <a:off x="1515162" y="3744927"/>
            <a:ext cx="2247212" cy="1912282"/>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DE275446-EEA1-C549-992D-C6B12966826D}"/>
              </a:ext>
            </a:extLst>
          </p:cNvPr>
          <p:cNvCxnSpPr>
            <a:cxnSpLocks/>
            <a:endCxn id="12" idx="2"/>
          </p:cNvCxnSpPr>
          <p:nvPr/>
        </p:nvCxnSpPr>
        <p:spPr>
          <a:xfrm flipV="1">
            <a:off x="1494934" y="3429000"/>
            <a:ext cx="2267441" cy="1761370"/>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7104A622-0B5B-DC4F-9860-39411E57F790}"/>
              </a:ext>
            </a:extLst>
          </p:cNvPr>
          <p:cNvCxnSpPr>
            <a:cxnSpLocks/>
            <a:endCxn id="13" idx="2"/>
          </p:cNvCxnSpPr>
          <p:nvPr/>
        </p:nvCxnSpPr>
        <p:spPr>
          <a:xfrm flipV="1">
            <a:off x="1494934" y="3851222"/>
            <a:ext cx="2267441" cy="1339148"/>
          </a:xfrm>
          <a:prstGeom prst="line">
            <a:avLst/>
          </a:prstGeom>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BEBD2C96-0045-C84D-9C4D-DC9A77EC2041}"/>
              </a:ext>
            </a:extLst>
          </p:cNvPr>
          <p:cNvCxnSpPr>
            <a:cxnSpLocks/>
            <a:endCxn id="14" idx="2"/>
          </p:cNvCxnSpPr>
          <p:nvPr/>
        </p:nvCxnSpPr>
        <p:spPr>
          <a:xfrm>
            <a:off x="1494934" y="5190370"/>
            <a:ext cx="2267441" cy="33976"/>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8BC88CDF-1DE5-EC49-A642-6F3609D08502}"/>
              </a:ext>
            </a:extLst>
          </p:cNvPr>
          <p:cNvCxnSpPr>
            <a:cxnSpLocks/>
            <a:endCxn id="15" idx="2"/>
          </p:cNvCxnSpPr>
          <p:nvPr/>
        </p:nvCxnSpPr>
        <p:spPr>
          <a:xfrm>
            <a:off x="1494934" y="5190370"/>
            <a:ext cx="2267440" cy="466839"/>
          </a:xfrm>
          <a:prstGeom prst="line">
            <a:avLst/>
          </a:prstGeom>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A6E49033-7D71-4B45-864A-80FDD79BCEEC}"/>
              </a:ext>
            </a:extLst>
          </p:cNvPr>
          <p:cNvCxnSpPr>
            <a:cxnSpLocks/>
            <a:endCxn id="12" idx="2"/>
          </p:cNvCxnSpPr>
          <p:nvPr/>
        </p:nvCxnSpPr>
        <p:spPr>
          <a:xfrm flipV="1">
            <a:off x="1494934" y="3429000"/>
            <a:ext cx="2267441" cy="2217370"/>
          </a:xfrm>
          <a:prstGeom prst="line">
            <a:avLst/>
          </a:prstGeom>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BF2594CE-472A-BD4B-89E3-91DA4EC7ABCF}"/>
              </a:ext>
            </a:extLst>
          </p:cNvPr>
          <p:cNvCxnSpPr>
            <a:cxnSpLocks/>
            <a:endCxn id="13" idx="2"/>
          </p:cNvCxnSpPr>
          <p:nvPr/>
        </p:nvCxnSpPr>
        <p:spPr>
          <a:xfrm flipV="1">
            <a:off x="1494934" y="3851222"/>
            <a:ext cx="2267441" cy="1795148"/>
          </a:xfrm>
          <a:prstGeom prst="line">
            <a:avLst/>
          </a:prstGeom>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A18F52C9-4A29-C645-8CF7-C211317125C5}"/>
              </a:ext>
            </a:extLst>
          </p:cNvPr>
          <p:cNvCxnSpPr>
            <a:cxnSpLocks/>
            <a:endCxn id="14" idx="2"/>
          </p:cNvCxnSpPr>
          <p:nvPr/>
        </p:nvCxnSpPr>
        <p:spPr>
          <a:xfrm flipV="1">
            <a:off x="1494934" y="5224346"/>
            <a:ext cx="2267441" cy="422024"/>
          </a:xfrm>
          <a:prstGeom prst="line">
            <a:avLst/>
          </a:prstGeom>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84DC0ACF-418F-084E-B075-DAFDAFC2D88B}"/>
              </a:ext>
            </a:extLst>
          </p:cNvPr>
          <p:cNvCxnSpPr>
            <a:cxnSpLocks/>
            <a:endCxn id="15" idx="2"/>
          </p:cNvCxnSpPr>
          <p:nvPr/>
        </p:nvCxnSpPr>
        <p:spPr>
          <a:xfrm>
            <a:off x="1494934" y="5646369"/>
            <a:ext cx="2267440" cy="10840"/>
          </a:xfrm>
          <a:prstGeom prst="line">
            <a:avLst/>
          </a:prstGeom>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A8394814-4BAA-8344-9489-EF341503713F}"/>
              </a:ext>
            </a:extLst>
          </p:cNvPr>
          <p:cNvCxnSpPr>
            <a:cxnSpLocks/>
            <a:endCxn id="12" idx="2"/>
          </p:cNvCxnSpPr>
          <p:nvPr/>
        </p:nvCxnSpPr>
        <p:spPr>
          <a:xfrm flipV="1">
            <a:off x="1528760" y="3429000"/>
            <a:ext cx="2233615" cy="2602520"/>
          </a:xfrm>
          <a:prstGeom prst="line">
            <a:avLst/>
          </a:prstGeom>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33F582B6-8EF1-3441-A802-287909667F39}"/>
              </a:ext>
            </a:extLst>
          </p:cNvPr>
          <p:cNvCxnSpPr>
            <a:cxnSpLocks/>
            <a:endCxn id="13" idx="2"/>
          </p:cNvCxnSpPr>
          <p:nvPr/>
        </p:nvCxnSpPr>
        <p:spPr>
          <a:xfrm flipV="1">
            <a:off x="1528760" y="3851222"/>
            <a:ext cx="2233615" cy="2180298"/>
          </a:xfrm>
          <a:prstGeom prst="line">
            <a:avLst/>
          </a:prstGeom>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F7F6E5C9-26EB-E343-8A11-0868692BA837}"/>
              </a:ext>
            </a:extLst>
          </p:cNvPr>
          <p:cNvCxnSpPr>
            <a:cxnSpLocks/>
            <a:endCxn id="14" idx="2"/>
          </p:cNvCxnSpPr>
          <p:nvPr/>
        </p:nvCxnSpPr>
        <p:spPr>
          <a:xfrm flipV="1">
            <a:off x="1528760" y="5224346"/>
            <a:ext cx="2233615" cy="807174"/>
          </a:xfrm>
          <a:prstGeom prst="line">
            <a:avLst/>
          </a:prstGeom>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93B52E68-A267-C746-B744-75BF5DC86BCA}"/>
              </a:ext>
            </a:extLst>
          </p:cNvPr>
          <p:cNvCxnSpPr>
            <a:cxnSpLocks/>
            <a:stCxn id="10" idx="6"/>
            <a:endCxn id="15" idx="2"/>
          </p:cNvCxnSpPr>
          <p:nvPr/>
        </p:nvCxnSpPr>
        <p:spPr>
          <a:xfrm flipV="1">
            <a:off x="1528760" y="5657209"/>
            <a:ext cx="2233614" cy="414186"/>
          </a:xfrm>
          <a:prstGeom prst="line">
            <a:avLst/>
          </a:prstGeom>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4501CBFE-87FA-CC4B-BCE2-060D3FAA7603}"/>
              </a:ext>
            </a:extLst>
          </p:cNvPr>
          <p:cNvCxnSpPr>
            <a:cxnSpLocks/>
            <a:endCxn id="19" idx="2"/>
          </p:cNvCxnSpPr>
          <p:nvPr/>
        </p:nvCxnSpPr>
        <p:spPr>
          <a:xfrm flipV="1">
            <a:off x="4208862" y="3429000"/>
            <a:ext cx="2480068" cy="7884"/>
          </a:xfrm>
          <a:prstGeom prst="line">
            <a:avLst/>
          </a:prstGeom>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EA6CF435-1B10-3D42-929A-F2D0DB0CB7A9}"/>
              </a:ext>
            </a:extLst>
          </p:cNvPr>
          <p:cNvCxnSpPr>
            <a:cxnSpLocks/>
            <a:endCxn id="20" idx="2"/>
          </p:cNvCxnSpPr>
          <p:nvPr/>
        </p:nvCxnSpPr>
        <p:spPr>
          <a:xfrm>
            <a:off x="4208862" y="3436884"/>
            <a:ext cx="2480068" cy="414338"/>
          </a:xfrm>
          <a:prstGeom prst="line">
            <a:avLst/>
          </a:prstGeom>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47766B44-B50F-134D-BD54-44A24C7C559E}"/>
              </a:ext>
            </a:extLst>
          </p:cNvPr>
          <p:cNvCxnSpPr>
            <a:cxnSpLocks/>
            <a:endCxn id="21" idx="2"/>
          </p:cNvCxnSpPr>
          <p:nvPr/>
        </p:nvCxnSpPr>
        <p:spPr>
          <a:xfrm>
            <a:off x="4208862" y="3436884"/>
            <a:ext cx="2480068" cy="1787462"/>
          </a:xfrm>
          <a:prstGeom prst="line">
            <a:avLst/>
          </a:prstGeom>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59B9A2D8-7E01-B74E-AA49-D5DE1279767F}"/>
              </a:ext>
            </a:extLst>
          </p:cNvPr>
          <p:cNvCxnSpPr>
            <a:cxnSpLocks/>
            <a:endCxn id="22" idx="2"/>
          </p:cNvCxnSpPr>
          <p:nvPr/>
        </p:nvCxnSpPr>
        <p:spPr>
          <a:xfrm>
            <a:off x="4208862" y="3436884"/>
            <a:ext cx="2480067" cy="2220325"/>
          </a:xfrm>
          <a:prstGeom prst="line">
            <a:avLst/>
          </a:prstGeom>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C3CE3D00-F631-1D4E-86BE-FCACA7AB4613}"/>
              </a:ext>
            </a:extLst>
          </p:cNvPr>
          <p:cNvCxnSpPr>
            <a:cxnSpLocks/>
            <a:endCxn id="19" idx="2"/>
          </p:cNvCxnSpPr>
          <p:nvPr/>
        </p:nvCxnSpPr>
        <p:spPr>
          <a:xfrm flipV="1">
            <a:off x="4234465" y="3429000"/>
            <a:ext cx="2454465" cy="430106"/>
          </a:xfrm>
          <a:prstGeom prst="line">
            <a:avLst/>
          </a:prstGeom>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3A3E71F4-288F-F64C-B0BC-DF8825E43227}"/>
              </a:ext>
            </a:extLst>
          </p:cNvPr>
          <p:cNvCxnSpPr>
            <a:cxnSpLocks/>
            <a:endCxn id="20" idx="2"/>
          </p:cNvCxnSpPr>
          <p:nvPr/>
        </p:nvCxnSpPr>
        <p:spPr>
          <a:xfrm flipV="1">
            <a:off x="4234465" y="3851222"/>
            <a:ext cx="2454465" cy="7884"/>
          </a:xfrm>
          <a:prstGeom prst="line">
            <a:avLst/>
          </a:prstGeom>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661C35C3-BEEC-8B42-9411-DC9618A17BAF}"/>
              </a:ext>
            </a:extLst>
          </p:cNvPr>
          <p:cNvCxnSpPr>
            <a:cxnSpLocks/>
            <a:endCxn id="21" idx="2"/>
          </p:cNvCxnSpPr>
          <p:nvPr/>
        </p:nvCxnSpPr>
        <p:spPr>
          <a:xfrm>
            <a:off x="4234465" y="3859106"/>
            <a:ext cx="2454465" cy="136524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9B50BA90-518B-2049-98A6-91D70E78DE9F}"/>
              </a:ext>
            </a:extLst>
          </p:cNvPr>
          <p:cNvCxnSpPr>
            <a:cxnSpLocks/>
            <a:endCxn id="22" idx="2"/>
          </p:cNvCxnSpPr>
          <p:nvPr/>
        </p:nvCxnSpPr>
        <p:spPr>
          <a:xfrm>
            <a:off x="4234465" y="3859106"/>
            <a:ext cx="2454464" cy="1798103"/>
          </a:xfrm>
          <a:prstGeom prst="line">
            <a:avLst/>
          </a:prstGeom>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D44D9554-63ED-4740-9481-D7382947D6D6}"/>
              </a:ext>
            </a:extLst>
          </p:cNvPr>
          <p:cNvCxnSpPr>
            <a:cxnSpLocks/>
            <a:stCxn id="14" idx="6"/>
            <a:endCxn id="19" idx="2"/>
          </p:cNvCxnSpPr>
          <p:nvPr/>
        </p:nvCxnSpPr>
        <p:spPr>
          <a:xfrm flipV="1">
            <a:off x="4224338" y="3429000"/>
            <a:ext cx="2464592" cy="1795346"/>
          </a:xfrm>
          <a:prstGeom prst="line">
            <a:avLst/>
          </a:prstGeom>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1D7A2C4F-A17C-DF4C-B0C6-DCB4EC7A88C2}"/>
              </a:ext>
            </a:extLst>
          </p:cNvPr>
          <p:cNvCxnSpPr>
            <a:cxnSpLocks/>
            <a:endCxn id="20" idx="2"/>
          </p:cNvCxnSpPr>
          <p:nvPr/>
        </p:nvCxnSpPr>
        <p:spPr>
          <a:xfrm flipV="1">
            <a:off x="4218391" y="3851222"/>
            <a:ext cx="2470539" cy="1365398"/>
          </a:xfrm>
          <a:prstGeom prst="line">
            <a:avLst/>
          </a:prstGeom>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29ED9993-E517-024B-8298-E0444B8D2048}"/>
              </a:ext>
            </a:extLst>
          </p:cNvPr>
          <p:cNvCxnSpPr>
            <a:cxnSpLocks/>
            <a:endCxn id="21" idx="2"/>
          </p:cNvCxnSpPr>
          <p:nvPr/>
        </p:nvCxnSpPr>
        <p:spPr>
          <a:xfrm>
            <a:off x="4176716" y="5216620"/>
            <a:ext cx="2512214" cy="7726"/>
          </a:xfrm>
          <a:prstGeom prst="line">
            <a:avLst/>
          </a:prstGeom>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69F3070F-24CA-BF49-A200-21A6214EA408}"/>
              </a:ext>
            </a:extLst>
          </p:cNvPr>
          <p:cNvCxnSpPr>
            <a:cxnSpLocks/>
            <a:stCxn id="14" idx="6"/>
            <a:endCxn id="22" idx="2"/>
          </p:cNvCxnSpPr>
          <p:nvPr/>
        </p:nvCxnSpPr>
        <p:spPr>
          <a:xfrm>
            <a:off x="4224338" y="5224346"/>
            <a:ext cx="2464591" cy="432863"/>
          </a:xfrm>
          <a:prstGeom prst="line">
            <a:avLst/>
          </a:prstGeom>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54100ECB-3D44-A042-802D-40CC26F25D02}"/>
              </a:ext>
            </a:extLst>
          </p:cNvPr>
          <p:cNvCxnSpPr>
            <a:cxnSpLocks/>
            <a:endCxn id="19" idx="2"/>
          </p:cNvCxnSpPr>
          <p:nvPr/>
        </p:nvCxnSpPr>
        <p:spPr>
          <a:xfrm flipV="1">
            <a:off x="4234465" y="3429000"/>
            <a:ext cx="2454465" cy="222821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54AA8D85-4F83-1441-AE04-87C9C80F0325}"/>
              </a:ext>
            </a:extLst>
          </p:cNvPr>
          <p:cNvCxnSpPr>
            <a:cxnSpLocks/>
            <a:endCxn id="20" idx="2"/>
          </p:cNvCxnSpPr>
          <p:nvPr/>
        </p:nvCxnSpPr>
        <p:spPr>
          <a:xfrm flipV="1">
            <a:off x="4234465" y="3851222"/>
            <a:ext cx="2454465" cy="1805988"/>
          </a:xfrm>
          <a:prstGeom prst="line">
            <a:avLst/>
          </a:prstGeom>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CD0FD916-FA60-3049-B590-6E0A362D5047}"/>
              </a:ext>
            </a:extLst>
          </p:cNvPr>
          <p:cNvCxnSpPr>
            <a:cxnSpLocks/>
            <a:endCxn id="21" idx="2"/>
          </p:cNvCxnSpPr>
          <p:nvPr/>
        </p:nvCxnSpPr>
        <p:spPr>
          <a:xfrm flipV="1">
            <a:off x="4234465" y="5224346"/>
            <a:ext cx="2454465" cy="432864"/>
          </a:xfrm>
          <a:prstGeom prst="line">
            <a:avLst/>
          </a:prstGeom>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389A68B3-D6BB-A94D-9EB1-1E2C145CC8A5}"/>
              </a:ext>
            </a:extLst>
          </p:cNvPr>
          <p:cNvCxnSpPr>
            <a:cxnSpLocks/>
            <a:endCxn id="22" idx="2"/>
          </p:cNvCxnSpPr>
          <p:nvPr/>
        </p:nvCxnSpPr>
        <p:spPr>
          <a:xfrm>
            <a:off x="4234465" y="5657209"/>
            <a:ext cx="245446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049C1339-5D33-CC46-A01C-FEBC8ADE4087}"/>
              </a:ext>
            </a:extLst>
          </p:cNvPr>
          <p:cNvCxnSpPr>
            <a:cxnSpLocks/>
            <a:endCxn id="29" idx="2"/>
          </p:cNvCxnSpPr>
          <p:nvPr/>
        </p:nvCxnSpPr>
        <p:spPr>
          <a:xfrm>
            <a:off x="7150892" y="3432447"/>
            <a:ext cx="1981197" cy="211606"/>
          </a:xfrm>
          <a:prstGeom prst="line">
            <a:avLst/>
          </a:prstGeom>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97694DF7-CB7D-6F4E-B940-837C59555A05}"/>
              </a:ext>
            </a:extLst>
          </p:cNvPr>
          <p:cNvCxnSpPr>
            <a:cxnSpLocks/>
            <a:endCxn id="30" idx="2"/>
          </p:cNvCxnSpPr>
          <p:nvPr/>
        </p:nvCxnSpPr>
        <p:spPr>
          <a:xfrm>
            <a:off x="7150892" y="3432447"/>
            <a:ext cx="1981196" cy="625944"/>
          </a:xfrm>
          <a:prstGeom prst="line">
            <a:avLst/>
          </a:prstGeom>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1866B615-DA99-1C4F-B2ED-17724A034AD6}"/>
              </a:ext>
            </a:extLst>
          </p:cNvPr>
          <p:cNvCxnSpPr>
            <a:cxnSpLocks/>
            <a:endCxn id="31" idx="2"/>
          </p:cNvCxnSpPr>
          <p:nvPr/>
        </p:nvCxnSpPr>
        <p:spPr>
          <a:xfrm>
            <a:off x="7150892" y="3432447"/>
            <a:ext cx="1990711" cy="1076742"/>
          </a:xfrm>
          <a:prstGeom prst="line">
            <a:avLst/>
          </a:prstGeom>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1436E09A-FFBD-564B-8DA2-0CB02E7BCC5A}"/>
              </a:ext>
            </a:extLst>
          </p:cNvPr>
          <p:cNvCxnSpPr>
            <a:cxnSpLocks/>
            <a:endCxn id="32" idx="2"/>
          </p:cNvCxnSpPr>
          <p:nvPr/>
        </p:nvCxnSpPr>
        <p:spPr>
          <a:xfrm>
            <a:off x="7150892" y="3432447"/>
            <a:ext cx="1990711" cy="149108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AB34593A-1215-314A-87D1-8E50EEC667E6}"/>
              </a:ext>
            </a:extLst>
          </p:cNvPr>
          <p:cNvCxnSpPr>
            <a:cxnSpLocks/>
            <a:stCxn id="19" idx="6"/>
            <a:endCxn id="33" idx="2"/>
          </p:cNvCxnSpPr>
          <p:nvPr/>
        </p:nvCxnSpPr>
        <p:spPr>
          <a:xfrm>
            <a:off x="7150893" y="3429000"/>
            <a:ext cx="2002628" cy="1901066"/>
          </a:xfrm>
          <a:prstGeom prst="line">
            <a:avLst/>
          </a:prstGeom>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2FE286B8-39D5-664E-A3D1-EC55248982EE}"/>
              </a:ext>
            </a:extLst>
          </p:cNvPr>
          <p:cNvCxnSpPr>
            <a:cxnSpLocks/>
            <a:endCxn id="29" idx="2"/>
          </p:cNvCxnSpPr>
          <p:nvPr/>
        </p:nvCxnSpPr>
        <p:spPr>
          <a:xfrm flipV="1">
            <a:off x="7134227" y="3644053"/>
            <a:ext cx="1997862" cy="199286"/>
          </a:xfrm>
          <a:prstGeom prst="line">
            <a:avLst/>
          </a:prstGeom>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8B136AFB-327D-914B-8E5B-BE5B4CF60914}"/>
              </a:ext>
            </a:extLst>
          </p:cNvPr>
          <p:cNvCxnSpPr>
            <a:cxnSpLocks/>
            <a:endCxn id="30" idx="2"/>
          </p:cNvCxnSpPr>
          <p:nvPr/>
        </p:nvCxnSpPr>
        <p:spPr>
          <a:xfrm>
            <a:off x="7134227" y="3843338"/>
            <a:ext cx="1997861" cy="215053"/>
          </a:xfrm>
          <a:prstGeom prst="line">
            <a:avLst/>
          </a:prstGeom>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6728A62E-558E-8041-BA3F-86B530F92623}"/>
              </a:ext>
            </a:extLst>
          </p:cNvPr>
          <p:cNvCxnSpPr>
            <a:cxnSpLocks/>
            <a:endCxn id="31" idx="2"/>
          </p:cNvCxnSpPr>
          <p:nvPr/>
        </p:nvCxnSpPr>
        <p:spPr>
          <a:xfrm>
            <a:off x="7134227" y="3843338"/>
            <a:ext cx="2007376" cy="665851"/>
          </a:xfrm>
          <a:prstGeom prst="line">
            <a:avLst/>
          </a:prstGeom>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B00F6282-95A9-CC4D-AC91-2BAF92E79217}"/>
              </a:ext>
            </a:extLst>
          </p:cNvPr>
          <p:cNvCxnSpPr>
            <a:cxnSpLocks/>
            <a:endCxn id="32" idx="2"/>
          </p:cNvCxnSpPr>
          <p:nvPr/>
        </p:nvCxnSpPr>
        <p:spPr>
          <a:xfrm>
            <a:off x="7134227" y="3843338"/>
            <a:ext cx="2007376" cy="1080189"/>
          </a:xfrm>
          <a:prstGeom prst="line">
            <a:avLst/>
          </a:prstGeom>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F0F972C9-F38A-2146-822F-F6BDFD45AC24}"/>
              </a:ext>
            </a:extLst>
          </p:cNvPr>
          <p:cNvCxnSpPr>
            <a:cxnSpLocks/>
            <a:endCxn id="33" idx="2"/>
          </p:cNvCxnSpPr>
          <p:nvPr/>
        </p:nvCxnSpPr>
        <p:spPr>
          <a:xfrm>
            <a:off x="7134228" y="3839891"/>
            <a:ext cx="2019293" cy="1490175"/>
          </a:xfrm>
          <a:prstGeom prst="line">
            <a:avLst/>
          </a:prstGeom>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69CAE411-560A-C642-85F1-819A127C5D26}"/>
              </a:ext>
            </a:extLst>
          </p:cNvPr>
          <p:cNvCxnSpPr>
            <a:cxnSpLocks/>
            <a:endCxn id="29" idx="2"/>
          </p:cNvCxnSpPr>
          <p:nvPr/>
        </p:nvCxnSpPr>
        <p:spPr>
          <a:xfrm flipV="1">
            <a:off x="7147313" y="3644053"/>
            <a:ext cx="1984776" cy="158374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CDD59DC9-FF05-8B41-AC7B-DF3856D2BC06}"/>
              </a:ext>
            </a:extLst>
          </p:cNvPr>
          <p:cNvCxnSpPr>
            <a:cxnSpLocks/>
            <a:endCxn id="30" idx="2"/>
          </p:cNvCxnSpPr>
          <p:nvPr/>
        </p:nvCxnSpPr>
        <p:spPr>
          <a:xfrm flipV="1">
            <a:off x="7147313" y="4058391"/>
            <a:ext cx="1984775" cy="1169402"/>
          </a:xfrm>
          <a:prstGeom prst="line">
            <a:avLst/>
          </a:prstGeom>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10344CA5-8C15-514E-85DB-E99BF2D19601}"/>
              </a:ext>
            </a:extLst>
          </p:cNvPr>
          <p:cNvCxnSpPr>
            <a:cxnSpLocks/>
            <a:endCxn id="31" idx="2"/>
          </p:cNvCxnSpPr>
          <p:nvPr/>
        </p:nvCxnSpPr>
        <p:spPr>
          <a:xfrm flipV="1">
            <a:off x="7147313" y="4509189"/>
            <a:ext cx="1994290" cy="718604"/>
          </a:xfrm>
          <a:prstGeom prst="line">
            <a:avLst/>
          </a:prstGeom>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C16A3927-F409-074E-A846-C7CFF8108E5D}"/>
              </a:ext>
            </a:extLst>
          </p:cNvPr>
          <p:cNvCxnSpPr>
            <a:cxnSpLocks/>
            <a:endCxn id="32" idx="2"/>
          </p:cNvCxnSpPr>
          <p:nvPr/>
        </p:nvCxnSpPr>
        <p:spPr>
          <a:xfrm flipV="1">
            <a:off x="7147313" y="4923527"/>
            <a:ext cx="1994290" cy="30426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DFB7F826-AEB4-3B45-9ACE-BF0DC642AC77}"/>
              </a:ext>
            </a:extLst>
          </p:cNvPr>
          <p:cNvCxnSpPr>
            <a:cxnSpLocks/>
            <a:endCxn id="33" idx="2"/>
          </p:cNvCxnSpPr>
          <p:nvPr/>
        </p:nvCxnSpPr>
        <p:spPr>
          <a:xfrm>
            <a:off x="7147314" y="5224346"/>
            <a:ext cx="2006207" cy="10572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0B903532-EA66-CD47-BF97-0E06A933878B}"/>
              </a:ext>
            </a:extLst>
          </p:cNvPr>
          <p:cNvCxnSpPr>
            <a:cxnSpLocks/>
            <a:endCxn id="29" idx="2"/>
          </p:cNvCxnSpPr>
          <p:nvPr/>
        </p:nvCxnSpPr>
        <p:spPr>
          <a:xfrm flipV="1">
            <a:off x="7129459" y="3644053"/>
            <a:ext cx="2002630" cy="1982478"/>
          </a:xfrm>
          <a:prstGeom prst="line">
            <a:avLst/>
          </a:prstGeom>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A7526632-F20F-F448-8089-708A04C05A20}"/>
              </a:ext>
            </a:extLst>
          </p:cNvPr>
          <p:cNvCxnSpPr>
            <a:cxnSpLocks/>
            <a:endCxn id="30" idx="2"/>
          </p:cNvCxnSpPr>
          <p:nvPr/>
        </p:nvCxnSpPr>
        <p:spPr>
          <a:xfrm flipV="1">
            <a:off x="7129459" y="4058391"/>
            <a:ext cx="2002629" cy="156814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63F96464-8248-1C47-83B9-6F78C1AA92CC}"/>
              </a:ext>
            </a:extLst>
          </p:cNvPr>
          <p:cNvCxnSpPr>
            <a:cxnSpLocks/>
            <a:endCxn id="31" idx="2"/>
          </p:cNvCxnSpPr>
          <p:nvPr/>
        </p:nvCxnSpPr>
        <p:spPr>
          <a:xfrm flipV="1">
            <a:off x="7129459" y="4509189"/>
            <a:ext cx="2012144" cy="1117342"/>
          </a:xfrm>
          <a:prstGeom prst="line">
            <a:avLst/>
          </a:prstGeom>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A9054466-2CBB-8740-96AA-24286739B2AA}"/>
              </a:ext>
            </a:extLst>
          </p:cNvPr>
          <p:cNvCxnSpPr>
            <a:cxnSpLocks/>
            <a:endCxn id="32" idx="2"/>
          </p:cNvCxnSpPr>
          <p:nvPr/>
        </p:nvCxnSpPr>
        <p:spPr>
          <a:xfrm flipV="1">
            <a:off x="7129459" y="4923527"/>
            <a:ext cx="2012144" cy="703004"/>
          </a:xfrm>
          <a:prstGeom prst="line">
            <a:avLst/>
          </a:prstGeom>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6E45355D-0B96-3640-99EF-4E22AFF2E3A4}"/>
              </a:ext>
            </a:extLst>
          </p:cNvPr>
          <p:cNvCxnSpPr>
            <a:cxnSpLocks/>
            <a:endCxn id="33" idx="2"/>
          </p:cNvCxnSpPr>
          <p:nvPr/>
        </p:nvCxnSpPr>
        <p:spPr>
          <a:xfrm flipV="1">
            <a:off x="7129460" y="5330066"/>
            <a:ext cx="2024061" cy="293018"/>
          </a:xfrm>
          <a:prstGeom prst="line">
            <a:avLst/>
          </a:prstGeom>
        </p:spPr>
        <p:style>
          <a:lnRef idx="1">
            <a:schemeClr val="accent1"/>
          </a:lnRef>
          <a:fillRef idx="0">
            <a:schemeClr val="accent1"/>
          </a:fillRef>
          <a:effectRef idx="0">
            <a:schemeClr val="accent1"/>
          </a:effectRef>
          <a:fontRef idx="minor">
            <a:schemeClr val="tx1"/>
          </a:fontRef>
        </p:style>
      </p:cxnSp>
      <p:sp>
        <p:nvSpPr>
          <p:cNvPr id="94" name="TextBox 93">
            <a:extLst>
              <a:ext uri="{FF2B5EF4-FFF2-40B4-BE49-F238E27FC236}">
                <a16:creationId xmlns:a16="http://schemas.microsoft.com/office/drawing/2014/main" id="{8EE37C84-1962-4B47-84DD-81FDD030871C}"/>
              </a:ext>
            </a:extLst>
          </p:cNvPr>
          <p:cNvSpPr txBox="1"/>
          <p:nvPr/>
        </p:nvSpPr>
        <p:spPr>
          <a:xfrm>
            <a:off x="484394" y="2552541"/>
            <a:ext cx="575992" cy="3970318"/>
          </a:xfrm>
          <a:prstGeom prst="rect">
            <a:avLst/>
          </a:prstGeom>
          <a:noFill/>
        </p:spPr>
        <p:txBody>
          <a:bodyPr wrap="none" rtlCol="0">
            <a:spAutoFit/>
          </a:bodyPr>
          <a:lstStyle/>
          <a:p>
            <a:r>
              <a:rPr lang="en-US" sz="1400" dirty="0"/>
              <a:t>[</a:t>
            </a:r>
          </a:p>
          <a:p>
            <a:r>
              <a:rPr lang="en-US" sz="1400" dirty="0"/>
              <a:t>0.87,</a:t>
            </a:r>
          </a:p>
          <a:p>
            <a:endParaRPr lang="en-US" sz="1400" dirty="0"/>
          </a:p>
          <a:p>
            <a:r>
              <a:rPr lang="en-US" sz="1400" dirty="0"/>
              <a:t>0.23,</a:t>
            </a:r>
          </a:p>
          <a:p>
            <a:endParaRPr lang="en-US" sz="1400" dirty="0"/>
          </a:p>
          <a:p>
            <a:r>
              <a:rPr lang="en-US" sz="1400" dirty="0"/>
              <a:t>0.01,</a:t>
            </a:r>
          </a:p>
          <a:p>
            <a:endParaRPr lang="en-US" sz="1400" dirty="0"/>
          </a:p>
          <a:p>
            <a:endParaRPr lang="en-US" sz="1400" dirty="0"/>
          </a:p>
          <a:p>
            <a:endParaRPr lang="en-US" sz="1400" dirty="0"/>
          </a:p>
          <a:p>
            <a:endParaRPr lang="en-US" sz="1400" dirty="0"/>
          </a:p>
          <a:p>
            <a:endParaRPr lang="en-US" sz="1400" dirty="0"/>
          </a:p>
          <a:p>
            <a:endParaRPr lang="en-US" sz="1400" dirty="0"/>
          </a:p>
          <a:p>
            <a:r>
              <a:rPr lang="en-US" sz="1400" dirty="0"/>
              <a:t>0.34</a:t>
            </a:r>
          </a:p>
          <a:p>
            <a:endParaRPr lang="en-US" sz="1400" dirty="0"/>
          </a:p>
          <a:p>
            <a:r>
              <a:rPr lang="en-US" sz="1400" dirty="0"/>
              <a:t>0.11</a:t>
            </a:r>
          </a:p>
          <a:p>
            <a:endParaRPr lang="en-US" sz="1400" dirty="0"/>
          </a:p>
          <a:p>
            <a:r>
              <a:rPr lang="en-US" sz="1400" dirty="0"/>
              <a:t>0.53</a:t>
            </a:r>
          </a:p>
          <a:p>
            <a:r>
              <a:rPr lang="en-US" sz="1400" dirty="0"/>
              <a:t>]</a:t>
            </a:r>
          </a:p>
        </p:txBody>
      </p:sp>
    </p:spTree>
    <p:extLst>
      <p:ext uri="{BB962C8B-B14F-4D97-AF65-F5344CB8AC3E}">
        <p14:creationId xmlns:p14="http://schemas.microsoft.com/office/powerpoint/2010/main" val="1594780571"/>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a:xfrm>
            <a:off x="422536" y="27251"/>
            <a:ext cx="10058400" cy="1371600"/>
          </a:xfrm>
        </p:spPr>
        <p:txBody>
          <a:bodyPr/>
          <a:lstStyle/>
          <a:p>
            <a:r>
              <a:rPr lang="en-US" dirty="0">
                <a:latin typeface="Helvetica" pitchFamily="2" charset="0"/>
              </a:rPr>
              <a:t>Back Propagation Example</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p:txBody>
          <a:bodyPr>
            <a:normAutofit/>
          </a:bodyPr>
          <a:lstStyle/>
          <a:p>
            <a:endParaRPr lang="en-US" sz="2400" dirty="0">
              <a:latin typeface="Helvetica" pitchFamily="2" charset="0"/>
            </a:endParaRPr>
          </a:p>
          <a:p>
            <a:pPr marL="0" indent="0">
              <a:buNone/>
            </a:pPr>
            <a:endParaRPr lang="en-US" sz="2400" dirty="0">
              <a:latin typeface="Helvetica" pitchFamily="2" charset="0"/>
            </a:endParaRPr>
          </a:p>
        </p:txBody>
      </p:sp>
      <p:grpSp>
        <p:nvGrpSpPr>
          <p:cNvPr id="4" name="Group 3">
            <a:extLst>
              <a:ext uri="{FF2B5EF4-FFF2-40B4-BE49-F238E27FC236}">
                <a16:creationId xmlns:a16="http://schemas.microsoft.com/office/drawing/2014/main" id="{F2289EC0-BEE5-C54C-941C-D1D22C501FE9}"/>
              </a:ext>
            </a:extLst>
          </p:cNvPr>
          <p:cNvGrpSpPr/>
          <p:nvPr/>
        </p:nvGrpSpPr>
        <p:grpSpPr>
          <a:xfrm>
            <a:off x="1066799" y="2654306"/>
            <a:ext cx="8459767" cy="3092895"/>
            <a:chOff x="3375581" y="2991232"/>
            <a:chExt cx="4589912" cy="2034562"/>
          </a:xfrm>
        </p:grpSpPr>
        <p:sp>
          <p:nvSpPr>
            <p:cNvPr id="14" name="Oval 13">
              <a:extLst>
                <a:ext uri="{FF2B5EF4-FFF2-40B4-BE49-F238E27FC236}">
                  <a16:creationId xmlns:a16="http://schemas.microsoft.com/office/drawing/2014/main" id="{E74544D5-EB92-D349-B000-DF8E15FD9E07}"/>
                </a:ext>
              </a:extLst>
            </p:cNvPr>
            <p:cNvSpPr/>
            <p:nvPr/>
          </p:nvSpPr>
          <p:spPr>
            <a:xfrm>
              <a:off x="3375582" y="2991232"/>
              <a:ext cx="938637" cy="825956"/>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0.35</a:t>
              </a:r>
            </a:p>
          </p:txBody>
        </p:sp>
        <p:sp>
          <p:nvSpPr>
            <p:cNvPr id="15" name="Oval 14">
              <a:extLst>
                <a:ext uri="{FF2B5EF4-FFF2-40B4-BE49-F238E27FC236}">
                  <a16:creationId xmlns:a16="http://schemas.microsoft.com/office/drawing/2014/main" id="{F521F1DA-EC70-7F4B-9BE4-67D2FF50F7D7}"/>
                </a:ext>
              </a:extLst>
            </p:cNvPr>
            <p:cNvSpPr/>
            <p:nvPr/>
          </p:nvSpPr>
          <p:spPr>
            <a:xfrm>
              <a:off x="3375581" y="4199838"/>
              <a:ext cx="938637" cy="825956"/>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0.9</a:t>
              </a:r>
            </a:p>
          </p:txBody>
        </p:sp>
        <p:sp>
          <p:nvSpPr>
            <p:cNvPr id="16" name="Oval 15">
              <a:extLst>
                <a:ext uri="{FF2B5EF4-FFF2-40B4-BE49-F238E27FC236}">
                  <a16:creationId xmlns:a16="http://schemas.microsoft.com/office/drawing/2014/main" id="{9E2F0B38-4A5D-F14A-80F5-1268744DDA8E}"/>
                </a:ext>
              </a:extLst>
            </p:cNvPr>
            <p:cNvSpPr/>
            <p:nvPr/>
          </p:nvSpPr>
          <p:spPr>
            <a:xfrm>
              <a:off x="5285344" y="3001391"/>
              <a:ext cx="938637" cy="825956"/>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0.68</a:t>
              </a:r>
            </a:p>
          </p:txBody>
        </p:sp>
        <p:sp>
          <p:nvSpPr>
            <p:cNvPr id="17" name="Oval 16">
              <a:extLst>
                <a:ext uri="{FF2B5EF4-FFF2-40B4-BE49-F238E27FC236}">
                  <a16:creationId xmlns:a16="http://schemas.microsoft.com/office/drawing/2014/main" id="{E0DB1823-4CEA-3A4C-B00D-9089ECD8926D}"/>
                </a:ext>
              </a:extLst>
            </p:cNvPr>
            <p:cNvSpPr/>
            <p:nvPr/>
          </p:nvSpPr>
          <p:spPr>
            <a:xfrm>
              <a:off x="5285344" y="4199838"/>
              <a:ext cx="938637" cy="825956"/>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0.66</a:t>
              </a:r>
            </a:p>
          </p:txBody>
        </p:sp>
        <p:sp>
          <p:nvSpPr>
            <p:cNvPr id="18" name="Oval 17">
              <a:extLst>
                <a:ext uri="{FF2B5EF4-FFF2-40B4-BE49-F238E27FC236}">
                  <a16:creationId xmlns:a16="http://schemas.microsoft.com/office/drawing/2014/main" id="{212D0EF4-CDAF-3E48-9762-96B3A0BFDBFE}"/>
                </a:ext>
              </a:extLst>
            </p:cNvPr>
            <p:cNvSpPr/>
            <p:nvPr/>
          </p:nvSpPr>
          <p:spPr>
            <a:xfrm>
              <a:off x="7026856" y="3613735"/>
              <a:ext cx="938637" cy="825956"/>
            </a:xfrm>
            <a:prstGeom prst="ellipse">
              <a:avLst/>
            </a:prstGeom>
            <a:solidFill>
              <a:srgbClr val="FF0000"/>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cxnSp>
          <p:nvCxnSpPr>
            <p:cNvPr id="19" name="Straight Arrow Connector 18">
              <a:extLst>
                <a:ext uri="{FF2B5EF4-FFF2-40B4-BE49-F238E27FC236}">
                  <a16:creationId xmlns:a16="http://schemas.microsoft.com/office/drawing/2014/main" id="{904FB72E-F32B-4C40-B12A-58ED7C24BC10}"/>
                </a:ext>
              </a:extLst>
            </p:cNvPr>
            <p:cNvCxnSpPr>
              <a:stCxn id="14" idx="6"/>
              <a:endCxn id="16" idx="2"/>
            </p:cNvCxnSpPr>
            <p:nvPr/>
          </p:nvCxnSpPr>
          <p:spPr>
            <a:xfrm>
              <a:off x="4314219" y="3404210"/>
              <a:ext cx="971125" cy="10159"/>
            </a:xfrm>
            <a:prstGeom prst="straightConnector1">
              <a:avLst/>
            </a:prstGeom>
            <a:solidFill>
              <a:srgbClr val="FF0000"/>
            </a:solidFill>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0EAAED42-6560-7A4C-A1DB-DC39FB8DC617}"/>
                </a:ext>
              </a:extLst>
            </p:cNvPr>
            <p:cNvCxnSpPr/>
            <p:nvPr/>
          </p:nvCxnSpPr>
          <p:spPr>
            <a:xfrm>
              <a:off x="4314219" y="4619991"/>
              <a:ext cx="971125" cy="10159"/>
            </a:xfrm>
            <a:prstGeom prst="straightConnector1">
              <a:avLst/>
            </a:prstGeom>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5DD30C84-2C74-EC49-87EE-7653B34BD18B}"/>
                </a:ext>
              </a:extLst>
            </p:cNvPr>
            <p:cNvCxnSpPr>
              <a:cxnSpLocks/>
              <a:endCxn id="18" idx="2"/>
            </p:cNvCxnSpPr>
            <p:nvPr/>
          </p:nvCxnSpPr>
          <p:spPr>
            <a:xfrm>
              <a:off x="6223981" y="3442259"/>
              <a:ext cx="802875" cy="58445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FF3F8198-7A53-2A45-B950-88C6270E9670}"/>
                </a:ext>
              </a:extLst>
            </p:cNvPr>
            <p:cNvCxnSpPr>
              <a:cxnSpLocks/>
              <a:endCxn id="18" idx="2"/>
            </p:cNvCxnSpPr>
            <p:nvPr/>
          </p:nvCxnSpPr>
          <p:spPr>
            <a:xfrm flipV="1">
              <a:off x="6223981" y="4026713"/>
              <a:ext cx="802875" cy="58819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25B65946-CE70-9244-905F-BFE49F6C6ABD}"/>
                </a:ext>
              </a:extLst>
            </p:cNvPr>
            <p:cNvCxnSpPr>
              <a:cxnSpLocks/>
              <a:stCxn id="14" idx="6"/>
              <a:endCxn id="17" idx="1"/>
            </p:cNvCxnSpPr>
            <p:nvPr/>
          </p:nvCxnSpPr>
          <p:spPr>
            <a:xfrm>
              <a:off x="4314219" y="3404210"/>
              <a:ext cx="1108585" cy="916586"/>
            </a:xfrm>
            <a:prstGeom prst="straightConnector1">
              <a:avLst/>
            </a:prstGeom>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51F8FD80-36AF-EE45-976A-709D04550509}"/>
                </a:ext>
              </a:extLst>
            </p:cNvPr>
            <p:cNvCxnSpPr>
              <a:cxnSpLocks/>
              <a:stCxn id="15" idx="6"/>
              <a:endCxn id="16" idx="3"/>
            </p:cNvCxnSpPr>
            <p:nvPr/>
          </p:nvCxnSpPr>
          <p:spPr>
            <a:xfrm flipV="1">
              <a:off x="4314218" y="3706389"/>
              <a:ext cx="1108586" cy="906427"/>
            </a:xfrm>
            <a:prstGeom prst="straightConnector1">
              <a:avLst/>
            </a:prstGeom>
            <a:solidFill>
              <a:srgbClr val="FF0000"/>
            </a:solidFill>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BB0733E6-4BD7-8F4A-9505-E48C6EE57679}"/>
                  </a:ext>
                </a:extLst>
              </p:cNvPr>
              <p:cNvSpPr txBox="1"/>
              <p:nvPr/>
            </p:nvSpPr>
            <p:spPr>
              <a:xfrm>
                <a:off x="3000051" y="2772304"/>
                <a:ext cx="1449692" cy="4308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𝑤</m:t>
                          </m:r>
                        </m:e>
                        <m:sub>
                          <m:r>
                            <a:rPr lang="en-US" sz="2200" b="0" i="1" smtClean="0">
                              <a:latin typeface="Cambria Math" panose="02040503050406030204" pitchFamily="18" charset="0"/>
                            </a:rPr>
                            <m:t>1</m:t>
                          </m:r>
                        </m:sub>
                      </m:sSub>
                      <m:r>
                        <a:rPr lang="en-US" sz="2200" b="0" i="1" smtClean="0">
                          <a:latin typeface="Cambria Math" panose="02040503050406030204" pitchFamily="18" charset="0"/>
                        </a:rPr>
                        <m:t>=0.10</m:t>
                      </m:r>
                    </m:oMath>
                  </m:oMathPara>
                </a14:m>
                <a:endParaRPr lang="en-US" sz="2200" dirty="0"/>
              </a:p>
            </p:txBody>
          </p:sp>
        </mc:Choice>
        <mc:Fallback xmlns="">
          <p:sp>
            <p:nvSpPr>
              <p:cNvPr id="28" name="TextBox 27">
                <a:extLst>
                  <a:ext uri="{FF2B5EF4-FFF2-40B4-BE49-F238E27FC236}">
                    <a16:creationId xmlns:a16="http://schemas.microsoft.com/office/drawing/2014/main" id="{BB0733E6-4BD7-8F4A-9505-E48C6EE57679}"/>
                  </a:ext>
                </a:extLst>
              </p:cNvPr>
              <p:cNvSpPr txBox="1">
                <a:spLocks noRot="1" noChangeAspect="1" noMove="1" noResize="1" noEditPoints="1" noAdjustHandles="1" noChangeArrowheads="1" noChangeShapeType="1" noTextEdit="1"/>
              </p:cNvSpPr>
              <p:nvPr/>
            </p:nvSpPr>
            <p:spPr>
              <a:xfrm>
                <a:off x="3000051" y="2772304"/>
                <a:ext cx="1449692" cy="430887"/>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26C39DDA-A519-4D4F-A47D-D40ADAB1EF70}"/>
                  </a:ext>
                </a:extLst>
              </p:cNvPr>
              <p:cNvSpPr txBox="1"/>
              <p:nvPr/>
            </p:nvSpPr>
            <p:spPr>
              <a:xfrm>
                <a:off x="2988090" y="5125918"/>
                <a:ext cx="1239698" cy="430887"/>
              </a:xfrm>
              <a:prstGeom prst="rect">
                <a:avLst/>
              </a:prstGeom>
              <a:noFill/>
            </p:spPr>
            <p:txBody>
              <a:bodyPr wrap="none" rtlCol="0">
                <a:spAutoFit/>
              </a:bodyPr>
              <a:lstStyle/>
              <a:p>
                <a14:m>
                  <m:oMath xmlns:m="http://schemas.openxmlformats.org/officeDocument/2006/math">
                    <m:sSub>
                      <m:sSubPr>
                        <m:ctrlPr>
                          <a:rPr lang="en-US" sz="2200" b="0" i="1" smtClean="0">
                            <a:latin typeface="Cambria Math" panose="02040503050406030204" pitchFamily="18" charset="0"/>
                            <a:ea typeface="Cambria Math" panose="02040503050406030204" pitchFamily="18" charset="0"/>
                          </a:rPr>
                        </m:ctrlPr>
                      </m:sSubPr>
                      <m:e>
                        <m:r>
                          <a:rPr lang="en-US" sz="2200" b="0" i="1" smtClean="0">
                            <a:latin typeface="Cambria Math" panose="02040503050406030204" pitchFamily="18" charset="0"/>
                            <a:ea typeface="Cambria Math" panose="02040503050406030204" pitchFamily="18" charset="0"/>
                          </a:rPr>
                          <m:t>𝑤</m:t>
                        </m:r>
                      </m:e>
                      <m:sub>
                        <m:r>
                          <a:rPr lang="en-US" sz="2200" b="0" i="1" smtClean="0">
                            <a:latin typeface="Cambria Math" panose="02040503050406030204" pitchFamily="18" charset="0"/>
                            <a:ea typeface="Cambria Math" panose="02040503050406030204" pitchFamily="18" charset="0"/>
                          </a:rPr>
                          <m:t>4</m:t>
                        </m:r>
                      </m:sub>
                    </m:sSub>
                  </m:oMath>
                </a14:m>
                <a:r>
                  <a:rPr lang="en-US" sz="2200" dirty="0">
                    <a:latin typeface="Cambria Math" panose="02040503050406030204" pitchFamily="18" charset="0"/>
                    <a:ea typeface="Cambria Math" panose="02040503050406030204" pitchFamily="18" charset="0"/>
                  </a:rPr>
                  <a:t>=0.60</a:t>
                </a:r>
              </a:p>
            </p:txBody>
          </p:sp>
        </mc:Choice>
        <mc:Fallback xmlns="">
          <p:sp>
            <p:nvSpPr>
              <p:cNvPr id="29" name="TextBox 28">
                <a:extLst>
                  <a:ext uri="{FF2B5EF4-FFF2-40B4-BE49-F238E27FC236}">
                    <a16:creationId xmlns:a16="http://schemas.microsoft.com/office/drawing/2014/main" id="{26C39DDA-A519-4D4F-A47D-D40ADAB1EF70}"/>
                  </a:ext>
                </a:extLst>
              </p:cNvPr>
              <p:cNvSpPr txBox="1">
                <a:spLocks noRot="1" noChangeAspect="1" noMove="1" noResize="1" noEditPoints="1" noAdjustHandles="1" noChangeArrowheads="1" noChangeShapeType="1" noTextEdit="1"/>
              </p:cNvSpPr>
              <p:nvPr/>
            </p:nvSpPr>
            <p:spPr>
              <a:xfrm>
                <a:off x="2988090" y="5125918"/>
                <a:ext cx="1239698" cy="430887"/>
              </a:xfrm>
              <a:prstGeom prst="rect">
                <a:avLst/>
              </a:prstGeom>
              <a:blipFill>
                <a:blip r:embed="rId3"/>
                <a:stretch>
                  <a:fillRect t="-8571" r="-4040" b="-25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37663B59-496B-7949-B018-1E24CA72E070}"/>
                  </a:ext>
                </a:extLst>
              </p:cNvPr>
              <p:cNvSpPr txBox="1"/>
              <p:nvPr/>
            </p:nvSpPr>
            <p:spPr>
              <a:xfrm>
                <a:off x="6698499" y="3201761"/>
                <a:ext cx="1373261" cy="430887"/>
              </a:xfrm>
              <a:prstGeom prst="rect">
                <a:avLst/>
              </a:prstGeom>
              <a:noFill/>
            </p:spPr>
            <p:txBody>
              <a:bodyPr wrap="none" rtlCol="0">
                <a:spAutoFit/>
              </a:bodyPr>
              <a:lstStyle/>
              <a:p>
                <a14:m>
                  <m:oMath xmlns:m="http://schemas.openxmlformats.org/officeDocument/2006/math">
                    <m:sSub>
                      <m:sSubPr>
                        <m:ctrlPr>
                          <a:rPr lang="en-US" sz="2200" b="0" i="1" smtClean="0">
                            <a:latin typeface="Cambria Math" panose="02040503050406030204" pitchFamily="18" charset="0"/>
                            <a:ea typeface="Cambria Math" panose="02040503050406030204" pitchFamily="18" charset="0"/>
                          </a:rPr>
                        </m:ctrlPr>
                      </m:sSubPr>
                      <m:e>
                        <m:r>
                          <a:rPr lang="en-US" sz="2200" b="0" i="1" smtClean="0">
                            <a:latin typeface="Cambria Math" panose="02040503050406030204" pitchFamily="18" charset="0"/>
                            <a:ea typeface="Cambria Math" panose="02040503050406030204" pitchFamily="18" charset="0"/>
                          </a:rPr>
                          <m:t>𝑤</m:t>
                        </m:r>
                      </m:e>
                      <m:sub>
                        <m:r>
                          <a:rPr lang="en-US" sz="2200" b="0" i="1" smtClean="0">
                            <a:latin typeface="Cambria Math" panose="02040503050406030204" pitchFamily="18" charset="0"/>
                            <a:ea typeface="Cambria Math" panose="02040503050406030204" pitchFamily="18" charset="0"/>
                          </a:rPr>
                          <m:t>5</m:t>
                        </m:r>
                      </m:sub>
                    </m:sSub>
                  </m:oMath>
                </a14:m>
                <a:r>
                  <a:rPr lang="en-US" sz="2200" dirty="0">
                    <a:latin typeface="Cambria Math" panose="02040503050406030204" pitchFamily="18" charset="0"/>
                    <a:ea typeface="Cambria Math" panose="02040503050406030204" pitchFamily="18" charset="0"/>
                  </a:rPr>
                  <a:t> = 0.30</a:t>
                </a:r>
              </a:p>
            </p:txBody>
          </p:sp>
        </mc:Choice>
        <mc:Fallback xmlns="">
          <p:sp>
            <p:nvSpPr>
              <p:cNvPr id="32" name="TextBox 31">
                <a:extLst>
                  <a:ext uri="{FF2B5EF4-FFF2-40B4-BE49-F238E27FC236}">
                    <a16:creationId xmlns:a16="http://schemas.microsoft.com/office/drawing/2014/main" id="{37663B59-496B-7949-B018-1E24CA72E070}"/>
                  </a:ext>
                </a:extLst>
              </p:cNvPr>
              <p:cNvSpPr txBox="1">
                <a:spLocks noRot="1" noChangeAspect="1" noMove="1" noResize="1" noEditPoints="1" noAdjustHandles="1" noChangeArrowheads="1" noChangeShapeType="1" noTextEdit="1"/>
              </p:cNvSpPr>
              <p:nvPr/>
            </p:nvSpPr>
            <p:spPr>
              <a:xfrm>
                <a:off x="6698499" y="3201761"/>
                <a:ext cx="1373261" cy="430887"/>
              </a:xfrm>
              <a:prstGeom prst="rect">
                <a:avLst/>
              </a:prstGeom>
              <a:blipFill>
                <a:blip r:embed="rId4"/>
                <a:stretch>
                  <a:fillRect t="-8824" r="-3636" b="-2941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C68DF134-F471-7946-A598-A6E86653C083}"/>
                  </a:ext>
                </a:extLst>
              </p:cNvPr>
              <p:cNvSpPr txBox="1"/>
              <p:nvPr/>
            </p:nvSpPr>
            <p:spPr>
              <a:xfrm>
                <a:off x="6698499" y="4778776"/>
                <a:ext cx="1456231" cy="4308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𝑤</m:t>
                          </m:r>
                        </m:e>
                        <m:sub>
                          <m:r>
                            <a:rPr lang="en-US" sz="2200" b="0" i="1" smtClean="0">
                              <a:latin typeface="Cambria Math" panose="02040503050406030204" pitchFamily="18" charset="0"/>
                            </a:rPr>
                            <m:t>6</m:t>
                          </m:r>
                        </m:sub>
                      </m:sSub>
                      <m:r>
                        <a:rPr lang="en-US" sz="2200" b="0" i="1" smtClean="0">
                          <a:latin typeface="Cambria Math" panose="02040503050406030204" pitchFamily="18" charset="0"/>
                        </a:rPr>
                        <m:t>=0.90</m:t>
                      </m:r>
                    </m:oMath>
                  </m:oMathPara>
                </a14:m>
                <a:endParaRPr lang="en-US" sz="2200" dirty="0"/>
              </a:p>
            </p:txBody>
          </p:sp>
        </mc:Choice>
        <mc:Fallback xmlns="">
          <p:sp>
            <p:nvSpPr>
              <p:cNvPr id="33" name="TextBox 32">
                <a:extLst>
                  <a:ext uri="{FF2B5EF4-FFF2-40B4-BE49-F238E27FC236}">
                    <a16:creationId xmlns:a16="http://schemas.microsoft.com/office/drawing/2014/main" id="{C68DF134-F471-7946-A598-A6E86653C083}"/>
                  </a:ext>
                </a:extLst>
              </p:cNvPr>
              <p:cNvSpPr txBox="1">
                <a:spLocks noRot="1" noChangeAspect="1" noMove="1" noResize="1" noEditPoints="1" noAdjustHandles="1" noChangeArrowheads="1" noChangeShapeType="1" noTextEdit="1"/>
              </p:cNvSpPr>
              <p:nvPr/>
            </p:nvSpPr>
            <p:spPr>
              <a:xfrm>
                <a:off x="6698499" y="4778776"/>
                <a:ext cx="1456231" cy="430887"/>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Content Placeholder 2">
                <a:extLst>
                  <a:ext uri="{FF2B5EF4-FFF2-40B4-BE49-F238E27FC236}">
                    <a16:creationId xmlns:a16="http://schemas.microsoft.com/office/drawing/2014/main" id="{9EDBD7F6-A329-774F-8090-73CBB6B6EE1A}"/>
                  </a:ext>
                </a:extLst>
              </p:cNvPr>
              <p:cNvSpPr txBox="1">
                <a:spLocks/>
              </p:cNvSpPr>
              <p:nvPr/>
            </p:nvSpPr>
            <p:spPr>
              <a:xfrm>
                <a:off x="5953987" y="2513578"/>
                <a:ext cx="878543" cy="49127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b="0" i="1" dirty="0" smtClean="0">
                              <a:solidFill>
                                <a:schemeClr val="tx1"/>
                              </a:solidFill>
                              <a:latin typeface="Cambria Math" panose="02040503050406030204" pitchFamily="18" charset="0"/>
                            </a:rPr>
                          </m:ctrlPr>
                        </m:sSubPr>
                        <m:e>
                          <m:r>
                            <a:rPr lang="en-US" i="1" dirty="0" smtClean="0">
                              <a:solidFill>
                                <a:schemeClr val="tx1"/>
                              </a:solidFill>
                              <a:latin typeface="Cambria Math" panose="02040503050406030204" pitchFamily="18" charset="0"/>
                            </a:rPr>
                            <m:t>𝐻</m:t>
                          </m:r>
                        </m:e>
                        <m:sub>
                          <m:r>
                            <a:rPr lang="en-US" i="1" dirty="0" smtClean="0">
                              <a:solidFill>
                                <a:schemeClr val="tx1"/>
                              </a:solidFill>
                              <a:latin typeface="Cambria Math" panose="02040503050406030204" pitchFamily="18" charset="0"/>
                            </a:rPr>
                            <m:t>1</m:t>
                          </m:r>
                        </m:sub>
                      </m:sSub>
                    </m:oMath>
                  </m:oMathPara>
                </a14:m>
                <a:endParaRPr lang="en-US" dirty="0"/>
              </a:p>
            </p:txBody>
          </p:sp>
        </mc:Choice>
        <mc:Fallback xmlns="">
          <p:sp>
            <p:nvSpPr>
              <p:cNvPr id="34" name="Content Placeholder 2">
                <a:extLst>
                  <a:ext uri="{FF2B5EF4-FFF2-40B4-BE49-F238E27FC236}">
                    <a16:creationId xmlns:a16="http://schemas.microsoft.com/office/drawing/2014/main" id="{9EDBD7F6-A329-774F-8090-73CBB6B6EE1A}"/>
                  </a:ext>
                </a:extLst>
              </p:cNvPr>
              <p:cNvSpPr txBox="1">
                <a:spLocks noRot="1" noChangeAspect="1" noMove="1" noResize="1" noEditPoints="1" noAdjustHandles="1" noChangeArrowheads="1" noChangeShapeType="1" noTextEdit="1"/>
              </p:cNvSpPr>
              <p:nvPr/>
            </p:nvSpPr>
            <p:spPr>
              <a:xfrm>
                <a:off x="5953987" y="2513578"/>
                <a:ext cx="878543" cy="491270"/>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Content Placeholder 2">
                <a:extLst>
                  <a:ext uri="{FF2B5EF4-FFF2-40B4-BE49-F238E27FC236}">
                    <a16:creationId xmlns:a16="http://schemas.microsoft.com/office/drawing/2014/main" id="{9D8CC347-2FA3-E24F-9CB3-9A70A2102FC0}"/>
                  </a:ext>
                </a:extLst>
              </p:cNvPr>
              <p:cNvSpPr txBox="1">
                <a:spLocks/>
              </p:cNvSpPr>
              <p:nvPr/>
            </p:nvSpPr>
            <p:spPr>
              <a:xfrm>
                <a:off x="5875254" y="4260448"/>
                <a:ext cx="878543" cy="49127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b="0" i="1" dirty="0" smtClean="0">
                              <a:solidFill>
                                <a:schemeClr val="tx1"/>
                              </a:solidFill>
                              <a:latin typeface="Cambria Math" panose="02040503050406030204" pitchFamily="18" charset="0"/>
                            </a:rPr>
                          </m:ctrlPr>
                        </m:sSubPr>
                        <m:e>
                          <m:r>
                            <a:rPr lang="en-US" i="1" dirty="0" smtClean="0">
                              <a:solidFill>
                                <a:schemeClr val="tx1"/>
                              </a:solidFill>
                              <a:latin typeface="Cambria Math" panose="02040503050406030204" pitchFamily="18" charset="0"/>
                            </a:rPr>
                            <m:t>𝐻</m:t>
                          </m:r>
                        </m:e>
                        <m:sub>
                          <m:r>
                            <a:rPr lang="en-US" b="0" i="1" dirty="0" smtClean="0">
                              <a:solidFill>
                                <a:schemeClr val="tx1"/>
                              </a:solidFill>
                              <a:latin typeface="Cambria Math" panose="02040503050406030204" pitchFamily="18" charset="0"/>
                            </a:rPr>
                            <m:t>2</m:t>
                          </m:r>
                        </m:sub>
                      </m:sSub>
                    </m:oMath>
                  </m:oMathPara>
                </a14:m>
                <a:endParaRPr lang="en-US" dirty="0"/>
              </a:p>
            </p:txBody>
          </p:sp>
        </mc:Choice>
        <mc:Fallback xmlns="">
          <p:sp>
            <p:nvSpPr>
              <p:cNvPr id="35" name="Content Placeholder 2">
                <a:extLst>
                  <a:ext uri="{FF2B5EF4-FFF2-40B4-BE49-F238E27FC236}">
                    <a16:creationId xmlns:a16="http://schemas.microsoft.com/office/drawing/2014/main" id="{9D8CC347-2FA3-E24F-9CB3-9A70A2102FC0}"/>
                  </a:ext>
                </a:extLst>
              </p:cNvPr>
              <p:cNvSpPr txBox="1">
                <a:spLocks noRot="1" noChangeAspect="1" noMove="1" noResize="1" noEditPoints="1" noAdjustHandles="1" noChangeArrowheads="1" noChangeShapeType="1" noTextEdit="1"/>
              </p:cNvSpPr>
              <p:nvPr/>
            </p:nvSpPr>
            <p:spPr>
              <a:xfrm>
                <a:off x="5875254" y="4260448"/>
                <a:ext cx="878543" cy="491270"/>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Content Placeholder 2">
                <a:extLst>
                  <a:ext uri="{FF2B5EF4-FFF2-40B4-BE49-F238E27FC236}">
                    <a16:creationId xmlns:a16="http://schemas.microsoft.com/office/drawing/2014/main" id="{A3511906-2F34-2B4E-898C-BF187B86B7A7}"/>
                  </a:ext>
                </a:extLst>
              </p:cNvPr>
              <p:cNvSpPr txBox="1">
                <a:spLocks/>
              </p:cNvSpPr>
              <p:nvPr/>
            </p:nvSpPr>
            <p:spPr>
              <a:xfrm>
                <a:off x="9087294" y="3314198"/>
                <a:ext cx="878543" cy="49127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b="0" i="1" dirty="0" smtClean="0">
                              <a:solidFill>
                                <a:schemeClr val="tx1"/>
                              </a:solidFill>
                              <a:latin typeface="Cambria Math" panose="02040503050406030204" pitchFamily="18" charset="0"/>
                            </a:rPr>
                          </m:ctrlPr>
                        </m:sSubPr>
                        <m:e>
                          <m:r>
                            <a:rPr lang="en-US" b="0" i="1" dirty="0" smtClean="0">
                              <a:solidFill>
                                <a:schemeClr val="tx1"/>
                              </a:solidFill>
                              <a:latin typeface="Cambria Math" panose="02040503050406030204" pitchFamily="18" charset="0"/>
                            </a:rPr>
                            <m:t>𝑂</m:t>
                          </m:r>
                        </m:e>
                        <m:sub>
                          <m:r>
                            <a:rPr lang="en-US" i="1" dirty="0" smtClean="0">
                              <a:solidFill>
                                <a:schemeClr val="tx1"/>
                              </a:solidFill>
                              <a:latin typeface="Cambria Math" panose="02040503050406030204" pitchFamily="18" charset="0"/>
                            </a:rPr>
                            <m:t>1</m:t>
                          </m:r>
                        </m:sub>
                      </m:sSub>
                    </m:oMath>
                  </m:oMathPara>
                </a14:m>
                <a:endParaRPr lang="en-US" dirty="0"/>
              </a:p>
            </p:txBody>
          </p:sp>
        </mc:Choice>
        <mc:Fallback xmlns="">
          <p:sp>
            <p:nvSpPr>
              <p:cNvPr id="36" name="Content Placeholder 2">
                <a:extLst>
                  <a:ext uri="{FF2B5EF4-FFF2-40B4-BE49-F238E27FC236}">
                    <a16:creationId xmlns:a16="http://schemas.microsoft.com/office/drawing/2014/main" id="{A3511906-2F34-2B4E-898C-BF187B86B7A7}"/>
                  </a:ext>
                </a:extLst>
              </p:cNvPr>
              <p:cNvSpPr txBox="1">
                <a:spLocks noRot="1" noChangeAspect="1" noMove="1" noResize="1" noEditPoints="1" noAdjustHandles="1" noChangeArrowheads="1" noChangeShapeType="1" noTextEdit="1"/>
              </p:cNvSpPr>
              <p:nvPr/>
            </p:nvSpPr>
            <p:spPr>
              <a:xfrm>
                <a:off x="9087294" y="3314198"/>
                <a:ext cx="878543" cy="491270"/>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Content Placeholder 2">
                <a:extLst>
                  <a:ext uri="{FF2B5EF4-FFF2-40B4-BE49-F238E27FC236}">
                    <a16:creationId xmlns:a16="http://schemas.microsoft.com/office/drawing/2014/main" id="{E6FE47F3-203E-1C4C-BBDE-FEE31023C960}"/>
                  </a:ext>
                </a:extLst>
              </p:cNvPr>
              <p:cNvSpPr txBox="1">
                <a:spLocks/>
              </p:cNvSpPr>
              <p:nvPr/>
            </p:nvSpPr>
            <p:spPr>
              <a:xfrm>
                <a:off x="460243" y="2972616"/>
                <a:ext cx="878543" cy="49127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𝐼</m:t>
                          </m:r>
                        </m:e>
                        <m:sub>
                          <m:r>
                            <a:rPr lang="en-US" i="1" dirty="0" smtClean="0">
                              <a:latin typeface="Cambria Math" panose="02040503050406030204" pitchFamily="18" charset="0"/>
                            </a:rPr>
                            <m:t>1</m:t>
                          </m:r>
                        </m:sub>
                      </m:sSub>
                    </m:oMath>
                  </m:oMathPara>
                </a14:m>
                <a:endParaRPr lang="en-US" dirty="0"/>
              </a:p>
            </p:txBody>
          </p:sp>
        </mc:Choice>
        <mc:Fallback xmlns="">
          <p:sp>
            <p:nvSpPr>
              <p:cNvPr id="37" name="Content Placeholder 2">
                <a:extLst>
                  <a:ext uri="{FF2B5EF4-FFF2-40B4-BE49-F238E27FC236}">
                    <a16:creationId xmlns:a16="http://schemas.microsoft.com/office/drawing/2014/main" id="{E6FE47F3-203E-1C4C-BBDE-FEE31023C960}"/>
                  </a:ext>
                </a:extLst>
              </p:cNvPr>
              <p:cNvSpPr txBox="1">
                <a:spLocks noRot="1" noChangeAspect="1" noMove="1" noResize="1" noEditPoints="1" noAdjustHandles="1" noChangeArrowheads="1" noChangeShapeType="1" noTextEdit="1"/>
              </p:cNvSpPr>
              <p:nvPr/>
            </p:nvSpPr>
            <p:spPr>
              <a:xfrm>
                <a:off x="460243" y="2972616"/>
                <a:ext cx="878543" cy="491270"/>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Content Placeholder 2">
                <a:extLst>
                  <a:ext uri="{FF2B5EF4-FFF2-40B4-BE49-F238E27FC236}">
                    <a16:creationId xmlns:a16="http://schemas.microsoft.com/office/drawing/2014/main" id="{8DDE642B-DD9F-594F-96A3-C488EC8620DC}"/>
                  </a:ext>
                </a:extLst>
              </p:cNvPr>
              <p:cNvSpPr txBox="1">
                <a:spLocks/>
              </p:cNvSpPr>
              <p:nvPr/>
            </p:nvSpPr>
            <p:spPr>
              <a:xfrm>
                <a:off x="460243" y="4873766"/>
                <a:ext cx="878543" cy="49127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𝐼</m:t>
                          </m:r>
                        </m:e>
                        <m:sub>
                          <m:r>
                            <a:rPr lang="en-US" i="1" dirty="0" smtClean="0">
                              <a:latin typeface="Cambria Math" panose="02040503050406030204" pitchFamily="18" charset="0"/>
                            </a:rPr>
                            <m:t>2</m:t>
                          </m:r>
                        </m:sub>
                      </m:sSub>
                    </m:oMath>
                  </m:oMathPara>
                </a14:m>
                <a:endParaRPr lang="en-US" dirty="0"/>
              </a:p>
            </p:txBody>
          </p:sp>
        </mc:Choice>
        <mc:Fallback xmlns="">
          <p:sp>
            <p:nvSpPr>
              <p:cNvPr id="38" name="Content Placeholder 2">
                <a:extLst>
                  <a:ext uri="{FF2B5EF4-FFF2-40B4-BE49-F238E27FC236}">
                    <a16:creationId xmlns:a16="http://schemas.microsoft.com/office/drawing/2014/main" id="{8DDE642B-DD9F-594F-96A3-C488EC8620DC}"/>
                  </a:ext>
                </a:extLst>
              </p:cNvPr>
              <p:cNvSpPr txBox="1">
                <a:spLocks noRot="1" noChangeAspect="1" noMove="1" noResize="1" noEditPoints="1" noAdjustHandles="1" noChangeArrowheads="1" noChangeShapeType="1" noTextEdit="1"/>
              </p:cNvSpPr>
              <p:nvPr/>
            </p:nvSpPr>
            <p:spPr>
              <a:xfrm>
                <a:off x="460243" y="4873766"/>
                <a:ext cx="878543" cy="491270"/>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F3B050E5-10C6-794C-BDCC-F074D043D9DF}"/>
                  </a:ext>
                </a:extLst>
              </p:cNvPr>
              <p:cNvSpPr txBox="1"/>
              <p:nvPr/>
            </p:nvSpPr>
            <p:spPr>
              <a:xfrm>
                <a:off x="531729" y="1227639"/>
                <a:ext cx="10687050" cy="461665"/>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𝑂</m:t>
                          </m:r>
                        </m:e>
                        <m:sub>
                          <m:r>
                            <a:rPr lang="en-US" sz="2400" i="1">
                              <a:latin typeface="Cambria Math" panose="02040503050406030204" pitchFamily="18" charset="0"/>
                            </a:rPr>
                            <m:t>1</m:t>
                          </m:r>
                        </m:sub>
                      </m:sSub>
                      <m:r>
                        <a:rPr lang="en-US" sz="2400" i="1">
                          <a:latin typeface="Cambria Math" panose="02040503050406030204" pitchFamily="18" charset="0"/>
                        </a:rPr>
                        <m:t>≈0.80</m:t>
                      </m:r>
                    </m:oMath>
                  </m:oMathPara>
                </a14:m>
                <a:endParaRPr lang="en-US" sz="2400" dirty="0"/>
              </a:p>
            </p:txBody>
          </p:sp>
        </mc:Choice>
        <mc:Fallback xmlns="">
          <p:sp>
            <p:nvSpPr>
              <p:cNvPr id="5" name="TextBox 4">
                <a:extLst>
                  <a:ext uri="{FF2B5EF4-FFF2-40B4-BE49-F238E27FC236}">
                    <a16:creationId xmlns:a16="http://schemas.microsoft.com/office/drawing/2014/main" id="{F3B050E5-10C6-794C-BDCC-F074D043D9DF}"/>
                  </a:ext>
                </a:extLst>
              </p:cNvPr>
              <p:cNvSpPr txBox="1">
                <a:spLocks noRot="1" noChangeAspect="1" noMove="1" noResize="1" noEditPoints="1" noAdjustHandles="1" noChangeArrowheads="1" noChangeShapeType="1" noTextEdit="1"/>
              </p:cNvSpPr>
              <p:nvPr/>
            </p:nvSpPr>
            <p:spPr>
              <a:xfrm>
                <a:off x="531729" y="1227639"/>
                <a:ext cx="10687050" cy="461665"/>
              </a:xfrm>
              <a:prstGeom prst="rect">
                <a:avLst/>
              </a:prstGeom>
              <a:blipFill>
                <a:blip r:embed="rId11"/>
                <a:stretch>
                  <a:fillRect l="-11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2644A6DB-99F0-164F-9D11-5E4655BA3F62}"/>
                  </a:ext>
                </a:extLst>
              </p:cNvPr>
              <p:cNvSpPr txBox="1"/>
              <p:nvPr/>
            </p:nvSpPr>
            <p:spPr>
              <a:xfrm>
                <a:off x="2170322" y="3686558"/>
                <a:ext cx="1456232" cy="4308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𝑤</m:t>
                          </m:r>
                        </m:e>
                        <m:sub>
                          <m:r>
                            <a:rPr lang="en-US" sz="2200" b="0" i="1" smtClean="0">
                              <a:latin typeface="Cambria Math" panose="02040503050406030204" pitchFamily="18" charset="0"/>
                            </a:rPr>
                            <m:t>2</m:t>
                          </m:r>
                        </m:sub>
                      </m:sSub>
                      <m:r>
                        <a:rPr lang="en-US" sz="2200" b="0" i="1" smtClean="0">
                          <a:latin typeface="Cambria Math" panose="02040503050406030204" pitchFamily="18" charset="0"/>
                        </a:rPr>
                        <m:t>=0.40</m:t>
                      </m:r>
                    </m:oMath>
                  </m:oMathPara>
                </a14:m>
                <a:endParaRPr lang="en-US" sz="2200" dirty="0"/>
              </a:p>
            </p:txBody>
          </p:sp>
        </mc:Choice>
        <mc:Fallback xmlns="">
          <p:sp>
            <p:nvSpPr>
              <p:cNvPr id="39" name="TextBox 38">
                <a:extLst>
                  <a:ext uri="{FF2B5EF4-FFF2-40B4-BE49-F238E27FC236}">
                    <a16:creationId xmlns:a16="http://schemas.microsoft.com/office/drawing/2014/main" id="{2644A6DB-99F0-164F-9D11-5E4655BA3F62}"/>
                  </a:ext>
                </a:extLst>
              </p:cNvPr>
              <p:cNvSpPr txBox="1">
                <a:spLocks noRot="1" noChangeAspect="1" noMove="1" noResize="1" noEditPoints="1" noAdjustHandles="1" noChangeArrowheads="1" noChangeShapeType="1" noTextEdit="1"/>
              </p:cNvSpPr>
              <p:nvPr/>
            </p:nvSpPr>
            <p:spPr>
              <a:xfrm>
                <a:off x="2170322" y="3686558"/>
                <a:ext cx="1456232" cy="430887"/>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3E3B7B50-ABF0-0245-BBC9-874F739BB847}"/>
                  </a:ext>
                </a:extLst>
              </p:cNvPr>
              <p:cNvSpPr txBox="1"/>
              <p:nvPr/>
            </p:nvSpPr>
            <p:spPr>
              <a:xfrm>
                <a:off x="2386565" y="4244592"/>
                <a:ext cx="1248227" cy="430887"/>
              </a:xfrm>
              <a:prstGeom prst="rect">
                <a:avLst/>
              </a:prstGeom>
              <a:noFill/>
            </p:spPr>
            <p:txBody>
              <a:bodyPr wrap="none" rtlCol="0">
                <a:spAutoFit/>
              </a:bodyPr>
              <a:lstStyle/>
              <a:p>
                <a14:m>
                  <m:oMath xmlns:m="http://schemas.openxmlformats.org/officeDocument/2006/math">
                    <m:sSub>
                      <m:sSubPr>
                        <m:ctrlPr>
                          <a:rPr lang="en-US" sz="2200" b="0" i="1" smtClean="0">
                            <a:latin typeface="Cambria Math" panose="02040503050406030204" pitchFamily="18" charset="0"/>
                            <a:ea typeface="Cambria Math" panose="02040503050406030204" pitchFamily="18" charset="0"/>
                          </a:rPr>
                        </m:ctrlPr>
                      </m:sSubPr>
                      <m:e>
                        <m:r>
                          <a:rPr lang="en-US" sz="2200" b="0" i="1" smtClean="0">
                            <a:latin typeface="Cambria Math" panose="02040503050406030204" pitchFamily="18" charset="0"/>
                            <a:ea typeface="Cambria Math" panose="02040503050406030204" pitchFamily="18" charset="0"/>
                          </a:rPr>
                          <m:t>𝑤</m:t>
                        </m:r>
                      </m:e>
                      <m:sub>
                        <m:r>
                          <a:rPr lang="en-US" sz="2200" b="0" i="1" smtClean="0">
                            <a:latin typeface="Cambria Math" panose="02040503050406030204" pitchFamily="18" charset="0"/>
                            <a:ea typeface="Cambria Math" panose="02040503050406030204" pitchFamily="18" charset="0"/>
                          </a:rPr>
                          <m:t>3</m:t>
                        </m:r>
                      </m:sub>
                    </m:sSub>
                  </m:oMath>
                </a14:m>
                <a:r>
                  <a:rPr lang="en-US" sz="2200" dirty="0">
                    <a:latin typeface="Cambria Math" panose="02040503050406030204" pitchFamily="18" charset="0"/>
                    <a:ea typeface="Cambria Math" panose="02040503050406030204" pitchFamily="18" charset="0"/>
                  </a:rPr>
                  <a:t>=0.80</a:t>
                </a:r>
              </a:p>
            </p:txBody>
          </p:sp>
        </mc:Choice>
        <mc:Fallback xmlns="">
          <p:sp>
            <p:nvSpPr>
              <p:cNvPr id="40" name="TextBox 39">
                <a:extLst>
                  <a:ext uri="{FF2B5EF4-FFF2-40B4-BE49-F238E27FC236}">
                    <a16:creationId xmlns:a16="http://schemas.microsoft.com/office/drawing/2014/main" id="{3E3B7B50-ABF0-0245-BBC9-874F739BB847}"/>
                  </a:ext>
                </a:extLst>
              </p:cNvPr>
              <p:cNvSpPr txBox="1">
                <a:spLocks noRot="1" noChangeAspect="1" noMove="1" noResize="1" noEditPoints="1" noAdjustHandles="1" noChangeArrowheads="1" noChangeShapeType="1" noTextEdit="1"/>
              </p:cNvSpPr>
              <p:nvPr/>
            </p:nvSpPr>
            <p:spPr>
              <a:xfrm>
                <a:off x="2386565" y="4244592"/>
                <a:ext cx="1248227" cy="430887"/>
              </a:xfrm>
              <a:prstGeom prst="rect">
                <a:avLst/>
              </a:prstGeom>
              <a:blipFill>
                <a:blip r:embed="rId13"/>
                <a:stretch>
                  <a:fillRect t="-5714" r="-5051" b="-28571"/>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3019BCD4-233D-B946-A188-285CAD19A19B}"/>
              </a:ext>
            </a:extLst>
          </p:cNvPr>
          <p:cNvSpPr txBox="1"/>
          <p:nvPr/>
        </p:nvSpPr>
        <p:spPr>
          <a:xfrm>
            <a:off x="9526565" y="4092274"/>
            <a:ext cx="1305935" cy="369332"/>
          </a:xfrm>
          <a:prstGeom prst="rect">
            <a:avLst/>
          </a:prstGeom>
          <a:noFill/>
        </p:spPr>
        <p:txBody>
          <a:bodyPr wrap="none" rtlCol="0">
            <a:spAutoFit/>
          </a:bodyPr>
          <a:lstStyle/>
          <a:p>
            <a:r>
              <a:rPr lang="en-US" dirty="0">
                <a:latin typeface="Helvetica" pitchFamily="2" charset="0"/>
              </a:rPr>
              <a:t>Target: 0.5</a:t>
            </a:r>
          </a:p>
        </p:txBody>
      </p:sp>
    </p:spTree>
    <p:extLst>
      <p:ext uri="{BB962C8B-B14F-4D97-AF65-F5344CB8AC3E}">
        <p14:creationId xmlns:p14="http://schemas.microsoft.com/office/powerpoint/2010/main" val="8191682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a:xfrm>
            <a:off x="422536" y="27251"/>
            <a:ext cx="10058400" cy="1371600"/>
          </a:xfrm>
        </p:spPr>
        <p:txBody>
          <a:bodyPr/>
          <a:lstStyle/>
          <a:p>
            <a:r>
              <a:rPr lang="en-US" dirty="0">
                <a:latin typeface="Helvetica" pitchFamily="2" charset="0"/>
              </a:rPr>
              <a:t>Back Propagation Example</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p:txBody>
          <a:bodyPr>
            <a:normAutofit/>
          </a:bodyPr>
          <a:lstStyle/>
          <a:p>
            <a:endParaRPr lang="en-US" sz="2400" dirty="0">
              <a:latin typeface="Helvetica" pitchFamily="2" charset="0"/>
            </a:endParaRPr>
          </a:p>
          <a:p>
            <a:pPr marL="0" indent="0">
              <a:buNone/>
            </a:pPr>
            <a:endParaRPr lang="en-US" sz="2400" dirty="0">
              <a:latin typeface="Helvetica" pitchFamily="2" charset="0"/>
            </a:endParaRPr>
          </a:p>
        </p:txBody>
      </p:sp>
      <p:grpSp>
        <p:nvGrpSpPr>
          <p:cNvPr id="4" name="Group 3">
            <a:extLst>
              <a:ext uri="{FF2B5EF4-FFF2-40B4-BE49-F238E27FC236}">
                <a16:creationId xmlns:a16="http://schemas.microsoft.com/office/drawing/2014/main" id="{F2289EC0-BEE5-C54C-941C-D1D22C501FE9}"/>
              </a:ext>
            </a:extLst>
          </p:cNvPr>
          <p:cNvGrpSpPr/>
          <p:nvPr/>
        </p:nvGrpSpPr>
        <p:grpSpPr>
          <a:xfrm>
            <a:off x="1066799" y="2654306"/>
            <a:ext cx="8459767" cy="3092895"/>
            <a:chOff x="3375581" y="2991232"/>
            <a:chExt cx="4589912" cy="2034562"/>
          </a:xfrm>
        </p:grpSpPr>
        <p:sp>
          <p:nvSpPr>
            <p:cNvPr id="14" name="Oval 13">
              <a:extLst>
                <a:ext uri="{FF2B5EF4-FFF2-40B4-BE49-F238E27FC236}">
                  <a16:creationId xmlns:a16="http://schemas.microsoft.com/office/drawing/2014/main" id="{E74544D5-EB92-D349-B000-DF8E15FD9E07}"/>
                </a:ext>
              </a:extLst>
            </p:cNvPr>
            <p:cNvSpPr/>
            <p:nvPr/>
          </p:nvSpPr>
          <p:spPr>
            <a:xfrm>
              <a:off x="3375582" y="2991232"/>
              <a:ext cx="938637" cy="825956"/>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0.35</a:t>
              </a:r>
            </a:p>
          </p:txBody>
        </p:sp>
        <p:sp>
          <p:nvSpPr>
            <p:cNvPr id="15" name="Oval 14">
              <a:extLst>
                <a:ext uri="{FF2B5EF4-FFF2-40B4-BE49-F238E27FC236}">
                  <a16:creationId xmlns:a16="http://schemas.microsoft.com/office/drawing/2014/main" id="{F521F1DA-EC70-7F4B-9BE4-67D2FF50F7D7}"/>
                </a:ext>
              </a:extLst>
            </p:cNvPr>
            <p:cNvSpPr/>
            <p:nvPr/>
          </p:nvSpPr>
          <p:spPr>
            <a:xfrm>
              <a:off x="3375581" y="4199838"/>
              <a:ext cx="938637" cy="825956"/>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0.9</a:t>
              </a:r>
            </a:p>
          </p:txBody>
        </p:sp>
        <p:sp>
          <p:nvSpPr>
            <p:cNvPr id="16" name="Oval 15">
              <a:extLst>
                <a:ext uri="{FF2B5EF4-FFF2-40B4-BE49-F238E27FC236}">
                  <a16:creationId xmlns:a16="http://schemas.microsoft.com/office/drawing/2014/main" id="{9E2F0B38-4A5D-F14A-80F5-1268744DDA8E}"/>
                </a:ext>
              </a:extLst>
            </p:cNvPr>
            <p:cNvSpPr/>
            <p:nvPr/>
          </p:nvSpPr>
          <p:spPr>
            <a:xfrm>
              <a:off x="5285344" y="3001391"/>
              <a:ext cx="938637" cy="825956"/>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0.68</a:t>
              </a:r>
            </a:p>
          </p:txBody>
        </p:sp>
        <p:sp>
          <p:nvSpPr>
            <p:cNvPr id="17" name="Oval 16">
              <a:extLst>
                <a:ext uri="{FF2B5EF4-FFF2-40B4-BE49-F238E27FC236}">
                  <a16:creationId xmlns:a16="http://schemas.microsoft.com/office/drawing/2014/main" id="{E0DB1823-4CEA-3A4C-B00D-9089ECD8926D}"/>
                </a:ext>
              </a:extLst>
            </p:cNvPr>
            <p:cNvSpPr/>
            <p:nvPr/>
          </p:nvSpPr>
          <p:spPr>
            <a:xfrm>
              <a:off x="5285344" y="4199838"/>
              <a:ext cx="938637" cy="825956"/>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0.66</a:t>
              </a:r>
            </a:p>
          </p:txBody>
        </p:sp>
        <p:sp>
          <p:nvSpPr>
            <p:cNvPr id="18" name="Oval 17">
              <a:extLst>
                <a:ext uri="{FF2B5EF4-FFF2-40B4-BE49-F238E27FC236}">
                  <a16:creationId xmlns:a16="http://schemas.microsoft.com/office/drawing/2014/main" id="{212D0EF4-CDAF-3E48-9762-96B3A0BFDBFE}"/>
                </a:ext>
              </a:extLst>
            </p:cNvPr>
            <p:cNvSpPr/>
            <p:nvPr/>
          </p:nvSpPr>
          <p:spPr>
            <a:xfrm>
              <a:off x="7026856" y="3613735"/>
              <a:ext cx="938637" cy="825956"/>
            </a:xfrm>
            <a:prstGeom prst="ellipse">
              <a:avLst/>
            </a:prstGeom>
            <a:solidFill>
              <a:srgbClr val="FF0000"/>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cxnSp>
          <p:nvCxnSpPr>
            <p:cNvPr id="19" name="Straight Arrow Connector 18">
              <a:extLst>
                <a:ext uri="{FF2B5EF4-FFF2-40B4-BE49-F238E27FC236}">
                  <a16:creationId xmlns:a16="http://schemas.microsoft.com/office/drawing/2014/main" id="{904FB72E-F32B-4C40-B12A-58ED7C24BC10}"/>
                </a:ext>
              </a:extLst>
            </p:cNvPr>
            <p:cNvCxnSpPr>
              <a:stCxn id="14" idx="6"/>
              <a:endCxn id="16" idx="2"/>
            </p:cNvCxnSpPr>
            <p:nvPr/>
          </p:nvCxnSpPr>
          <p:spPr>
            <a:xfrm>
              <a:off x="4314219" y="3404210"/>
              <a:ext cx="971125" cy="10159"/>
            </a:xfrm>
            <a:prstGeom prst="straightConnector1">
              <a:avLst/>
            </a:prstGeom>
            <a:solidFill>
              <a:srgbClr val="FF0000"/>
            </a:solidFill>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0EAAED42-6560-7A4C-A1DB-DC39FB8DC617}"/>
                </a:ext>
              </a:extLst>
            </p:cNvPr>
            <p:cNvCxnSpPr/>
            <p:nvPr/>
          </p:nvCxnSpPr>
          <p:spPr>
            <a:xfrm>
              <a:off x="4314219" y="4619991"/>
              <a:ext cx="971125" cy="10159"/>
            </a:xfrm>
            <a:prstGeom prst="straightConnector1">
              <a:avLst/>
            </a:prstGeom>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5DD30C84-2C74-EC49-87EE-7653B34BD18B}"/>
                </a:ext>
              </a:extLst>
            </p:cNvPr>
            <p:cNvCxnSpPr>
              <a:cxnSpLocks/>
              <a:endCxn id="18" idx="2"/>
            </p:cNvCxnSpPr>
            <p:nvPr/>
          </p:nvCxnSpPr>
          <p:spPr>
            <a:xfrm>
              <a:off x="6223981" y="3442259"/>
              <a:ext cx="802875" cy="58445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FF3F8198-7A53-2A45-B950-88C6270E9670}"/>
                </a:ext>
              </a:extLst>
            </p:cNvPr>
            <p:cNvCxnSpPr>
              <a:cxnSpLocks/>
              <a:endCxn id="18" idx="2"/>
            </p:cNvCxnSpPr>
            <p:nvPr/>
          </p:nvCxnSpPr>
          <p:spPr>
            <a:xfrm flipV="1">
              <a:off x="6223981" y="4026713"/>
              <a:ext cx="802875" cy="58819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25B65946-CE70-9244-905F-BFE49F6C6ABD}"/>
                </a:ext>
              </a:extLst>
            </p:cNvPr>
            <p:cNvCxnSpPr>
              <a:cxnSpLocks/>
              <a:stCxn id="14" idx="6"/>
              <a:endCxn id="17" idx="1"/>
            </p:cNvCxnSpPr>
            <p:nvPr/>
          </p:nvCxnSpPr>
          <p:spPr>
            <a:xfrm>
              <a:off x="4314219" y="3404210"/>
              <a:ext cx="1108585" cy="916586"/>
            </a:xfrm>
            <a:prstGeom prst="straightConnector1">
              <a:avLst/>
            </a:prstGeom>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51F8FD80-36AF-EE45-976A-709D04550509}"/>
                </a:ext>
              </a:extLst>
            </p:cNvPr>
            <p:cNvCxnSpPr>
              <a:cxnSpLocks/>
              <a:stCxn id="15" idx="6"/>
              <a:endCxn id="16" idx="3"/>
            </p:cNvCxnSpPr>
            <p:nvPr/>
          </p:nvCxnSpPr>
          <p:spPr>
            <a:xfrm flipV="1">
              <a:off x="4314218" y="3706389"/>
              <a:ext cx="1108586" cy="906427"/>
            </a:xfrm>
            <a:prstGeom prst="straightConnector1">
              <a:avLst/>
            </a:prstGeom>
            <a:solidFill>
              <a:srgbClr val="FF0000"/>
            </a:solidFill>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BB0733E6-4BD7-8F4A-9505-E48C6EE57679}"/>
                  </a:ext>
                </a:extLst>
              </p:cNvPr>
              <p:cNvSpPr txBox="1"/>
              <p:nvPr/>
            </p:nvSpPr>
            <p:spPr>
              <a:xfrm>
                <a:off x="3000051" y="2772304"/>
                <a:ext cx="1449692" cy="4308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𝑤</m:t>
                          </m:r>
                        </m:e>
                        <m:sub>
                          <m:r>
                            <a:rPr lang="en-US" sz="2200" b="0" i="1" smtClean="0">
                              <a:latin typeface="Cambria Math" panose="02040503050406030204" pitchFamily="18" charset="0"/>
                            </a:rPr>
                            <m:t>1</m:t>
                          </m:r>
                        </m:sub>
                      </m:sSub>
                      <m:r>
                        <a:rPr lang="en-US" sz="2200" b="0" i="1" smtClean="0">
                          <a:latin typeface="Cambria Math" panose="02040503050406030204" pitchFamily="18" charset="0"/>
                        </a:rPr>
                        <m:t>=0.10</m:t>
                      </m:r>
                    </m:oMath>
                  </m:oMathPara>
                </a14:m>
                <a:endParaRPr lang="en-US" sz="2200" dirty="0"/>
              </a:p>
            </p:txBody>
          </p:sp>
        </mc:Choice>
        <mc:Fallback xmlns="">
          <p:sp>
            <p:nvSpPr>
              <p:cNvPr id="28" name="TextBox 27">
                <a:extLst>
                  <a:ext uri="{FF2B5EF4-FFF2-40B4-BE49-F238E27FC236}">
                    <a16:creationId xmlns:a16="http://schemas.microsoft.com/office/drawing/2014/main" id="{BB0733E6-4BD7-8F4A-9505-E48C6EE57679}"/>
                  </a:ext>
                </a:extLst>
              </p:cNvPr>
              <p:cNvSpPr txBox="1">
                <a:spLocks noRot="1" noChangeAspect="1" noMove="1" noResize="1" noEditPoints="1" noAdjustHandles="1" noChangeArrowheads="1" noChangeShapeType="1" noTextEdit="1"/>
              </p:cNvSpPr>
              <p:nvPr/>
            </p:nvSpPr>
            <p:spPr>
              <a:xfrm>
                <a:off x="3000051" y="2772304"/>
                <a:ext cx="1449692" cy="430887"/>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26C39DDA-A519-4D4F-A47D-D40ADAB1EF70}"/>
                  </a:ext>
                </a:extLst>
              </p:cNvPr>
              <p:cNvSpPr txBox="1"/>
              <p:nvPr/>
            </p:nvSpPr>
            <p:spPr>
              <a:xfrm>
                <a:off x="2988090" y="5125918"/>
                <a:ext cx="1239698" cy="430887"/>
              </a:xfrm>
              <a:prstGeom prst="rect">
                <a:avLst/>
              </a:prstGeom>
              <a:noFill/>
            </p:spPr>
            <p:txBody>
              <a:bodyPr wrap="none" rtlCol="0">
                <a:spAutoFit/>
              </a:bodyPr>
              <a:lstStyle/>
              <a:p>
                <a14:m>
                  <m:oMath xmlns:m="http://schemas.openxmlformats.org/officeDocument/2006/math">
                    <m:sSub>
                      <m:sSubPr>
                        <m:ctrlPr>
                          <a:rPr lang="en-US" sz="2200" b="0" i="1" smtClean="0">
                            <a:latin typeface="Cambria Math" panose="02040503050406030204" pitchFamily="18" charset="0"/>
                            <a:ea typeface="Cambria Math" panose="02040503050406030204" pitchFamily="18" charset="0"/>
                          </a:rPr>
                        </m:ctrlPr>
                      </m:sSubPr>
                      <m:e>
                        <m:r>
                          <a:rPr lang="en-US" sz="2200" b="0" i="1" smtClean="0">
                            <a:latin typeface="Cambria Math" panose="02040503050406030204" pitchFamily="18" charset="0"/>
                            <a:ea typeface="Cambria Math" panose="02040503050406030204" pitchFamily="18" charset="0"/>
                          </a:rPr>
                          <m:t>𝑤</m:t>
                        </m:r>
                      </m:e>
                      <m:sub>
                        <m:r>
                          <a:rPr lang="en-US" sz="2200" b="0" i="1" smtClean="0">
                            <a:latin typeface="Cambria Math" panose="02040503050406030204" pitchFamily="18" charset="0"/>
                            <a:ea typeface="Cambria Math" panose="02040503050406030204" pitchFamily="18" charset="0"/>
                          </a:rPr>
                          <m:t>4</m:t>
                        </m:r>
                      </m:sub>
                    </m:sSub>
                  </m:oMath>
                </a14:m>
                <a:r>
                  <a:rPr lang="en-US" sz="2200" dirty="0">
                    <a:latin typeface="Cambria Math" panose="02040503050406030204" pitchFamily="18" charset="0"/>
                    <a:ea typeface="Cambria Math" panose="02040503050406030204" pitchFamily="18" charset="0"/>
                  </a:rPr>
                  <a:t>=0.60</a:t>
                </a:r>
              </a:p>
            </p:txBody>
          </p:sp>
        </mc:Choice>
        <mc:Fallback xmlns="">
          <p:sp>
            <p:nvSpPr>
              <p:cNvPr id="29" name="TextBox 28">
                <a:extLst>
                  <a:ext uri="{FF2B5EF4-FFF2-40B4-BE49-F238E27FC236}">
                    <a16:creationId xmlns:a16="http://schemas.microsoft.com/office/drawing/2014/main" id="{26C39DDA-A519-4D4F-A47D-D40ADAB1EF70}"/>
                  </a:ext>
                </a:extLst>
              </p:cNvPr>
              <p:cNvSpPr txBox="1">
                <a:spLocks noRot="1" noChangeAspect="1" noMove="1" noResize="1" noEditPoints="1" noAdjustHandles="1" noChangeArrowheads="1" noChangeShapeType="1" noTextEdit="1"/>
              </p:cNvSpPr>
              <p:nvPr/>
            </p:nvSpPr>
            <p:spPr>
              <a:xfrm>
                <a:off x="2988090" y="5125918"/>
                <a:ext cx="1239698" cy="430887"/>
              </a:xfrm>
              <a:prstGeom prst="rect">
                <a:avLst/>
              </a:prstGeom>
              <a:blipFill>
                <a:blip r:embed="rId3"/>
                <a:stretch>
                  <a:fillRect t="-8571" r="-4040" b="-25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37663B59-496B-7949-B018-1E24CA72E070}"/>
                  </a:ext>
                </a:extLst>
              </p:cNvPr>
              <p:cNvSpPr txBox="1"/>
              <p:nvPr/>
            </p:nvSpPr>
            <p:spPr>
              <a:xfrm>
                <a:off x="6698499" y="3201761"/>
                <a:ext cx="1373261" cy="430887"/>
              </a:xfrm>
              <a:prstGeom prst="rect">
                <a:avLst/>
              </a:prstGeom>
              <a:noFill/>
            </p:spPr>
            <p:txBody>
              <a:bodyPr wrap="none" rtlCol="0">
                <a:spAutoFit/>
              </a:bodyPr>
              <a:lstStyle/>
              <a:p>
                <a14:m>
                  <m:oMath xmlns:m="http://schemas.openxmlformats.org/officeDocument/2006/math">
                    <m:sSub>
                      <m:sSubPr>
                        <m:ctrlPr>
                          <a:rPr lang="en-US" sz="2200" b="0" i="1" smtClean="0">
                            <a:latin typeface="Cambria Math" panose="02040503050406030204" pitchFamily="18" charset="0"/>
                            <a:ea typeface="Cambria Math" panose="02040503050406030204" pitchFamily="18" charset="0"/>
                          </a:rPr>
                        </m:ctrlPr>
                      </m:sSubPr>
                      <m:e>
                        <m:r>
                          <a:rPr lang="en-US" sz="2200" b="0" i="1" smtClean="0">
                            <a:latin typeface="Cambria Math" panose="02040503050406030204" pitchFamily="18" charset="0"/>
                            <a:ea typeface="Cambria Math" panose="02040503050406030204" pitchFamily="18" charset="0"/>
                          </a:rPr>
                          <m:t>𝑤</m:t>
                        </m:r>
                      </m:e>
                      <m:sub>
                        <m:r>
                          <a:rPr lang="en-US" sz="2200" b="0" i="1" smtClean="0">
                            <a:latin typeface="Cambria Math" panose="02040503050406030204" pitchFamily="18" charset="0"/>
                            <a:ea typeface="Cambria Math" panose="02040503050406030204" pitchFamily="18" charset="0"/>
                          </a:rPr>
                          <m:t>5</m:t>
                        </m:r>
                      </m:sub>
                    </m:sSub>
                  </m:oMath>
                </a14:m>
                <a:r>
                  <a:rPr lang="en-US" sz="2200" dirty="0">
                    <a:latin typeface="Cambria Math" panose="02040503050406030204" pitchFamily="18" charset="0"/>
                    <a:ea typeface="Cambria Math" panose="02040503050406030204" pitchFamily="18" charset="0"/>
                  </a:rPr>
                  <a:t> = 0.30</a:t>
                </a:r>
              </a:p>
            </p:txBody>
          </p:sp>
        </mc:Choice>
        <mc:Fallback xmlns="">
          <p:sp>
            <p:nvSpPr>
              <p:cNvPr id="32" name="TextBox 31">
                <a:extLst>
                  <a:ext uri="{FF2B5EF4-FFF2-40B4-BE49-F238E27FC236}">
                    <a16:creationId xmlns:a16="http://schemas.microsoft.com/office/drawing/2014/main" id="{37663B59-496B-7949-B018-1E24CA72E070}"/>
                  </a:ext>
                </a:extLst>
              </p:cNvPr>
              <p:cNvSpPr txBox="1">
                <a:spLocks noRot="1" noChangeAspect="1" noMove="1" noResize="1" noEditPoints="1" noAdjustHandles="1" noChangeArrowheads="1" noChangeShapeType="1" noTextEdit="1"/>
              </p:cNvSpPr>
              <p:nvPr/>
            </p:nvSpPr>
            <p:spPr>
              <a:xfrm>
                <a:off x="6698499" y="3201761"/>
                <a:ext cx="1373261" cy="430887"/>
              </a:xfrm>
              <a:prstGeom prst="rect">
                <a:avLst/>
              </a:prstGeom>
              <a:blipFill>
                <a:blip r:embed="rId4"/>
                <a:stretch>
                  <a:fillRect t="-8824" r="-3636" b="-2941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C68DF134-F471-7946-A598-A6E86653C083}"/>
                  </a:ext>
                </a:extLst>
              </p:cNvPr>
              <p:cNvSpPr txBox="1"/>
              <p:nvPr/>
            </p:nvSpPr>
            <p:spPr>
              <a:xfrm>
                <a:off x="6698499" y="4778776"/>
                <a:ext cx="1456231" cy="4308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𝑤</m:t>
                          </m:r>
                        </m:e>
                        <m:sub>
                          <m:r>
                            <a:rPr lang="en-US" sz="2200" b="0" i="1" smtClean="0">
                              <a:latin typeface="Cambria Math" panose="02040503050406030204" pitchFamily="18" charset="0"/>
                            </a:rPr>
                            <m:t>6</m:t>
                          </m:r>
                        </m:sub>
                      </m:sSub>
                      <m:r>
                        <a:rPr lang="en-US" sz="2200" b="0" i="1" smtClean="0">
                          <a:latin typeface="Cambria Math" panose="02040503050406030204" pitchFamily="18" charset="0"/>
                        </a:rPr>
                        <m:t>=0.90</m:t>
                      </m:r>
                    </m:oMath>
                  </m:oMathPara>
                </a14:m>
                <a:endParaRPr lang="en-US" sz="2200" dirty="0"/>
              </a:p>
            </p:txBody>
          </p:sp>
        </mc:Choice>
        <mc:Fallback xmlns="">
          <p:sp>
            <p:nvSpPr>
              <p:cNvPr id="33" name="TextBox 32">
                <a:extLst>
                  <a:ext uri="{FF2B5EF4-FFF2-40B4-BE49-F238E27FC236}">
                    <a16:creationId xmlns:a16="http://schemas.microsoft.com/office/drawing/2014/main" id="{C68DF134-F471-7946-A598-A6E86653C083}"/>
                  </a:ext>
                </a:extLst>
              </p:cNvPr>
              <p:cNvSpPr txBox="1">
                <a:spLocks noRot="1" noChangeAspect="1" noMove="1" noResize="1" noEditPoints="1" noAdjustHandles="1" noChangeArrowheads="1" noChangeShapeType="1" noTextEdit="1"/>
              </p:cNvSpPr>
              <p:nvPr/>
            </p:nvSpPr>
            <p:spPr>
              <a:xfrm>
                <a:off x="6698499" y="4778776"/>
                <a:ext cx="1456231" cy="430887"/>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Content Placeholder 2">
                <a:extLst>
                  <a:ext uri="{FF2B5EF4-FFF2-40B4-BE49-F238E27FC236}">
                    <a16:creationId xmlns:a16="http://schemas.microsoft.com/office/drawing/2014/main" id="{9EDBD7F6-A329-774F-8090-73CBB6B6EE1A}"/>
                  </a:ext>
                </a:extLst>
              </p:cNvPr>
              <p:cNvSpPr txBox="1">
                <a:spLocks/>
              </p:cNvSpPr>
              <p:nvPr/>
            </p:nvSpPr>
            <p:spPr>
              <a:xfrm>
                <a:off x="5953987" y="2513578"/>
                <a:ext cx="878543" cy="49127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b="0" i="1" dirty="0" smtClean="0">
                              <a:solidFill>
                                <a:schemeClr val="tx1"/>
                              </a:solidFill>
                              <a:latin typeface="Cambria Math" panose="02040503050406030204" pitchFamily="18" charset="0"/>
                            </a:rPr>
                          </m:ctrlPr>
                        </m:sSubPr>
                        <m:e>
                          <m:r>
                            <a:rPr lang="en-US" i="1" dirty="0" smtClean="0">
                              <a:solidFill>
                                <a:schemeClr val="tx1"/>
                              </a:solidFill>
                              <a:latin typeface="Cambria Math" panose="02040503050406030204" pitchFamily="18" charset="0"/>
                            </a:rPr>
                            <m:t>𝐻</m:t>
                          </m:r>
                        </m:e>
                        <m:sub>
                          <m:r>
                            <a:rPr lang="en-US" i="1" dirty="0" smtClean="0">
                              <a:solidFill>
                                <a:schemeClr val="tx1"/>
                              </a:solidFill>
                              <a:latin typeface="Cambria Math" panose="02040503050406030204" pitchFamily="18" charset="0"/>
                            </a:rPr>
                            <m:t>1</m:t>
                          </m:r>
                        </m:sub>
                      </m:sSub>
                    </m:oMath>
                  </m:oMathPara>
                </a14:m>
                <a:endParaRPr lang="en-US" dirty="0"/>
              </a:p>
            </p:txBody>
          </p:sp>
        </mc:Choice>
        <mc:Fallback xmlns="">
          <p:sp>
            <p:nvSpPr>
              <p:cNvPr id="34" name="Content Placeholder 2">
                <a:extLst>
                  <a:ext uri="{FF2B5EF4-FFF2-40B4-BE49-F238E27FC236}">
                    <a16:creationId xmlns:a16="http://schemas.microsoft.com/office/drawing/2014/main" id="{9EDBD7F6-A329-774F-8090-73CBB6B6EE1A}"/>
                  </a:ext>
                </a:extLst>
              </p:cNvPr>
              <p:cNvSpPr txBox="1">
                <a:spLocks noRot="1" noChangeAspect="1" noMove="1" noResize="1" noEditPoints="1" noAdjustHandles="1" noChangeArrowheads="1" noChangeShapeType="1" noTextEdit="1"/>
              </p:cNvSpPr>
              <p:nvPr/>
            </p:nvSpPr>
            <p:spPr>
              <a:xfrm>
                <a:off x="5953987" y="2513578"/>
                <a:ext cx="878543" cy="491270"/>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Content Placeholder 2">
                <a:extLst>
                  <a:ext uri="{FF2B5EF4-FFF2-40B4-BE49-F238E27FC236}">
                    <a16:creationId xmlns:a16="http://schemas.microsoft.com/office/drawing/2014/main" id="{9D8CC347-2FA3-E24F-9CB3-9A70A2102FC0}"/>
                  </a:ext>
                </a:extLst>
              </p:cNvPr>
              <p:cNvSpPr txBox="1">
                <a:spLocks/>
              </p:cNvSpPr>
              <p:nvPr/>
            </p:nvSpPr>
            <p:spPr>
              <a:xfrm>
                <a:off x="5875254" y="4260448"/>
                <a:ext cx="878543" cy="49127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b="0" i="1" dirty="0" smtClean="0">
                              <a:solidFill>
                                <a:schemeClr val="tx1"/>
                              </a:solidFill>
                              <a:latin typeface="Cambria Math" panose="02040503050406030204" pitchFamily="18" charset="0"/>
                            </a:rPr>
                          </m:ctrlPr>
                        </m:sSubPr>
                        <m:e>
                          <m:r>
                            <a:rPr lang="en-US" i="1" dirty="0" smtClean="0">
                              <a:solidFill>
                                <a:schemeClr val="tx1"/>
                              </a:solidFill>
                              <a:latin typeface="Cambria Math" panose="02040503050406030204" pitchFamily="18" charset="0"/>
                            </a:rPr>
                            <m:t>𝐻</m:t>
                          </m:r>
                        </m:e>
                        <m:sub>
                          <m:r>
                            <a:rPr lang="en-US" b="0" i="1" dirty="0" smtClean="0">
                              <a:solidFill>
                                <a:schemeClr val="tx1"/>
                              </a:solidFill>
                              <a:latin typeface="Cambria Math" panose="02040503050406030204" pitchFamily="18" charset="0"/>
                            </a:rPr>
                            <m:t>2</m:t>
                          </m:r>
                        </m:sub>
                      </m:sSub>
                    </m:oMath>
                  </m:oMathPara>
                </a14:m>
                <a:endParaRPr lang="en-US" dirty="0"/>
              </a:p>
            </p:txBody>
          </p:sp>
        </mc:Choice>
        <mc:Fallback xmlns="">
          <p:sp>
            <p:nvSpPr>
              <p:cNvPr id="35" name="Content Placeholder 2">
                <a:extLst>
                  <a:ext uri="{FF2B5EF4-FFF2-40B4-BE49-F238E27FC236}">
                    <a16:creationId xmlns:a16="http://schemas.microsoft.com/office/drawing/2014/main" id="{9D8CC347-2FA3-E24F-9CB3-9A70A2102FC0}"/>
                  </a:ext>
                </a:extLst>
              </p:cNvPr>
              <p:cNvSpPr txBox="1">
                <a:spLocks noRot="1" noChangeAspect="1" noMove="1" noResize="1" noEditPoints="1" noAdjustHandles="1" noChangeArrowheads="1" noChangeShapeType="1" noTextEdit="1"/>
              </p:cNvSpPr>
              <p:nvPr/>
            </p:nvSpPr>
            <p:spPr>
              <a:xfrm>
                <a:off x="5875254" y="4260448"/>
                <a:ext cx="878543" cy="491270"/>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Content Placeholder 2">
                <a:extLst>
                  <a:ext uri="{FF2B5EF4-FFF2-40B4-BE49-F238E27FC236}">
                    <a16:creationId xmlns:a16="http://schemas.microsoft.com/office/drawing/2014/main" id="{A3511906-2F34-2B4E-898C-BF187B86B7A7}"/>
                  </a:ext>
                </a:extLst>
              </p:cNvPr>
              <p:cNvSpPr txBox="1">
                <a:spLocks/>
              </p:cNvSpPr>
              <p:nvPr/>
            </p:nvSpPr>
            <p:spPr>
              <a:xfrm>
                <a:off x="9087294" y="3314198"/>
                <a:ext cx="878543" cy="49127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b="0" i="1" dirty="0" smtClean="0">
                              <a:solidFill>
                                <a:schemeClr val="tx1"/>
                              </a:solidFill>
                              <a:latin typeface="Cambria Math" panose="02040503050406030204" pitchFamily="18" charset="0"/>
                            </a:rPr>
                          </m:ctrlPr>
                        </m:sSubPr>
                        <m:e>
                          <m:r>
                            <a:rPr lang="en-US" b="0" i="1" dirty="0" smtClean="0">
                              <a:solidFill>
                                <a:schemeClr val="tx1"/>
                              </a:solidFill>
                              <a:latin typeface="Cambria Math" panose="02040503050406030204" pitchFamily="18" charset="0"/>
                            </a:rPr>
                            <m:t>𝑂</m:t>
                          </m:r>
                        </m:e>
                        <m:sub>
                          <m:r>
                            <a:rPr lang="en-US" i="1" dirty="0" smtClean="0">
                              <a:solidFill>
                                <a:schemeClr val="tx1"/>
                              </a:solidFill>
                              <a:latin typeface="Cambria Math" panose="02040503050406030204" pitchFamily="18" charset="0"/>
                            </a:rPr>
                            <m:t>1</m:t>
                          </m:r>
                        </m:sub>
                      </m:sSub>
                    </m:oMath>
                  </m:oMathPara>
                </a14:m>
                <a:endParaRPr lang="en-US" dirty="0"/>
              </a:p>
            </p:txBody>
          </p:sp>
        </mc:Choice>
        <mc:Fallback xmlns="">
          <p:sp>
            <p:nvSpPr>
              <p:cNvPr id="36" name="Content Placeholder 2">
                <a:extLst>
                  <a:ext uri="{FF2B5EF4-FFF2-40B4-BE49-F238E27FC236}">
                    <a16:creationId xmlns:a16="http://schemas.microsoft.com/office/drawing/2014/main" id="{A3511906-2F34-2B4E-898C-BF187B86B7A7}"/>
                  </a:ext>
                </a:extLst>
              </p:cNvPr>
              <p:cNvSpPr txBox="1">
                <a:spLocks noRot="1" noChangeAspect="1" noMove="1" noResize="1" noEditPoints="1" noAdjustHandles="1" noChangeArrowheads="1" noChangeShapeType="1" noTextEdit="1"/>
              </p:cNvSpPr>
              <p:nvPr/>
            </p:nvSpPr>
            <p:spPr>
              <a:xfrm>
                <a:off x="9087294" y="3314198"/>
                <a:ext cx="878543" cy="491270"/>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Content Placeholder 2">
                <a:extLst>
                  <a:ext uri="{FF2B5EF4-FFF2-40B4-BE49-F238E27FC236}">
                    <a16:creationId xmlns:a16="http://schemas.microsoft.com/office/drawing/2014/main" id="{E6FE47F3-203E-1C4C-BBDE-FEE31023C960}"/>
                  </a:ext>
                </a:extLst>
              </p:cNvPr>
              <p:cNvSpPr txBox="1">
                <a:spLocks/>
              </p:cNvSpPr>
              <p:nvPr/>
            </p:nvSpPr>
            <p:spPr>
              <a:xfrm>
                <a:off x="460243" y="2972616"/>
                <a:ext cx="878543" cy="49127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𝐼</m:t>
                          </m:r>
                        </m:e>
                        <m:sub>
                          <m:r>
                            <a:rPr lang="en-US" i="1" dirty="0" smtClean="0">
                              <a:latin typeface="Cambria Math" panose="02040503050406030204" pitchFamily="18" charset="0"/>
                            </a:rPr>
                            <m:t>1</m:t>
                          </m:r>
                        </m:sub>
                      </m:sSub>
                    </m:oMath>
                  </m:oMathPara>
                </a14:m>
                <a:endParaRPr lang="en-US" dirty="0"/>
              </a:p>
            </p:txBody>
          </p:sp>
        </mc:Choice>
        <mc:Fallback xmlns="">
          <p:sp>
            <p:nvSpPr>
              <p:cNvPr id="37" name="Content Placeholder 2">
                <a:extLst>
                  <a:ext uri="{FF2B5EF4-FFF2-40B4-BE49-F238E27FC236}">
                    <a16:creationId xmlns:a16="http://schemas.microsoft.com/office/drawing/2014/main" id="{E6FE47F3-203E-1C4C-BBDE-FEE31023C960}"/>
                  </a:ext>
                </a:extLst>
              </p:cNvPr>
              <p:cNvSpPr txBox="1">
                <a:spLocks noRot="1" noChangeAspect="1" noMove="1" noResize="1" noEditPoints="1" noAdjustHandles="1" noChangeArrowheads="1" noChangeShapeType="1" noTextEdit="1"/>
              </p:cNvSpPr>
              <p:nvPr/>
            </p:nvSpPr>
            <p:spPr>
              <a:xfrm>
                <a:off x="460243" y="2972616"/>
                <a:ext cx="878543" cy="491270"/>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Content Placeholder 2">
                <a:extLst>
                  <a:ext uri="{FF2B5EF4-FFF2-40B4-BE49-F238E27FC236}">
                    <a16:creationId xmlns:a16="http://schemas.microsoft.com/office/drawing/2014/main" id="{8DDE642B-DD9F-594F-96A3-C488EC8620DC}"/>
                  </a:ext>
                </a:extLst>
              </p:cNvPr>
              <p:cNvSpPr txBox="1">
                <a:spLocks/>
              </p:cNvSpPr>
              <p:nvPr/>
            </p:nvSpPr>
            <p:spPr>
              <a:xfrm>
                <a:off x="460243" y="4873766"/>
                <a:ext cx="878543" cy="49127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𝐼</m:t>
                          </m:r>
                        </m:e>
                        <m:sub>
                          <m:r>
                            <a:rPr lang="en-US" i="1" dirty="0" smtClean="0">
                              <a:latin typeface="Cambria Math" panose="02040503050406030204" pitchFamily="18" charset="0"/>
                            </a:rPr>
                            <m:t>2</m:t>
                          </m:r>
                        </m:sub>
                      </m:sSub>
                    </m:oMath>
                  </m:oMathPara>
                </a14:m>
                <a:endParaRPr lang="en-US" dirty="0"/>
              </a:p>
            </p:txBody>
          </p:sp>
        </mc:Choice>
        <mc:Fallback xmlns="">
          <p:sp>
            <p:nvSpPr>
              <p:cNvPr id="38" name="Content Placeholder 2">
                <a:extLst>
                  <a:ext uri="{FF2B5EF4-FFF2-40B4-BE49-F238E27FC236}">
                    <a16:creationId xmlns:a16="http://schemas.microsoft.com/office/drawing/2014/main" id="{8DDE642B-DD9F-594F-96A3-C488EC8620DC}"/>
                  </a:ext>
                </a:extLst>
              </p:cNvPr>
              <p:cNvSpPr txBox="1">
                <a:spLocks noRot="1" noChangeAspect="1" noMove="1" noResize="1" noEditPoints="1" noAdjustHandles="1" noChangeArrowheads="1" noChangeShapeType="1" noTextEdit="1"/>
              </p:cNvSpPr>
              <p:nvPr/>
            </p:nvSpPr>
            <p:spPr>
              <a:xfrm>
                <a:off x="460243" y="4873766"/>
                <a:ext cx="878543" cy="491270"/>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F3B050E5-10C6-794C-BDCC-F074D043D9DF}"/>
                  </a:ext>
                </a:extLst>
              </p:cNvPr>
              <p:cNvSpPr txBox="1"/>
              <p:nvPr/>
            </p:nvSpPr>
            <p:spPr>
              <a:xfrm>
                <a:off x="531729" y="1227639"/>
                <a:ext cx="10687050" cy="792396"/>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2400" i="1" smtClean="0">
                              <a:latin typeface="Cambria Math" panose="02040503050406030204" pitchFamily="18" charset="0"/>
                            </a:rPr>
                          </m:ctrlPr>
                        </m:sSubPr>
                        <m:e>
                          <m:r>
                            <a:rPr lang="en-US" sz="2400" i="1">
                              <a:latin typeface="Cambria Math" panose="02040503050406030204" pitchFamily="18" charset="0"/>
                            </a:rPr>
                            <m:t>𝑂</m:t>
                          </m:r>
                        </m:e>
                        <m:sub>
                          <m:r>
                            <a:rPr lang="en-US" sz="2400" i="1">
                              <a:latin typeface="Cambria Math" panose="02040503050406030204" pitchFamily="18" charset="0"/>
                            </a:rPr>
                            <m:t>1</m:t>
                          </m:r>
                        </m:sub>
                      </m:sSub>
                      <m:r>
                        <a:rPr lang="en-US" sz="2400" i="1">
                          <a:latin typeface="Cambria Math" panose="02040503050406030204" pitchFamily="18" charset="0"/>
                        </a:rPr>
                        <m:t>≈</m:t>
                      </m:r>
                      <m:r>
                        <a:rPr lang="en-US" sz="2400" b="0" i="1" smtClean="0">
                          <a:latin typeface="Cambria Math" panose="02040503050406030204" pitchFamily="18" charset="0"/>
                        </a:rPr>
                        <m:t>𝑓</m:t>
                      </m:r>
                      <m:d>
                        <m:dPr>
                          <m:ctrlPr>
                            <a:rPr lang="en-US" sz="2400" b="0" i="1" smtClean="0">
                              <a:latin typeface="Cambria Math" panose="02040503050406030204" pitchFamily="18" charset="0"/>
                            </a:rPr>
                          </m:ctrlPr>
                        </m:dPr>
                        <m:e>
                          <m:r>
                            <a:rPr lang="en-US" sz="2400" i="1">
                              <a:latin typeface="Cambria Math" panose="02040503050406030204" pitchFamily="18" charset="0"/>
                            </a:rPr>
                            <m:t>0.80</m:t>
                          </m:r>
                        </m:e>
                      </m:d>
                      <m:r>
                        <a:rPr lang="en-US" sz="2400" i="1">
                          <a:latin typeface="Cambria Math" panose="02040503050406030204" pitchFamily="18" charset="0"/>
                        </a:rPr>
                        <m:t>≈</m:t>
                      </m:r>
                      <m:f>
                        <m:fPr>
                          <m:ctrlPr>
                            <a:rPr lang="en-US" sz="2400" i="1">
                              <a:latin typeface="Cambria Math" panose="02040503050406030204" pitchFamily="18" charset="0"/>
                            </a:rPr>
                          </m:ctrlPr>
                        </m:fPr>
                        <m:num>
                          <m:r>
                            <a:rPr lang="en-US" sz="2400" i="1">
                              <a:latin typeface="Cambria Math" panose="02040503050406030204" pitchFamily="18" charset="0"/>
                            </a:rPr>
                            <m:t>1</m:t>
                          </m:r>
                        </m:num>
                        <m:den>
                          <m:r>
                            <a:rPr lang="en-US" sz="2400" i="1">
                              <a:latin typeface="Cambria Math" panose="02040503050406030204" pitchFamily="18" charset="0"/>
                            </a:rPr>
                            <m:t>1+</m:t>
                          </m:r>
                          <m:sSup>
                            <m:sSupPr>
                              <m:ctrlPr>
                                <a:rPr lang="en-US" sz="2400" i="1">
                                  <a:latin typeface="Cambria Math" panose="02040503050406030204" pitchFamily="18" charset="0"/>
                                </a:rPr>
                              </m:ctrlPr>
                            </m:sSupPr>
                            <m:e>
                              <m:r>
                                <a:rPr lang="en-US" sz="2400" i="1">
                                  <a:latin typeface="Cambria Math" panose="02040503050406030204" pitchFamily="18" charset="0"/>
                                </a:rPr>
                                <m:t>𝑒</m:t>
                              </m:r>
                            </m:e>
                            <m:sup>
                              <m:r>
                                <a:rPr lang="en-US" sz="2400" i="1">
                                  <a:latin typeface="Cambria Math" panose="02040503050406030204" pitchFamily="18" charset="0"/>
                                </a:rPr>
                                <m:t>−0.80</m:t>
                              </m:r>
                            </m:sup>
                          </m:sSup>
                        </m:den>
                      </m:f>
                    </m:oMath>
                  </m:oMathPara>
                </a14:m>
                <a:endParaRPr lang="en-US" sz="2400" dirty="0"/>
              </a:p>
            </p:txBody>
          </p:sp>
        </mc:Choice>
        <mc:Fallback xmlns="">
          <p:sp>
            <p:nvSpPr>
              <p:cNvPr id="5" name="TextBox 4">
                <a:extLst>
                  <a:ext uri="{FF2B5EF4-FFF2-40B4-BE49-F238E27FC236}">
                    <a16:creationId xmlns:a16="http://schemas.microsoft.com/office/drawing/2014/main" id="{F3B050E5-10C6-794C-BDCC-F074D043D9DF}"/>
                  </a:ext>
                </a:extLst>
              </p:cNvPr>
              <p:cNvSpPr txBox="1">
                <a:spLocks noRot="1" noChangeAspect="1" noMove="1" noResize="1" noEditPoints="1" noAdjustHandles="1" noChangeArrowheads="1" noChangeShapeType="1" noTextEdit="1"/>
              </p:cNvSpPr>
              <p:nvPr/>
            </p:nvSpPr>
            <p:spPr>
              <a:xfrm>
                <a:off x="531729" y="1227639"/>
                <a:ext cx="10687050" cy="792396"/>
              </a:xfrm>
              <a:prstGeom prst="rect">
                <a:avLst/>
              </a:prstGeom>
              <a:blipFill>
                <a:blip r:embed="rId11"/>
                <a:stretch>
                  <a:fillRect l="-119" b="-634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2644A6DB-99F0-164F-9D11-5E4655BA3F62}"/>
                  </a:ext>
                </a:extLst>
              </p:cNvPr>
              <p:cNvSpPr txBox="1"/>
              <p:nvPr/>
            </p:nvSpPr>
            <p:spPr>
              <a:xfrm>
                <a:off x="2170322" y="3686558"/>
                <a:ext cx="1456232" cy="4308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𝑤</m:t>
                          </m:r>
                        </m:e>
                        <m:sub>
                          <m:r>
                            <a:rPr lang="en-US" sz="2200" b="0" i="1" smtClean="0">
                              <a:latin typeface="Cambria Math" panose="02040503050406030204" pitchFamily="18" charset="0"/>
                            </a:rPr>
                            <m:t>2</m:t>
                          </m:r>
                        </m:sub>
                      </m:sSub>
                      <m:r>
                        <a:rPr lang="en-US" sz="2200" b="0" i="1" smtClean="0">
                          <a:latin typeface="Cambria Math" panose="02040503050406030204" pitchFamily="18" charset="0"/>
                        </a:rPr>
                        <m:t>=0.40</m:t>
                      </m:r>
                    </m:oMath>
                  </m:oMathPara>
                </a14:m>
                <a:endParaRPr lang="en-US" sz="2200" dirty="0"/>
              </a:p>
            </p:txBody>
          </p:sp>
        </mc:Choice>
        <mc:Fallback xmlns="">
          <p:sp>
            <p:nvSpPr>
              <p:cNvPr id="39" name="TextBox 38">
                <a:extLst>
                  <a:ext uri="{FF2B5EF4-FFF2-40B4-BE49-F238E27FC236}">
                    <a16:creationId xmlns:a16="http://schemas.microsoft.com/office/drawing/2014/main" id="{2644A6DB-99F0-164F-9D11-5E4655BA3F62}"/>
                  </a:ext>
                </a:extLst>
              </p:cNvPr>
              <p:cNvSpPr txBox="1">
                <a:spLocks noRot="1" noChangeAspect="1" noMove="1" noResize="1" noEditPoints="1" noAdjustHandles="1" noChangeArrowheads="1" noChangeShapeType="1" noTextEdit="1"/>
              </p:cNvSpPr>
              <p:nvPr/>
            </p:nvSpPr>
            <p:spPr>
              <a:xfrm>
                <a:off x="2170322" y="3686558"/>
                <a:ext cx="1456232" cy="430887"/>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3E3B7B50-ABF0-0245-BBC9-874F739BB847}"/>
                  </a:ext>
                </a:extLst>
              </p:cNvPr>
              <p:cNvSpPr txBox="1"/>
              <p:nvPr/>
            </p:nvSpPr>
            <p:spPr>
              <a:xfrm>
                <a:off x="2386565" y="4244592"/>
                <a:ext cx="1248227" cy="430887"/>
              </a:xfrm>
              <a:prstGeom prst="rect">
                <a:avLst/>
              </a:prstGeom>
              <a:noFill/>
            </p:spPr>
            <p:txBody>
              <a:bodyPr wrap="none" rtlCol="0">
                <a:spAutoFit/>
              </a:bodyPr>
              <a:lstStyle/>
              <a:p>
                <a14:m>
                  <m:oMath xmlns:m="http://schemas.openxmlformats.org/officeDocument/2006/math">
                    <m:sSub>
                      <m:sSubPr>
                        <m:ctrlPr>
                          <a:rPr lang="en-US" sz="2200" b="0" i="1" smtClean="0">
                            <a:latin typeface="Cambria Math" panose="02040503050406030204" pitchFamily="18" charset="0"/>
                            <a:ea typeface="Cambria Math" panose="02040503050406030204" pitchFamily="18" charset="0"/>
                          </a:rPr>
                        </m:ctrlPr>
                      </m:sSubPr>
                      <m:e>
                        <m:r>
                          <a:rPr lang="en-US" sz="2200" b="0" i="1" smtClean="0">
                            <a:latin typeface="Cambria Math" panose="02040503050406030204" pitchFamily="18" charset="0"/>
                            <a:ea typeface="Cambria Math" panose="02040503050406030204" pitchFamily="18" charset="0"/>
                          </a:rPr>
                          <m:t>𝑤</m:t>
                        </m:r>
                      </m:e>
                      <m:sub>
                        <m:r>
                          <a:rPr lang="en-US" sz="2200" b="0" i="1" smtClean="0">
                            <a:latin typeface="Cambria Math" panose="02040503050406030204" pitchFamily="18" charset="0"/>
                            <a:ea typeface="Cambria Math" panose="02040503050406030204" pitchFamily="18" charset="0"/>
                          </a:rPr>
                          <m:t>3</m:t>
                        </m:r>
                      </m:sub>
                    </m:sSub>
                  </m:oMath>
                </a14:m>
                <a:r>
                  <a:rPr lang="en-US" sz="2200" dirty="0">
                    <a:latin typeface="Cambria Math" panose="02040503050406030204" pitchFamily="18" charset="0"/>
                    <a:ea typeface="Cambria Math" panose="02040503050406030204" pitchFamily="18" charset="0"/>
                  </a:rPr>
                  <a:t>=0.80</a:t>
                </a:r>
              </a:p>
            </p:txBody>
          </p:sp>
        </mc:Choice>
        <mc:Fallback xmlns="">
          <p:sp>
            <p:nvSpPr>
              <p:cNvPr id="40" name="TextBox 39">
                <a:extLst>
                  <a:ext uri="{FF2B5EF4-FFF2-40B4-BE49-F238E27FC236}">
                    <a16:creationId xmlns:a16="http://schemas.microsoft.com/office/drawing/2014/main" id="{3E3B7B50-ABF0-0245-BBC9-874F739BB847}"/>
                  </a:ext>
                </a:extLst>
              </p:cNvPr>
              <p:cNvSpPr txBox="1">
                <a:spLocks noRot="1" noChangeAspect="1" noMove="1" noResize="1" noEditPoints="1" noAdjustHandles="1" noChangeArrowheads="1" noChangeShapeType="1" noTextEdit="1"/>
              </p:cNvSpPr>
              <p:nvPr/>
            </p:nvSpPr>
            <p:spPr>
              <a:xfrm>
                <a:off x="2386565" y="4244592"/>
                <a:ext cx="1248227" cy="430887"/>
              </a:xfrm>
              <a:prstGeom prst="rect">
                <a:avLst/>
              </a:prstGeom>
              <a:blipFill>
                <a:blip r:embed="rId13"/>
                <a:stretch>
                  <a:fillRect t="-5714" r="-5051" b="-28571"/>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3019BCD4-233D-B946-A188-285CAD19A19B}"/>
              </a:ext>
            </a:extLst>
          </p:cNvPr>
          <p:cNvSpPr txBox="1"/>
          <p:nvPr/>
        </p:nvSpPr>
        <p:spPr>
          <a:xfrm>
            <a:off x="9526565" y="4092274"/>
            <a:ext cx="1305935" cy="369332"/>
          </a:xfrm>
          <a:prstGeom prst="rect">
            <a:avLst/>
          </a:prstGeom>
          <a:noFill/>
        </p:spPr>
        <p:txBody>
          <a:bodyPr wrap="none" rtlCol="0">
            <a:spAutoFit/>
          </a:bodyPr>
          <a:lstStyle/>
          <a:p>
            <a:r>
              <a:rPr lang="en-US" dirty="0">
                <a:latin typeface="Helvetica" pitchFamily="2" charset="0"/>
              </a:rPr>
              <a:t>Target: 0.5</a:t>
            </a:r>
          </a:p>
        </p:txBody>
      </p:sp>
    </p:spTree>
    <p:extLst>
      <p:ext uri="{BB962C8B-B14F-4D97-AF65-F5344CB8AC3E}">
        <p14:creationId xmlns:p14="http://schemas.microsoft.com/office/powerpoint/2010/main" val="405829985"/>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a:xfrm>
            <a:off x="422536" y="27251"/>
            <a:ext cx="10058400" cy="1371600"/>
          </a:xfrm>
        </p:spPr>
        <p:txBody>
          <a:bodyPr/>
          <a:lstStyle/>
          <a:p>
            <a:r>
              <a:rPr lang="en-US" dirty="0">
                <a:latin typeface="Helvetica" pitchFamily="2" charset="0"/>
              </a:rPr>
              <a:t>Back Propagation Example</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p:txBody>
          <a:bodyPr>
            <a:normAutofit/>
          </a:bodyPr>
          <a:lstStyle/>
          <a:p>
            <a:endParaRPr lang="en-US" sz="2400" dirty="0">
              <a:latin typeface="Helvetica" pitchFamily="2" charset="0"/>
            </a:endParaRPr>
          </a:p>
          <a:p>
            <a:pPr marL="0" indent="0">
              <a:buNone/>
            </a:pPr>
            <a:endParaRPr lang="en-US" sz="2400" dirty="0">
              <a:latin typeface="Helvetica" pitchFamily="2" charset="0"/>
            </a:endParaRPr>
          </a:p>
        </p:txBody>
      </p:sp>
      <p:grpSp>
        <p:nvGrpSpPr>
          <p:cNvPr id="4" name="Group 3">
            <a:extLst>
              <a:ext uri="{FF2B5EF4-FFF2-40B4-BE49-F238E27FC236}">
                <a16:creationId xmlns:a16="http://schemas.microsoft.com/office/drawing/2014/main" id="{F2289EC0-BEE5-C54C-941C-D1D22C501FE9}"/>
              </a:ext>
            </a:extLst>
          </p:cNvPr>
          <p:cNvGrpSpPr/>
          <p:nvPr/>
        </p:nvGrpSpPr>
        <p:grpSpPr>
          <a:xfrm>
            <a:off x="1066799" y="2654306"/>
            <a:ext cx="8459767" cy="3092895"/>
            <a:chOff x="3375581" y="2991232"/>
            <a:chExt cx="4589912" cy="2034562"/>
          </a:xfrm>
        </p:grpSpPr>
        <p:sp>
          <p:nvSpPr>
            <p:cNvPr id="14" name="Oval 13">
              <a:extLst>
                <a:ext uri="{FF2B5EF4-FFF2-40B4-BE49-F238E27FC236}">
                  <a16:creationId xmlns:a16="http://schemas.microsoft.com/office/drawing/2014/main" id="{E74544D5-EB92-D349-B000-DF8E15FD9E07}"/>
                </a:ext>
              </a:extLst>
            </p:cNvPr>
            <p:cNvSpPr/>
            <p:nvPr/>
          </p:nvSpPr>
          <p:spPr>
            <a:xfrm>
              <a:off x="3375582" y="2991232"/>
              <a:ext cx="938637" cy="825956"/>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0.35</a:t>
              </a:r>
            </a:p>
          </p:txBody>
        </p:sp>
        <p:sp>
          <p:nvSpPr>
            <p:cNvPr id="15" name="Oval 14">
              <a:extLst>
                <a:ext uri="{FF2B5EF4-FFF2-40B4-BE49-F238E27FC236}">
                  <a16:creationId xmlns:a16="http://schemas.microsoft.com/office/drawing/2014/main" id="{F521F1DA-EC70-7F4B-9BE4-67D2FF50F7D7}"/>
                </a:ext>
              </a:extLst>
            </p:cNvPr>
            <p:cNvSpPr/>
            <p:nvPr/>
          </p:nvSpPr>
          <p:spPr>
            <a:xfrm>
              <a:off x="3375581" y="4199838"/>
              <a:ext cx="938637" cy="825956"/>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0.9</a:t>
              </a:r>
            </a:p>
          </p:txBody>
        </p:sp>
        <p:sp>
          <p:nvSpPr>
            <p:cNvPr id="16" name="Oval 15">
              <a:extLst>
                <a:ext uri="{FF2B5EF4-FFF2-40B4-BE49-F238E27FC236}">
                  <a16:creationId xmlns:a16="http://schemas.microsoft.com/office/drawing/2014/main" id="{9E2F0B38-4A5D-F14A-80F5-1268744DDA8E}"/>
                </a:ext>
              </a:extLst>
            </p:cNvPr>
            <p:cNvSpPr/>
            <p:nvPr/>
          </p:nvSpPr>
          <p:spPr>
            <a:xfrm>
              <a:off x="5285344" y="3001391"/>
              <a:ext cx="938637" cy="825956"/>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0.68</a:t>
              </a:r>
            </a:p>
          </p:txBody>
        </p:sp>
        <p:sp>
          <p:nvSpPr>
            <p:cNvPr id="17" name="Oval 16">
              <a:extLst>
                <a:ext uri="{FF2B5EF4-FFF2-40B4-BE49-F238E27FC236}">
                  <a16:creationId xmlns:a16="http://schemas.microsoft.com/office/drawing/2014/main" id="{E0DB1823-4CEA-3A4C-B00D-9089ECD8926D}"/>
                </a:ext>
              </a:extLst>
            </p:cNvPr>
            <p:cNvSpPr/>
            <p:nvPr/>
          </p:nvSpPr>
          <p:spPr>
            <a:xfrm>
              <a:off x="5285344" y="4199838"/>
              <a:ext cx="938637" cy="825956"/>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0.66</a:t>
              </a:r>
            </a:p>
          </p:txBody>
        </p:sp>
        <p:sp>
          <p:nvSpPr>
            <p:cNvPr id="18" name="Oval 17">
              <a:extLst>
                <a:ext uri="{FF2B5EF4-FFF2-40B4-BE49-F238E27FC236}">
                  <a16:creationId xmlns:a16="http://schemas.microsoft.com/office/drawing/2014/main" id="{212D0EF4-CDAF-3E48-9762-96B3A0BFDBFE}"/>
                </a:ext>
              </a:extLst>
            </p:cNvPr>
            <p:cNvSpPr/>
            <p:nvPr/>
          </p:nvSpPr>
          <p:spPr>
            <a:xfrm>
              <a:off x="7026856" y="3613735"/>
              <a:ext cx="938637" cy="825956"/>
            </a:xfrm>
            <a:prstGeom prst="ellipse">
              <a:avLst/>
            </a:prstGeom>
            <a:solidFill>
              <a:srgbClr val="FF0000"/>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0.69</a:t>
              </a:r>
            </a:p>
          </p:txBody>
        </p:sp>
        <p:cxnSp>
          <p:nvCxnSpPr>
            <p:cNvPr id="19" name="Straight Arrow Connector 18">
              <a:extLst>
                <a:ext uri="{FF2B5EF4-FFF2-40B4-BE49-F238E27FC236}">
                  <a16:creationId xmlns:a16="http://schemas.microsoft.com/office/drawing/2014/main" id="{904FB72E-F32B-4C40-B12A-58ED7C24BC10}"/>
                </a:ext>
              </a:extLst>
            </p:cNvPr>
            <p:cNvCxnSpPr>
              <a:stCxn id="14" idx="6"/>
              <a:endCxn id="16" idx="2"/>
            </p:cNvCxnSpPr>
            <p:nvPr/>
          </p:nvCxnSpPr>
          <p:spPr>
            <a:xfrm>
              <a:off x="4314219" y="3404210"/>
              <a:ext cx="971125" cy="10159"/>
            </a:xfrm>
            <a:prstGeom prst="straightConnector1">
              <a:avLst/>
            </a:prstGeom>
            <a:solidFill>
              <a:srgbClr val="FF0000"/>
            </a:solidFill>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0EAAED42-6560-7A4C-A1DB-DC39FB8DC617}"/>
                </a:ext>
              </a:extLst>
            </p:cNvPr>
            <p:cNvCxnSpPr/>
            <p:nvPr/>
          </p:nvCxnSpPr>
          <p:spPr>
            <a:xfrm>
              <a:off x="4314219" y="4619991"/>
              <a:ext cx="971125" cy="10159"/>
            </a:xfrm>
            <a:prstGeom prst="straightConnector1">
              <a:avLst/>
            </a:prstGeom>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5DD30C84-2C74-EC49-87EE-7653B34BD18B}"/>
                </a:ext>
              </a:extLst>
            </p:cNvPr>
            <p:cNvCxnSpPr>
              <a:cxnSpLocks/>
              <a:endCxn id="18" idx="2"/>
            </p:cNvCxnSpPr>
            <p:nvPr/>
          </p:nvCxnSpPr>
          <p:spPr>
            <a:xfrm>
              <a:off x="6223981" y="3442259"/>
              <a:ext cx="802875" cy="58445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FF3F8198-7A53-2A45-B950-88C6270E9670}"/>
                </a:ext>
              </a:extLst>
            </p:cNvPr>
            <p:cNvCxnSpPr>
              <a:cxnSpLocks/>
              <a:endCxn id="18" idx="2"/>
            </p:cNvCxnSpPr>
            <p:nvPr/>
          </p:nvCxnSpPr>
          <p:spPr>
            <a:xfrm flipV="1">
              <a:off x="6223981" y="4026713"/>
              <a:ext cx="802875" cy="58819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25B65946-CE70-9244-905F-BFE49F6C6ABD}"/>
                </a:ext>
              </a:extLst>
            </p:cNvPr>
            <p:cNvCxnSpPr>
              <a:cxnSpLocks/>
              <a:stCxn id="14" idx="6"/>
              <a:endCxn id="17" idx="1"/>
            </p:cNvCxnSpPr>
            <p:nvPr/>
          </p:nvCxnSpPr>
          <p:spPr>
            <a:xfrm>
              <a:off x="4314219" y="3404210"/>
              <a:ext cx="1108585" cy="916586"/>
            </a:xfrm>
            <a:prstGeom prst="straightConnector1">
              <a:avLst/>
            </a:prstGeom>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51F8FD80-36AF-EE45-976A-709D04550509}"/>
                </a:ext>
              </a:extLst>
            </p:cNvPr>
            <p:cNvCxnSpPr>
              <a:cxnSpLocks/>
              <a:stCxn id="15" idx="6"/>
              <a:endCxn id="16" idx="3"/>
            </p:cNvCxnSpPr>
            <p:nvPr/>
          </p:nvCxnSpPr>
          <p:spPr>
            <a:xfrm flipV="1">
              <a:off x="4314218" y="3706389"/>
              <a:ext cx="1108586" cy="906427"/>
            </a:xfrm>
            <a:prstGeom prst="straightConnector1">
              <a:avLst/>
            </a:prstGeom>
            <a:solidFill>
              <a:srgbClr val="FF0000"/>
            </a:solidFill>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BB0733E6-4BD7-8F4A-9505-E48C6EE57679}"/>
                  </a:ext>
                </a:extLst>
              </p:cNvPr>
              <p:cNvSpPr txBox="1"/>
              <p:nvPr/>
            </p:nvSpPr>
            <p:spPr>
              <a:xfrm>
                <a:off x="3000051" y="2772304"/>
                <a:ext cx="1449692" cy="4308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𝑤</m:t>
                          </m:r>
                        </m:e>
                        <m:sub>
                          <m:r>
                            <a:rPr lang="en-US" sz="2200" b="0" i="1" smtClean="0">
                              <a:latin typeface="Cambria Math" panose="02040503050406030204" pitchFamily="18" charset="0"/>
                            </a:rPr>
                            <m:t>1</m:t>
                          </m:r>
                        </m:sub>
                      </m:sSub>
                      <m:r>
                        <a:rPr lang="en-US" sz="2200" b="0" i="1" smtClean="0">
                          <a:latin typeface="Cambria Math" panose="02040503050406030204" pitchFamily="18" charset="0"/>
                        </a:rPr>
                        <m:t>=0.10</m:t>
                      </m:r>
                    </m:oMath>
                  </m:oMathPara>
                </a14:m>
                <a:endParaRPr lang="en-US" sz="2200" dirty="0"/>
              </a:p>
            </p:txBody>
          </p:sp>
        </mc:Choice>
        <mc:Fallback xmlns="">
          <p:sp>
            <p:nvSpPr>
              <p:cNvPr id="28" name="TextBox 27">
                <a:extLst>
                  <a:ext uri="{FF2B5EF4-FFF2-40B4-BE49-F238E27FC236}">
                    <a16:creationId xmlns:a16="http://schemas.microsoft.com/office/drawing/2014/main" id="{BB0733E6-4BD7-8F4A-9505-E48C6EE57679}"/>
                  </a:ext>
                </a:extLst>
              </p:cNvPr>
              <p:cNvSpPr txBox="1">
                <a:spLocks noRot="1" noChangeAspect="1" noMove="1" noResize="1" noEditPoints="1" noAdjustHandles="1" noChangeArrowheads="1" noChangeShapeType="1" noTextEdit="1"/>
              </p:cNvSpPr>
              <p:nvPr/>
            </p:nvSpPr>
            <p:spPr>
              <a:xfrm>
                <a:off x="3000051" y="2772304"/>
                <a:ext cx="1449692" cy="430887"/>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26C39DDA-A519-4D4F-A47D-D40ADAB1EF70}"/>
                  </a:ext>
                </a:extLst>
              </p:cNvPr>
              <p:cNvSpPr txBox="1"/>
              <p:nvPr/>
            </p:nvSpPr>
            <p:spPr>
              <a:xfrm>
                <a:off x="2988090" y="5125918"/>
                <a:ext cx="1239698" cy="430887"/>
              </a:xfrm>
              <a:prstGeom prst="rect">
                <a:avLst/>
              </a:prstGeom>
              <a:noFill/>
            </p:spPr>
            <p:txBody>
              <a:bodyPr wrap="none" rtlCol="0">
                <a:spAutoFit/>
              </a:bodyPr>
              <a:lstStyle/>
              <a:p>
                <a14:m>
                  <m:oMath xmlns:m="http://schemas.openxmlformats.org/officeDocument/2006/math">
                    <m:sSub>
                      <m:sSubPr>
                        <m:ctrlPr>
                          <a:rPr lang="en-US" sz="2200" b="0" i="1" smtClean="0">
                            <a:latin typeface="Cambria Math" panose="02040503050406030204" pitchFamily="18" charset="0"/>
                            <a:ea typeface="Cambria Math" panose="02040503050406030204" pitchFamily="18" charset="0"/>
                          </a:rPr>
                        </m:ctrlPr>
                      </m:sSubPr>
                      <m:e>
                        <m:r>
                          <a:rPr lang="en-US" sz="2200" b="0" i="1" smtClean="0">
                            <a:latin typeface="Cambria Math" panose="02040503050406030204" pitchFamily="18" charset="0"/>
                            <a:ea typeface="Cambria Math" panose="02040503050406030204" pitchFamily="18" charset="0"/>
                          </a:rPr>
                          <m:t>𝑤</m:t>
                        </m:r>
                      </m:e>
                      <m:sub>
                        <m:r>
                          <a:rPr lang="en-US" sz="2200" b="0" i="1" smtClean="0">
                            <a:latin typeface="Cambria Math" panose="02040503050406030204" pitchFamily="18" charset="0"/>
                            <a:ea typeface="Cambria Math" panose="02040503050406030204" pitchFamily="18" charset="0"/>
                          </a:rPr>
                          <m:t>4</m:t>
                        </m:r>
                      </m:sub>
                    </m:sSub>
                  </m:oMath>
                </a14:m>
                <a:r>
                  <a:rPr lang="en-US" sz="2200" dirty="0">
                    <a:latin typeface="Cambria Math" panose="02040503050406030204" pitchFamily="18" charset="0"/>
                    <a:ea typeface="Cambria Math" panose="02040503050406030204" pitchFamily="18" charset="0"/>
                  </a:rPr>
                  <a:t>=0.60</a:t>
                </a:r>
              </a:p>
            </p:txBody>
          </p:sp>
        </mc:Choice>
        <mc:Fallback xmlns="">
          <p:sp>
            <p:nvSpPr>
              <p:cNvPr id="29" name="TextBox 28">
                <a:extLst>
                  <a:ext uri="{FF2B5EF4-FFF2-40B4-BE49-F238E27FC236}">
                    <a16:creationId xmlns:a16="http://schemas.microsoft.com/office/drawing/2014/main" id="{26C39DDA-A519-4D4F-A47D-D40ADAB1EF70}"/>
                  </a:ext>
                </a:extLst>
              </p:cNvPr>
              <p:cNvSpPr txBox="1">
                <a:spLocks noRot="1" noChangeAspect="1" noMove="1" noResize="1" noEditPoints="1" noAdjustHandles="1" noChangeArrowheads="1" noChangeShapeType="1" noTextEdit="1"/>
              </p:cNvSpPr>
              <p:nvPr/>
            </p:nvSpPr>
            <p:spPr>
              <a:xfrm>
                <a:off x="2988090" y="5125918"/>
                <a:ext cx="1239698" cy="430887"/>
              </a:xfrm>
              <a:prstGeom prst="rect">
                <a:avLst/>
              </a:prstGeom>
              <a:blipFill>
                <a:blip r:embed="rId3"/>
                <a:stretch>
                  <a:fillRect t="-8571" r="-4040" b="-25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37663B59-496B-7949-B018-1E24CA72E070}"/>
                  </a:ext>
                </a:extLst>
              </p:cNvPr>
              <p:cNvSpPr txBox="1"/>
              <p:nvPr/>
            </p:nvSpPr>
            <p:spPr>
              <a:xfrm>
                <a:off x="6698499" y="3201761"/>
                <a:ext cx="1373261" cy="430887"/>
              </a:xfrm>
              <a:prstGeom prst="rect">
                <a:avLst/>
              </a:prstGeom>
              <a:noFill/>
            </p:spPr>
            <p:txBody>
              <a:bodyPr wrap="none" rtlCol="0">
                <a:spAutoFit/>
              </a:bodyPr>
              <a:lstStyle/>
              <a:p>
                <a14:m>
                  <m:oMath xmlns:m="http://schemas.openxmlformats.org/officeDocument/2006/math">
                    <m:sSub>
                      <m:sSubPr>
                        <m:ctrlPr>
                          <a:rPr lang="en-US" sz="2200" b="0" i="1" smtClean="0">
                            <a:latin typeface="Cambria Math" panose="02040503050406030204" pitchFamily="18" charset="0"/>
                            <a:ea typeface="Cambria Math" panose="02040503050406030204" pitchFamily="18" charset="0"/>
                          </a:rPr>
                        </m:ctrlPr>
                      </m:sSubPr>
                      <m:e>
                        <m:r>
                          <a:rPr lang="en-US" sz="2200" b="0" i="1" smtClean="0">
                            <a:latin typeface="Cambria Math" panose="02040503050406030204" pitchFamily="18" charset="0"/>
                            <a:ea typeface="Cambria Math" panose="02040503050406030204" pitchFamily="18" charset="0"/>
                          </a:rPr>
                          <m:t>𝑤</m:t>
                        </m:r>
                      </m:e>
                      <m:sub>
                        <m:r>
                          <a:rPr lang="en-US" sz="2200" b="0" i="1" smtClean="0">
                            <a:latin typeface="Cambria Math" panose="02040503050406030204" pitchFamily="18" charset="0"/>
                            <a:ea typeface="Cambria Math" panose="02040503050406030204" pitchFamily="18" charset="0"/>
                          </a:rPr>
                          <m:t>5</m:t>
                        </m:r>
                      </m:sub>
                    </m:sSub>
                  </m:oMath>
                </a14:m>
                <a:r>
                  <a:rPr lang="en-US" sz="2200" dirty="0">
                    <a:latin typeface="Cambria Math" panose="02040503050406030204" pitchFamily="18" charset="0"/>
                    <a:ea typeface="Cambria Math" panose="02040503050406030204" pitchFamily="18" charset="0"/>
                  </a:rPr>
                  <a:t> = 0.30</a:t>
                </a:r>
              </a:p>
            </p:txBody>
          </p:sp>
        </mc:Choice>
        <mc:Fallback xmlns="">
          <p:sp>
            <p:nvSpPr>
              <p:cNvPr id="32" name="TextBox 31">
                <a:extLst>
                  <a:ext uri="{FF2B5EF4-FFF2-40B4-BE49-F238E27FC236}">
                    <a16:creationId xmlns:a16="http://schemas.microsoft.com/office/drawing/2014/main" id="{37663B59-496B-7949-B018-1E24CA72E070}"/>
                  </a:ext>
                </a:extLst>
              </p:cNvPr>
              <p:cNvSpPr txBox="1">
                <a:spLocks noRot="1" noChangeAspect="1" noMove="1" noResize="1" noEditPoints="1" noAdjustHandles="1" noChangeArrowheads="1" noChangeShapeType="1" noTextEdit="1"/>
              </p:cNvSpPr>
              <p:nvPr/>
            </p:nvSpPr>
            <p:spPr>
              <a:xfrm>
                <a:off x="6698499" y="3201761"/>
                <a:ext cx="1373261" cy="430887"/>
              </a:xfrm>
              <a:prstGeom prst="rect">
                <a:avLst/>
              </a:prstGeom>
              <a:blipFill>
                <a:blip r:embed="rId4"/>
                <a:stretch>
                  <a:fillRect t="-8824" r="-3636" b="-2941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C68DF134-F471-7946-A598-A6E86653C083}"/>
                  </a:ext>
                </a:extLst>
              </p:cNvPr>
              <p:cNvSpPr txBox="1"/>
              <p:nvPr/>
            </p:nvSpPr>
            <p:spPr>
              <a:xfrm>
                <a:off x="6698499" y="4778776"/>
                <a:ext cx="1456231" cy="4308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𝑤</m:t>
                          </m:r>
                        </m:e>
                        <m:sub>
                          <m:r>
                            <a:rPr lang="en-US" sz="2200" b="0" i="1" smtClean="0">
                              <a:latin typeface="Cambria Math" panose="02040503050406030204" pitchFamily="18" charset="0"/>
                            </a:rPr>
                            <m:t>6</m:t>
                          </m:r>
                        </m:sub>
                      </m:sSub>
                      <m:r>
                        <a:rPr lang="en-US" sz="2200" b="0" i="1" smtClean="0">
                          <a:latin typeface="Cambria Math" panose="02040503050406030204" pitchFamily="18" charset="0"/>
                        </a:rPr>
                        <m:t>=0.90</m:t>
                      </m:r>
                    </m:oMath>
                  </m:oMathPara>
                </a14:m>
                <a:endParaRPr lang="en-US" sz="2200" dirty="0"/>
              </a:p>
            </p:txBody>
          </p:sp>
        </mc:Choice>
        <mc:Fallback xmlns="">
          <p:sp>
            <p:nvSpPr>
              <p:cNvPr id="33" name="TextBox 32">
                <a:extLst>
                  <a:ext uri="{FF2B5EF4-FFF2-40B4-BE49-F238E27FC236}">
                    <a16:creationId xmlns:a16="http://schemas.microsoft.com/office/drawing/2014/main" id="{C68DF134-F471-7946-A598-A6E86653C083}"/>
                  </a:ext>
                </a:extLst>
              </p:cNvPr>
              <p:cNvSpPr txBox="1">
                <a:spLocks noRot="1" noChangeAspect="1" noMove="1" noResize="1" noEditPoints="1" noAdjustHandles="1" noChangeArrowheads="1" noChangeShapeType="1" noTextEdit="1"/>
              </p:cNvSpPr>
              <p:nvPr/>
            </p:nvSpPr>
            <p:spPr>
              <a:xfrm>
                <a:off x="6698499" y="4778776"/>
                <a:ext cx="1456231" cy="430887"/>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Content Placeholder 2">
                <a:extLst>
                  <a:ext uri="{FF2B5EF4-FFF2-40B4-BE49-F238E27FC236}">
                    <a16:creationId xmlns:a16="http://schemas.microsoft.com/office/drawing/2014/main" id="{9EDBD7F6-A329-774F-8090-73CBB6B6EE1A}"/>
                  </a:ext>
                </a:extLst>
              </p:cNvPr>
              <p:cNvSpPr txBox="1">
                <a:spLocks/>
              </p:cNvSpPr>
              <p:nvPr/>
            </p:nvSpPr>
            <p:spPr>
              <a:xfrm>
                <a:off x="5953987" y="2513578"/>
                <a:ext cx="878543" cy="49127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b="0" i="1" dirty="0" smtClean="0">
                              <a:solidFill>
                                <a:schemeClr val="tx1"/>
                              </a:solidFill>
                              <a:latin typeface="Cambria Math" panose="02040503050406030204" pitchFamily="18" charset="0"/>
                            </a:rPr>
                          </m:ctrlPr>
                        </m:sSubPr>
                        <m:e>
                          <m:r>
                            <a:rPr lang="en-US" i="1" dirty="0" smtClean="0">
                              <a:solidFill>
                                <a:schemeClr val="tx1"/>
                              </a:solidFill>
                              <a:latin typeface="Cambria Math" panose="02040503050406030204" pitchFamily="18" charset="0"/>
                            </a:rPr>
                            <m:t>𝐻</m:t>
                          </m:r>
                        </m:e>
                        <m:sub>
                          <m:r>
                            <a:rPr lang="en-US" i="1" dirty="0" smtClean="0">
                              <a:solidFill>
                                <a:schemeClr val="tx1"/>
                              </a:solidFill>
                              <a:latin typeface="Cambria Math" panose="02040503050406030204" pitchFamily="18" charset="0"/>
                            </a:rPr>
                            <m:t>1</m:t>
                          </m:r>
                        </m:sub>
                      </m:sSub>
                    </m:oMath>
                  </m:oMathPara>
                </a14:m>
                <a:endParaRPr lang="en-US" dirty="0"/>
              </a:p>
            </p:txBody>
          </p:sp>
        </mc:Choice>
        <mc:Fallback xmlns="">
          <p:sp>
            <p:nvSpPr>
              <p:cNvPr id="34" name="Content Placeholder 2">
                <a:extLst>
                  <a:ext uri="{FF2B5EF4-FFF2-40B4-BE49-F238E27FC236}">
                    <a16:creationId xmlns:a16="http://schemas.microsoft.com/office/drawing/2014/main" id="{9EDBD7F6-A329-774F-8090-73CBB6B6EE1A}"/>
                  </a:ext>
                </a:extLst>
              </p:cNvPr>
              <p:cNvSpPr txBox="1">
                <a:spLocks noRot="1" noChangeAspect="1" noMove="1" noResize="1" noEditPoints="1" noAdjustHandles="1" noChangeArrowheads="1" noChangeShapeType="1" noTextEdit="1"/>
              </p:cNvSpPr>
              <p:nvPr/>
            </p:nvSpPr>
            <p:spPr>
              <a:xfrm>
                <a:off x="5953987" y="2513578"/>
                <a:ext cx="878543" cy="491270"/>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Content Placeholder 2">
                <a:extLst>
                  <a:ext uri="{FF2B5EF4-FFF2-40B4-BE49-F238E27FC236}">
                    <a16:creationId xmlns:a16="http://schemas.microsoft.com/office/drawing/2014/main" id="{9D8CC347-2FA3-E24F-9CB3-9A70A2102FC0}"/>
                  </a:ext>
                </a:extLst>
              </p:cNvPr>
              <p:cNvSpPr txBox="1">
                <a:spLocks/>
              </p:cNvSpPr>
              <p:nvPr/>
            </p:nvSpPr>
            <p:spPr>
              <a:xfrm>
                <a:off x="5875254" y="4260448"/>
                <a:ext cx="878543" cy="49127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b="0" i="1" dirty="0" smtClean="0">
                              <a:solidFill>
                                <a:schemeClr val="tx1"/>
                              </a:solidFill>
                              <a:latin typeface="Cambria Math" panose="02040503050406030204" pitchFamily="18" charset="0"/>
                            </a:rPr>
                          </m:ctrlPr>
                        </m:sSubPr>
                        <m:e>
                          <m:r>
                            <a:rPr lang="en-US" i="1" dirty="0" smtClean="0">
                              <a:solidFill>
                                <a:schemeClr val="tx1"/>
                              </a:solidFill>
                              <a:latin typeface="Cambria Math" panose="02040503050406030204" pitchFamily="18" charset="0"/>
                            </a:rPr>
                            <m:t>𝐻</m:t>
                          </m:r>
                        </m:e>
                        <m:sub>
                          <m:r>
                            <a:rPr lang="en-US" b="0" i="1" dirty="0" smtClean="0">
                              <a:solidFill>
                                <a:schemeClr val="tx1"/>
                              </a:solidFill>
                              <a:latin typeface="Cambria Math" panose="02040503050406030204" pitchFamily="18" charset="0"/>
                            </a:rPr>
                            <m:t>2</m:t>
                          </m:r>
                        </m:sub>
                      </m:sSub>
                    </m:oMath>
                  </m:oMathPara>
                </a14:m>
                <a:endParaRPr lang="en-US" dirty="0"/>
              </a:p>
            </p:txBody>
          </p:sp>
        </mc:Choice>
        <mc:Fallback xmlns="">
          <p:sp>
            <p:nvSpPr>
              <p:cNvPr id="35" name="Content Placeholder 2">
                <a:extLst>
                  <a:ext uri="{FF2B5EF4-FFF2-40B4-BE49-F238E27FC236}">
                    <a16:creationId xmlns:a16="http://schemas.microsoft.com/office/drawing/2014/main" id="{9D8CC347-2FA3-E24F-9CB3-9A70A2102FC0}"/>
                  </a:ext>
                </a:extLst>
              </p:cNvPr>
              <p:cNvSpPr txBox="1">
                <a:spLocks noRot="1" noChangeAspect="1" noMove="1" noResize="1" noEditPoints="1" noAdjustHandles="1" noChangeArrowheads="1" noChangeShapeType="1" noTextEdit="1"/>
              </p:cNvSpPr>
              <p:nvPr/>
            </p:nvSpPr>
            <p:spPr>
              <a:xfrm>
                <a:off x="5875254" y="4260448"/>
                <a:ext cx="878543" cy="491270"/>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Content Placeholder 2">
                <a:extLst>
                  <a:ext uri="{FF2B5EF4-FFF2-40B4-BE49-F238E27FC236}">
                    <a16:creationId xmlns:a16="http://schemas.microsoft.com/office/drawing/2014/main" id="{A3511906-2F34-2B4E-898C-BF187B86B7A7}"/>
                  </a:ext>
                </a:extLst>
              </p:cNvPr>
              <p:cNvSpPr txBox="1">
                <a:spLocks/>
              </p:cNvSpPr>
              <p:nvPr/>
            </p:nvSpPr>
            <p:spPr>
              <a:xfrm>
                <a:off x="9087294" y="3314198"/>
                <a:ext cx="878543" cy="49127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b="0" i="1" dirty="0" smtClean="0">
                              <a:solidFill>
                                <a:schemeClr val="tx1"/>
                              </a:solidFill>
                              <a:latin typeface="Cambria Math" panose="02040503050406030204" pitchFamily="18" charset="0"/>
                            </a:rPr>
                          </m:ctrlPr>
                        </m:sSubPr>
                        <m:e>
                          <m:r>
                            <a:rPr lang="en-US" b="0" i="1" dirty="0" smtClean="0">
                              <a:solidFill>
                                <a:schemeClr val="tx1"/>
                              </a:solidFill>
                              <a:latin typeface="Cambria Math" panose="02040503050406030204" pitchFamily="18" charset="0"/>
                            </a:rPr>
                            <m:t>𝑂</m:t>
                          </m:r>
                        </m:e>
                        <m:sub>
                          <m:r>
                            <a:rPr lang="en-US" i="1" dirty="0" smtClean="0">
                              <a:solidFill>
                                <a:schemeClr val="tx1"/>
                              </a:solidFill>
                              <a:latin typeface="Cambria Math" panose="02040503050406030204" pitchFamily="18" charset="0"/>
                            </a:rPr>
                            <m:t>1</m:t>
                          </m:r>
                        </m:sub>
                      </m:sSub>
                    </m:oMath>
                  </m:oMathPara>
                </a14:m>
                <a:endParaRPr lang="en-US" dirty="0"/>
              </a:p>
            </p:txBody>
          </p:sp>
        </mc:Choice>
        <mc:Fallback xmlns="">
          <p:sp>
            <p:nvSpPr>
              <p:cNvPr id="36" name="Content Placeholder 2">
                <a:extLst>
                  <a:ext uri="{FF2B5EF4-FFF2-40B4-BE49-F238E27FC236}">
                    <a16:creationId xmlns:a16="http://schemas.microsoft.com/office/drawing/2014/main" id="{A3511906-2F34-2B4E-898C-BF187B86B7A7}"/>
                  </a:ext>
                </a:extLst>
              </p:cNvPr>
              <p:cNvSpPr txBox="1">
                <a:spLocks noRot="1" noChangeAspect="1" noMove="1" noResize="1" noEditPoints="1" noAdjustHandles="1" noChangeArrowheads="1" noChangeShapeType="1" noTextEdit="1"/>
              </p:cNvSpPr>
              <p:nvPr/>
            </p:nvSpPr>
            <p:spPr>
              <a:xfrm>
                <a:off x="9087294" y="3314198"/>
                <a:ext cx="878543" cy="491270"/>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Content Placeholder 2">
                <a:extLst>
                  <a:ext uri="{FF2B5EF4-FFF2-40B4-BE49-F238E27FC236}">
                    <a16:creationId xmlns:a16="http://schemas.microsoft.com/office/drawing/2014/main" id="{E6FE47F3-203E-1C4C-BBDE-FEE31023C960}"/>
                  </a:ext>
                </a:extLst>
              </p:cNvPr>
              <p:cNvSpPr txBox="1">
                <a:spLocks/>
              </p:cNvSpPr>
              <p:nvPr/>
            </p:nvSpPr>
            <p:spPr>
              <a:xfrm>
                <a:off x="460243" y="2972616"/>
                <a:ext cx="878543" cy="49127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𝐼</m:t>
                          </m:r>
                        </m:e>
                        <m:sub>
                          <m:r>
                            <a:rPr lang="en-US" i="1" dirty="0" smtClean="0">
                              <a:latin typeface="Cambria Math" panose="02040503050406030204" pitchFamily="18" charset="0"/>
                            </a:rPr>
                            <m:t>1</m:t>
                          </m:r>
                        </m:sub>
                      </m:sSub>
                    </m:oMath>
                  </m:oMathPara>
                </a14:m>
                <a:endParaRPr lang="en-US" dirty="0"/>
              </a:p>
            </p:txBody>
          </p:sp>
        </mc:Choice>
        <mc:Fallback xmlns="">
          <p:sp>
            <p:nvSpPr>
              <p:cNvPr id="37" name="Content Placeholder 2">
                <a:extLst>
                  <a:ext uri="{FF2B5EF4-FFF2-40B4-BE49-F238E27FC236}">
                    <a16:creationId xmlns:a16="http://schemas.microsoft.com/office/drawing/2014/main" id="{E6FE47F3-203E-1C4C-BBDE-FEE31023C960}"/>
                  </a:ext>
                </a:extLst>
              </p:cNvPr>
              <p:cNvSpPr txBox="1">
                <a:spLocks noRot="1" noChangeAspect="1" noMove="1" noResize="1" noEditPoints="1" noAdjustHandles="1" noChangeArrowheads="1" noChangeShapeType="1" noTextEdit="1"/>
              </p:cNvSpPr>
              <p:nvPr/>
            </p:nvSpPr>
            <p:spPr>
              <a:xfrm>
                <a:off x="460243" y="2972616"/>
                <a:ext cx="878543" cy="491270"/>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Content Placeholder 2">
                <a:extLst>
                  <a:ext uri="{FF2B5EF4-FFF2-40B4-BE49-F238E27FC236}">
                    <a16:creationId xmlns:a16="http://schemas.microsoft.com/office/drawing/2014/main" id="{8DDE642B-DD9F-594F-96A3-C488EC8620DC}"/>
                  </a:ext>
                </a:extLst>
              </p:cNvPr>
              <p:cNvSpPr txBox="1">
                <a:spLocks/>
              </p:cNvSpPr>
              <p:nvPr/>
            </p:nvSpPr>
            <p:spPr>
              <a:xfrm>
                <a:off x="460243" y="4873766"/>
                <a:ext cx="878543" cy="49127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𝐼</m:t>
                          </m:r>
                        </m:e>
                        <m:sub>
                          <m:r>
                            <a:rPr lang="en-US" i="1" dirty="0" smtClean="0">
                              <a:latin typeface="Cambria Math" panose="02040503050406030204" pitchFamily="18" charset="0"/>
                            </a:rPr>
                            <m:t>2</m:t>
                          </m:r>
                        </m:sub>
                      </m:sSub>
                    </m:oMath>
                  </m:oMathPara>
                </a14:m>
                <a:endParaRPr lang="en-US" dirty="0"/>
              </a:p>
            </p:txBody>
          </p:sp>
        </mc:Choice>
        <mc:Fallback xmlns="">
          <p:sp>
            <p:nvSpPr>
              <p:cNvPr id="38" name="Content Placeholder 2">
                <a:extLst>
                  <a:ext uri="{FF2B5EF4-FFF2-40B4-BE49-F238E27FC236}">
                    <a16:creationId xmlns:a16="http://schemas.microsoft.com/office/drawing/2014/main" id="{8DDE642B-DD9F-594F-96A3-C488EC8620DC}"/>
                  </a:ext>
                </a:extLst>
              </p:cNvPr>
              <p:cNvSpPr txBox="1">
                <a:spLocks noRot="1" noChangeAspect="1" noMove="1" noResize="1" noEditPoints="1" noAdjustHandles="1" noChangeArrowheads="1" noChangeShapeType="1" noTextEdit="1"/>
              </p:cNvSpPr>
              <p:nvPr/>
            </p:nvSpPr>
            <p:spPr>
              <a:xfrm>
                <a:off x="460243" y="4873766"/>
                <a:ext cx="878543" cy="491270"/>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F3B050E5-10C6-794C-BDCC-F074D043D9DF}"/>
                  </a:ext>
                </a:extLst>
              </p:cNvPr>
              <p:cNvSpPr txBox="1"/>
              <p:nvPr/>
            </p:nvSpPr>
            <p:spPr>
              <a:xfrm>
                <a:off x="531729" y="1227639"/>
                <a:ext cx="10687050" cy="461665"/>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2400" i="1" smtClean="0">
                              <a:latin typeface="Cambria Math" panose="02040503050406030204" pitchFamily="18" charset="0"/>
                            </a:rPr>
                          </m:ctrlPr>
                        </m:sSubPr>
                        <m:e>
                          <m:r>
                            <a:rPr lang="en-US" sz="2400" i="1">
                              <a:latin typeface="Cambria Math" panose="02040503050406030204" pitchFamily="18" charset="0"/>
                            </a:rPr>
                            <m:t>𝑂</m:t>
                          </m:r>
                        </m:e>
                        <m:sub>
                          <m:r>
                            <a:rPr lang="en-US" sz="2400" i="1">
                              <a:latin typeface="Cambria Math" panose="02040503050406030204" pitchFamily="18" charset="0"/>
                            </a:rPr>
                            <m:t>1</m:t>
                          </m:r>
                        </m:sub>
                      </m:sSub>
                      <m:r>
                        <a:rPr lang="en-US" sz="2400" i="1">
                          <a:latin typeface="Cambria Math" panose="02040503050406030204" pitchFamily="18" charset="0"/>
                        </a:rPr>
                        <m:t>≈</m:t>
                      </m:r>
                      <m:r>
                        <a:rPr lang="en-US" sz="2400" b="0" i="1" smtClean="0">
                          <a:latin typeface="Cambria Math" panose="02040503050406030204" pitchFamily="18" charset="0"/>
                        </a:rPr>
                        <m:t>0.69</m:t>
                      </m:r>
                    </m:oMath>
                  </m:oMathPara>
                </a14:m>
                <a:endParaRPr lang="en-US" sz="2400" dirty="0"/>
              </a:p>
            </p:txBody>
          </p:sp>
        </mc:Choice>
        <mc:Fallback xmlns="">
          <p:sp>
            <p:nvSpPr>
              <p:cNvPr id="5" name="TextBox 4">
                <a:extLst>
                  <a:ext uri="{FF2B5EF4-FFF2-40B4-BE49-F238E27FC236}">
                    <a16:creationId xmlns:a16="http://schemas.microsoft.com/office/drawing/2014/main" id="{F3B050E5-10C6-794C-BDCC-F074D043D9DF}"/>
                  </a:ext>
                </a:extLst>
              </p:cNvPr>
              <p:cNvSpPr txBox="1">
                <a:spLocks noRot="1" noChangeAspect="1" noMove="1" noResize="1" noEditPoints="1" noAdjustHandles="1" noChangeArrowheads="1" noChangeShapeType="1" noTextEdit="1"/>
              </p:cNvSpPr>
              <p:nvPr/>
            </p:nvSpPr>
            <p:spPr>
              <a:xfrm>
                <a:off x="531729" y="1227639"/>
                <a:ext cx="10687050" cy="461665"/>
              </a:xfrm>
              <a:prstGeom prst="rect">
                <a:avLst/>
              </a:prstGeom>
              <a:blipFill>
                <a:blip r:embed="rId11"/>
                <a:stretch>
                  <a:fillRect l="-11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2644A6DB-99F0-164F-9D11-5E4655BA3F62}"/>
                  </a:ext>
                </a:extLst>
              </p:cNvPr>
              <p:cNvSpPr txBox="1"/>
              <p:nvPr/>
            </p:nvSpPr>
            <p:spPr>
              <a:xfrm>
                <a:off x="2170322" y="3686558"/>
                <a:ext cx="1456232" cy="4308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𝑤</m:t>
                          </m:r>
                        </m:e>
                        <m:sub>
                          <m:r>
                            <a:rPr lang="en-US" sz="2200" b="0" i="1" smtClean="0">
                              <a:latin typeface="Cambria Math" panose="02040503050406030204" pitchFamily="18" charset="0"/>
                            </a:rPr>
                            <m:t>2</m:t>
                          </m:r>
                        </m:sub>
                      </m:sSub>
                      <m:r>
                        <a:rPr lang="en-US" sz="2200" b="0" i="1" smtClean="0">
                          <a:latin typeface="Cambria Math" panose="02040503050406030204" pitchFamily="18" charset="0"/>
                        </a:rPr>
                        <m:t>=0.40</m:t>
                      </m:r>
                    </m:oMath>
                  </m:oMathPara>
                </a14:m>
                <a:endParaRPr lang="en-US" sz="2200" dirty="0"/>
              </a:p>
            </p:txBody>
          </p:sp>
        </mc:Choice>
        <mc:Fallback xmlns="">
          <p:sp>
            <p:nvSpPr>
              <p:cNvPr id="39" name="TextBox 38">
                <a:extLst>
                  <a:ext uri="{FF2B5EF4-FFF2-40B4-BE49-F238E27FC236}">
                    <a16:creationId xmlns:a16="http://schemas.microsoft.com/office/drawing/2014/main" id="{2644A6DB-99F0-164F-9D11-5E4655BA3F62}"/>
                  </a:ext>
                </a:extLst>
              </p:cNvPr>
              <p:cNvSpPr txBox="1">
                <a:spLocks noRot="1" noChangeAspect="1" noMove="1" noResize="1" noEditPoints="1" noAdjustHandles="1" noChangeArrowheads="1" noChangeShapeType="1" noTextEdit="1"/>
              </p:cNvSpPr>
              <p:nvPr/>
            </p:nvSpPr>
            <p:spPr>
              <a:xfrm>
                <a:off x="2170322" y="3686558"/>
                <a:ext cx="1456232" cy="430887"/>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3E3B7B50-ABF0-0245-BBC9-874F739BB847}"/>
                  </a:ext>
                </a:extLst>
              </p:cNvPr>
              <p:cNvSpPr txBox="1"/>
              <p:nvPr/>
            </p:nvSpPr>
            <p:spPr>
              <a:xfrm>
                <a:off x="2386565" y="4244592"/>
                <a:ext cx="1248227" cy="430887"/>
              </a:xfrm>
              <a:prstGeom prst="rect">
                <a:avLst/>
              </a:prstGeom>
              <a:noFill/>
            </p:spPr>
            <p:txBody>
              <a:bodyPr wrap="none" rtlCol="0">
                <a:spAutoFit/>
              </a:bodyPr>
              <a:lstStyle/>
              <a:p>
                <a14:m>
                  <m:oMath xmlns:m="http://schemas.openxmlformats.org/officeDocument/2006/math">
                    <m:sSub>
                      <m:sSubPr>
                        <m:ctrlPr>
                          <a:rPr lang="en-US" sz="2200" b="0" i="1" smtClean="0">
                            <a:latin typeface="Cambria Math" panose="02040503050406030204" pitchFamily="18" charset="0"/>
                            <a:ea typeface="Cambria Math" panose="02040503050406030204" pitchFamily="18" charset="0"/>
                          </a:rPr>
                        </m:ctrlPr>
                      </m:sSubPr>
                      <m:e>
                        <m:r>
                          <a:rPr lang="en-US" sz="2200" b="0" i="1" smtClean="0">
                            <a:latin typeface="Cambria Math" panose="02040503050406030204" pitchFamily="18" charset="0"/>
                            <a:ea typeface="Cambria Math" panose="02040503050406030204" pitchFamily="18" charset="0"/>
                          </a:rPr>
                          <m:t>𝑤</m:t>
                        </m:r>
                      </m:e>
                      <m:sub>
                        <m:r>
                          <a:rPr lang="en-US" sz="2200" b="0" i="1" smtClean="0">
                            <a:latin typeface="Cambria Math" panose="02040503050406030204" pitchFamily="18" charset="0"/>
                            <a:ea typeface="Cambria Math" panose="02040503050406030204" pitchFamily="18" charset="0"/>
                          </a:rPr>
                          <m:t>3</m:t>
                        </m:r>
                      </m:sub>
                    </m:sSub>
                  </m:oMath>
                </a14:m>
                <a:r>
                  <a:rPr lang="en-US" sz="2200" dirty="0">
                    <a:latin typeface="Cambria Math" panose="02040503050406030204" pitchFamily="18" charset="0"/>
                    <a:ea typeface="Cambria Math" panose="02040503050406030204" pitchFamily="18" charset="0"/>
                  </a:rPr>
                  <a:t>=0.80</a:t>
                </a:r>
              </a:p>
            </p:txBody>
          </p:sp>
        </mc:Choice>
        <mc:Fallback xmlns="">
          <p:sp>
            <p:nvSpPr>
              <p:cNvPr id="40" name="TextBox 39">
                <a:extLst>
                  <a:ext uri="{FF2B5EF4-FFF2-40B4-BE49-F238E27FC236}">
                    <a16:creationId xmlns:a16="http://schemas.microsoft.com/office/drawing/2014/main" id="{3E3B7B50-ABF0-0245-BBC9-874F739BB847}"/>
                  </a:ext>
                </a:extLst>
              </p:cNvPr>
              <p:cNvSpPr txBox="1">
                <a:spLocks noRot="1" noChangeAspect="1" noMove="1" noResize="1" noEditPoints="1" noAdjustHandles="1" noChangeArrowheads="1" noChangeShapeType="1" noTextEdit="1"/>
              </p:cNvSpPr>
              <p:nvPr/>
            </p:nvSpPr>
            <p:spPr>
              <a:xfrm>
                <a:off x="2386565" y="4244592"/>
                <a:ext cx="1248227" cy="430887"/>
              </a:xfrm>
              <a:prstGeom prst="rect">
                <a:avLst/>
              </a:prstGeom>
              <a:blipFill>
                <a:blip r:embed="rId13"/>
                <a:stretch>
                  <a:fillRect t="-5714" r="-5051" b="-28571"/>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3019BCD4-233D-B946-A188-285CAD19A19B}"/>
              </a:ext>
            </a:extLst>
          </p:cNvPr>
          <p:cNvSpPr txBox="1"/>
          <p:nvPr/>
        </p:nvSpPr>
        <p:spPr>
          <a:xfrm>
            <a:off x="9526565" y="4092274"/>
            <a:ext cx="1305935" cy="369332"/>
          </a:xfrm>
          <a:prstGeom prst="rect">
            <a:avLst/>
          </a:prstGeom>
          <a:noFill/>
        </p:spPr>
        <p:txBody>
          <a:bodyPr wrap="none" rtlCol="0">
            <a:spAutoFit/>
          </a:bodyPr>
          <a:lstStyle/>
          <a:p>
            <a:r>
              <a:rPr lang="en-US" dirty="0">
                <a:latin typeface="Helvetica" pitchFamily="2" charset="0"/>
              </a:rPr>
              <a:t>Target: 0.5</a:t>
            </a:r>
          </a:p>
        </p:txBody>
      </p:sp>
    </p:spTree>
    <p:extLst>
      <p:ext uri="{BB962C8B-B14F-4D97-AF65-F5344CB8AC3E}">
        <p14:creationId xmlns:p14="http://schemas.microsoft.com/office/powerpoint/2010/main" val="22383701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a:xfrm>
            <a:off x="422536" y="27251"/>
            <a:ext cx="10058400" cy="1371600"/>
          </a:xfrm>
        </p:spPr>
        <p:txBody>
          <a:bodyPr/>
          <a:lstStyle/>
          <a:p>
            <a:r>
              <a:rPr lang="en-US" dirty="0">
                <a:latin typeface="Helvetica" pitchFamily="2" charset="0"/>
              </a:rPr>
              <a:t>Back Propagation Example</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p:txBody>
          <a:bodyPr>
            <a:normAutofit/>
          </a:bodyPr>
          <a:lstStyle/>
          <a:p>
            <a:endParaRPr lang="en-US" sz="2400" dirty="0">
              <a:latin typeface="Helvetica" pitchFamily="2" charset="0"/>
            </a:endParaRPr>
          </a:p>
          <a:p>
            <a:pPr marL="0" indent="0">
              <a:buNone/>
            </a:pPr>
            <a:endParaRPr lang="en-US" sz="2400" dirty="0">
              <a:latin typeface="Helvetica" pitchFamily="2" charset="0"/>
            </a:endParaRPr>
          </a:p>
        </p:txBody>
      </p:sp>
      <p:grpSp>
        <p:nvGrpSpPr>
          <p:cNvPr id="4" name="Group 3">
            <a:extLst>
              <a:ext uri="{FF2B5EF4-FFF2-40B4-BE49-F238E27FC236}">
                <a16:creationId xmlns:a16="http://schemas.microsoft.com/office/drawing/2014/main" id="{F2289EC0-BEE5-C54C-941C-D1D22C501FE9}"/>
              </a:ext>
            </a:extLst>
          </p:cNvPr>
          <p:cNvGrpSpPr/>
          <p:nvPr/>
        </p:nvGrpSpPr>
        <p:grpSpPr>
          <a:xfrm>
            <a:off x="1066799" y="2654306"/>
            <a:ext cx="8459767" cy="3092895"/>
            <a:chOff x="3375581" y="2991232"/>
            <a:chExt cx="4589912" cy="2034562"/>
          </a:xfrm>
        </p:grpSpPr>
        <p:sp>
          <p:nvSpPr>
            <p:cNvPr id="14" name="Oval 13">
              <a:extLst>
                <a:ext uri="{FF2B5EF4-FFF2-40B4-BE49-F238E27FC236}">
                  <a16:creationId xmlns:a16="http://schemas.microsoft.com/office/drawing/2014/main" id="{E74544D5-EB92-D349-B000-DF8E15FD9E07}"/>
                </a:ext>
              </a:extLst>
            </p:cNvPr>
            <p:cNvSpPr/>
            <p:nvPr/>
          </p:nvSpPr>
          <p:spPr>
            <a:xfrm>
              <a:off x="3375582" y="2991232"/>
              <a:ext cx="938637" cy="825956"/>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0.35</a:t>
              </a:r>
            </a:p>
          </p:txBody>
        </p:sp>
        <p:sp>
          <p:nvSpPr>
            <p:cNvPr id="15" name="Oval 14">
              <a:extLst>
                <a:ext uri="{FF2B5EF4-FFF2-40B4-BE49-F238E27FC236}">
                  <a16:creationId xmlns:a16="http://schemas.microsoft.com/office/drawing/2014/main" id="{F521F1DA-EC70-7F4B-9BE4-67D2FF50F7D7}"/>
                </a:ext>
              </a:extLst>
            </p:cNvPr>
            <p:cNvSpPr/>
            <p:nvPr/>
          </p:nvSpPr>
          <p:spPr>
            <a:xfrm>
              <a:off x="3375581" y="4199838"/>
              <a:ext cx="938637" cy="825956"/>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0.9</a:t>
              </a:r>
            </a:p>
          </p:txBody>
        </p:sp>
        <p:sp>
          <p:nvSpPr>
            <p:cNvPr id="16" name="Oval 15">
              <a:extLst>
                <a:ext uri="{FF2B5EF4-FFF2-40B4-BE49-F238E27FC236}">
                  <a16:creationId xmlns:a16="http://schemas.microsoft.com/office/drawing/2014/main" id="{9E2F0B38-4A5D-F14A-80F5-1268744DDA8E}"/>
                </a:ext>
              </a:extLst>
            </p:cNvPr>
            <p:cNvSpPr/>
            <p:nvPr/>
          </p:nvSpPr>
          <p:spPr>
            <a:xfrm>
              <a:off x="5285344" y="3001391"/>
              <a:ext cx="938637" cy="825956"/>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0.68</a:t>
              </a:r>
            </a:p>
          </p:txBody>
        </p:sp>
        <p:sp>
          <p:nvSpPr>
            <p:cNvPr id="17" name="Oval 16">
              <a:extLst>
                <a:ext uri="{FF2B5EF4-FFF2-40B4-BE49-F238E27FC236}">
                  <a16:creationId xmlns:a16="http://schemas.microsoft.com/office/drawing/2014/main" id="{E0DB1823-4CEA-3A4C-B00D-9089ECD8926D}"/>
                </a:ext>
              </a:extLst>
            </p:cNvPr>
            <p:cNvSpPr/>
            <p:nvPr/>
          </p:nvSpPr>
          <p:spPr>
            <a:xfrm>
              <a:off x="5285344" y="4199838"/>
              <a:ext cx="938637" cy="825956"/>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0.66</a:t>
              </a:r>
            </a:p>
          </p:txBody>
        </p:sp>
        <p:sp>
          <p:nvSpPr>
            <p:cNvPr id="18" name="Oval 17">
              <a:extLst>
                <a:ext uri="{FF2B5EF4-FFF2-40B4-BE49-F238E27FC236}">
                  <a16:creationId xmlns:a16="http://schemas.microsoft.com/office/drawing/2014/main" id="{212D0EF4-CDAF-3E48-9762-96B3A0BFDBFE}"/>
                </a:ext>
              </a:extLst>
            </p:cNvPr>
            <p:cNvSpPr/>
            <p:nvPr/>
          </p:nvSpPr>
          <p:spPr>
            <a:xfrm>
              <a:off x="7026856" y="3613735"/>
              <a:ext cx="938637" cy="825956"/>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0.69</a:t>
              </a:r>
            </a:p>
          </p:txBody>
        </p:sp>
        <p:cxnSp>
          <p:nvCxnSpPr>
            <p:cNvPr id="19" name="Straight Arrow Connector 18">
              <a:extLst>
                <a:ext uri="{FF2B5EF4-FFF2-40B4-BE49-F238E27FC236}">
                  <a16:creationId xmlns:a16="http://schemas.microsoft.com/office/drawing/2014/main" id="{904FB72E-F32B-4C40-B12A-58ED7C24BC10}"/>
                </a:ext>
              </a:extLst>
            </p:cNvPr>
            <p:cNvCxnSpPr>
              <a:stCxn id="14" idx="6"/>
              <a:endCxn id="16" idx="2"/>
            </p:cNvCxnSpPr>
            <p:nvPr/>
          </p:nvCxnSpPr>
          <p:spPr>
            <a:xfrm>
              <a:off x="4314219" y="3404210"/>
              <a:ext cx="971125" cy="10159"/>
            </a:xfrm>
            <a:prstGeom prst="straightConnector1">
              <a:avLst/>
            </a:prstGeom>
            <a:solidFill>
              <a:srgbClr val="FF0000"/>
            </a:solidFill>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0EAAED42-6560-7A4C-A1DB-DC39FB8DC617}"/>
                </a:ext>
              </a:extLst>
            </p:cNvPr>
            <p:cNvCxnSpPr/>
            <p:nvPr/>
          </p:nvCxnSpPr>
          <p:spPr>
            <a:xfrm>
              <a:off x="4314219" y="4619991"/>
              <a:ext cx="971125" cy="10159"/>
            </a:xfrm>
            <a:prstGeom prst="straightConnector1">
              <a:avLst/>
            </a:prstGeom>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5DD30C84-2C74-EC49-87EE-7653B34BD18B}"/>
                </a:ext>
              </a:extLst>
            </p:cNvPr>
            <p:cNvCxnSpPr>
              <a:cxnSpLocks/>
              <a:endCxn id="18" idx="2"/>
            </p:cNvCxnSpPr>
            <p:nvPr/>
          </p:nvCxnSpPr>
          <p:spPr>
            <a:xfrm>
              <a:off x="6223981" y="3442259"/>
              <a:ext cx="802875" cy="584454"/>
            </a:xfrm>
            <a:prstGeom prst="straightConnector1">
              <a:avLst/>
            </a:prstGeom>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FF3F8198-7A53-2A45-B950-88C6270E9670}"/>
                </a:ext>
              </a:extLst>
            </p:cNvPr>
            <p:cNvCxnSpPr>
              <a:cxnSpLocks/>
              <a:endCxn id="18" idx="2"/>
            </p:cNvCxnSpPr>
            <p:nvPr/>
          </p:nvCxnSpPr>
          <p:spPr>
            <a:xfrm flipV="1">
              <a:off x="6223981" y="4026713"/>
              <a:ext cx="802875" cy="588198"/>
            </a:xfrm>
            <a:prstGeom prst="straightConnector1">
              <a:avLst/>
            </a:prstGeom>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25B65946-CE70-9244-905F-BFE49F6C6ABD}"/>
                </a:ext>
              </a:extLst>
            </p:cNvPr>
            <p:cNvCxnSpPr>
              <a:cxnSpLocks/>
              <a:stCxn id="14" idx="6"/>
              <a:endCxn id="17" idx="1"/>
            </p:cNvCxnSpPr>
            <p:nvPr/>
          </p:nvCxnSpPr>
          <p:spPr>
            <a:xfrm>
              <a:off x="4314219" y="3404210"/>
              <a:ext cx="1108585" cy="916586"/>
            </a:xfrm>
            <a:prstGeom prst="straightConnector1">
              <a:avLst/>
            </a:prstGeom>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51F8FD80-36AF-EE45-976A-709D04550509}"/>
                </a:ext>
              </a:extLst>
            </p:cNvPr>
            <p:cNvCxnSpPr>
              <a:cxnSpLocks/>
              <a:stCxn id="15" idx="6"/>
              <a:endCxn id="16" idx="3"/>
            </p:cNvCxnSpPr>
            <p:nvPr/>
          </p:nvCxnSpPr>
          <p:spPr>
            <a:xfrm flipV="1">
              <a:off x="4314218" y="3706389"/>
              <a:ext cx="1108586" cy="906427"/>
            </a:xfrm>
            <a:prstGeom prst="straightConnector1">
              <a:avLst/>
            </a:prstGeom>
            <a:solidFill>
              <a:srgbClr val="FF0000"/>
            </a:solidFill>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BB0733E6-4BD7-8F4A-9505-E48C6EE57679}"/>
                  </a:ext>
                </a:extLst>
              </p:cNvPr>
              <p:cNvSpPr txBox="1"/>
              <p:nvPr/>
            </p:nvSpPr>
            <p:spPr>
              <a:xfrm>
                <a:off x="3000051" y="2772304"/>
                <a:ext cx="1449692" cy="4308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𝑤</m:t>
                          </m:r>
                        </m:e>
                        <m:sub>
                          <m:r>
                            <a:rPr lang="en-US" sz="2200" b="0" i="1" smtClean="0">
                              <a:latin typeface="Cambria Math" panose="02040503050406030204" pitchFamily="18" charset="0"/>
                            </a:rPr>
                            <m:t>1</m:t>
                          </m:r>
                        </m:sub>
                      </m:sSub>
                      <m:r>
                        <a:rPr lang="en-US" sz="2200" b="0" i="1" smtClean="0">
                          <a:latin typeface="Cambria Math" panose="02040503050406030204" pitchFamily="18" charset="0"/>
                        </a:rPr>
                        <m:t>=0.10</m:t>
                      </m:r>
                    </m:oMath>
                  </m:oMathPara>
                </a14:m>
                <a:endParaRPr lang="en-US" sz="2200" dirty="0"/>
              </a:p>
            </p:txBody>
          </p:sp>
        </mc:Choice>
        <mc:Fallback xmlns="">
          <p:sp>
            <p:nvSpPr>
              <p:cNvPr id="28" name="TextBox 27">
                <a:extLst>
                  <a:ext uri="{FF2B5EF4-FFF2-40B4-BE49-F238E27FC236}">
                    <a16:creationId xmlns:a16="http://schemas.microsoft.com/office/drawing/2014/main" id="{BB0733E6-4BD7-8F4A-9505-E48C6EE57679}"/>
                  </a:ext>
                </a:extLst>
              </p:cNvPr>
              <p:cNvSpPr txBox="1">
                <a:spLocks noRot="1" noChangeAspect="1" noMove="1" noResize="1" noEditPoints="1" noAdjustHandles="1" noChangeArrowheads="1" noChangeShapeType="1" noTextEdit="1"/>
              </p:cNvSpPr>
              <p:nvPr/>
            </p:nvSpPr>
            <p:spPr>
              <a:xfrm>
                <a:off x="3000051" y="2772304"/>
                <a:ext cx="1449692" cy="430887"/>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26C39DDA-A519-4D4F-A47D-D40ADAB1EF70}"/>
                  </a:ext>
                </a:extLst>
              </p:cNvPr>
              <p:cNvSpPr txBox="1"/>
              <p:nvPr/>
            </p:nvSpPr>
            <p:spPr>
              <a:xfrm>
                <a:off x="2988090" y="5125918"/>
                <a:ext cx="1239698" cy="430887"/>
              </a:xfrm>
              <a:prstGeom prst="rect">
                <a:avLst/>
              </a:prstGeom>
              <a:noFill/>
            </p:spPr>
            <p:txBody>
              <a:bodyPr wrap="none" rtlCol="0">
                <a:spAutoFit/>
              </a:bodyPr>
              <a:lstStyle/>
              <a:p>
                <a14:m>
                  <m:oMath xmlns:m="http://schemas.openxmlformats.org/officeDocument/2006/math">
                    <m:sSub>
                      <m:sSubPr>
                        <m:ctrlPr>
                          <a:rPr lang="en-US" sz="2200" b="0" i="1" smtClean="0">
                            <a:latin typeface="Cambria Math" panose="02040503050406030204" pitchFamily="18" charset="0"/>
                            <a:ea typeface="Cambria Math" panose="02040503050406030204" pitchFamily="18" charset="0"/>
                          </a:rPr>
                        </m:ctrlPr>
                      </m:sSubPr>
                      <m:e>
                        <m:r>
                          <a:rPr lang="en-US" sz="2200" b="0" i="1" smtClean="0">
                            <a:latin typeface="Cambria Math" panose="02040503050406030204" pitchFamily="18" charset="0"/>
                            <a:ea typeface="Cambria Math" panose="02040503050406030204" pitchFamily="18" charset="0"/>
                          </a:rPr>
                          <m:t>𝑤</m:t>
                        </m:r>
                      </m:e>
                      <m:sub>
                        <m:r>
                          <a:rPr lang="en-US" sz="2200" b="0" i="1" smtClean="0">
                            <a:latin typeface="Cambria Math" panose="02040503050406030204" pitchFamily="18" charset="0"/>
                            <a:ea typeface="Cambria Math" panose="02040503050406030204" pitchFamily="18" charset="0"/>
                          </a:rPr>
                          <m:t>4</m:t>
                        </m:r>
                      </m:sub>
                    </m:sSub>
                  </m:oMath>
                </a14:m>
                <a:r>
                  <a:rPr lang="en-US" sz="2200" dirty="0">
                    <a:latin typeface="Cambria Math" panose="02040503050406030204" pitchFamily="18" charset="0"/>
                    <a:ea typeface="Cambria Math" panose="02040503050406030204" pitchFamily="18" charset="0"/>
                  </a:rPr>
                  <a:t>=0.60</a:t>
                </a:r>
              </a:p>
            </p:txBody>
          </p:sp>
        </mc:Choice>
        <mc:Fallback xmlns="">
          <p:sp>
            <p:nvSpPr>
              <p:cNvPr id="29" name="TextBox 28">
                <a:extLst>
                  <a:ext uri="{FF2B5EF4-FFF2-40B4-BE49-F238E27FC236}">
                    <a16:creationId xmlns:a16="http://schemas.microsoft.com/office/drawing/2014/main" id="{26C39DDA-A519-4D4F-A47D-D40ADAB1EF70}"/>
                  </a:ext>
                </a:extLst>
              </p:cNvPr>
              <p:cNvSpPr txBox="1">
                <a:spLocks noRot="1" noChangeAspect="1" noMove="1" noResize="1" noEditPoints="1" noAdjustHandles="1" noChangeArrowheads="1" noChangeShapeType="1" noTextEdit="1"/>
              </p:cNvSpPr>
              <p:nvPr/>
            </p:nvSpPr>
            <p:spPr>
              <a:xfrm>
                <a:off x="2988090" y="5125918"/>
                <a:ext cx="1239698" cy="430887"/>
              </a:xfrm>
              <a:prstGeom prst="rect">
                <a:avLst/>
              </a:prstGeom>
              <a:blipFill>
                <a:blip r:embed="rId3"/>
                <a:stretch>
                  <a:fillRect t="-8571" r="-4040" b="-25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37663B59-496B-7949-B018-1E24CA72E070}"/>
                  </a:ext>
                </a:extLst>
              </p:cNvPr>
              <p:cNvSpPr txBox="1"/>
              <p:nvPr/>
            </p:nvSpPr>
            <p:spPr>
              <a:xfrm>
                <a:off x="6698499" y="3201761"/>
                <a:ext cx="1373261" cy="430887"/>
              </a:xfrm>
              <a:prstGeom prst="rect">
                <a:avLst/>
              </a:prstGeom>
              <a:noFill/>
            </p:spPr>
            <p:txBody>
              <a:bodyPr wrap="none" rtlCol="0">
                <a:spAutoFit/>
              </a:bodyPr>
              <a:lstStyle/>
              <a:p>
                <a14:m>
                  <m:oMath xmlns:m="http://schemas.openxmlformats.org/officeDocument/2006/math">
                    <m:sSub>
                      <m:sSubPr>
                        <m:ctrlPr>
                          <a:rPr lang="en-US" sz="2200" b="0" i="1" smtClean="0">
                            <a:latin typeface="Cambria Math" panose="02040503050406030204" pitchFamily="18" charset="0"/>
                            <a:ea typeface="Cambria Math" panose="02040503050406030204" pitchFamily="18" charset="0"/>
                          </a:rPr>
                        </m:ctrlPr>
                      </m:sSubPr>
                      <m:e>
                        <m:r>
                          <a:rPr lang="en-US" sz="2200" b="0" i="1" smtClean="0">
                            <a:latin typeface="Cambria Math" panose="02040503050406030204" pitchFamily="18" charset="0"/>
                            <a:ea typeface="Cambria Math" panose="02040503050406030204" pitchFamily="18" charset="0"/>
                          </a:rPr>
                          <m:t>𝑤</m:t>
                        </m:r>
                      </m:e>
                      <m:sub>
                        <m:r>
                          <a:rPr lang="en-US" sz="2200" b="0" i="1" smtClean="0">
                            <a:latin typeface="Cambria Math" panose="02040503050406030204" pitchFamily="18" charset="0"/>
                            <a:ea typeface="Cambria Math" panose="02040503050406030204" pitchFamily="18" charset="0"/>
                          </a:rPr>
                          <m:t>5</m:t>
                        </m:r>
                      </m:sub>
                    </m:sSub>
                  </m:oMath>
                </a14:m>
                <a:r>
                  <a:rPr lang="en-US" sz="2200" dirty="0">
                    <a:latin typeface="Cambria Math" panose="02040503050406030204" pitchFamily="18" charset="0"/>
                    <a:ea typeface="Cambria Math" panose="02040503050406030204" pitchFamily="18" charset="0"/>
                  </a:rPr>
                  <a:t> = 0.30</a:t>
                </a:r>
              </a:p>
            </p:txBody>
          </p:sp>
        </mc:Choice>
        <mc:Fallback xmlns="">
          <p:sp>
            <p:nvSpPr>
              <p:cNvPr id="32" name="TextBox 31">
                <a:extLst>
                  <a:ext uri="{FF2B5EF4-FFF2-40B4-BE49-F238E27FC236}">
                    <a16:creationId xmlns:a16="http://schemas.microsoft.com/office/drawing/2014/main" id="{37663B59-496B-7949-B018-1E24CA72E070}"/>
                  </a:ext>
                </a:extLst>
              </p:cNvPr>
              <p:cNvSpPr txBox="1">
                <a:spLocks noRot="1" noChangeAspect="1" noMove="1" noResize="1" noEditPoints="1" noAdjustHandles="1" noChangeArrowheads="1" noChangeShapeType="1" noTextEdit="1"/>
              </p:cNvSpPr>
              <p:nvPr/>
            </p:nvSpPr>
            <p:spPr>
              <a:xfrm>
                <a:off x="6698499" y="3201761"/>
                <a:ext cx="1373261" cy="430887"/>
              </a:xfrm>
              <a:prstGeom prst="rect">
                <a:avLst/>
              </a:prstGeom>
              <a:blipFill>
                <a:blip r:embed="rId4"/>
                <a:stretch>
                  <a:fillRect t="-8824" r="-3636" b="-2941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C68DF134-F471-7946-A598-A6E86653C083}"/>
                  </a:ext>
                </a:extLst>
              </p:cNvPr>
              <p:cNvSpPr txBox="1"/>
              <p:nvPr/>
            </p:nvSpPr>
            <p:spPr>
              <a:xfrm>
                <a:off x="6698499" y="4778776"/>
                <a:ext cx="1456231" cy="4308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𝑤</m:t>
                          </m:r>
                        </m:e>
                        <m:sub>
                          <m:r>
                            <a:rPr lang="en-US" sz="2200" b="0" i="1" smtClean="0">
                              <a:latin typeface="Cambria Math" panose="02040503050406030204" pitchFamily="18" charset="0"/>
                            </a:rPr>
                            <m:t>6</m:t>
                          </m:r>
                        </m:sub>
                      </m:sSub>
                      <m:r>
                        <a:rPr lang="en-US" sz="2200" b="0" i="1" smtClean="0">
                          <a:latin typeface="Cambria Math" panose="02040503050406030204" pitchFamily="18" charset="0"/>
                        </a:rPr>
                        <m:t>=0.90</m:t>
                      </m:r>
                    </m:oMath>
                  </m:oMathPara>
                </a14:m>
                <a:endParaRPr lang="en-US" sz="2200" dirty="0"/>
              </a:p>
            </p:txBody>
          </p:sp>
        </mc:Choice>
        <mc:Fallback xmlns="">
          <p:sp>
            <p:nvSpPr>
              <p:cNvPr id="33" name="TextBox 32">
                <a:extLst>
                  <a:ext uri="{FF2B5EF4-FFF2-40B4-BE49-F238E27FC236}">
                    <a16:creationId xmlns:a16="http://schemas.microsoft.com/office/drawing/2014/main" id="{C68DF134-F471-7946-A598-A6E86653C083}"/>
                  </a:ext>
                </a:extLst>
              </p:cNvPr>
              <p:cNvSpPr txBox="1">
                <a:spLocks noRot="1" noChangeAspect="1" noMove="1" noResize="1" noEditPoints="1" noAdjustHandles="1" noChangeArrowheads="1" noChangeShapeType="1" noTextEdit="1"/>
              </p:cNvSpPr>
              <p:nvPr/>
            </p:nvSpPr>
            <p:spPr>
              <a:xfrm>
                <a:off x="6698499" y="4778776"/>
                <a:ext cx="1456231" cy="430887"/>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Content Placeholder 2">
                <a:extLst>
                  <a:ext uri="{FF2B5EF4-FFF2-40B4-BE49-F238E27FC236}">
                    <a16:creationId xmlns:a16="http://schemas.microsoft.com/office/drawing/2014/main" id="{9EDBD7F6-A329-774F-8090-73CBB6B6EE1A}"/>
                  </a:ext>
                </a:extLst>
              </p:cNvPr>
              <p:cNvSpPr txBox="1">
                <a:spLocks/>
              </p:cNvSpPr>
              <p:nvPr/>
            </p:nvSpPr>
            <p:spPr>
              <a:xfrm>
                <a:off x="5953987" y="2513578"/>
                <a:ext cx="878543" cy="49127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b="0" i="1" dirty="0" smtClean="0">
                              <a:solidFill>
                                <a:schemeClr val="tx1"/>
                              </a:solidFill>
                              <a:latin typeface="Cambria Math" panose="02040503050406030204" pitchFamily="18" charset="0"/>
                            </a:rPr>
                          </m:ctrlPr>
                        </m:sSubPr>
                        <m:e>
                          <m:r>
                            <a:rPr lang="en-US" i="1" dirty="0" smtClean="0">
                              <a:solidFill>
                                <a:schemeClr val="tx1"/>
                              </a:solidFill>
                              <a:latin typeface="Cambria Math" panose="02040503050406030204" pitchFamily="18" charset="0"/>
                            </a:rPr>
                            <m:t>𝐻</m:t>
                          </m:r>
                        </m:e>
                        <m:sub>
                          <m:r>
                            <a:rPr lang="en-US" i="1" dirty="0" smtClean="0">
                              <a:solidFill>
                                <a:schemeClr val="tx1"/>
                              </a:solidFill>
                              <a:latin typeface="Cambria Math" panose="02040503050406030204" pitchFamily="18" charset="0"/>
                            </a:rPr>
                            <m:t>1</m:t>
                          </m:r>
                        </m:sub>
                      </m:sSub>
                    </m:oMath>
                  </m:oMathPara>
                </a14:m>
                <a:endParaRPr lang="en-US" dirty="0"/>
              </a:p>
            </p:txBody>
          </p:sp>
        </mc:Choice>
        <mc:Fallback xmlns="">
          <p:sp>
            <p:nvSpPr>
              <p:cNvPr id="34" name="Content Placeholder 2">
                <a:extLst>
                  <a:ext uri="{FF2B5EF4-FFF2-40B4-BE49-F238E27FC236}">
                    <a16:creationId xmlns:a16="http://schemas.microsoft.com/office/drawing/2014/main" id="{9EDBD7F6-A329-774F-8090-73CBB6B6EE1A}"/>
                  </a:ext>
                </a:extLst>
              </p:cNvPr>
              <p:cNvSpPr txBox="1">
                <a:spLocks noRot="1" noChangeAspect="1" noMove="1" noResize="1" noEditPoints="1" noAdjustHandles="1" noChangeArrowheads="1" noChangeShapeType="1" noTextEdit="1"/>
              </p:cNvSpPr>
              <p:nvPr/>
            </p:nvSpPr>
            <p:spPr>
              <a:xfrm>
                <a:off x="5953987" y="2513578"/>
                <a:ext cx="878543" cy="491270"/>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Content Placeholder 2">
                <a:extLst>
                  <a:ext uri="{FF2B5EF4-FFF2-40B4-BE49-F238E27FC236}">
                    <a16:creationId xmlns:a16="http://schemas.microsoft.com/office/drawing/2014/main" id="{9D8CC347-2FA3-E24F-9CB3-9A70A2102FC0}"/>
                  </a:ext>
                </a:extLst>
              </p:cNvPr>
              <p:cNvSpPr txBox="1">
                <a:spLocks/>
              </p:cNvSpPr>
              <p:nvPr/>
            </p:nvSpPr>
            <p:spPr>
              <a:xfrm>
                <a:off x="5875254" y="4260448"/>
                <a:ext cx="878543" cy="49127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b="0" i="1" dirty="0" smtClean="0">
                              <a:solidFill>
                                <a:schemeClr val="tx1"/>
                              </a:solidFill>
                              <a:latin typeface="Cambria Math" panose="02040503050406030204" pitchFamily="18" charset="0"/>
                            </a:rPr>
                          </m:ctrlPr>
                        </m:sSubPr>
                        <m:e>
                          <m:r>
                            <a:rPr lang="en-US" i="1" dirty="0" smtClean="0">
                              <a:solidFill>
                                <a:schemeClr val="tx1"/>
                              </a:solidFill>
                              <a:latin typeface="Cambria Math" panose="02040503050406030204" pitchFamily="18" charset="0"/>
                            </a:rPr>
                            <m:t>𝐻</m:t>
                          </m:r>
                        </m:e>
                        <m:sub>
                          <m:r>
                            <a:rPr lang="en-US" b="0" i="1" dirty="0" smtClean="0">
                              <a:solidFill>
                                <a:schemeClr val="tx1"/>
                              </a:solidFill>
                              <a:latin typeface="Cambria Math" panose="02040503050406030204" pitchFamily="18" charset="0"/>
                            </a:rPr>
                            <m:t>2</m:t>
                          </m:r>
                        </m:sub>
                      </m:sSub>
                    </m:oMath>
                  </m:oMathPara>
                </a14:m>
                <a:endParaRPr lang="en-US" dirty="0"/>
              </a:p>
            </p:txBody>
          </p:sp>
        </mc:Choice>
        <mc:Fallback xmlns="">
          <p:sp>
            <p:nvSpPr>
              <p:cNvPr id="35" name="Content Placeholder 2">
                <a:extLst>
                  <a:ext uri="{FF2B5EF4-FFF2-40B4-BE49-F238E27FC236}">
                    <a16:creationId xmlns:a16="http://schemas.microsoft.com/office/drawing/2014/main" id="{9D8CC347-2FA3-E24F-9CB3-9A70A2102FC0}"/>
                  </a:ext>
                </a:extLst>
              </p:cNvPr>
              <p:cNvSpPr txBox="1">
                <a:spLocks noRot="1" noChangeAspect="1" noMove="1" noResize="1" noEditPoints="1" noAdjustHandles="1" noChangeArrowheads="1" noChangeShapeType="1" noTextEdit="1"/>
              </p:cNvSpPr>
              <p:nvPr/>
            </p:nvSpPr>
            <p:spPr>
              <a:xfrm>
                <a:off x="5875254" y="4260448"/>
                <a:ext cx="878543" cy="491270"/>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Content Placeholder 2">
                <a:extLst>
                  <a:ext uri="{FF2B5EF4-FFF2-40B4-BE49-F238E27FC236}">
                    <a16:creationId xmlns:a16="http://schemas.microsoft.com/office/drawing/2014/main" id="{A3511906-2F34-2B4E-898C-BF187B86B7A7}"/>
                  </a:ext>
                </a:extLst>
              </p:cNvPr>
              <p:cNvSpPr txBox="1">
                <a:spLocks/>
              </p:cNvSpPr>
              <p:nvPr/>
            </p:nvSpPr>
            <p:spPr>
              <a:xfrm>
                <a:off x="9087294" y="3314198"/>
                <a:ext cx="878543" cy="49127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b="0" i="1" dirty="0" smtClean="0">
                              <a:solidFill>
                                <a:schemeClr val="tx1"/>
                              </a:solidFill>
                              <a:latin typeface="Cambria Math" panose="02040503050406030204" pitchFamily="18" charset="0"/>
                            </a:rPr>
                          </m:ctrlPr>
                        </m:sSubPr>
                        <m:e>
                          <m:r>
                            <a:rPr lang="en-US" b="0" i="1" dirty="0" smtClean="0">
                              <a:solidFill>
                                <a:schemeClr val="tx1"/>
                              </a:solidFill>
                              <a:latin typeface="Cambria Math" panose="02040503050406030204" pitchFamily="18" charset="0"/>
                            </a:rPr>
                            <m:t>𝑂</m:t>
                          </m:r>
                        </m:e>
                        <m:sub>
                          <m:r>
                            <a:rPr lang="en-US" i="1" dirty="0" smtClean="0">
                              <a:solidFill>
                                <a:schemeClr val="tx1"/>
                              </a:solidFill>
                              <a:latin typeface="Cambria Math" panose="02040503050406030204" pitchFamily="18" charset="0"/>
                            </a:rPr>
                            <m:t>1</m:t>
                          </m:r>
                        </m:sub>
                      </m:sSub>
                    </m:oMath>
                  </m:oMathPara>
                </a14:m>
                <a:endParaRPr lang="en-US" dirty="0"/>
              </a:p>
            </p:txBody>
          </p:sp>
        </mc:Choice>
        <mc:Fallback xmlns="">
          <p:sp>
            <p:nvSpPr>
              <p:cNvPr id="36" name="Content Placeholder 2">
                <a:extLst>
                  <a:ext uri="{FF2B5EF4-FFF2-40B4-BE49-F238E27FC236}">
                    <a16:creationId xmlns:a16="http://schemas.microsoft.com/office/drawing/2014/main" id="{A3511906-2F34-2B4E-898C-BF187B86B7A7}"/>
                  </a:ext>
                </a:extLst>
              </p:cNvPr>
              <p:cNvSpPr txBox="1">
                <a:spLocks noRot="1" noChangeAspect="1" noMove="1" noResize="1" noEditPoints="1" noAdjustHandles="1" noChangeArrowheads="1" noChangeShapeType="1" noTextEdit="1"/>
              </p:cNvSpPr>
              <p:nvPr/>
            </p:nvSpPr>
            <p:spPr>
              <a:xfrm>
                <a:off x="9087294" y="3314198"/>
                <a:ext cx="878543" cy="491270"/>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Content Placeholder 2">
                <a:extLst>
                  <a:ext uri="{FF2B5EF4-FFF2-40B4-BE49-F238E27FC236}">
                    <a16:creationId xmlns:a16="http://schemas.microsoft.com/office/drawing/2014/main" id="{E6FE47F3-203E-1C4C-BBDE-FEE31023C960}"/>
                  </a:ext>
                </a:extLst>
              </p:cNvPr>
              <p:cNvSpPr txBox="1">
                <a:spLocks/>
              </p:cNvSpPr>
              <p:nvPr/>
            </p:nvSpPr>
            <p:spPr>
              <a:xfrm>
                <a:off x="460243" y="2972616"/>
                <a:ext cx="878543" cy="49127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𝐼</m:t>
                          </m:r>
                        </m:e>
                        <m:sub>
                          <m:r>
                            <a:rPr lang="en-US" i="1" dirty="0" smtClean="0">
                              <a:latin typeface="Cambria Math" panose="02040503050406030204" pitchFamily="18" charset="0"/>
                            </a:rPr>
                            <m:t>1</m:t>
                          </m:r>
                        </m:sub>
                      </m:sSub>
                    </m:oMath>
                  </m:oMathPara>
                </a14:m>
                <a:endParaRPr lang="en-US" dirty="0"/>
              </a:p>
            </p:txBody>
          </p:sp>
        </mc:Choice>
        <mc:Fallback xmlns="">
          <p:sp>
            <p:nvSpPr>
              <p:cNvPr id="37" name="Content Placeholder 2">
                <a:extLst>
                  <a:ext uri="{FF2B5EF4-FFF2-40B4-BE49-F238E27FC236}">
                    <a16:creationId xmlns:a16="http://schemas.microsoft.com/office/drawing/2014/main" id="{E6FE47F3-203E-1C4C-BBDE-FEE31023C960}"/>
                  </a:ext>
                </a:extLst>
              </p:cNvPr>
              <p:cNvSpPr txBox="1">
                <a:spLocks noRot="1" noChangeAspect="1" noMove="1" noResize="1" noEditPoints="1" noAdjustHandles="1" noChangeArrowheads="1" noChangeShapeType="1" noTextEdit="1"/>
              </p:cNvSpPr>
              <p:nvPr/>
            </p:nvSpPr>
            <p:spPr>
              <a:xfrm>
                <a:off x="460243" y="2972616"/>
                <a:ext cx="878543" cy="491270"/>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Content Placeholder 2">
                <a:extLst>
                  <a:ext uri="{FF2B5EF4-FFF2-40B4-BE49-F238E27FC236}">
                    <a16:creationId xmlns:a16="http://schemas.microsoft.com/office/drawing/2014/main" id="{8DDE642B-DD9F-594F-96A3-C488EC8620DC}"/>
                  </a:ext>
                </a:extLst>
              </p:cNvPr>
              <p:cNvSpPr txBox="1">
                <a:spLocks/>
              </p:cNvSpPr>
              <p:nvPr/>
            </p:nvSpPr>
            <p:spPr>
              <a:xfrm>
                <a:off x="460243" y="4873766"/>
                <a:ext cx="878543" cy="49127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𝐼</m:t>
                          </m:r>
                        </m:e>
                        <m:sub>
                          <m:r>
                            <a:rPr lang="en-US" i="1" dirty="0" smtClean="0">
                              <a:latin typeface="Cambria Math" panose="02040503050406030204" pitchFamily="18" charset="0"/>
                            </a:rPr>
                            <m:t>2</m:t>
                          </m:r>
                        </m:sub>
                      </m:sSub>
                    </m:oMath>
                  </m:oMathPara>
                </a14:m>
                <a:endParaRPr lang="en-US" dirty="0"/>
              </a:p>
            </p:txBody>
          </p:sp>
        </mc:Choice>
        <mc:Fallback xmlns="">
          <p:sp>
            <p:nvSpPr>
              <p:cNvPr id="38" name="Content Placeholder 2">
                <a:extLst>
                  <a:ext uri="{FF2B5EF4-FFF2-40B4-BE49-F238E27FC236}">
                    <a16:creationId xmlns:a16="http://schemas.microsoft.com/office/drawing/2014/main" id="{8DDE642B-DD9F-594F-96A3-C488EC8620DC}"/>
                  </a:ext>
                </a:extLst>
              </p:cNvPr>
              <p:cNvSpPr txBox="1">
                <a:spLocks noRot="1" noChangeAspect="1" noMove="1" noResize="1" noEditPoints="1" noAdjustHandles="1" noChangeArrowheads="1" noChangeShapeType="1" noTextEdit="1"/>
              </p:cNvSpPr>
              <p:nvPr/>
            </p:nvSpPr>
            <p:spPr>
              <a:xfrm>
                <a:off x="460243" y="4873766"/>
                <a:ext cx="878543" cy="491270"/>
              </a:xfrm>
              <a:prstGeom prst="rect">
                <a:avLst/>
              </a:prstGeom>
              <a:blipFill>
                <a:blip r:embed="rId10"/>
                <a:stretch>
                  <a:fillRect/>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F3B050E5-10C6-794C-BDCC-F074D043D9DF}"/>
              </a:ext>
            </a:extLst>
          </p:cNvPr>
          <p:cNvSpPr txBox="1"/>
          <p:nvPr/>
        </p:nvSpPr>
        <p:spPr>
          <a:xfrm>
            <a:off x="531729" y="1227639"/>
            <a:ext cx="10687050" cy="830997"/>
          </a:xfrm>
          <a:prstGeom prst="rect">
            <a:avLst/>
          </a:prstGeom>
          <a:noFill/>
        </p:spPr>
        <p:txBody>
          <a:bodyPr wrap="square" rtlCol="0">
            <a:spAutoFit/>
          </a:bodyPr>
          <a:lstStyle/>
          <a:p>
            <a:r>
              <a:rPr lang="en-US" sz="2400" dirty="0">
                <a:latin typeface="Helvetica" pitchFamily="2" charset="0"/>
              </a:rPr>
              <a:t>Good work! We did it! We figured out what each node’s activation value is! Now we can compute the error of our network.</a:t>
            </a:r>
          </a:p>
        </p:txBody>
      </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2644A6DB-99F0-164F-9D11-5E4655BA3F62}"/>
                  </a:ext>
                </a:extLst>
              </p:cNvPr>
              <p:cNvSpPr txBox="1"/>
              <p:nvPr/>
            </p:nvSpPr>
            <p:spPr>
              <a:xfrm>
                <a:off x="2170322" y="3686558"/>
                <a:ext cx="1456232" cy="4308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𝑤</m:t>
                          </m:r>
                        </m:e>
                        <m:sub>
                          <m:r>
                            <a:rPr lang="en-US" sz="2200" b="0" i="1" smtClean="0">
                              <a:latin typeface="Cambria Math" panose="02040503050406030204" pitchFamily="18" charset="0"/>
                            </a:rPr>
                            <m:t>2</m:t>
                          </m:r>
                        </m:sub>
                      </m:sSub>
                      <m:r>
                        <a:rPr lang="en-US" sz="2200" b="0" i="1" smtClean="0">
                          <a:latin typeface="Cambria Math" panose="02040503050406030204" pitchFamily="18" charset="0"/>
                        </a:rPr>
                        <m:t>=0.40</m:t>
                      </m:r>
                    </m:oMath>
                  </m:oMathPara>
                </a14:m>
                <a:endParaRPr lang="en-US" sz="2200" dirty="0"/>
              </a:p>
            </p:txBody>
          </p:sp>
        </mc:Choice>
        <mc:Fallback xmlns="">
          <p:sp>
            <p:nvSpPr>
              <p:cNvPr id="39" name="TextBox 38">
                <a:extLst>
                  <a:ext uri="{FF2B5EF4-FFF2-40B4-BE49-F238E27FC236}">
                    <a16:creationId xmlns:a16="http://schemas.microsoft.com/office/drawing/2014/main" id="{2644A6DB-99F0-164F-9D11-5E4655BA3F62}"/>
                  </a:ext>
                </a:extLst>
              </p:cNvPr>
              <p:cNvSpPr txBox="1">
                <a:spLocks noRot="1" noChangeAspect="1" noMove="1" noResize="1" noEditPoints="1" noAdjustHandles="1" noChangeArrowheads="1" noChangeShapeType="1" noTextEdit="1"/>
              </p:cNvSpPr>
              <p:nvPr/>
            </p:nvSpPr>
            <p:spPr>
              <a:xfrm>
                <a:off x="2170322" y="3686558"/>
                <a:ext cx="1456232" cy="430887"/>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3E3B7B50-ABF0-0245-BBC9-874F739BB847}"/>
                  </a:ext>
                </a:extLst>
              </p:cNvPr>
              <p:cNvSpPr txBox="1"/>
              <p:nvPr/>
            </p:nvSpPr>
            <p:spPr>
              <a:xfrm>
                <a:off x="2386565" y="4244592"/>
                <a:ext cx="1248227" cy="430887"/>
              </a:xfrm>
              <a:prstGeom prst="rect">
                <a:avLst/>
              </a:prstGeom>
              <a:noFill/>
            </p:spPr>
            <p:txBody>
              <a:bodyPr wrap="none" rtlCol="0">
                <a:spAutoFit/>
              </a:bodyPr>
              <a:lstStyle/>
              <a:p>
                <a14:m>
                  <m:oMath xmlns:m="http://schemas.openxmlformats.org/officeDocument/2006/math">
                    <m:sSub>
                      <m:sSubPr>
                        <m:ctrlPr>
                          <a:rPr lang="en-US" sz="2200" b="0" i="1" smtClean="0">
                            <a:latin typeface="Cambria Math" panose="02040503050406030204" pitchFamily="18" charset="0"/>
                            <a:ea typeface="Cambria Math" panose="02040503050406030204" pitchFamily="18" charset="0"/>
                          </a:rPr>
                        </m:ctrlPr>
                      </m:sSubPr>
                      <m:e>
                        <m:r>
                          <a:rPr lang="en-US" sz="2200" b="0" i="1" smtClean="0">
                            <a:latin typeface="Cambria Math" panose="02040503050406030204" pitchFamily="18" charset="0"/>
                            <a:ea typeface="Cambria Math" panose="02040503050406030204" pitchFamily="18" charset="0"/>
                          </a:rPr>
                          <m:t>𝑤</m:t>
                        </m:r>
                      </m:e>
                      <m:sub>
                        <m:r>
                          <a:rPr lang="en-US" sz="2200" b="0" i="1" smtClean="0">
                            <a:latin typeface="Cambria Math" panose="02040503050406030204" pitchFamily="18" charset="0"/>
                            <a:ea typeface="Cambria Math" panose="02040503050406030204" pitchFamily="18" charset="0"/>
                          </a:rPr>
                          <m:t>3</m:t>
                        </m:r>
                      </m:sub>
                    </m:sSub>
                  </m:oMath>
                </a14:m>
                <a:r>
                  <a:rPr lang="en-US" sz="2200" dirty="0">
                    <a:latin typeface="Cambria Math" panose="02040503050406030204" pitchFamily="18" charset="0"/>
                    <a:ea typeface="Cambria Math" panose="02040503050406030204" pitchFamily="18" charset="0"/>
                  </a:rPr>
                  <a:t>=0.80</a:t>
                </a:r>
              </a:p>
            </p:txBody>
          </p:sp>
        </mc:Choice>
        <mc:Fallback xmlns="">
          <p:sp>
            <p:nvSpPr>
              <p:cNvPr id="40" name="TextBox 39">
                <a:extLst>
                  <a:ext uri="{FF2B5EF4-FFF2-40B4-BE49-F238E27FC236}">
                    <a16:creationId xmlns:a16="http://schemas.microsoft.com/office/drawing/2014/main" id="{3E3B7B50-ABF0-0245-BBC9-874F739BB847}"/>
                  </a:ext>
                </a:extLst>
              </p:cNvPr>
              <p:cNvSpPr txBox="1">
                <a:spLocks noRot="1" noChangeAspect="1" noMove="1" noResize="1" noEditPoints="1" noAdjustHandles="1" noChangeArrowheads="1" noChangeShapeType="1" noTextEdit="1"/>
              </p:cNvSpPr>
              <p:nvPr/>
            </p:nvSpPr>
            <p:spPr>
              <a:xfrm>
                <a:off x="2386565" y="4244592"/>
                <a:ext cx="1248227" cy="430887"/>
              </a:xfrm>
              <a:prstGeom prst="rect">
                <a:avLst/>
              </a:prstGeom>
              <a:blipFill>
                <a:blip r:embed="rId12"/>
                <a:stretch>
                  <a:fillRect t="-5714" r="-5051" b="-28571"/>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3019BCD4-233D-B946-A188-285CAD19A19B}"/>
              </a:ext>
            </a:extLst>
          </p:cNvPr>
          <p:cNvSpPr txBox="1"/>
          <p:nvPr/>
        </p:nvSpPr>
        <p:spPr>
          <a:xfrm>
            <a:off x="9526565" y="4092274"/>
            <a:ext cx="1305935" cy="369332"/>
          </a:xfrm>
          <a:prstGeom prst="rect">
            <a:avLst/>
          </a:prstGeom>
          <a:noFill/>
        </p:spPr>
        <p:txBody>
          <a:bodyPr wrap="none" rtlCol="0">
            <a:spAutoFit/>
          </a:bodyPr>
          <a:lstStyle/>
          <a:p>
            <a:r>
              <a:rPr lang="en-US" dirty="0">
                <a:latin typeface="Helvetica" pitchFamily="2" charset="0"/>
              </a:rPr>
              <a:t>Target: 0.5</a:t>
            </a:r>
          </a:p>
        </p:txBody>
      </p:sp>
    </p:spTree>
    <p:extLst>
      <p:ext uri="{BB962C8B-B14F-4D97-AF65-F5344CB8AC3E}">
        <p14:creationId xmlns:p14="http://schemas.microsoft.com/office/powerpoint/2010/main" val="3527569726"/>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a:xfrm>
            <a:off x="422536" y="27251"/>
            <a:ext cx="10058400" cy="1371600"/>
          </a:xfrm>
        </p:spPr>
        <p:txBody>
          <a:bodyPr/>
          <a:lstStyle/>
          <a:p>
            <a:r>
              <a:rPr lang="en-US" dirty="0">
                <a:latin typeface="Helvetica" pitchFamily="2" charset="0"/>
              </a:rPr>
              <a:t>Back Propagation Example</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p:txBody>
          <a:bodyPr>
            <a:normAutofit/>
          </a:bodyPr>
          <a:lstStyle/>
          <a:p>
            <a:endParaRPr lang="en-US" sz="2400" dirty="0">
              <a:latin typeface="Helvetica" pitchFamily="2" charset="0"/>
            </a:endParaRPr>
          </a:p>
          <a:p>
            <a:pPr marL="0" indent="0">
              <a:buNone/>
            </a:pPr>
            <a:endParaRPr lang="en-US" sz="2400" dirty="0">
              <a:latin typeface="Helvetica" pitchFamily="2" charset="0"/>
            </a:endParaRPr>
          </a:p>
        </p:txBody>
      </p:sp>
      <p:grpSp>
        <p:nvGrpSpPr>
          <p:cNvPr id="4" name="Group 3">
            <a:extLst>
              <a:ext uri="{FF2B5EF4-FFF2-40B4-BE49-F238E27FC236}">
                <a16:creationId xmlns:a16="http://schemas.microsoft.com/office/drawing/2014/main" id="{F2289EC0-BEE5-C54C-941C-D1D22C501FE9}"/>
              </a:ext>
            </a:extLst>
          </p:cNvPr>
          <p:cNvGrpSpPr/>
          <p:nvPr/>
        </p:nvGrpSpPr>
        <p:grpSpPr>
          <a:xfrm>
            <a:off x="1066799" y="2654306"/>
            <a:ext cx="8459767" cy="3092895"/>
            <a:chOff x="3375581" y="2991232"/>
            <a:chExt cx="4589912" cy="2034562"/>
          </a:xfrm>
        </p:grpSpPr>
        <p:sp>
          <p:nvSpPr>
            <p:cNvPr id="14" name="Oval 13">
              <a:extLst>
                <a:ext uri="{FF2B5EF4-FFF2-40B4-BE49-F238E27FC236}">
                  <a16:creationId xmlns:a16="http://schemas.microsoft.com/office/drawing/2014/main" id="{E74544D5-EB92-D349-B000-DF8E15FD9E07}"/>
                </a:ext>
              </a:extLst>
            </p:cNvPr>
            <p:cNvSpPr/>
            <p:nvPr/>
          </p:nvSpPr>
          <p:spPr>
            <a:xfrm>
              <a:off x="3375582" y="2991232"/>
              <a:ext cx="938637" cy="825956"/>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0.35</a:t>
              </a:r>
            </a:p>
          </p:txBody>
        </p:sp>
        <p:sp>
          <p:nvSpPr>
            <p:cNvPr id="15" name="Oval 14">
              <a:extLst>
                <a:ext uri="{FF2B5EF4-FFF2-40B4-BE49-F238E27FC236}">
                  <a16:creationId xmlns:a16="http://schemas.microsoft.com/office/drawing/2014/main" id="{F521F1DA-EC70-7F4B-9BE4-67D2FF50F7D7}"/>
                </a:ext>
              </a:extLst>
            </p:cNvPr>
            <p:cNvSpPr/>
            <p:nvPr/>
          </p:nvSpPr>
          <p:spPr>
            <a:xfrm>
              <a:off x="3375581" y="4199838"/>
              <a:ext cx="938637" cy="825956"/>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0.9</a:t>
              </a:r>
            </a:p>
          </p:txBody>
        </p:sp>
        <p:sp>
          <p:nvSpPr>
            <p:cNvPr id="16" name="Oval 15">
              <a:extLst>
                <a:ext uri="{FF2B5EF4-FFF2-40B4-BE49-F238E27FC236}">
                  <a16:creationId xmlns:a16="http://schemas.microsoft.com/office/drawing/2014/main" id="{9E2F0B38-4A5D-F14A-80F5-1268744DDA8E}"/>
                </a:ext>
              </a:extLst>
            </p:cNvPr>
            <p:cNvSpPr/>
            <p:nvPr/>
          </p:nvSpPr>
          <p:spPr>
            <a:xfrm>
              <a:off x="5285344" y="3001391"/>
              <a:ext cx="938637" cy="825956"/>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0.68</a:t>
              </a:r>
            </a:p>
          </p:txBody>
        </p:sp>
        <p:sp>
          <p:nvSpPr>
            <p:cNvPr id="17" name="Oval 16">
              <a:extLst>
                <a:ext uri="{FF2B5EF4-FFF2-40B4-BE49-F238E27FC236}">
                  <a16:creationId xmlns:a16="http://schemas.microsoft.com/office/drawing/2014/main" id="{E0DB1823-4CEA-3A4C-B00D-9089ECD8926D}"/>
                </a:ext>
              </a:extLst>
            </p:cNvPr>
            <p:cNvSpPr/>
            <p:nvPr/>
          </p:nvSpPr>
          <p:spPr>
            <a:xfrm>
              <a:off x="5285344" y="4199838"/>
              <a:ext cx="938637" cy="825956"/>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0.66</a:t>
              </a:r>
            </a:p>
          </p:txBody>
        </p:sp>
        <p:sp>
          <p:nvSpPr>
            <p:cNvPr id="18" name="Oval 17">
              <a:extLst>
                <a:ext uri="{FF2B5EF4-FFF2-40B4-BE49-F238E27FC236}">
                  <a16:creationId xmlns:a16="http://schemas.microsoft.com/office/drawing/2014/main" id="{212D0EF4-CDAF-3E48-9762-96B3A0BFDBFE}"/>
                </a:ext>
              </a:extLst>
            </p:cNvPr>
            <p:cNvSpPr/>
            <p:nvPr/>
          </p:nvSpPr>
          <p:spPr>
            <a:xfrm>
              <a:off x="7026856" y="3613735"/>
              <a:ext cx="938637" cy="825956"/>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0.69</a:t>
              </a:r>
            </a:p>
          </p:txBody>
        </p:sp>
        <p:cxnSp>
          <p:nvCxnSpPr>
            <p:cNvPr id="19" name="Straight Arrow Connector 18">
              <a:extLst>
                <a:ext uri="{FF2B5EF4-FFF2-40B4-BE49-F238E27FC236}">
                  <a16:creationId xmlns:a16="http://schemas.microsoft.com/office/drawing/2014/main" id="{904FB72E-F32B-4C40-B12A-58ED7C24BC10}"/>
                </a:ext>
              </a:extLst>
            </p:cNvPr>
            <p:cNvCxnSpPr>
              <a:stCxn id="14" idx="6"/>
              <a:endCxn id="16" idx="2"/>
            </p:cNvCxnSpPr>
            <p:nvPr/>
          </p:nvCxnSpPr>
          <p:spPr>
            <a:xfrm>
              <a:off x="4314219" y="3404210"/>
              <a:ext cx="971125" cy="10159"/>
            </a:xfrm>
            <a:prstGeom prst="straightConnector1">
              <a:avLst/>
            </a:prstGeom>
            <a:solidFill>
              <a:srgbClr val="FF0000"/>
            </a:solidFill>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0EAAED42-6560-7A4C-A1DB-DC39FB8DC617}"/>
                </a:ext>
              </a:extLst>
            </p:cNvPr>
            <p:cNvCxnSpPr/>
            <p:nvPr/>
          </p:nvCxnSpPr>
          <p:spPr>
            <a:xfrm>
              <a:off x="4314219" y="4619991"/>
              <a:ext cx="971125" cy="10159"/>
            </a:xfrm>
            <a:prstGeom prst="straightConnector1">
              <a:avLst/>
            </a:prstGeom>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5DD30C84-2C74-EC49-87EE-7653B34BD18B}"/>
                </a:ext>
              </a:extLst>
            </p:cNvPr>
            <p:cNvCxnSpPr>
              <a:cxnSpLocks/>
              <a:endCxn id="18" idx="2"/>
            </p:cNvCxnSpPr>
            <p:nvPr/>
          </p:nvCxnSpPr>
          <p:spPr>
            <a:xfrm>
              <a:off x="6223981" y="3442259"/>
              <a:ext cx="802875" cy="584454"/>
            </a:xfrm>
            <a:prstGeom prst="straightConnector1">
              <a:avLst/>
            </a:prstGeom>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FF3F8198-7A53-2A45-B950-88C6270E9670}"/>
                </a:ext>
              </a:extLst>
            </p:cNvPr>
            <p:cNvCxnSpPr>
              <a:cxnSpLocks/>
              <a:endCxn id="18" idx="2"/>
            </p:cNvCxnSpPr>
            <p:nvPr/>
          </p:nvCxnSpPr>
          <p:spPr>
            <a:xfrm flipV="1">
              <a:off x="6223981" y="4026713"/>
              <a:ext cx="802875" cy="588198"/>
            </a:xfrm>
            <a:prstGeom prst="straightConnector1">
              <a:avLst/>
            </a:prstGeom>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25B65946-CE70-9244-905F-BFE49F6C6ABD}"/>
                </a:ext>
              </a:extLst>
            </p:cNvPr>
            <p:cNvCxnSpPr>
              <a:cxnSpLocks/>
              <a:stCxn id="14" idx="6"/>
              <a:endCxn id="17" idx="1"/>
            </p:cNvCxnSpPr>
            <p:nvPr/>
          </p:nvCxnSpPr>
          <p:spPr>
            <a:xfrm>
              <a:off x="4314219" y="3404210"/>
              <a:ext cx="1108585" cy="916586"/>
            </a:xfrm>
            <a:prstGeom prst="straightConnector1">
              <a:avLst/>
            </a:prstGeom>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51F8FD80-36AF-EE45-976A-709D04550509}"/>
                </a:ext>
              </a:extLst>
            </p:cNvPr>
            <p:cNvCxnSpPr>
              <a:cxnSpLocks/>
              <a:stCxn id="15" idx="6"/>
              <a:endCxn id="16" idx="3"/>
            </p:cNvCxnSpPr>
            <p:nvPr/>
          </p:nvCxnSpPr>
          <p:spPr>
            <a:xfrm flipV="1">
              <a:off x="4314218" y="3706389"/>
              <a:ext cx="1108586" cy="906427"/>
            </a:xfrm>
            <a:prstGeom prst="straightConnector1">
              <a:avLst/>
            </a:prstGeom>
            <a:solidFill>
              <a:srgbClr val="FF0000"/>
            </a:solidFill>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BB0733E6-4BD7-8F4A-9505-E48C6EE57679}"/>
                  </a:ext>
                </a:extLst>
              </p:cNvPr>
              <p:cNvSpPr txBox="1"/>
              <p:nvPr/>
            </p:nvSpPr>
            <p:spPr>
              <a:xfrm>
                <a:off x="3000051" y="2772304"/>
                <a:ext cx="1449692" cy="4308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𝑤</m:t>
                          </m:r>
                        </m:e>
                        <m:sub>
                          <m:r>
                            <a:rPr lang="en-US" sz="2200" b="0" i="1" smtClean="0">
                              <a:latin typeface="Cambria Math" panose="02040503050406030204" pitchFamily="18" charset="0"/>
                            </a:rPr>
                            <m:t>1</m:t>
                          </m:r>
                        </m:sub>
                      </m:sSub>
                      <m:r>
                        <a:rPr lang="en-US" sz="2200" b="0" i="1" smtClean="0">
                          <a:latin typeface="Cambria Math" panose="02040503050406030204" pitchFamily="18" charset="0"/>
                        </a:rPr>
                        <m:t>=0.10</m:t>
                      </m:r>
                    </m:oMath>
                  </m:oMathPara>
                </a14:m>
                <a:endParaRPr lang="en-US" sz="2200" dirty="0"/>
              </a:p>
            </p:txBody>
          </p:sp>
        </mc:Choice>
        <mc:Fallback xmlns="">
          <p:sp>
            <p:nvSpPr>
              <p:cNvPr id="28" name="TextBox 27">
                <a:extLst>
                  <a:ext uri="{FF2B5EF4-FFF2-40B4-BE49-F238E27FC236}">
                    <a16:creationId xmlns:a16="http://schemas.microsoft.com/office/drawing/2014/main" id="{BB0733E6-4BD7-8F4A-9505-E48C6EE57679}"/>
                  </a:ext>
                </a:extLst>
              </p:cNvPr>
              <p:cNvSpPr txBox="1">
                <a:spLocks noRot="1" noChangeAspect="1" noMove="1" noResize="1" noEditPoints="1" noAdjustHandles="1" noChangeArrowheads="1" noChangeShapeType="1" noTextEdit="1"/>
              </p:cNvSpPr>
              <p:nvPr/>
            </p:nvSpPr>
            <p:spPr>
              <a:xfrm>
                <a:off x="3000051" y="2772304"/>
                <a:ext cx="1449692" cy="430887"/>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26C39DDA-A519-4D4F-A47D-D40ADAB1EF70}"/>
                  </a:ext>
                </a:extLst>
              </p:cNvPr>
              <p:cNvSpPr txBox="1"/>
              <p:nvPr/>
            </p:nvSpPr>
            <p:spPr>
              <a:xfrm>
                <a:off x="2988090" y="5125918"/>
                <a:ext cx="1239698" cy="430887"/>
              </a:xfrm>
              <a:prstGeom prst="rect">
                <a:avLst/>
              </a:prstGeom>
              <a:noFill/>
            </p:spPr>
            <p:txBody>
              <a:bodyPr wrap="none" rtlCol="0">
                <a:spAutoFit/>
              </a:bodyPr>
              <a:lstStyle/>
              <a:p>
                <a14:m>
                  <m:oMath xmlns:m="http://schemas.openxmlformats.org/officeDocument/2006/math">
                    <m:sSub>
                      <m:sSubPr>
                        <m:ctrlPr>
                          <a:rPr lang="en-US" sz="2200" b="0" i="1" smtClean="0">
                            <a:latin typeface="Cambria Math" panose="02040503050406030204" pitchFamily="18" charset="0"/>
                            <a:ea typeface="Cambria Math" panose="02040503050406030204" pitchFamily="18" charset="0"/>
                          </a:rPr>
                        </m:ctrlPr>
                      </m:sSubPr>
                      <m:e>
                        <m:r>
                          <a:rPr lang="en-US" sz="2200" b="0" i="1" smtClean="0">
                            <a:latin typeface="Cambria Math" panose="02040503050406030204" pitchFamily="18" charset="0"/>
                            <a:ea typeface="Cambria Math" panose="02040503050406030204" pitchFamily="18" charset="0"/>
                          </a:rPr>
                          <m:t>𝑤</m:t>
                        </m:r>
                      </m:e>
                      <m:sub>
                        <m:r>
                          <a:rPr lang="en-US" sz="2200" b="0" i="1" smtClean="0">
                            <a:latin typeface="Cambria Math" panose="02040503050406030204" pitchFamily="18" charset="0"/>
                            <a:ea typeface="Cambria Math" panose="02040503050406030204" pitchFamily="18" charset="0"/>
                          </a:rPr>
                          <m:t>4</m:t>
                        </m:r>
                      </m:sub>
                    </m:sSub>
                  </m:oMath>
                </a14:m>
                <a:r>
                  <a:rPr lang="en-US" sz="2200" dirty="0">
                    <a:latin typeface="Cambria Math" panose="02040503050406030204" pitchFamily="18" charset="0"/>
                    <a:ea typeface="Cambria Math" panose="02040503050406030204" pitchFamily="18" charset="0"/>
                  </a:rPr>
                  <a:t>=0.60</a:t>
                </a:r>
              </a:p>
            </p:txBody>
          </p:sp>
        </mc:Choice>
        <mc:Fallback xmlns="">
          <p:sp>
            <p:nvSpPr>
              <p:cNvPr id="29" name="TextBox 28">
                <a:extLst>
                  <a:ext uri="{FF2B5EF4-FFF2-40B4-BE49-F238E27FC236}">
                    <a16:creationId xmlns:a16="http://schemas.microsoft.com/office/drawing/2014/main" id="{26C39DDA-A519-4D4F-A47D-D40ADAB1EF70}"/>
                  </a:ext>
                </a:extLst>
              </p:cNvPr>
              <p:cNvSpPr txBox="1">
                <a:spLocks noRot="1" noChangeAspect="1" noMove="1" noResize="1" noEditPoints="1" noAdjustHandles="1" noChangeArrowheads="1" noChangeShapeType="1" noTextEdit="1"/>
              </p:cNvSpPr>
              <p:nvPr/>
            </p:nvSpPr>
            <p:spPr>
              <a:xfrm>
                <a:off x="2988090" y="5125918"/>
                <a:ext cx="1239698" cy="430887"/>
              </a:xfrm>
              <a:prstGeom prst="rect">
                <a:avLst/>
              </a:prstGeom>
              <a:blipFill>
                <a:blip r:embed="rId3"/>
                <a:stretch>
                  <a:fillRect t="-8571" r="-4040" b="-25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37663B59-496B-7949-B018-1E24CA72E070}"/>
                  </a:ext>
                </a:extLst>
              </p:cNvPr>
              <p:cNvSpPr txBox="1"/>
              <p:nvPr/>
            </p:nvSpPr>
            <p:spPr>
              <a:xfrm>
                <a:off x="6698499" y="3201761"/>
                <a:ext cx="1373261" cy="430887"/>
              </a:xfrm>
              <a:prstGeom prst="rect">
                <a:avLst/>
              </a:prstGeom>
              <a:noFill/>
            </p:spPr>
            <p:txBody>
              <a:bodyPr wrap="none" rtlCol="0">
                <a:spAutoFit/>
              </a:bodyPr>
              <a:lstStyle/>
              <a:p>
                <a14:m>
                  <m:oMath xmlns:m="http://schemas.openxmlformats.org/officeDocument/2006/math">
                    <m:sSub>
                      <m:sSubPr>
                        <m:ctrlPr>
                          <a:rPr lang="en-US" sz="2200" b="0" i="1" smtClean="0">
                            <a:latin typeface="Cambria Math" panose="02040503050406030204" pitchFamily="18" charset="0"/>
                            <a:ea typeface="Cambria Math" panose="02040503050406030204" pitchFamily="18" charset="0"/>
                          </a:rPr>
                        </m:ctrlPr>
                      </m:sSubPr>
                      <m:e>
                        <m:r>
                          <a:rPr lang="en-US" sz="2200" b="0" i="1" smtClean="0">
                            <a:latin typeface="Cambria Math" panose="02040503050406030204" pitchFamily="18" charset="0"/>
                            <a:ea typeface="Cambria Math" panose="02040503050406030204" pitchFamily="18" charset="0"/>
                          </a:rPr>
                          <m:t>𝑤</m:t>
                        </m:r>
                      </m:e>
                      <m:sub>
                        <m:r>
                          <a:rPr lang="en-US" sz="2200" b="0" i="1" smtClean="0">
                            <a:latin typeface="Cambria Math" panose="02040503050406030204" pitchFamily="18" charset="0"/>
                            <a:ea typeface="Cambria Math" panose="02040503050406030204" pitchFamily="18" charset="0"/>
                          </a:rPr>
                          <m:t>5</m:t>
                        </m:r>
                      </m:sub>
                    </m:sSub>
                  </m:oMath>
                </a14:m>
                <a:r>
                  <a:rPr lang="en-US" sz="2200" dirty="0">
                    <a:latin typeface="Cambria Math" panose="02040503050406030204" pitchFamily="18" charset="0"/>
                    <a:ea typeface="Cambria Math" panose="02040503050406030204" pitchFamily="18" charset="0"/>
                  </a:rPr>
                  <a:t> = 0.30</a:t>
                </a:r>
              </a:p>
            </p:txBody>
          </p:sp>
        </mc:Choice>
        <mc:Fallback xmlns="">
          <p:sp>
            <p:nvSpPr>
              <p:cNvPr id="32" name="TextBox 31">
                <a:extLst>
                  <a:ext uri="{FF2B5EF4-FFF2-40B4-BE49-F238E27FC236}">
                    <a16:creationId xmlns:a16="http://schemas.microsoft.com/office/drawing/2014/main" id="{37663B59-496B-7949-B018-1E24CA72E070}"/>
                  </a:ext>
                </a:extLst>
              </p:cNvPr>
              <p:cNvSpPr txBox="1">
                <a:spLocks noRot="1" noChangeAspect="1" noMove="1" noResize="1" noEditPoints="1" noAdjustHandles="1" noChangeArrowheads="1" noChangeShapeType="1" noTextEdit="1"/>
              </p:cNvSpPr>
              <p:nvPr/>
            </p:nvSpPr>
            <p:spPr>
              <a:xfrm>
                <a:off x="6698499" y="3201761"/>
                <a:ext cx="1373261" cy="430887"/>
              </a:xfrm>
              <a:prstGeom prst="rect">
                <a:avLst/>
              </a:prstGeom>
              <a:blipFill>
                <a:blip r:embed="rId4"/>
                <a:stretch>
                  <a:fillRect t="-8824" r="-3636" b="-2941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C68DF134-F471-7946-A598-A6E86653C083}"/>
                  </a:ext>
                </a:extLst>
              </p:cNvPr>
              <p:cNvSpPr txBox="1"/>
              <p:nvPr/>
            </p:nvSpPr>
            <p:spPr>
              <a:xfrm>
                <a:off x="6698499" y="4778776"/>
                <a:ext cx="1456231" cy="4308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𝑤</m:t>
                          </m:r>
                        </m:e>
                        <m:sub>
                          <m:r>
                            <a:rPr lang="en-US" sz="2200" b="0" i="1" smtClean="0">
                              <a:latin typeface="Cambria Math" panose="02040503050406030204" pitchFamily="18" charset="0"/>
                            </a:rPr>
                            <m:t>6</m:t>
                          </m:r>
                        </m:sub>
                      </m:sSub>
                      <m:r>
                        <a:rPr lang="en-US" sz="2200" b="0" i="1" smtClean="0">
                          <a:latin typeface="Cambria Math" panose="02040503050406030204" pitchFamily="18" charset="0"/>
                        </a:rPr>
                        <m:t>=0.90</m:t>
                      </m:r>
                    </m:oMath>
                  </m:oMathPara>
                </a14:m>
                <a:endParaRPr lang="en-US" sz="2200" dirty="0"/>
              </a:p>
            </p:txBody>
          </p:sp>
        </mc:Choice>
        <mc:Fallback xmlns="">
          <p:sp>
            <p:nvSpPr>
              <p:cNvPr id="33" name="TextBox 32">
                <a:extLst>
                  <a:ext uri="{FF2B5EF4-FFF2-40B4-BE49-F238E27FC236}">
                    <a16:creationId xmlns:a16="http://schemas.microsoft.com/office/drawing/2014/main" id="{C68DF134-F471-7946-A598-A6E86653C083}"/>
                  </a:ext>
                </a:extLst>
              </p:cNvPr>
              <p:cNvSpPr txBox="1">
                <a:spLocks noRot="1" noChangeAspect="1" noMove="1" noResize="1" noEditPoints="1" noAdjustHandles="1" noChangeArrowheads="1" noChangeShapeType="1" noTextEdit="1"/>
              </p:cNvSpPr>
              <p:nvPr/>
            </p:nvSpPr>
            <p:spPr>
              <a:xfrm>
                <a:off x="6698499" y="4778776"/>
                <a:ext cx="1456231" cy="430887"/>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Content Placeholder 2">
                <a:extLst>
                  <a:ext uri="{FF2B5EF4-FFF2-40B4-BE49-F238E27FC236}">
                    <a16:creationId xmlns:a16="http://schemas.microsoft.com/office/drawing/2014/main" id="{9EDBD7F6-A329-774F-8090-73CBB6B6EE1A}"/>
                  </a:ext>
                </a:extLst>
              </p:cNvPr>
              <p:cNvSpPr txBox="1">
                <a:spLocks/>
              </p:cNvSpPr>
              <p:nvPr/>
            </p:nvSpPr>
            <p:spPr>
              <a:xfrm>
                <a:off x="5953987" y="2513578"/>
                <a:ext cx="878543" cy="49127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b="0" i="1" dirty="0" smtClean="0">
                              <a:solidFill>
                                <a:schemeClr val="tx1"/>
                              </a:solidFill>
                              <a:latin typeface="Cambria Math" panose="02040503050406030204" pitchFamily="18" charset="0"/>
                            </a:rPr>
                          </m:ctrlPr>
                        </m:sSubPr>
                        <m:e>
                          <m:r>
                            <a:rPr lang="en-US" i="1" dirty="0" smtClean="0">
                              <a:solidFill>
                                <a:schemeClr val="tx1"/>
                              </a:solidFill>
                              <a:latin typeface="Cambria Math" panose="02040503050406030204" pitchFamily="18" charset="0"/>
                            </a:rPr>
                            <m:t>𝐻</m:t>
                          </m:r>
                        </m:e>
                        <m:sub>
                          <m:r>
                            <a:rPr lang="en-US" i="1" dirty="0" smtClean="0">
                              <a:solidFill>
                                <a:schemeClr val="tx1"/>
                              </a:solidFill>
                              <a:latin typeface="Cambria Math" panose="02040503050406030204" pitchFamily="18" charset="0"/>
                            </a:rPr>
                            <m:t>1</m:t>
                          </m:r>
                        </m:sub>
                      </m:sSub>
                    </m:oMath>
                  </m:oMathPara>
                </a14:m>
                <a:endParaRPr lang="en-US" dirty="0"/>
              </a:p>
            </p:txBody>
          </p:sp>
        </mc:Choice>
        <mc:Fallback xmlns="">
          <p:sp>
            <p:nvSpPr>
              <p:cNvPr id="34" name="Content Placeholder 2">
                <a:extLst>
                  <a:ext uri="{FF2B5EF4-FFF2-40B4-BE49-F238E27FC236}">
                    <a16:creationId xmlns:a16="http://schemas.microsoft.com/office/drawing/2014/main" id="{9EDBD7F6-A329-774F-8090-73CBB6B6EE1A}"/>
                  </a:ext>
                </a:extLst>
              </p:cNvPr>
              <p:cNvSpPr txBox="1">
                <a:spLocks noRot="1" noChangeAspect="1" noMove="1" noResize="1" noEditPoints="1" noAdjustHandles="1" noChangeArrowheads="1" noChangeShapeType="1" noTextEdit="1"/>
              </p:cNvSpPr>
              <p:nvPr/>
            </p:nvSpPr>
            <p:spPr>
              <a:xfrm>
                <a:off x="5953987" y="2513578"/>
                <a:ext cx="878543" cy="491270"/>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Content Placeholder 2">
                <a:extLst>
                  <a:ext uri="{FF2B5EF4-FFF2-40B4-BE49-F238E27FC236}">
                    <a16:creationId xmlns:a16="http://schemas.microsoft.com/office/drawing/2014/main" id="{9D8CC347-2FA3-E24F-9CB3-9A70A2102FC0}"/>
                  </a:ext>
                </a:extLst>
              </p:cNvPr>
              <p:cNvSpPr txBox="1">
                <a:spLocks/>
              </p:cNvSpPr>
              <p:nvPr/>
            </p:nvSpPr>
            <p:spPr>
              <a:xfrm>
                <a:off x="5875254" y="4260448"/>
                <a:ext cx="878543" cy="49127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b="0" i="1" dirty="0" smtClean="0">
                              <a:solidFill>
                                <a:schemeClr val="tx1"/>
                              </a:solidFill>
                              <a:latin typeface="Cambria Math" panose="02040503050406030204" pitchFamily="18" charset="0"/>
                            </a:rPr>
                          </m:ctrlPr>
                        </m:sSubPr>
                        <m:e>
                          <m:r>
                            <a:rPr lang="en-US" i="1" dirty="0" smtClean="0">
                              <a:solidFill>
                                <a:schemeClr val="tx1"/>
                              </a:solidFill>
                              <a:latin typeface="Cambria Math" panose="02040503050406030204" pitchFamily="18" charset="0"/>
                            </a:rPr>
                            <m:t>𝐻</m:t>
                          </m:r>
                        </m:e>
                        <m:sub>
                          <m:r>
                            <a:rPr lang="en-US" b="0" i="1" dirty="0" smtClean="0">
                              <a:solidFill>
                                <a:schemeClr val="tx1"/>
                              </a:solidFill>
                              <a:latin typeface="Cambria Math" panose="02040503050406030204" pitchFamily="18" charset="0"/>
                            </a:rPr>
                            <m:t>2</m:t>
                          </m:r>
                        </m:sub>
                      </m:sSub>
                    </m:oMath>
                  </m:oMathPara>
                </a14:m>
                <a:endParaRPr lang="en-US" dirty="0"/>
              </a:p>
            </p:txBody>
          </p:sp>
        </mc:Choice>
        <mc:Fallback xmlns="">
          <p:sp>
            <p:nvSpPr>
              <p:cNvPr id="35" name="Content Placeholder 2">
                <a:extLst>
                  <a:ext uri="{FF2B5EF4-FFF2-40B4-BE49-F238E27FC236}">
                    <a16:creationId xmlns:a16="http://schemas.microsoft.com/office/drawing/2014/main" id="{9D8CC347-2FA3-E24F-9CB3-9A70A2102FC0}"/>
                  </a:ext>
                </a:extLst>
              </p:cNvPr>
              <p:cNvSpPr txBox="1">
                <a:spLocks noRot="1" noChangeAspect="1" noMove="1" noResize="1" noEditPoints="1" noAdjustHandles="1" noChangeArrowheads="1" noChangeShapeType="1" noTextEdit="1"/>
              </p:cNvSpPr>
              <p:nvPr/>
            </p:nvSpPr>
            <p:spPr>
              <a:xfrm>
                <a:off x="5875254" y="4260448"/>
                <a:ext cx="878543" cy="491270"/>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Content Placeholder 2">
                <a:extLst>
                  <a:ext uri="{FF2B5EF4-FFF2-40B4-BE49-F238E27FC236}">
                    <a16:creationId xmlns:a16="http://schemas.microsoft.com/office/drawing/2014/main" id="{A3511906-2F34-2B4E-898C-BF187B86B7A7}"/>
                  </a:ext>
                </a:extLst>
              </p:cNvPr>
              <p:cNvSpPr txBox="1">
                <a:spLocks/>
              </p:cNvSpPr>
              <p:nvPr/>
            </p:nvSpPr>
            <p:spPr>
              <a:xfrm>
                <a:off x="9087294" y="3314198"/>
                <a:ext cx="878543" cy="49127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b="0" i="1" dirty="0" smtClean="0">
                              <a:solidFill>
                                <a:schemeClr val="tx1"/>
                              </a:solidFill>
                              <a:latin typeface="Cambria Math" panose="02040503050406030204" pitchFamily="18" charset="0"/>
                            </a:rPr>
                          </m:ctrlPr>
                        </m:sSubPr>
                        <m:e>
                          <m:r>
                            <a:rPr lang="en-US" b="0" i="1" dirty="0" smtClean="0">
                              <a:solidFill>
                                <a:schemeClr val="tx1"/>
                              </a:solidFill>
                              <a:latin typeface="Cambria Math" panose="02040503050406030204" pitchFamily="18" charset="0"/>
                            </a:rPr>
                            <m:t>𝑂</m:t>
                          </m:r>
                        </m:e>
                        <m:sub>
                          <m:r>
                            <a:rPr lang="en-US" i="1" dirty="0" smtClean="0">
                              <a:solidFill>
                                <a:schemeClr val="tx1"/>
                              </a:solidFill>
                              <a:latin typeface="Cambria Math" panose="02040503050406030204" pitchFamily="18" charset="0"/>
                            </a:rPr>
                            <m:t>1</m:t>
                          </m:r>
                        </m:sub>
                      </m:sSub>
                    </m:oMath>
                  </m:oMathPara>
                </a14:m>
                <a:endParaRPr lang="en-US" dirty="0"/>
              </a:p>
            </p:txBody>
          </p:sp>
        </mc:Choice>
        <mc:Fallback xmlns="">
          <p:sp>
            <p:nvSpPr>
              <p:cNvPr id="36" name="Content Placeholder 2">
                <a:extLst>
                  <a:ext uri="{FF2B5EF4-FFF2-40B4-BE49-F238E27FC236}">
                    <a16:creationId xmlns:a16="http://schemas.microsoft.com/office/drawing/2014/main" id="{A3511906-2F34-2B4E-898C-BF187B86B7A7}"/>
                  </a:ext>
                </a:extLst>
              </p:cNvPr>
              <p:cNvSpPr txBox="1">
                <a:spLocks noRot="1" noChangeAspect="1" noMove="1" noResize="1" noEditPoints="1" noAdjustHandles="1" noChangeArrowheads="1" noChangeShapeType="1" noTextEdit="1"/>
              </p:cNvSpPr>
              <p:nvPr/>
            </p:nvSpPr>
            <p:spPr>
              <a:xfrm>
                <a:off x="9087294" y="3314198"/>
                <a:ext cx="878543" cy="491270"/>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Content Placeholder 2">
                <a:extLst>
                  <a:ext uri="{FF2B5EF4-FFF2-40B4-BE49-F238E27FC236}">
                    <a16:creationId xmlns:a16="http://schemas.microsoft.com/office/drawing/2014/main" id="{E6FE47F3-203E-1C4C-BBDE-FEE31023C960}"/>
                  </a:ext>
                </a:extLst>
              </p:cNvPr>
              <p:cNvSpPr txBox="1">
                <a:spLocks/>
              </p:cNvSpPr>
              <p:nvPr/>
            </p:nvSpPr>
            <p:spPr>
              <a:xfrm>
                <a:off x="460243" y="2972616"/>
                <a:ext cx="878543" cy="49127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𝐼</m:t>
                          </m:r>
                        </m:e>
                        <m:sub>
                          <m:r>
                            <a:rPr lang="en-US" i="1" dirty="0" smtClean="0">
                              <a:latin typeface="Cambria Math" panose="02040503050406030204" pitchFamily="18" charset="0"/>
                            </a:rPr>
                            <m:t>1</m:t>
                          </m:r>
                        </m:sub>
                      </m:sSub>
                    </m:oMath>
                  </m:oMathPara>
                </a14:m>
                <a:endParaRPr lang="en-US" dirty="0"/>
              </a:p>
            </p:txBody>
          </p:sp>
        </mc:Choice>
        <mc:Fallback xmlns="">
          <p:sp>
            <p:nvSpPr>
              <p:cNvPr id="37" name="Content Placeholder 2">
                <a:extLst>
                  <a:ext uri="{FF2B5EF4-FFF2-40B4-BE49-F238E27FC236}">
                    <a16:creationId xmlns:a16="http://schemas.microsoft.com/office/drawing/2014/main" id="{E6FE47F3-203E-1C4C-BBDE-FEE31023C960}"/>
                  </a:ext>
                </a:extLst>
              </p:cNvPr>
              <p:cNvSpPr txBox="1">
                <a:spLocks noRot="1" noChangeAspect="1" noMove="1" noResize="1" noEditPoints="1" noAdjustHandles="1" noChangeArrowheads="1" noChangeShapeType="1" noTextEdit="1"/>
              </p:cNvSpPr>
              <p:nvPr/>
            </p:nvSpPr>
            <p:spPr>
              <a:xfrm>
                <a:off x="460243" y="2972616"/>
                <a:ext cx="878543" cy="491270"/>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Content Placeholder 2">
                <a:extLst>
                  <a:ext uri="{FF2B5EF4-FFF2-40B4-BE49-F238E27FC236}">
                    <a16:creationId xmlns:a16="http://schemas.microsoft.com/office/drawing/2014/main" id="{8DDE642B-DD9F-594F-96A3-C488EC8620DC}"/>
                  </a:ext>
                </a:extLst>
              </p:cNvPr>
              <p:cNvSpPr txBox="1">
                <a:spLocks/>
              </p:cNvSpPr>
              <p:nvPr/>
            </p:nvSpPr>
            <p:spPr>
              <a:xfrm>
                <a:off x="460243" y="4873766"/>
                <a:ext cx="878543" cy="49127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𝐼</m:t>
                          </m:r>
                        </m:e>
                        <m:sub>
                          <m:r>
                            <a:rPr lang="en-US" i="1" dirty="0" smtClean="0">
                              <a:latin typeface="Cambria Math" panose="02040503050406030204" pitchFamily="18" charset="0"/>
                            </a:rPr>
                            <m:t>2</m:t>
                          </m:r>
                        </m:sub>
                      </m:sSub>
                    </m:oMath>
                  </m:oMathPara>
                </a14:m>
                <a:endParaRPr lang="en-US" dirty="0"/>
              </a:p>
            </p:txBody>
          </p:sp>
        </mc:Choice>
        <mc:Fallback xmlns="">
          <p:sp>
            <p:nvSpPr>
              <p:cNvPr id="38" name="Content Placeholder 2">
                <a:extLst>
                  <a:ext uri="{FF2B5EF4-FFF2-40B4-BE49-F238E27FC236}">
                    <a16:creationId xmlns:a16="http://schemas.microsoft.com/office/drawing/2014/main" id="{8DDE642B-DD9F-594F-96A3-C488EC8620DC}"/>
                  </a:ext>
                </a:extLst>
              </p:cNvPr>
              <p:cNvSpPr txBox="1">
                <a:spLocks noRot="1" noChangeAspect="1" noMove="1" noResize="1" noEditPoints="1" noAdjustHandles="1" noChangeArrowheads="1" noChangeShapeType="1" noTextEdit="1"/>
              </p:cNvSpPr>
              <p:nvPr/>
            </p:nvSpPr>
            <p:spPr>
              <a:xfrm>
                <a:off x="460243" y="4873766"/>
                <a:ext cx="878543" cy="491270"/>
              </a:xfrm>
              <a:prstGeom prst="rect">
                <a:avLst/>
              </a:prstGeom>
              <a:blipFill>
                <a:blip r:embed="rId10"/>
                <a:stretch>
                  <a:fillRect/>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F3B050E5-10C6-794C-BDCC-F074D043D9DF}"/>
              </a:ext>
            </a:extLst>
          </p:cNvPr>
          <p:cNvSpPr txBox="1"/>
          <p:nvPr/>
        </p:nvSpPr>
        <p:spPr>
          <a:xfrm>
            <a:off x="531729" y="1227639"/>
            <a:ext cx="10687050" cy="461665"/>
          </a:xfrm>
          <a:prstGeom prst="rect">
            <a:avLst/>
          </a:prstGeom>
          <a:noFill/>
        </p:spPr>
        <p:txBody>
          <a:bodyPr wrap="square" rtlCol="0">
            <a:spAutoFit/>
          </a:bodyPr>
          <a:lstStyle/>
          <a:p>
            <a:r>
              <a:rPr lang="en-US" sz="2400" dirty="0">
                <a:latin typeface="Helvetica" pitchFamily="2" charset="0"/>
              </a:rPr>
              <a:t> </a:t>
            </a:r>
            <a:r>
              <a:rPr lang="en-US" sz="2400" i="1" dirty="0">
                <a:latin typeface="Helvetica" pitchFamily="2" charset="0"/>
              </a:rPr>
              <a:t>error = correct - output</a:t>
            </a:r>
          </a:p>
        </p:txBody>
      </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2644A6DB-99F0-164F-9D11-5E4655BA3F62}"/>
                  </a:ext>
                </a:extLst>
              </p:cNvPr>
              <p:cNvSpPr txBox="1"/>
              <p:nvPr/>
            </p:nvSpPr>
            <p:spPr>
              <a:xfrm>
                <a:off x="2170322" y="3686558"/>
                <a:ext cx="1456232" cy="4308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𝑤</m:t>
                          </m:r>
                        </m:e>
                        <m:sub>
                          <m:r>
                            <a:rPr lang="en-US" sz="2200" b="0" i="1" smtClean="0">
                              <a:latin typeface="Cambria Math" panose="02040503050406030204" pitchFamily="18" charset="0"/>
                            </a:rPr>
                            <m:t>2</m:t>
                          </m:r>
                        </m:sub>
                      </m:sSub>
                      <m:r>
                        <a:rPr lang="en-US" sz="2200" b="0" i="1" smtClean="0">
                          <a:latin typeface="Cambria Math" panose="02040503050406030204" pitchFamily="18" charset="0"/>
                        </a:rPr>
                        <m:t>=0.40</m:t>
                      </m:r>
                    </m:oMath>
                  </m:oMathPara>
                </a14:m>
                <a:endParaRPr lang="en-US" sz="2200" dirty="0"/>
              </a:p>
            </p:txBody>
          </p:sp>
        </mc:Choice>
        <mc:Fallback xmlns="">
          <p:sp>
            <p:nvSpPr>
              <p:cNvPr id="39" name="TextBox 38">
                <a:extLst>
                  <a:ext uri="{FF2B5EF4-FFF2-40B4-BE49-F238E27FC236}">
                    <a16:creationId xmlns:a16="http://schemas.microsoft.com/office/drawing/2014/main" id="{2644A6DB-99F0-164F-9D11-5E4655BA3F62}"/>
                  </a:ext>
                </a:extLst>
              </p:cNvPr>
              <p:cNvSpPr txBox="1">
                <a:spLocks noRot="1" noChangeAspect="1" noMove="1" noResize="1" noEditPoints="1" noAdjustHandles="1" noChangeArrowheads="1" noChangeShapeType="1" noTextEdit="1"/>
              </p:cNvSpPr>
              <p:nvPr/>
            </p:nvSpPr>
            <p:spPr>
              <a:xfrm>
                <a:off x="2170322" y="3686558"/>
                <a:ext cx="1456232" cy="430887"/>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3E3B7B50-ABF0-0245-BBC9-874F739BB847}"/>
                  </a:ext>
                </a:extLst>
              </p:cNvPr>
              <p:cNvSpPr txBox="1"/>
              <p:nvPr/>
            </p:nvSpPr>
            <p:spPr>
              <a:xfrm>
                <a:off x="2386565" y="4244592"/>
                <a:ext cx="1248227" cy="430887"/>
              </a:xfrm>
              <a:prstGeom prst="rect">
                <a:avLst/>
              </a:prstGeom>
              <a:noFill/>
            </p:spPr>
            <p:txBody>
              <a:bodyPr wrap="none" rtlCol="0">
                <a:spAutoFit/>
              </a:bodyPr>
              <a:lstStyle/>
              <a:p>
                <a14:m>
                  <m:oMath xmlns:m="http://schemas.openxmlformats.org/officeDocument/2006/math">
                    <m:sSub>
                      <m:sSubPr>
                        <m:ctrlPr>
                          <a:rPr lang="en-US" sz="2200" b="0" i="1" smtClean="0">
                            <a:latin typeface="Cambria Math" panose="02040503050406030204" pitchFamily="18" charset="0"/>
                            <a:ea typeface="Cambria Math" panose="02040503050406030204" pitchFamily="18" charset="0"/>
                          </a:rPr>
                        </m:ctrlPr>
                      </m:sSubPr>
                      <m:e>
                        <m:r>
                          <a:rPr lang="en-US" sz="2200" b="0" i="1" smtClean="0">
                            <a:latin typeface="Cambria Math" panose="02040503050406030204" pitchFamily="18" charset="0"/>
                            <a:ea typeface="Cambria Math" panose="02040503050406030204" pitchFamily="18" charset="0"/>
                          </a:rPr>
                          <m:t>𝑤</m:t>
                        </m:r>
                      </m:e>
                      <m:sub>
                        <m:r>
                          <a:rPr lang="en-US" sz="2200" b="0" i="1" smtClean="0">
                            <a:latin typeface="Cambria Math" panose="02040503050406030204" pitchFamily="18" charset="0"/>
                            <a:ea typeface="Cambria Math" panose="02040503050406030204" pitchFamily="18" charset="0"/>
                          </a:rPr>
                          <m:t>3</m:t>
                        </m:r>
                      </m:sub>
                    </m:sSub>
                  </m:oMath>
                </a14:m>
                <a:r>
                  <a:rPr lang="en-US" sz="2200" dirty="0">
                    <a:latin typeface="Cambria Math" panose="02040503050406030204" pitchFamily="18" charset="0"/>
                    <a:ea typeface="Cambria Math" panose="02040503050406030204" pitchFamily="18" charset="0"/>
                  </a:rPr>
                  <a:t>=0.80</a:t>
                </a:r>
              </a:p>
            </p:txBody>
          </p:sp>
        </mc:Choice>
        <mc:Fallback xmlns="">
          <p:sp>
            <p:nvSpPr>
              <p:cNvPr id="40" name="TextBox 39">
                <a:extLst>
                  <a:ext uri="{FF2B5EF4-FFF2-40B4-BE49-F238E27FC236}">
                    <a16:creationId xmlns:a16="http://schemas.microsoft.com/office/drawing/2014/main" id="{3E3B7B50-ABF0-0245-BBC9-874F739BB847}"/>
                  </a:ext>
                </a:extLst>
              </p:cNvPr>
              <p:cNvSpPr txBox="1">
                <a:spLocks noRot="1" noChangeAspect="1" noMove="1" noResize="1" noEditPoints="1" noAdjustHandles="1" noChangeArrowheads="1" noChangeShapeType="1" noTextEdit="1"/>
              </p:cNvSpPr>
              <p:nvPr/>
            </p:nvSpPr>
            <p:spPr>
              <a:xfrm>
                <a:off x="2386565" y="4244592"/>
                <a:ext cx="1248227" cy="430887"/>
              </a:xfrm>
              <a:prstGeom prst="rect">
                <a:avLst/>
              </a:prstGeom>
              <a:blipFill>
                <a:blip r:embed="rId12"/>
                <a:stretch>
                  <a:fillRect t="-5714" r="-5051" b="-28571"/>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3019BCD4-233D-B946-A188-285CAD19A19B}"/>
              </a:ext>
            </a:extLst>
          </p:cNvPr>
          <p:cNvSpPr txBox="1"/>
          <p:nvPr/>
        </p:nvSpPr>
        <p:spPr>
          <a:xfrm>
            <a:off x="9526565" y="4092274"/>
            <a:ext cx="1305935" cy="369332"/>
          </a:xfrm>
          <a:prstGeom prst="rect">
            <a:avLst/>
          </a:prstGeom>
          <a:noFill/>
        </p:spPr>
        <p:txBody>
          <a:bodyPr wrap="none" rtlCol="0">
            <a:spAutoFit/>
          </a:bodyPr>
          <a:lstStyle/>
          <a:p>
            <a:r>
              <a:rPr lang="en-US" dirty="0">
                <a:latin typeface="Helvetica" pitchFamily="2" charset="0"/>
              </a:rPr>
              <a:t>Target: 0.5</a:t>
            </a:r>
          </a:p>
        </p:txBody>
      </p:sp>
    </p:spTree>
    <p:extLst>
      <p:ext uri="{BB962C8B-B14F-4D97-AF65-F5344CB8AC3E}">
        <p14:creationId xmlns:p14="http://schemas.microsoft.com/office/powerpoint/2010/main" val="232408936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a:xfrm>
            <a:off x="422536" y="27251"/>
            <a:ext cx="10058400" cy="1371600"/>
          </a:xfrm>
        </p:spPr>
        <p:txBody>
          <a:bodyPr/>
          <a:lstStyle/>
          <a:p>
            <a:r>
              <a:rPr lang="en-US" dirty="0">
                <a:latin typeface="Helvetica" pitchFamily="2" charset="0"/>
              </a:rPr>
              <a:t>Back Propagation Example</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p:txBody>
          <a:bodyPr>
            <a:normAutofit/>
          </a:bodyPr>
          <a:lstStyle/>
          <a:p>
            <a:endParaRPr lang="en-US" sz="2400" dirty="0">
              <a:latin typeface="Helvetica" pitchFamily="2" charset="0"/>
            </a:endParaRPr>
          </a:p>
          <a:p>
            <a:pPr marL="0" indent="0">
              <a:buNone/>
            </a:pPr>
            <a:endParaRPr lang="en-US" sz="2400" dirty="0">
              <a:latin typeface="Helvetica" pitchFamily="2" charset="0"/>
            </a:endParaRPr>
          </a:p>
        </p:txBody>
      </p:sp>
      <p:grpSp>
        <p:nvGrpSpPr>
          <p:cNvPr id="4" name="Group 3">
            <a:extLst>
              <a:ext uri="{FF2B5EF4-FFF2-40B4-BE49-F238E27FC236}">
                <a16:creationId xmlns:a16="http://schemas.microsoft.com/office/drawing/2014/main" id="{F2289EC0-BEE5-C54C-941C-D1D22C501FE9}"/>
              </a:ext>
            </a:extLst>
          </p:cNvPr>
          <p:cNvGrpSpPr/>
          <p:nvPr/>
        </p:nvGrpSpPr>
        <p:grpSpPr>
          <a:xfrm>
            <a:off x="1066799" y="2654306"/>
            <a:ext cx="8459767" cy="3092895"/>
            <a:chOff x="3375581" y="2991232"/>
            <a:chExt cx="4589912" cy="2034562"/>
          </a:xfrm>
        </p:grpSpPr>
        <p:sp>
          <p:nvSpPr>
            <p:cNvPr id="14" name="Oval 13">
              <a:extLst>
                <a:ext uri="{FF2B5EF4-FFF2-40B4-BE49-F238E27FC236}">
                  <a16:creationId xmlns:a16="http://schemas.microsoft.com/office/drawing/2014/main" id="{E74544D5-EB92-D349-B000-DF8E15FD9E07}"/>
                </a:ext>
              </a:extLst>
            </p:cNvPr>
            <p:cNvSpPr/>
            <p:nvPr/>
          </p:nvSpPr>
          <p:spPr>
            <a:xfrm>
              <a:off x="3375582" y="2991232"/>
              <a:ext cx="938637" cy="825956"/>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0.35</a:t>
              </a:r>
            </a:p>
          </p:txBody>
        </p:sp>
        <p:sp>
          <p:nvSpPr>
            <p:cNvPr id="15" name="Oval 14">
              <a:extLst>
                <a:ext uri="{FF2B5EF4-FFF2-40B4-BE49-F238E27FC236}">
                  <a16:creationId xmlns:a16="http://schemas.microsoft.com/office/drawing/2014/main" id="{F521F1DA-EC70-7F4B-9BE4-67D2FF50F7D7}"/>
                </a:ext>
              </a:extLst>
            </p:cNvPr>
            <p:cNvSpPr/>
            <p:nvPr/>
          </p:nvSpPr>
          <p:spPr>
            <a:xfrm>
              <a:off x="3375581" y="4199838"/>
              <a:ext cx="938637" cy="825956"/>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0.9</a:t>
              </a:r>
            </a:p>
          </p:txBody>
        </p:sp>
        <p:sp>
          <p:nvSpPr>
            <p:cNvPr id="16" name="Oval 15">
              <a:extLst>
                <a:ext uri="{FF2B5EF4-FFF2-40B4-BE49-F238E27FC236}">
                  <a16:creationId xmlns:a16="http://schemas.microsoft.com/office/drawing/2014/main" id="{9E2F0B38-4A5D-F14A-80F5-1268744DDA8E}"/>
                </a:ext>
              </a:extLst>
            </p:cNvPr>
            <p:cNvSpPr/>
            <p:nvPr/>
          </p:nvSpPr>
          <p:spPr>
            <a:xfrm>
              <a:off x="5285344" y="3001391"/>
              <a:ext cx="938637" cy="825956"/>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0.68</a:t>
              </a:r>
            </a:p>
          </p:txBody>
        </p:sp>
        <p:sp>
          <p:nvSpPr>
            <p:cNvPr id="17" name="Oval 16">
              <a:extLst>
                <a:ext uri="{FF2B5EF4-FFF2-40B4-BE49-F238E27FC236}">
                  <a16:creationId xmlns:a16="http://schemas.microsoft.com/office/drawing/2014/main" id="{E0DB1823-4CEA-3A4C-B00D-9089ECD8926D}"/>
                </a:ext>
              </a:extLst>
            </p:cNvPr>
            <p:cNvSpPr/>
            <p:nvPr/>
          </p:nvSpPr>
          <p:spPr>
            <a:xfrm>
              <a:off x="5285344" y="4199838"/>
              <a:ext cx="938637" cy="825956"/>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0.66</a:t>
              </a:r>
            </a:p>
          </p:txBody>
        </p:sp>
        <p:sp>
          <p:nvSpPr>
            <p:cNvPr id="18" name="Oval 17">
              <a:extLst>
                <a:ext uri="{FF2B5EF4-FFF2-40B4-BE49-F238E27FC236}">
                  <a16:creationId xmlns:a16="http://schemas.microsoft.com/office/drawing/2014/main" id="{212D0EF4-CDAF-3E48-9762-96B3A0BFDBFE}"/>
                </a:ext>
              </a:extLst>
            </p:cNvPr>
            <p:cNvSpPr/>
            <p:nvPr/>
          </p:nvSpPr>
          <p:spPr>
            <a:xfrm>
              <a:off x="7026856" y="3613735"/>
              <a:ext cx="938637" cy="825956"/>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0.69</a:t>
              </a:r>
            </a:p>
          </p:txBody>
        </p:sp>
        <p:cxnSp>
          <p:nvCxnSpPr>
            <p:cNvPr id="19" name="Straight Arrow Connector 18">
              <a:extLst>
                <a:ext uri="{FF2B5EF4-FFF2-40B4-BE49-F238E27FC236}">
                  <a16:creationId xmlns:a16="http://schemas.microsoft.com/office/drawing/2014/main" id="{904FB72E-F32B-4C40-B12A-58ED7C24BC10}"/>
                </a:ext>
              </a:extLst>
            </p:cNvPr>
            <p:cNvCxnSpPr>
              <a:stCxn id="14" idx="6"/>
              <a:endCxn id="16" idx="2"/>
            </p:cNvCxnSpPr>
            <p:nvPr/>
          </p:nvCxnSpPr>
          <p:spPr>
            <a:xfrm>
              <a:off x="4314219" y="3404210"/>
              <a:ext cx="971125" cy="10159"/>
            </a:xfrm>
            <a:prstGeom prst="straightConnector1">
              <a:avLst/>
            </a:prstGeom>
            <a:solidFill>
              <a:srgbClr val="FF0000"/>
            </a:solidFill>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0EAAED42-6560-7A4C-A1DB-DC39FB8DC617}"/>
                </a:ext>
              </a:extLst>
            </p:cNvPr>
            <p:cNvCxnSpPr/>
            <p:nvPr/>
          </p:nvCxnSpPr>
          <p:spPr>
            <a:xfrm>
              <a:off x="4314219" y="4619991"/>
              <a:ext cx="971125" cy="10159"/>
            </a:xfrm>
            <a:prstGeom prst="straightConnector1">
              <a:avLst/>
            </a:prstGeom>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5DD30C84-2C74-EC49-87EE-7653B34BD18B}"/>
                </a:ext>
              </a:extLst>
            </p:cNvPr>
            <p:cNvCxnSpPr>
              <a:cxnSpLocks/>
              <a:endCxn id="18" idx="2"/>
            </p:cNvCxnSpPr>
            <p:nvPr/>
          </p:nvCxnSpPr>
          <p:spPr>
            <a:xfrm>
              <a:off x="6223981" y="3442259"/>
              <a:ext cx="802875" cy="584454"/>
            </a:xfrm>
            <a:prstGeom prst="straightConnector1">
              <a:avLst/>
            </a:prstGeom>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FF3F8198-7A53-2A45-B950-88C6270E9670}"/>
                </a:ext>
              </a:extLst>
            </p:cNvPr>
            <p:cNvCxnSpPr>
              <a:cxnSpLocks/>
              <a:endCxn id="18" idx="2"/>
            </p:cNvCxnSpPr>
            <p:nvPr/>
          </p:nvCxnSpPr>
          <p:spPr>
            <a:xfrm flipV="1">
              <a:off x="6223981" y="4026713"/>
              <a:ext cx="802875" cy="588198"/>
            </a:xfrm>
            <a:prstGeom prst="straightConnector1">
              <a:avLst/>
            </a:prstGeom>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25B65946-CE70-9244-905F-BFE49F6C6ABD}"/>
                </a:ext>
              </a:extLst>
            </p:cNvPr>
            <p:cNvCxnSpPr>
              <a:cxnSpLocks/>
              <a:stCxn id="14" idx="6"/>
              <a:endCxn id="17" idx="1"/>
            </p:cNvCxnSpPr>
            <p:nvPr/>
          </p:nvCxnSpPr>
          <p:spPr>
            <a:xfrm>
              <a:off x="4314219" y="3404210"/>
              <a:ext cx="1108585" cy="916586"/>
            </a:xfrm>
            <a:prstGeom prst="straightConnector1">
              <a:avLst/>
            </a:prstGeom>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51F8FD80-36AF-EE45-976A-709D04550509}"/>
                </a:ext>
              </a:extLst>
            </p:cNvPr>
            <p:cNvCxnSpPr>
              <a:cxnSpLocks/>
              <a:stCxn id="15" idx="6"/>
              <a:endCxn id="16" idx="3"/>
            </p:cNvCxnSpPr>
            <p:nvPr/>
          </p:nvCxnSpPr>
          <p:spPr>
            <a:xfrm flipV="1">
              <a:off x="4314218" y="3706389"/>
              <a:ext cx="1108586" cy="906427"/>
            </a:xfrm>
            <a:prstGeom prst="straightConnector1">
              <a:avLst/>
            </a:prstGeom>
            <a:solidFill>
              <a:srgbClr val="FF0000"/>
            </a:solidFill>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BB0733E6-4BD7-8F4A-9505-E48C6EE57679}"/>
                  </a:ext>
                </a:extLst>
              </p:cNvPr>
              <p:cNvSpPr txBox="1"/>
              <p:nvPr/>
            </p:nvSpPr>
            <p:spPr>
              <a:xfrm>
                <a:off x="3000051" y="2772304"/>
                <a:ext cx="1449692" cy="4308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𝑤</m:t>
                          </m:r>
                        </m:e>
                        <m:sub>
                          <m:r>
                            <a:rPr lang="en-US" sz="2200" b="0" i="1" smtClean="0">
                              <a:latin typeface="Cambria Math" panose="02040503050406030204" pitchFamily="18" charset="0"/>
                            </a:rPr>
                            <m:t>1</m:t>
                          </m:r>
                        </m:sub>
                      </m:sSub>
                      <m:r>
                        <a:rPr lang="en-US" sz="2200" b="0" i="1" smtClean="0">
                          <a:latin typeface="Cambria Math" panose="02040503050406030204" pitchFamily="18" charset="0"/>
                        </a:rPr>
                        <m:t>=0.10</m:t>
                      </m:r>
                    </m:oMath>
                  </m:oMathPara>
                </a14:m>
                <a:endParaRPr lang="en-US" sz="2200" dirty="0"/>
              </a:p>
            </p:txBody>
          </p:sp>
        </mc:Choice>
        <mc:Fallback xmlns="">
          <p:sp>
            <p:nvSpPr>
              <p:cNvPr id="28" name="TextBox 27">
                <a:extLst>
                  <a:ext uri="{FF2B5EF4-FFF2-40B4-BE49-F238E27FC236}">
                    <a16:creationId xmlns:a16="http://schemas.microsoft.com/office/drawing/2014/main" id="{BB0733E6-4BD7-8F4A-9505-E48C6EE57679}"/>
                  </a:ext>
                </a:extLst>
              </p:cNvPr>
              <p:cNvSpPr txBox="1">
                <a:spLocks noRot="1" noChangeAspect="1" noMove="1" noResize="1" noEditPoints="1" noAdjustHandles="1" noChangeArrowheads="1" noChangeShapeType="1" noTextEdit="1"/>
              </p:cNvSpPr>
              <p:nvPr/>
            </p:nvSpPr>
            <p:spPr>
              <a:xfrm>
                <a:off x="3000051" y="2772304"/>
                <a:ext cx="1449692" cy="430887"/>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26C39DDA-A519-4D4F-A47D-D40ADAB1EF70}"/>
                  </a:ext>
                </a:extLst>
              </p:cNvPr>
              <p:cNvSpPr txBox="1"/>
              <p:nvPr/>
            </p:nvSpPr>
            <p:spPr>
              <a:xfrm>
                <a:off x="2988090" y="5125918"/>
                <a:ext cx="1239698" cy="430887"/>
              </a:xfrm>
              <a:prstGeom prst="rect">
                <a:avLst/>
              </a:prstGeom>
              <a:noFill/>
            </p:spPr>
            <p:txBody>
              <a:bodyPr wrap="none" rtlCol="0">
                <a:spAutoFit/>
              </a:bodyPr>
              <a:lstStyle/>
              <a:p>
                <a14:m>
                  <m:oMath xmlns:m="http://schemas.openxmlformats.org/officeDocument/2006/math">
                    <m:sSub>
                      <m:sSubPr>
                        <m:ctrlPr>
                          <a:rPr lang="en-US" sz="2200" b="0" i="1" smtClean="0">
                            <a:latin typeface="Cambria Math" panose="02040503050406030204" pitchFamily="18" charset="0"/>
                            <a:ea typeface="Cambria Math" panose="02040503050406030204" pitchFamily="18" charset="0"/>
                          </a:rPr>
                        </m:ctrlPr>
                      </m:sSubPr>
                      <m:e>
                        <m:r>
                          <a:rPr lang="en-US" sz="2200" b="0" i="1" smtClean="0">
                            <a:latin typeface="Cambria Math" panose="02040503050406030204" pitchFamily="18" charset="0"/>
                            <a:ea typeface="Cambria Math" panose="02040503050406030204" pitchFamily="18" charset="0"/>
                          </a:rPr>
                          <m:t>𝑤</m:t>
                        </m:r>
                      </m:e>
                      <m:sub>
                        <m:r>
                          <a:rPr lang="en-US" sz="2200" b="0" i="1" smtClean="0">
                            <a:latin typeface="Cambria Math" panose="02040503050406030204" pitchFamily="18" charset="0"/>
                            <a:ea typeface="Cambria Math" panose="02040503050406030204" pitchFamily="18" charset="0"/>
                          </a:rPr>
                          <m:t>4</m:t>
                        </m:r>
                      </m:sub>
                    </m:sSub>
                  </m:oMath>
                </a14:m>
                <a:r>
                  <a:rPr lang="en-US" sz="2200" dirty="0">
                    <a:latin typeface="Cambria Math" panose="02040503050406030204" pitchFamily="18" charset="0"/>
                    <a:ea typeface="Cambria Math" panose="02040503050406030204" pitchFamily="18" charset="0"/>
                  </a:rPr>
                  <a:t>=0.60</a:t>
                </a:r>
              </a:p>
            </p:txBody>
          </p:sp>
        </mc:Choice>
        <mc:Fallback xmlns="">
          <p:sp>
            <p:nvSpPr>
              <p:cNvPr id="29" name="TextBox 28">
                <a:extLst>
                  <a:ext uri="{FF2B5EF4-FFF2-40B4-BE49-F238E27FC236}">
                    <a16:creationId xmlns:a16="http://schemas.microsoft.com/office/drawing/2014/main" id="{26C39DDA-A519-4D4F-A47D-D40ADAB1EF70}"/>
                  </a:ext>
                </a:extLst>
              </p:cNvPr>
              <p:cNvSpPr txBox="1">
                <a:spLocks noRot="1" noChangeAspect="1" noMove="1" noResize="1" noEditPoints="1" noAdjustHandles="1" noChangeArrowheads="1" noChangeShapeType="1" noTextEdit="1"/>
              </p:cNvSpPr>
              <p:nvPr/>
            </p:nvSpPr>
            <p:spPr>
              <a:xfrm>
                <a:off x="2988090" y="5125918"/>
                <a:ext cx="1239698" cy="430887"/>
              </a:xfrm>
              <a:prstGeom prst="rect">
                <a:avLst/>
              </a:prstGeom>
              <a:blipFill>
                <a:blip r:embed="rId3"/>
                <a:stretch>
                  <a:fillRect t="-8571" r="-4040" b="-25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37663B59-496B-7949-B018-1E24CA72E070}"/>
                  </a:ext>
                </a:extLst>
              </p:cNvPr>
              <p:cNvSpPr txBox="1"/>
              <p:nvPr/>
            </p:nvSpPr>
            <p:spPr>
              <a:xfrm>
                <a:off x="6698499" y="3201761"/>
                <a:ext cx="1373261" cy="430887"/>
              </a:xfrm>
              <a:prstGeom prst="rect">
                <a:avLst/>
              </a:prstGeom>
              <a:noFill/>
            </p:spPr>
            <p:txBody>
              <a:bodyPr wrap="none" rtlCol="0">
                <a:spAutoFit/>
              </a:bodyPr>
              <a:lstStyle/>
              <a:p>
                <a14:m>
                  <m:oMath xmlns:m="http://schemas.openxmlformats.org/officeDocument/2006/math">
                    <m:sSub>
                      <m:sSubPr>
                        <m:ctrlPr>
                          <a:rPr lang="en-US" sz="2200" b="0" i="1" smtClean="0">
                            <a:latin typeface="Cambria Math" panose="02040503050406030204" pitchFamily="18" charset="0"/>
                            <a:ea typeface="Cambria Math" panose="02040503050406030204" pitchFamily="18" charset="0"/>
                          </a:rPr>
                        </m:ctrlPr>
                      </m:sSubPr>
                      <m:e>
                        <m:r>
                          <a:rPr lang="en-US" sz="2200" b="0" i="1" smtClean="0">
                            <a:latin typeface="Cambria Math" panose="02040503050406030204" pitchFamily="18" charset="0"/>
                            <a:ea typeface="Cambria Math" panose="02040503050406030204" pitchFamily="18" charset="0"/>
                          </a:rPr>
                          <m:t>𝑤</m:t>
                        </m:r>
                      </m:e>
                      <m:sub>
                        <m:r>
                          <a:rPr lang="en-US" sz="2200" b="0" i="1" smtClean="0">
                            <a:latin typeface="Cambria Math" panose="02040503050406030204" pitchFamily="18" charset="0"/>
                            <a:ea typeface="Cambria Math" panose="02040503050406030204" pitchFamily="18" charset="0"/>
                          </a:rPr>
                          <m:t>5</m:t>
                        </m:r>
                      </m:sub>
                    </m:sSub>
                  </m:oMath>
                </a14:m>
                <a:r>
                  <a:rPr lang="en-US" sz="2200" dirty="0">
                    <a:latin typeface="Cambria Math" panose="02040503050406030204" pitchFamily="18" charset="0"/>
                    <a:ea typeface="Cambria Math" panose="02040503050406030204" pitchFamily="18" charset="0"/>
                  </a:rPr>
                  <a:t> = 0.30</a:t>
                </a:r>
              </a:p>
            </p:txBody>
          </p:sp>
        </mc:Choice>
        <mc:Fallback xmlns="">
          <p:sp>
            <p:nvSpPr>
              <p:cNvPr id="32" name="TextBox 31">
                <a:extLst>
                  <a:ext uri="{FF2B5EF4-FFF2-40B4-BE49-F238E27FC236}">
                    <a16:creationId xmlns:a16="http://schemas.microsoft.com/office/drawing/2014/main" id="{37663B59-496B-7949-B018-1E24CA72E070}"/>
                  </a:ext>
                </a:extLst>
              </p:cNvPr>
              <p:cNvSpPr txBox="1">
                <a:spLocks noRot="1" noChangeAspect="1" noMove="1" noResize="1" noEditPoints="1" noAdjustHandles="1" noChangeArrowheads="1" noChangeShapeType="1" noTextEdit="1"/>
              </p:cNvSpPr>
              <p:nvPr/>
            </p:nvSpPr>
            <p:spPr>
              <a:xfrm>
                <a:off x="6698499" y="3201761"/>
                <a:ext cx="1373261" cy="430887"/>
              </a:xfrm>
              <a:prstGeom prst="rect">
                <a:avLst/>
              </a:prstGeom>
              <a:blipFill>
                <a:blip r:embed="rId4"/>
                <a:stretch>
                  <a:fillRect t="-8824" r="-3636" b="-2941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C68DF134-F471-7946-A598-A6E86653C083}"/>
                  </a:ext>
                </a:extLst>
              </p:cNvPr>
              <p:cNvSpPr txBox="1"/>
              <p:nvPr/>
            </p:nvSpPr>
            <p:spPr>
              <a:xfrm>
                <a:off x="6698499" y="4778776"/>
                <a:ext cx="1456231" cy="4308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𝑤</m:t>
                          </m:r>
                        </m:e>
                        <m:sub>
                          <m:r>
                            <a:rPr lang="en-US" sz="2200" b="0" i="1" smtClean="0">
                              <a:latin typeface="Cambria Math" panose="02040503050406030204" pitchFamily="18" charset="0"/>
                            </a:rPr>
                            <m:t>6</m:t>
                          </m:r>
                        </m:sub>
                      </m:sSub>
                      <m:r>
                        <a:rPr lang="en-US" sz="2200" b="0" i="1" smtClean="0">
                          <a:latin typeface="Cambria Math" panose="02040503050406030204" pitchFamily="18" charset="0"/>
                        </a:rPr>
                        <m:t>=0.90</m:t>
                      </m:r>
                    </m:oMath>
                  </m:oMathPara>
                </a14:m>
                <a:endParaRPr lang="en-US" sz="2200" dirty="0"/>
              </a:p>
            </p:txBody>
          </p:sp>
        </mc:Choice>
        <mc:Fallback xmlns="">
          <p:sp>
            <p:nvSpPr>
              <p:cNvPr id="33" name="TextBox 32">
                <a:extLst>
                  <a:ext uri="{FF2B5EF4-FFF2-40B4-BE49-F238E27FC236}">
                    <a16:creationId xmlns:a16="http://schemas.microsoft.com/office/drawing/2014/main" id="{C68DF134-F471-7946-A598-A6E86653C083}"/>
                  </a:ext>
                </a:extLst>
              </p:cNvPr>
              <p:cNvSpPr txBox="1">
                <a:spLocks noRot="1" noChangeAspect="1" noMove="1" noResize="1" noEditPoints="1" noAdjustHandles="1" noChangeArrowheads="1" noChangeShapeType="1" noTextEdit="1"/>
              </p:cNvSpPr>
              <p:nvPr/>
            </p:nvSpPr>
            <p:spPr>
              <a:xfrm>
                <a:off x="6698499" y="4778776"/>
                <a:ext cx="1456231" cy="430887"/>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Content Placeholder 2">
                <a:extLst>
                  <a:ext uri="{FF2B5EF4-FFF2-40B4-BE49-F238E27FC236}">
                    <a16:creationId xmlns:a16="http://schemas.microsoft.com/office/drawing/2014/main" id="{9EDBD7F6-A329-774F-8090-73CBB6B6EE1A}"/>
                  </a:ext>
                </a:extLst>
              </p:cNvPr>
              <p:cNvSpPr txBox="1">
                <a:spLocks/>
              </p:cNvSpPr>
              <p:nvPr/>
            </p:nvSpPr>
            <p:spPr>
              <a:xfrm>
                <a:off x="5953987" y="2513578"/>
                <a:ext cx="878543" cy="49127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b="0" i="1" dirty="0" smtClean="0">
                              <a:solidFill>
                                <a:schemeClr val="tx1"/>
                              </a:solidFill>
                              <a:latin typeface="Cambria Math" panose="02040503050406030204" pitchFamily="18" charset="0"/>
                            </a:rPr>
                          </m:ctrlPr>
                        </m:sSubPr>
                        <m:e>
                          <m:r>
                            <a:rPr lang="en-US" i="1" dirty="0" smtClean="0">
                              <a:solidFill>
                                <a:schemeClr val="tx1"/>
                              </a:solidFill>
                              <a:latin typeface="Cambria Math" panose="02040503050406030204" pitchFamily="18" charset="0"/>
                            </a:rPr>
                            <m:t>𝐻</m:t>
                          </m:r>
                        </m:e>
                        <m:sub>
                          <m:r>
                            <a:rPr lang="en-US" i="1" dirty="0" smtClean="0">
                              <a:solidFill>
                                <a:schemeClr val="tx1"/>
                              </a:solidFill>
                              <a:latin typeface="Cambria Math" panose="02040503050406030204" pitchFamily="18" charset="0"/>
                            </a:rPr>
                            <m:t>1</m:t>
                          </m:r>
                        </m:sub>
                      </m:sSub>
                    </m:oMath>
                  </m:oMathPara>
                </a14:m>
                <a:endParaRPr lang="en-US" dirty="0"/>
              </a:p>
            </p:txBody>
          </p:sp>
        </mc:Choice>
        <mc:Fallback xmlns="">
          <p:sp>
            <p:nvSpPr>
              <p:cNvPr id="34" name="Content Placeholder 2">
                <a:extLst>
                  <a:ext uri="{FF2B5EF4-FFF2-40B4-BE49-F238E27FC236}">
                    <a16:creationId xmlns:a16="http://schemas.microsoft.com/office/drawing/2014/main" id="{9EDBD7F6-A329-774F-8090-73CBB6B6EE1A}"/>
                  </a:ext>
                </a:extLst>
              </p:cNvPr>
              <p:cNvSpPr txBox="1">
                <a:spLocks noRot="1" noChangeAspect="1" noMove="1" noResize="1" noEditPoints="1" noAdjustHandles="1" noChangeArrowheads="1" noChangeShapeType="1" noTextEdit="1"/>
              </p:cNvSpPr>
              <p:nvPr/>
            </p:nvSpPr>
            <p:spPr>
              <a:xfrm>
                <a:off x="5953987" y="2513578"/>
                <a:ext cx="878543" cy="491270"/>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Content Placeholder 2">
                <a:extLst>
                  <a:ext uri="{FF2B5EF4-FFF2-40B4-BE49-F238E27FC236}">
                    <a16:creationId xmlns:a16="http://schemas.microsoft.com/office/drawing/2014/main" id="{9D8CC347-2FA3-E24F-9CB3-9A70A2102FC0}"/>
                  </a:ext>
                </a:extLst>
              </p:cNvPr>
              <p:cNvSpPr txBox="1">
                <a:spLocks/>
              </p:cNvSpPr>
              <p:nvPr/>
            </p:nvSpPr>
            <p:spPr>
              <a:xfrm>
                <a:off x="5875254" y="4260448"/>
                <a:ext cx="878543" cy="49127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b="0" i="1" dirty="0" smtClean="0">
                              <a:solidFill>
                                <a:schemeClr val="tx1"/>
                              </a:solidFill>
                              <a:latin typeface="Cambria Math" panose="02040503050406030204" pitchFamily="18" charset="0"/>
                            </a:rPr>
                          </m:ctrlPr>
                        </m:sSubPr>
                        <m:e>
                          <m:r>
                            <a:rPr lang="en-US" i="1" dirty="0" smtClean="0">
                              <a:solidFill>
                                <a:schemeClr val="tx1"/>
                              </a:solidFill>
                              <a:latin typeface="Cambria Math" panose="02040503050406030204" pitchFamily="18" charset="0"/>
                            </a:rPr>
                            <m:t>𝐻</m:t>
                          </m:r>
                        </m:e>
                        <m:sub>
                          <m:r>
                            <a:rPr lang="en-US" b="0" i="1" dirty="0" smtClean="0">
                              <a:solidFill>
                                <a:schemeClr val="tx1"/>
                              </a:solidFill>
                              <a:latin typeface="Cambria Math" panose="02040503050406030204" pitchFamily="18" charset="0"/>
                            </a:rPr>
                            <m:t>2</m:t>
                          </m:r>
                        </m:sub>
                      </m:sSub>
                    </m:oMath>
                  </m:oMathPara>
                </a14:m>
                <a:endParaRPr lang="en-US" dirty="0"/>
              </a:p>
            </p:txBody>
          </p:sp>
        </mc:Choice>
        <mc:Fallback xmlns="">
          <p:sp>
            <p:nvSpPr>
              <p:cNvPr id="35" name="Content Placeholder 2">
                <a:extLst>
                  <a:ext uri="{FF2B5EF4-FFF2-40B4-BE49-F238E27FC236}">
                    <a16:creationId xmlns:a16="http://schemas.microsoft.com/office/drawing/2014/main" id="{9D8CC347-2FA3-E24F-9CB3-9A70A2102FC0}"/>
                  </a:ext>
                </a:extLst>
              </p:cNvPr>
              <p:cNvSpPr txBox="1">
                <a:spLocks noRot="1" noChangeAspect="1" noMove="1" noResize="1" noEditPoints="1" noAdjustHandles="1" noChangeArrowheads="1" noChangeShapeType="1" noTextEdit="1"/>
              </p:cNvSpPr>
              <p:nvPr/>
            </p:nvSpPr>
            <p:spPr>
              <a:xfrm>
                <a:off x="5875254" y="4260448"/>
                <a:ext cx="878543" cy="491270"/>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Content Placeholder 2">
                <a:extLst>
                  <a:ext uri="{FF2B5EF4-FFF2-40B4-BE49-F238E27FC236}">
                    <a16:creationId xmlns:a16="http://schemas.microsoft.com/office/drawing/2014/main" id="{A3511906-2F34-2B4E-898C-BF187B86B7A7}"/>
                  </a:ext>
                </a:extLst>
              </p:cNvPr>
              <p:cNvSpPr txBox="1">
                <a:spLocks/>
              </p:cNvSpPr>
              <p:nvPr/>
            </p:nvSpPr>
            <p:spPr>
              <a:xfrm>
                <a:off x="9087294" y="3314198"/>
                <a:ext cx="878543" cy="49127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b="0" i="1" dirty="0" smtClean="0">
                              <a:solidFill>
                                <a:schemeClr val="tx1"/>
                              </a:solidFill>
                              <a:latin typeface="Cambria Math" panose="02040503050406030204" pitchFamily="18" charset="0"/>
                            </a:rPr>
                          </m:ctrlPr>
                        </m:sSubPr>
                        <m:e>
                          <m:r>
                            <a:rPr lang="en-US" b="0" i="1" dirty="0" smtClean="0">
                              <a:solidFill>
                                <a:schemeClr val="tx1"/>
                              </a:solidFill>
                              <a:latin typeface="Cambria Math" panose="02040503050406030204" pitchFamily="18" charset="0"/>
                            </a:rPr>
                            <m:t>𝑂</m:t>
                          </m:r>
                        </m:e>
                        <m:sub>
                          <m:r>
                            <a:rPr lang="en-US" i="1" dirty="0" smtClean="0">
                              <a:solidFill>
                                <a:schemeClr val="tx1"/>
                              </a:solidFill>
                              <a:latin typeface="Cambria Math" panose="02040503050406030204" pitchFamily="18" charset="0"/>
                            </a:rPr>
                            <m:t>1</m:t>
                          </m:r>
                        </m:sub>
                      </m:sSub>
                    </m:oMath>
                  </m:oMathPara>
                </a14:m>
                <a:endParaRPr lang="en-US" dirty="0"/>
              </a:p>
            </p:txBody>
          </p:sp>
        </mc:Choice>
        <mc:Fallback xmlns="">
          <p:sp>
            <p:nvSpPr>
              <p:cNvPr id="36" name="Content Placeholder 2">
                <a:extLst>
                  <a:ext uri="{FF2B5EF4-FFF2-40B4-BE49-F238E27FC236}">
                    <a16:creationId xmlns:a16="http://schemas.microsoft.com/office/drawing/2014/main" id="{A3511906-2F34-2B4E-898C-BF187B86B7A7}"/>
                  </a:ext>
                </a:extLst>
              </p:cNvPr>
              <p:cNvSpPr txBox="1">
                <a:spLocks noRot="1" noChangeAspect="1" noMove="1" noResize="1" noEditPoints="1" noAdjustHandles="1" noChangeArrowheads="1" noChangeShapeType="1" noTextEdit="1"/>
              </p:cNvSpPr>
              <p:nvPr/>
            </p:nvSpPr>
            <p:spPr>
              <a:xfrm>
                <a:off x="9087294" y="3314198"/>
                <a:ext cx="878543" cy="491270"/>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Content Placeholder 2">
                <a:extLst>
                  <a:ext uri="{FF2B5EF4-FFF2-40B4-BE49-F238E27FC236}">
                    <a16:creationId xmlns:a16="http://schemas.microsoft.com/office/drawing/2014/main" id="{E6FE47F3-203E-1C4C-BBDE-FEE31023C960}"/>
                  </a:ext>
                </a:extLst>
              </p:cNvPr>
              <p:cNvSpPr txBox="1">
                <a:spLocks/>
              </p:cNvSpPr>
              <p:nvPr/>
            </p:nvSpPr>
            <p:spPr>
              <a:xfrm>
                <a:off x="460243" y="2972616"/>
                <a:ext cx="878543" cy="49127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𝐼</m:t>
                          </m:r>
                        </m:e>
                        <m:sub>
                          <m:r>
                            <a:rPr lang="en-US" i="1" dirty="0" smtClean="0">
                              <a:latin typeface="Cambria Math" panose="02040503050406030204" pitchFamily="18" charset="0"/>
                            </a:rPr>
                            <m:t>1</m:t>
                          </m:r>
                        </m:sub>
                      </m:sSub>
                    </m:oMath>
                  </m:oMathPara>
                </a14:m>
                <a:endParaRPr lang="en-US" dirty="0"/>
              </a:p>
            </p:txBody>
          </p:sp>
        </mc:Choice>
        <mc:Fallback xmlns="">
          <p:sp>
            <p:nvSpPr>
              <p:cNvPr id="37" name="Content Placeholder 2">
                <a:extLst>
                  <a:ext uri="{FF2B5EF4-FFF2-40B4-BE49-F238E27FC236}">
                    <a16:creationId xmlns:a16="http://schemas.microsoft.com/office/drawing/2014/main" id="{E6FE47F3-203E-1C4C-BBDE-FEE31023C960}"/>
                  </a:ext>
                </a:extLst>
              </p:cNvPr>
              <p:cNvSpPr txBox="1">
                <a:spLocks noRot="1" noChangeAspect="1" noMove="1" noResize="1" noEditPoints="1" noAdjustHandles="1" noChangeArrowheads="1" noChangeShapeType="1" noTextEdit="1"/>
              </p:cNvSpPr>
              <p:nvPr/>
            </p:nvSpPr>
            <p:spPr>
              <a:xfrm>
                <a:off x="460243" y="2972616"/>
                <a:ext cx="878543" cy="491270"/>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Content Placeholder 2">
                <a:extLst>
                  <a:ext uri="{FF2B5EF4-FFF2-40B4-BE49-F238E27FC236}">
                    <a16:creationId xmlns:a16="http://schemas.microsoft.com/office/drawing/2014/main" id="{8DDE642B-DD9F-594F-96A3-C488EC8620DC}"/>
                  </a:ext>
                </a:extLst>
              </p:cNvPr>
              <p:cNvSpPr txBox="1">
                <a:spLocks/>
              </p:cNvSpPr>
              <p:nvPr/>
            </p:nvSpPr>
            <p:spPr>
              <a:xfrm>
                <a:off x="460243" y="4873766"/>
                <a:ext cx="878543" cy="49127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𝐼</m:t>
                          </m:r>
                        </m:e>
                        <m:sub>
                          <m:r>
                            <a:rPr lang="en-US" i="1" dirty="0" smtClean="0">
                              <a:latin typeface="Cambria Math" panose="02040503050406030204" pitchFamily="18" charset="0"/>
                            </a:rPr>
                            <m:t>2</m:t>
                          </m:r>
                        </m:sub>
                      </m:sSub>
                    </m:oMath>
                  </m:oMathPara>
                </a14:m>
                <a:endParaRPr lang="en-US" dirty="0"/>
              </a:p>
            </p:txBody>
          </p:sp>
        </mc:Choice>
        <mc:Fallback xmlns="">
          <p:sp>
            <p:nvSpPr>
              <p:cNvPr id="38" name="Content Placeholder 2">
                <a:extLst>
                  <a:ext uri="{FF2B5EF4-FFF2-40B4-BE49-F238E27FC236}">
                    <a16:creationId xmlns:a16="http://schemas.microsoft.com/office/drawing/2014/main" id="{8DDE642B-DD9F-594F-96A3-C488EC8620DC}"/>
                  </a:ext>
                </a:extLst>
              </p:cNvPr>
              <p:cNvSpPr txBox="1">
                <a:spLocks noRot="1" noChangeAspect="1" noMove="1" noResize="1" noEditPoints="1" noAdjustHandles="1" noChangeArrowheads="1" noChangeShapeType="1" noTextEdit="1"/>
              </p:cNvSpPr>
              <p:nvPr/>
            </p:nvSpPr>
            <p:spPr>
              <a:xfrm>
                <a:off x="460243" y="4873766"/>
                <a:ext cx="878543" cy="491270"/>
              </a:xfrm>
              <a:prstGeom prst="rect">
                <a:avLst/>
              </a:prstGeom>
              <a:blipFill>
                <a:blip r:embed="rId10"/>
                <a:stretch>
                  <a:fillRect/>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F3B050E5-10C6-794C-BDCC-F074D043D9DF}"/>
              </a:ext>
            </a:extLst>
          </p:cNvPr>
          <p:cNvSpPr txBox="1"/>
          <p:nvPr/>
        </p:nvSpPr>
        <p:spPr>
          <a:xfrm>
            <a:off x="531729" y="1227639"/>
            <a:ext cx="10687050" cy="461665"/>
          </a:xfrm>
          <a:prstGeom prst="rect">
            <a:avLst/>
          </a:prstGeom>
          <a:noFill/>
        </p:spPr>
        <p:txBody>
          <a:bodyPr wrap="square" rtlCol="0">
            <a:spAutoFit/>
          </a:bodyPr>
          <a:lstStyle/>
          <a:p>
            <a:r>
              <a:rPr lang="en-US" sz="2400" dirty="0">
                <a:latin typeface="Helvetica" pitchFamily="2" charset="0"/>
              </a:rPr>
              <a:t> </a:t>
            </a:r>
            <a:r>
              <a:rPr lang="en-US" sz="2400" i="1" dirty="0">
                <a:latin typeface="Helvetica" pitchFamily="2" charset="0"/>
              </a:rPr>
              <a:t>error = 0.5 – 0.69</a:t>
            </a:r>
          </a:p>
        </p:txBody>
      </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2644A6DB-99F0-164F-9D11-5E4655BA3F62}"/>
                  </a:ext>
                </a:extLst>
              </p:cNvPr>
              <p:cNvSpPr txBox="1"/>
              <p:nvPr/>
            </p:nvSpPr>
            <p:spPr>
              <a:xfrm>
                <a:off x="2170322" y="3686558"/>
                <a:ext cx="1456232" cy="4308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𝑤</m:t>
                          </m:r>
                        </m:e>
                        <m:sub>
                          <m:r>
                            <a:rPr lang="en-US" sz="2200" b="0" i="1" smtClean="0">
                              <a:latin typeface="Cambria Math" panose="02040503050406030204" pitchFamily="18" charset="0"/>
                            </a:rPr>
                            <m:t>2</m:t>
                          </m:r>
                        </m:sub>
                      </m:sSub>
                      <m:r>
                        <a:rPr lang="en-US" sz="2200" b="0" i="1" smtClean="0">
                          <a:latin typeface="Cambria Math" panose="02040503050406030204" pitchFamily="18" charset="0"/>
                        </a:rPr>
                        <m:t>=0.40</m:t>
                      </m:r>
                    </m:oMath>
                  </m:oMathPara>
                </a14:m>
                <a:endParaRPr lang="en-US" sz="2200" dirty="0"/>
              </a:p>
            </p:txBody>
          </p:sp>
        </mc:Choice>
        <mc:Fallback xmlns="">
          <p:sp>
            <p:nvSpPr>
              <p:cNvPr id="39" name="TextBox 38">
                <a:extLst>
                  <a:ext uri="{FF2B5EF4-FFF2-40B4-BE49-F238E27FC236}">
                    <a16:creationId xmlns:a16="http://schemas.microsoft.com/office/drawing/2014/main" id="{2644A6DB-99F0-164F-9D11-5E4655BA3F62}"/>
                  </a:ext>
                </a:extLst>
              </p:cNvPr>
              <p:cNvSpPr txBox="1">
                <a:spLocks noRot="1" noChangeAspect="1" noMove="1" noResize="1" noEditPoints="1" noAdjustHandles="1" noChangeArrowheads="1" noChangeShapeType="1" noTextEdit="1"/>
              </p:cNvSpPr>
              <p:nvPr/>
            </p:nvSpPr>
            <p:spPr>
              <a:xfrm>
                <a:off x="2170322" y="3686558"/>
                <a:ext cx="1456232" cy="430887"/>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3E3B7B50-ABF0-0245-BBC9-874F739BB847}"/>
                  </a:ext>
                </a:extLst>
              </p:cNvPr>
              <p:cNvSpPr txBox="1"/>
              <p:nvPr/>
            </p:nvSpPr>
            <p:spPr>
              <a:xfrm>
                <a:off x="2386565" y="4244592"/>
                <a:ext cx="1248227" cy="430887"/>
              </a:xfrm>
              <a:prstGeom prst="rect">
                <a:avLst/>
              </a:prstGeom>
              <a:noFill/>
            </p:spPr>
            <p:txBody>
              <a:bodyPr wrap="none" rtlCol="0">
                <a:spAutoFit/>
              </a:bodyPr>
              <a:lstStyle/>
              <a:p>
                <a14:m>
                  <m:oMath xmlns:m="http://schemas.openxmlformats.org/officeDocument/2006/math">
                    <m:sSub>
                      <m:sSubPr>
                        <m:ctrlPr>
                          <a:rPr lang="en-US" sz="2200" b="0" i="1" smtClean="0">
                            <a:latin typeface="Cambria Math" panose="02040503050406030204" pitchFamily="18" charset="0"/>
                            <a:ea typeface="Cambria Math" panose="02040503050406030204" pitchFamily="18" charset="0"/>
                          </a:rPr>
                        </m:ctrlPr>
                      </m:sSubPr>
                      <m:e>
                        <m:r>
                          <a:rPr lang="en-US" sz="2200" b="0" i="1" smtClean="0">
                            <a:latin typeface="Cambria Math" panose="02040503050406030204" pitchFamily="18" charset="0"/>
                            <a:ea typeface="Cambria Math" panose="02040503050406030204" pitchFamily="18" charset="0"/>
                          </a:rPr>
                          <m:t>𝑤</m:t>
                        </m:r>
                      </m:e>
                      <m:sub>
                        <m:r>
                          <a:rPr lang="en-US" sz="2200" b="0" i="1" smtClean="0">
                            <a:latin typeface="Cambria Math" panose="02040503050406030204" pitchFamily="18" charset="0"/>
                            <a:ea typeface="Cambria Math" panose="02040503050406030204" pitchFamily="18" charset="0"/>
                          </a:rPr>
                          <m:t>3</m:t>
                        </m:r>
                      </m:sub>
                    </m:sSub>
                  </m:oMath>
                </a14:m>
                <a:r>
                  <a:rPr lang="en-US" sz="2200" dirty="0">
                    <a:latin typeface="Cambria Math" panose="02040503050406030204" pitchFamily="18" charset="0"/>
                    <a:ea typeface="Cambria Math" panose="02040503050406030204" pitchFamily="18" charset="0"/>
                  </a:rPr>
                  <a:t>=0.80</a:t>
                </a:r>
              </a:p>
            </p:txBody>
          </p:sp>
        </mc:Choice>
        <mc:Fallback xmlns="">
          <p:sp>
            <p:nvSpPr>
              <p:cNvPr id="40" name="TextBox 39">
                <a:extLst>
                  <a:ext uri="{FF2B5EF4-FFF2-40B4-BE49-F238E27FC236}">
                    <a16:creationId xmlns:a16="http://schemas.microsoft.com/office/drawing/2014/main" id="{3E3B7B50-ABF0-0245-BBC9-874F739BB847}"/>
                  </a:ext>
                </a:extLst>
              </p:cNvPr>
              <p:cNvSpPr txBox="1">
                <a:spLocks noRot="1" noChangeAspect="1" noMove="1" noResize="1" noEditPoints="1" noAdjustHandles="1" noChangeArrowheads="1" noChangeShapeType="1" noTextEdit="1"/>
              </p:cNvSpPr>
              <p:nvPr/>
            </p:nvSpPr>
            <p:spPr>
              <a:xfrm>
                <a:off x="2386565" y="4244592"/>
                <a:ext cx="1248227" cy="430887"/>
              </a:xfrm>
              <a:prstGeom prst="rect">
                <a:avLst/>
              </a:prstGeom>
              <a:blipFill>
                <a:blip r:embed="rId12"/>
                <a:stretch>
                  <a:fillRect t="-5714" r="-5051" b="-28571"/>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3019BCD4-233D-B946-A188-285CAD19A19B}"/>
              </a:ext>
            </a:extLst>
          </p:cNvPr>
          <p:cNvSpPr txBox="1"/>
          <p:nvPr/>
        </p:nvSpPr>
        <p:spPr>
          <a:xfrm>
            <a:off x="9526565" y="4092274"/>
            <a:ext cx="1305935" cy="369332"/>
          </a:xfrm>
          <a:prstGeom prst="rect">
            <a:avLst/>
          </a:prstGeom>
          <a:noFill/>
        </p:spPr>
        <p:txBody>
          <a:bodyPr wrap="none" rtlCol="0">
            <a:spAutoFit/>
          </a:bodyPr>
          <a:lstStyle/>
          <a:p>
            <a:r>
              <a:rPr lang="en-US" dirty="0">
                <a:latin typeface="Helvetica" pitchFamily="2" charset="0"/>
              </a:rPr>
              <a:t>Target: 0.5</a:t>
            </a:r>
          </a:p>
        </p:txBody>
      </p:sp>
    </p:spTree>
    <p:extLst>
      <p:ext uri="{BB962C8B-B14F-4D97-AF65-F5344CB8AC3E}">
        <p14:creationId xmlns:p14="http://schemas.microsoft.com/office/powerpoint/2010/main" val="311092070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a:xfrm>
            <a:off x="422536" y="27251"/>
            <a:ext cx="10058400" cy="1371600"/>
          </a:xfrm>
        </p:spPr>
        <p:txBody>
          <a:bodyPr/>
          <a:lstStyle/>
          <a:p>
            <a:r>
              <a:rPr lang="en-US" dirty="0">
                <a:latin typeface="Helvetica" pitchFamily="2" charset="0"/>
              </a:rPr>
              <a:t>Back Propagation Example</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p:txBody>
          <a:bodyPr>
            <a:normAutofit/>
          </a:bodyPr>
          <a:lstStyle/>
          <a:p>
            <a:endParaRPr lang="en-US" sz="2400" dirty="0">
              <a:latin typeface="Helvetica" pitchFamily="2" charset="0"/>
            </a:endParaRPr>
          </a:p>
          <a:p>
            <a:pPr marL="0" indent="0">
              <a:buNone/>
            </a:pPr>
            <a:endParaRPr lang="en-US" sz="2400" dirty="0">
              <a:latin typeface="Helvetica" pitchFamily="2" charset="0"/>
            </a:endParaRPr>
          </a:p>
        </p:txBody>
      </p:sp>
      <p:grpSp>
        <p:nvGrpSpPr>
          <p:cNvPr id="4" name="Group 3">
            <a:extLst>
              <a:ext uri="{FF2B5EF4-FFF2-40B4-BE49-F238E27FC236}">
                <a16:creationId xmlns:a16="http://schemas.microsoft.com/office/drawing/2014/main" id="{F2289EC0-BEE5-C54C-941C-D1D22C501FE9}"/>
              </a:ext>
            </a:extLst>
          </p:cNvPr>
          <p:cNvGrpSpPr/>
          <p:nvPr/>
        </p:nvGrpSpPr>
        <p:grpSpPr>
          <a:xfrm>
            <a:off x="1066799" y="2654306"/>
            <a:ext cx="8459767" cy="3092895"/>
            <a:chOff x="3375581" y="2991232"/>
            <a:chExt cx="4589912" cy="2034562"/>
          </a:xfrm>
        </p:grpSpPr>
        <p:sp>
          <p:nvSpPr>
            <p:cNvPr id="14" name="Oval 13">
              <a:extLst>
                <a:ext uri="{FF2B5EF4-FFF2-40B4-BE49-F238E27FC236}">
                  <a16:creationId xmlns:a16="http://schemas.microsoft.com/office/drawing/2014/main" id="{E74544D5-EB92-D349-B000-DF8E15FD9E07}"/>
                </a:ext>
              </a:extLst>
            </p:cNvPr>
            <p:cNvSpPr/>
            <p:nvPr/>
          </p:nvSpPr>
          <p:spPr>
            <a:xfrm>
              <a:off x="3375582" y="2991232"/>
              <a:ext cx="938637" cy="825956"/>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0.35</a:t>
              </a:r>
            </a:p>
          </p:txBody>
        </p:sp>
        <p:sp>
          <p:nvSpPr>
            <p:cNvPr id="15" name="Oval 14">
              <a:extLst>
                <a:ext uri="{FF2B5EF4-FFF2-40B4-BE49-F238E27FC236}">
                  <a16:creationId xmlns:a16="http://schemas.microsoft.com/office/drawing/2014/main" id="{F521F1DA-EC70-7F4B-9BE4-67D2FF50F7D7}"/>
                </a:ext>
              </a:extLst>
            </p:cNvPr>
            <p:cNvSpPr/>
            <p:nvPr/>
          </p:nvSpPr>
          <p:spPr>
            <a:xfrm>
              <a:off x="3375581" y="4199838"/>
              <a:ext cx="938637" cy="825956"/>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0.9</a:t>
              </a:r>
            </a:p>
          </p:txBody>
        </p:sp>
        <p:sp>
          <p:nvSpPr>
            <p:cNvPr id="16" name="Oval 15">
              <a:extLst>
                <a:ext uri="{FF2B5EF4-FFF2-40B4-BE49-F238E27FC236}">
                  <a16:creationId xmlns:a16="http://schemas.microsoft.com/office/drawing/2014/main" id="{9E2F0B38-4A5D-F14A-80F5-1268744DDA8E}"/>
                </a:ext>
              </a:extLst>
            </p:cNvPr>
            <p:cNvSpPr/>
            <p:nvPr/>
          </p:nvSpPr>
          <p:spPr>
            <a:xfrm>
              <a:off x="5285344" y="3001391"/>
              <a:ext cx="938637" cy="825956"/>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0.68</a:t>
              </a:r>
            </a:p>
          </p:txBody>
        </p:sp>
        <p:sp>
          <p:nvSpPr>
            <p:cNvPr id="17" name="Oval 16">
              <a:extLst>
                <a:ext uri="{FF2B5EF4-FFF2-40B4-BE49-F238E27FC236}">
                  <a16:creationId xmlns:a16="http://schemas.microsoft.com/office/drawing/2014/main" id="{E0DB1823-4CEA-3A4C-B00D-9089ECD8926D}"/>
                </a:ext>
              </a:extLst>
            </p:cNvPr>
            <p:cNvSpPr/>
            <p:nvPr/>
          </p:nvSpPr>
          <p:spPr>
            <a:xfrm>
              <a:off x="5285344" y="4199838"/>
              <a:ext cx="938637" cy="825956"/>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0.66</a:t>
              </a:r>
            </a:p>
          </p:txBody>
        </p:sp>
        <p:sp>
          <p:nvSpPr>
            <p:cNvPr id="18" name="Oval 17">
              <a:extLst>
                <a:ext uri="{FF2B5EF4-FFF2-40B4-BE49-F238E27FC236}">
                  <a16:creationId xmlns:a16="http://schemas.microsoft.com/office/drawing/2014/main" id="{212D0EF4-CDAF-3E48-9762-96B3A0BFDBFE}"/>
                </a:ext>
              </a:extLst>
            </p:cNvPr>
            <p:cNvSpPr/>
            <p:nvPr/>
          </p:nvSpPr>
          <p:spPr>
            <a:xfrm>
              <a:off x="7026856" y="3613735"/>
              <a:ext cx="938637" cy="825956"/>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0.69</a:t>
              </a:r>
            </a:p>
          </p:txBody>
        </p:sp>
        <p:cxnSp>
          <p:nvCxnSpPr>
            <p:cNvPr id="19" name="Straight Arrow Connector 18">
              <a:extLst>
                <a:ext uri="{FF2B5EF4-FFF2-40B4-BE49-F238E27FC236}">
                  <a16:creationId xmlns:a16="http://schemas.microsoft.com/office/drawing/2014/main" id="{904FB72E-F32B-4C40-B12A-58ED7C24BC10}"/>
                </a:ext>
              </a:extLst>
            </p:cNvPr>
            <p:cNvCxnSpPr>
              <a:stCxn id="14" idx="6"/>
              <a:endCxn id="16" idx="2"/>
            </p:cNvCxnSpPr>
            <p:nvPr/>
          </p:nvCxnSpPr>
          <p:spPr>
            <a:xfrm>
              <a:off x="4314219" y="3404210"/>
              <a:ext cx="971125" cy="10159"/>
            </a:xfrm>
            <a:prstGeom prst="straightConnector1">
              <a:avLst/>
            </a:prstGeom>
            <a:solidFill>
              <a:srgbClr val="FF0000"/>
            </a:solidFill>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0EAAED42-6560-7A4C-A1DB-DC39FB8DC617}"/>
                </a:ext>
              </a:extLst>
            </p:cNvPr>
            <p:cNvCxnSpPr/>
            <p:nvPr/>
          </p:nvCxnSpPr>
          <p:spPr>
            <a:xfrm>
              <a:off x="4314219" y="4619991"/>
              <a:ext cx="971125" cy="10159"/>
            </a:xfrm>
            <a:prstGeom prst="straightConnector1">
              <a:avLst/>
            </a:prstGeom>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5DD30C84-2C74-EC49-87EE-7653B34BD18B}"/>
                </a:ext>
              </a:extLst>
            </p:cNvPr>
            <p:cNvCxnSpPr>
              <a:cxnSpLocks/>
              <a:endCxn id="18" idx="2"/>
            </p:cNvCxnSpPr>
            <p:nvPr/>
          </p:nvCxnSpPr>
          <p:spPr>
            <a:xfrm>
              <a:off x="6223981" y="3442259"/>
              <a:ext cx="802875" cy="584454"/>
            </a:xfrm>
            <a:prstGeom prst="straightConnector1">
              <a:avLst/>
            </a:prstGeom>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FF3F8198-7A53-2A45-B950-88C6270E9670}"/>
                </a:ext>
              </a:extLst>
            </p:cNvPr>
            <p:cNvCxnSpPr>
              <a:cxnSpLocks/>
              <a:endCxn id="18" idx="2"/>
            </p:cNvCxnSpPr>
            <p:nvPr/>
          </p:nvCxnSpPr>
          <p:spPr>
            <a:xfrm flipV="1">
              <a:off x="6223981" y="4026713"/>
              <a:ext cx="802875" cy="588198"/>
            </a:xfrm>
            <a:prstGeom prst="straightConnector1">
              <a:avLst/>
            </a:prstGeom>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25B65946-CE70-9244-905F-BFE49F6C6ABD}"/>
                </a:ext>
              </a:extLst>
            </p:cNvPr>
            <p:cNvCxnSpPr>
              <a:cxnSpLocks/>
              <a:stCxn id="14" idx="6"/>
              <a:endCxn id="17" idx="1"/>
            </p:cNvCxnSpPr>
            <p:nvPr/>
          </p:nvCxnSpPr>
          <p:spPr>
            <a:xfrm>
              <a:off x="4314219" y="3404210"/>
              <a:ext cx="1108585" cy="916586"/>
            </a:xfrm>
            <a:prstGeom prst="straightConnector1">
              <a:avLst/>
            </a:prstGeom>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51F8FD80-36AF-EE45-976A-709D04550509}"/>
                </a:ext>
              </a:extLst>
            </p:cNvPr>
            <p:cNvCxnSpPr>
              <a:cxnSpLocks/>
              <a:stCxn id="15" idx="6"/>
              <a:endCxn id="16" idx="3"/>
            </p:cNvCxnSpPr>
            <p:nvPr/>
          </p:nvCxnSpPr>
          <p:spPr>
            <a:xfrm flipV="1">
              <a:off x="4314218" y="3706389"/>
              <a:ext cx="1108586" cy="906427"/>
            </a:xfrm>
            <a:prstGeom prst="straightConnector1">
              <a:avLst/>
            </a:prstGeom>
            <a:solidFill>
              <a:srgbClr val="FF0000"/>
            </a:solidFill>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BB0733E6-4BD7-8F4A-9505-E48C6EE57679}"/>
                  </a:ext>
                </a:extLst>
              </p:cNvPr>
              <p:cNvSpPr txBox="1"/>
              <p:nvPr/>
            </p:nvSpPr>
            <p:spPr>
              <a:xfrm>
                <a:off x="3000051" y="2772304"/>
                <a:ext cx="1449692" cy="4308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𝑤</m:t>
                          </m:r>
                        </m:e>
                        <m:sub>
                          <m:r>
                            <a:rPr lang="en-US" sz="2200" b="0" i="1" smtClean="0">
                              <a:latin typeface="Cambria Math" panose="02040503050406030204" pitchFamily="18" charset="0"/>
                            </a:rPr>
                            <m:t>1</m:t>
                          </m:r>
                        </m:sub>
                      </m:sSub>
                      <m:r>
                        <a:rPr lang="en-US" sz="2200" b="0" i="1" smtClean="0">
                          <a:latin typeface="Cambria Math" panose="02040503050406030204" pitchFamily="18" charset="0"/>
                        </a:rPr>
                        <m:t>=0.10</m:t>
                      </m:r>
                    </m:oMath>
                  </m:oMathPara>
                </a14:m>
                <a:endParaRPr lang="en-US" sz="2200" dirty="0"/>
              </a:p>
            </p:txBody>
          </p:sp>
        </mc:Choice>
        <mc:Fallback xmlns="">
          <p:sp>
            <p:nvSpPr>
              <p:cNvPr id="28" name="TextBox 27">
                <a:extLst>
                  <a:ext uri="{FF2B5EF4-FFF2-40B4-BE49-F238E27FC236}">
                    <a16:creationId xmlns:a16="http://schemas.microsoft.com/office/drawing/2014/main" id="{BB0733E6-4BD7-8F4A-9505-E48C6EE57679}"/>
                  </a:ext>
                </a:extLst>
              </p:cNvPr>
              <p:cNvSpPr txBox="1">
                <a:spLocks noRot="1" noChangeAspect="1" noMove="1" noResize="1" noEditPoints="1" noAdjustHandles="1" noChangeArrowheads="1" noChangeShapeType="1" noTextEdit="1"/>
              </p:cNvSpPr>
              <p:nvPr/>
            </p:nvSpPr>
            <p:spPr>
              <a:xfrm>
                <a:off x="3000051" y="2772304"/>
                <a:ext cx="1449692" cy="430887"/>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26C39DDA-A519-4D4F-A47D-D40ADAB1EF70}"/>
                  </a:ext>
                </a:extLst>
              </p:cNvPr>
              <p:cNvSpPr txBox="1"/>
              <p:nvPr/>
            </p:nvSpPr>
            <p:spPr>
              <a:xfrm>
                <a:off x="2988090" y="5125918"/>
                <a:ext cx="1239698" cy="430887"/>
              </a:xfrm>
              <a:prstGeom prst="rect">
                <a:avLst/>
              </a:prstGeom>
              <a:noFill/>
            </p:spPr>
            <p:txBody>
              <a:bodyPr wrap="none" rtlCol="0">
                <a:spAutoFit/>
              </a:bodyPr>
              <a:lstStyle/>
              <a:p>
                <a14:m>
                  <m:oMath xmlns:m="http://schemas.openxmlformats.org/officeDocument/2006/math">
                    <m:sSub>
                      <m:sSubPr>
                        <m:ctrlPr>
                          <a:rPr lang="en-US" sz="2200" b="0" i="1" smtClean="0">
                            <a:latin typeface="Cambria Math" panose="02040503050406030204" pitchFamily="18" charset="0"/>
                            <a:ea typeface="Cambria Math" panose="02040503050406030204" pitchFamily="18" charset="0"/>
                          </a:rPr>
                        </m:ctrlPr>
                      </m:sSubPr>
                      <m:e>
                        <m:r>
                          <a:rPr lang="en-US" sz="2200" b="0" i="1" smtClean="0">
                            <a:latin typeface="Cambria Math" panose="02040503050406030204" pitchFamily="18" charset="0"/>
                            <a:ea typeface="Cambria Math" panose="02040503050406030204" pitchFamily="18" charset="0"/>
                          </a:rPr>
                          <m:t>𝑤</m:t>
                        </m:r>
                      </m:e>
                      <m:sub>
                        <m:r>
                          <a:rPr lang="en-US" sz="2200" b="0" i="1" smtClean="0">
                            <a:latin typeface="Cambria Math" panose="02040503050406030204" pitchFamily="18" charset="0"/>
                            <a:ea typeface="Cambria Math" panose="02040503050406030204" pitchFamily="18" charset="0"/>
                          </a:rPr>
                          <m:t>4</m:t>
                        </m:r>
                      </m:sub>
                    </m:sSub>
                  </m:oMath>
                </a14:m>
                <a:r>
                  <a:rPr lang="en-US" sz="2200" dirty="0">
                    <a:latin typeface="Cambria Math" panose="02040503050406030204" pitchFamily="18" charset="0"/>
                    <a:ea typeface="Cambria Math" panose="02040503050406030204" pitchFamily="18" charset="0"/>
                  </a:rPr>
                  <a:t>=0.60</a:t>
                </a:r>
              </a:p>
            </p:txBody>
          </p:sp>
        </mc:Choice>
        <mc:Fallback xmlns="">
          <p:sp>
            <p:nvSpPr>
              <p:cNvPr id="29" name="TextBox 28">
                <a:extLst>
                  <a:ext uri="{FF2B5EF4-FFF2-40B4-BE49-F238E27FC236}">
                    <a16:creationId xmlns:a16="http://schemas.microsoft.com/office/drawing/2014/main" id="{26C39DDA-A519-4D4F-A47D-D40ADAB1EF70}"/>
                  </a:ext>
                </a:extLst>
              </p:cNvPr>
              <p:cNvSpPr txBox="1">
                <a:spLocks noRot="1" noChangeAspect="1" noMove="1" noResize="1" noEditPoints="1" noAdjustHandles="1" noChangeArrowheads="1" noChangeShapeType="1" noTextEdit="1"/>
              </p:cNvSpPr>
              <p:nvPr/>
            </p:nvSpPr>
            <p:spPr>
              <a:xfrm>
                <a:off x="2988090" y="5125918"/>
                <a:ext cx="1239698" cy="430887"/>
              </a:xfrm>
              <a:prstGeom prst="rect">
                <a:avLst/>
              </a:prstGeom>
              <a:blipFill>
                <a:blip r:embed="rId3"/>
                <a:stretch>
                  <a:fillRect t="-8571" r="-4040" b="-25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37663B59-496B-7949-B018-1E24CA72E070}"/>
                  </a:ext>
                </a:extLst>
              </p:cNvPr>
              <p:cNvSpPr txBox="1"/>
              <p:nvPr/>
            </p:nvSpPr>
            <p:spPr>
              <a:xfrm>
                <a:off x="6698499" y="3201761"/>
                <a:ext cx="1373261" cy="430887"/>
              </a:xfrm>
              <a:prstGeom prst="rect">
                <a:avLst/>
              </a:prstGeom>
              <a:noFill/>
            </p:spPr>
            <p:txBody>
              <a:bodyPr wrap="none" rtlCol="0">
                <a:spAutoFit/>
              </a:bodyPr>
              <a:lstStyle/>
              <a:p>
                <a14:m>
                  <m:oMath xmlns:m="http://schemas.openxmlformats.org/officeDocument/2006/math">
                    <m:sSub>
                      <m:sSubPr>
                        <m:ctrlPr>
                          <a:rPr lang="en-US" sz="2200" b="0" i="1" smtClean="0">
                            <a:latin typeface="Cambria Math" panose="02040503050406030204" pitchFamily="18" charset="0"/>
                            <a:ea typeface="Cambria Math" panose="02040503050406030204" pitchFamily="18" charset="0"/>
                          </a:rPr>
                        </m:ctrlPr>
                      </m:sSubPr>
                      <m:e>
                        <m:r>
                          <a:rPr lang="en-US" sz="2200" b="0" i="1" smtClean="0">
                            <a:latin typeface="Cambria Math" panose="02040503050406030204" pitchFamily="18" charset="0"/>
                            <a:ea typeface="Cambria Math" panose="02040503050406030204" pitchFamily="18" charset="0"/>
                          </a:rPr>
                          <m:t>𝑤</m:t>
                        </m:r>
                      </m:e>
                      <m:sub>
                        <m:r>
                          <a:rPr lang="en-US" sz="2200" b="0" i="1" smtClean="0">
                            <a:latin typeface="Cambria Math" panose="02040503050406030204" pitchFamily="18" charset="0"/>
                            <a:ea typeface="Cambria Math" panose="02040503050406030204" pitchFamily="18" charset="0"/>
                          </a:rPr>
                          <m:t>5</m:t>
                        </m:r>
                      </m:sub>
                    </m:sSub>
                  </m:oMath>
                </a14:m>
                <a:r>
                  <a:rPr lang="en-US" sz="2200" dirty="0">
                    <a:latin typeface="Cambria Math" panose="02040503050406030204" pitchFamily="18" charset="0"/>
                    <a:ea typeface="Cambria Math" panose="02040503050406030204" pitchFamily="18" charset="0"/>
                  </a:rPr>
                  <a:t> = 0.30</a:t>
                </a:r>
              </a:p>
            </p:txBody>
          </p:sp>
        </mc:Choice>
        <mc:Fallback xmlns="">
          <p:sp>
            <p:nvSpPr>
              <p:cNvPr id="32" name="TextBox 31">
                <a:extLst>
                  <a:ext uri="{FF2B5EF4-FFF2-40B4-BE49-F238E27FC236}">
                    <a16:creationId xmlns:a16="http://schemas.microsoft.com/office/drawing/2014/main" id="{37663B59-496B-7949-B018-1E24CA72E070}"/>
                  </a:ext>
                </a:extLst>
              </p:cNvPr>
              <p:cNvSpPr txBox="1">
                <a:spLocks noRot="1" noChangeAspect="1" noMove="1" noResize="1" noEditPoints="1" noAdjustHandles="1" noChangeArrowheads="1" noChangeShapeType="1" noTextEdit="1"/>
              </p:cNvSpPr>
              <p:nvPr/>
            </p:nvSpPr>
            <p:spPr>
              <a:xfrm>
                <a:off x="6698499" y="3201761"/>
                <a:ext cx="1373261" cy="430887"/>
              </a:xfrm>
              <a:prstGeom prst="rect">
                <a:avLst/>
              </a:prstGeom>
              <a:blipFill>
                <a:blip r:embed="rId4"/>
                <a:stretch>
                  <a:fillRect t="-8824" r="-3636" b="-2941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C68DF134-F471-7946-A598-A6E86653C083}"/>
                  </a:ext>
                </a:extLst>
              </p:cNvPr>
              <p:cNvSpPr txBox="1"/>
              <p:nvPr/>
            </p:nvSpPr>
            <p:spPr>
              <a:xfrm>
                <a:off x="6698499" y="4778776"/>
                <a:ext cx="1456231" cy="4308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𝑤</m:t>
                          </m:r>
                        </m:e>
                        <m:sub>
                          <m:r>
                            <a:rPr lang="en-US" sz="2200" b="0" i="1" smtClean="0">
                              <a:latin typeface="Cambria Math" panose="02040503050406030204" pitchFamily="18" charset="0"/>
                            </a:rPr>
                            <m:t>6</m:t>
                          </m:r>
                        </m:sub>
                      </m:sSub>
                      <m:r>
                        <a:rPr lang="en-US" sz="2200" b="0" i="1" smtClean="0">
                          <a:latin typeface="Cambria Math" panose="02040503050406030204" pitchFamily="18" charset="0"/>
                        </a:rPr>
                        <m:t>=0.90</m:t>
                      </m:r>
                    </m:oMath>
                  </m:oMathPara>
                </a14:m>
                <a:endParaRPr lang="en-US" sz="2200" dirty="0"/>
              </a:p>
            </p:txBody>
          </p:sp>
        </mc:Choice>
        <mc:Fallback xmlns="">
          <p:sp>
            <p:nvSpPr>
              <p:cNvPr id="33" name="TextBox 32">
                <a:extLst>
                  <a:ext uri="{FF2B5EF4-FFF2-40B4-BE49-F238E27FC236}">
                    <a16:creationId xmlns:a16="http://schemas.microsoft.com/office/drawing/2014/main" id="{C68DF134-F471-7946-A598-A6E86653C083}"/>
                  </a:ext>
                </a:extLst>
              </p:cNvPr>
              <p:cNvSpPr txBox="1">
                <a:spLocks noRot="1" noChangeAspect="1" noMove="1" noResize="1" noEditPoints="1" noAdjustHandles="1" noChangeArrowheads="1" noChangeShapeType="1" noTextEdit="1"/>
              </p:cNvSpPr>
              <p:nvPr/>
            </p:nvSpPr>
            <p:spPr>
              <a:xfrm>
                <a:off x="6698499" y="4778776"/>
                <a:ext cx="1456231" cy="430887"/>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Content Placeholder 2">
                <a:extLst>
                  <a:ext uri="{FF2B5EF4-FFF2-40B4-BE49-F238E27FC236}">
                    <a16:creationId xmlns:a16="http://schemas.microsoft.com/office/drawing/2014/main" id="{9EDBD7F6-A329-774F-8090-73CBB6B6EE1A}"/>
                  </a:ext>
                </a:extLst>
              </p:cNvPr>
              <p:cNvSpPr txBox="1">
                <a:spLocks/>
              </p:cNvSpPr>
              <p:nvPr/>
            </p:nvSpPr>
            <p:spPr>
              <a:xfrm>
                <a:off x="5953987" y="2513578"/>
                <a:ext cx="878543" cy="49127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b="0" i="1" dirty="0" smtClean="0">
                              <a:solidFill>
                                <a:schemeClr val="tx1"/>
                              </a:solidFill>
                              <a:latin typeface="Cambria Math" panose="02040503050406030204" pitchFamily="18" charset="0"/>
                            </a:rPr>
                          </m:ctrlPr>
                        </m:sSubPr>
                        <m:e>
                          <m:r>
                            <a:rPr lang="en-US" i="1" dirty="0" smtClean="0">
                              <a:solidFill>
                                <a:schemeClr val="tx1"/>
                              </a:solidFill>
                              <a:latin typeface="Cambria Math" panose="02040503050406030204" pitchFamily="18" charset="0"/>
                            </a:rPr>
                            <m:t>𝐻</m:t>
                          </m:r>
                        </m:e>
                        <m:sub>
                          <m:r>
                            <a:rPr lang="en-US" i="1" dirty="0" smtClean="0">
                              <a:solidFill>
                                <a:schemeClr val="tx1"/>
                              </a:solidFill>
                              <a:latin typeface="Cambria Math" panose="02040503050406030204" pitchFamily="18" charset="0"/>
                            </a:rPr>
                            <m:t>1</m:t>
                          </m:r>
                        </m:sub>
                      </m:sSub>
                    </m:oMath>
                  </m:oMathPara>
                </a14:m>
                <a:endParaRPr lang="en-US" dirty="0"/>
              </a:p>
            </p:txBody>
          </p:sp>
        </mc:Choice>
        <mc:Fallback xmlns="">
          <p:sp>
            <p:nvSpPr>
              <p:cNvPr id="34" name="Content Placeholder 2">
                <a:extLst>
                  <a:ext uri="{FF2B5EF4-FFF2-40B4-BE49-F238E27FC236}">
                    <a16:creationId xmlns:a16="http://schemas.microsoft.com/office/drawing/2014/main" id="{9EDBD7F6-A329-774F-8090-73CBB6B6EE1A}"/>
                  </a:ext>
                </a:extLst>
              </p:cNvPr>
              <p:cNvSpPr txBox="1">
                <a:spLocks noRot="1" noChangeAspect="1" noMove="1" noResize="1" noEditPoints="1" noAdjustHandles="1" noChangeArrowheads="1" noChangeShapeType="1" noTextEdit="1"/>
              </p:cNvSpPr>
              <p:nvPr/>
            </p:nvSpPr>
            <p:spPr>
              <a:xfrm>
                <a:off x="5953987" y="2513578"/>
                <a:ext cx="878543" cy="491270"/>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Content Placeholder 2">
                <a:extLst>
                  <a:ext uri="{FF2B5EF4-FFF2-40B4-BE49-F238E27FC236}">
                    <a16:creationId xmlns:a16="http://schemas.microsoft.com/office/drawing/2014/main" id="{9D8CC347-2FA3-E24F-9CB3-9A70A2102FC0}"/>
                  </a:ext>
                </a:extLst>
              </p:cNvPr>
              <p:cNvSpPr txBox="1">
                <a:spLocks/>
              </p:cNvSpPr>
              <p:nvPr/>
            </p:nvSpPr>
            <p:spPr>
              <a:xfrm>
                <a:off x="5875254" y="4260448"/>
                <a:ext cx="878543" cy="49127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b="0" i="1" dirty="0" smtClean="0">
                              <a:solidFill>
                                <a:schemeClr val="tx1"/>
                              </a:solidFill>
                              <a:latin typeface="Cambria Math" panose="02040503050406030204" pitchFamily="18" charset="0"/>
                            </a:rPr>
                          </m:ctrlPr>
                        </m:sSubPr>
                        <m:e>
                          <m:r>
                            <a:rPr lang="en-US" i="1" dirty="0" smtClean="0">
                              <a:solidFill>
                                <a:schemeClr val="tx1"/>
                              </a:solidFill>
                              <a:latin typeface="Cambria Math" panose="02040503050406030204" pitchFamily="18" charset="0"/>
                            </a:rPr>
                            <m:t>𝐻</m:t>
                          </m:r>
                        </m:e>
                        <m:sub>
                          <m:r>
                            <a:rPr lang="en-US" b="0" i="1" dirty="0" smtClean="0">
                              <a:solidFill>
                                <a:schemeClr val="tx1"/>
                              </a:solidFill>
                              <a:latin typeface="Cambria Math" panose="02040503050406030204" pitchFamily="18" charset="0"/>
                            </a:rPr>
                            <m:t>2</m:t>
                          </m:r>
                        </m:sub>
                      </m:sSub>
                    </m:oMath>
                  </m:oMathPara>
                </a14:m>
                <a:endParaRPr lang="en-US" dirty="0"/>
              </a:p>
            </p:txBody>
          </p:sp>
        </mc:Choice>
        <mc:Fallback xmlns="">
          <p:sp>
            <p:nvSpPr>
              <p:cNvPr id="35" name="Content Placeholder 2">
                <a:extLst>
                  <a:ext uri="{FF2B5EF4-FFF2-40B4-BE49-F238E27FC236}">
                    <a16:creationId xmlns:a16="http://schemas.microsoft.com/office/drawing/2014/main" id="{9D8CC347-2FA3-E24F-9CB3-9A70A2102FC0}"/>
                  </a:ext>
                </a:extLst>
              </p:cNvPr>
              <p:cNvSpPr txBox="1">
                <a:spLocks noRot="1" noChangeAspect="1" noMove="1" noResize="1" noEditPoints="1" noAdjustHandles="1" noChangeArrowheads="1" noChangeShapeType="1" noTextEdit="1"/>
              </p:cNvSpPr>
              <p:nvPr/>
            </p:nvSpPr>
            <p:spPr>
              <a:xfrm>
                <a:off x="5875254" y="4260448"/>
                <a:ext cx="878543" cy="491270"/>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Content Placeholder 2">
                <a:extLst>
                  <a:ext uri="{FF2B5EF4-FFF2-40B4-BE49-F238E27FC236}">
                    <a16:creationId xmlns:a16="http://schemas.microsoft.com/office/drawing/2014/main" id="{A3511906-2F34-2B4E-898C-BF187B86B7A7}"/>
                  </a:ext>
                </a:extLst>
              </p:cNvPr>
              <p:cNvSpPr txBox="1">
                <a:spLocks/>
              </p:cNvSpPr>
              <p:nvPr/>
            </p:nvSpPr>
            <p:spPr>
              <a:xfrm>
                <a:off x="9087294" y="3314198"/>
                <a:ext cx="878543" cy="49127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b="0" i="1" dirty="0" smtClean="0">
                              <a:solidFill>
                                <a:schemeClr val="tx1"/>
                              </a:solidFill>
                              <a:latin typeface="Cambria Math" panose="02040503050406030204" pitchFamily="18" charset="0"/>
                            </a:rPr>
                          </m:ctrlPr>
                        </m:sSubPr>
                        <m:e>
                          <m:r>
                            <a:rPr lang="en-US" b="0" i="1" dirty="0" smtClean="0">
                              <a:solidFill>
                                <a:schemeClr val="tx1"/>
                              </a:solidFill>
                              <a:latin typeface="Cambria Math" panose="02040503050406030204" pitchFamily="18" charset="0"/>
                            </a:rPr>
                            <m:t>𝑂</m:t>
                          </m:r>
                        </m:e>
                        <m:sub>
                          <m:r>
                            <a:rPr lang="en-US" i="1" dirty="0" smtClean="0">
                              <a:solidFill>
                                <a:schemeClr val="tx1"/>
                              </a:solidFill>
                              <a:latin typeface="Cambria Math" panose="02040503050406030204" pitchFamily="18" charset="0"/>
                            </a:rPr>
                            <m:t>1</m:t>
                          </m:r>
                        </m:sub>
                      </m:sSub>
                    </m:oMath>
                  </m:oMathPara>
                </a14:m>
                <a:endParaRPr lang="en-US" dirty="0"/>
              </a:p>
            </p:txBody>
          </p:sp>
        </mc:Choice>
        <mc:Fallback xmlns="">
          <p:sp>
            <p:nvSpPr>
              <p:cNvPr id="36" name="Content Placeholder 2">
                <a:extLst>
                  <a:ext uri="{FF2B5EF4-FFF2-40B4-BE49-F238E27FC236}">
                    <a16:creationId xmlns:a16="http://schemas.microsoft.com/office/drawing/2014/main" id="{A3511906-2F34-2B4E-898C-BF187B86B7A7}"/>
                  </a:ext>
                </a:extLst>
              </p:cNvPr>
              <p:cNvSpPr txBox="1">
                <a:spLocks noRot="1" noChangeAspect="1" noMove="1" noResize="1" noEditPoints="1" noAdjustHandles="1" noChangeArrowheads="1" noChangeShapeType="1" noTextEdit="1"/>
              </p:cNvSpPr>
              <p:nvPr/>
            </p:nvSpPr>
            <p:spPr>
              <a:xfrm>
                <a:off x="9087294" y="3314198"/>
                <a:ext cx="878543" cy="491270"/>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Content Placeholder 2">
                <a:extLst>
                  <a:ext uri="{FF2B5EF4-FFF2-40B4-BE49-F238E27FC236}">
                    <a16:creationId xmlns:a16="http://schemas.microsoft.com/office/drawing/2014/main" id="{E6FE47F3-203E-1C4C-BBDE-FEE31023C960}"/>
                  </a:ext>
                </a:extLst>
              </p:cNvPr>
              <p:cNvSpPr txBox="1">
                <a:spLocks/>
              </p:cNvSpPr>
              <p:nvPr/>
            </p:nvSpPr>
            <p:spPr>
              <a:xfrm>
                <a:off x="460243" y="2972616"/>
                <a:ext cx="878543" cy="49127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𝐼</m:t>
                          </m:r>
                        </m:e>
                        <m:sub>
                          <m:r>
                            <a:rPr lang="en-US" i="1" dirty="0" smtClean="0">
                              <a:latin typeface="Cambria Math" panose="02040503050406030204" pitchFamily="18" charset="0"/>
                            </a:rPr>
                            <m:t>1</m:t>
                          </m:r>
                        </m:sub>
                      </m:sSub>
                    </m:oMath>
                  </m:oMathPara>
                </a14:m>
                <a:endParaRPr lang="en-US" dirty="0"/>
              </a:p>
            </p:txBody>
          </p:sp>
        </mc:Choice>
        <mc:Fallback xmlns="">
          <p:sp>
            <p:nvSpPr>
              <p:cNvPr id="37" name="Content Placeholder 2">
                <a:extLst>
                  <a:ext uri="{FF2B5EF4-FFF2-40B4-BE49-F238E27FC236}">
                    <a16:creationId xmlns:a16="http://schemas.microsoft.com/office/drawing/2014/main" id="{E6FE47F3-203E-1C4C-BBDE-FEE31023C960}"/>
                  </a:ext>
                </a:extLst>
              </p:cNvPr>
              <p:cNvSpPr txBox="1">
                <a:spLocks noRot="1" noChangeAspect="1" noMove="1" noResize="1" noEditPoints="1" noAdjustHandles="1" noChangeArrowheads="1" noChangeShapeType="1" noTextEdit="1"/>
              </p:cNvSpPr>
              <p:nvPr/>
            </p:nvSpPr>
            <p:spPr>
              <a:xfrm>
                <a:off x="460243" y="2972616"/>
                <a:ext cx="878543" cy="491270"/>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Content Placeholder 2">
                <a:extLst>
                  <a:ext uri="{FF2B5EF4-FFF2-40B4-BE49-F238E27FC236}">
                    <a16:creationId xmlns:a16="http://schemas.microsoft.com/office/drawing/2014/main" id="{8DDE642B-DD9F-594F-96A3-C488EC8620DC}"/>
                  </a:ext>
                </a:extLst>
              </p:cNvPr>
              <p:cNvSpPr txBox="1">
                <a:spLocks/>
              </p:cNvSpPr>
              <p:nvPr/>
            </p:nvSpPr>
            <p:spPr>
              <a:xfrm>
                <a:off x="460243" y="4873766"/>
                <a:ext cx="878543" cy="49127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𝐼</m:t>
                          </m:r>
                        </m:e>
                        <m:sub>
                          <m:r>
                            <a:rPr lang="en-US" i="1" dirty="0" smtClean="0">
                              <a:latin typeface="Cambria Math" panose="02040503050406030204" pitchFamily="18" charset="0"/>
                            </a:rPr>
                            <m:t>2</m:t>
                          </m:r>
                        </m:sub>
                      </m:sSub>
                    </m:oMath>
                  </m:oMathPara>
                </a14:m>
                <a:endParaRPr lang="en-US" dirty="0"/>
              </a:p>
            </p:txBody>
          </p:sp>
        </mc:Choice>
        <mc:Fallback xmlns="">
          <p:sp>
            <p:nvSpPr>
              <p:cNvPr id="38" name="Content Placeholder 2">
                <a:extLst>
                  <a:ext uri="{FF2B5EF4-FFF2-40B4-BE49-F238E27FC236}">
                    <a16:creationId xmlns:a16="http://schemas.microsoft.com/office/drawing/2014/main" id="{8DDE642B-DD9F-594F-96A3-C488EC8620DC}"/>
                  </a:ext>
                </a:extLst>
              </p:cNvPr>
              <p:cNvSpPr txBox="1">
                <a:spLocks noRot="1" noChangeAspect="1" noMove="1" noResize="1" noEditPoints="1" noAdjustHandles="1" noChangeArrowheads="1" noChangeShapeType="1" noTextEdit="1"/>
              </p:cNvSpPr>
              <p:nvPr/>
            </p:nvSpPr>
            <p:spPr>
              <a:xfrm>
                <a:off x="460243" y="4873766"/>
                <a:ext cx="878543" cy="491270"/>
              </a:xfrm>
              <a:prstGeom prst="rect">
                <a:avLst/>
              </a:prstGeom>
              <a:blipFill>
                <a:blip r:embed="rId10"/>
                <a:stretch>
                  <a:fillRect/>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F3B050E5-10C6-794C-BDCC-F074D043D9DF}"/>
              </a:ext>
            </a:extLst>
          </p:cNvPr>
          <p:cNvSpPr txBox="1"/>
          <p:nvPr/>
        </p:nvSpPr>
        <p:spPr>
          <a:xfrm>
            <a:off x="531729" y="1227639"/>
            <a:ext cx="10687050" cy="461665"/>
          </a:xfrm>
          <a:prstGeom prst="rect">
            <a:avLst/>
          </a:prstGeom>
          <a:noFill/>
        </p:spPr>
        <p:txBody>
          <a:bodyPr wrap="square" rtlCol="0">
            <a:spAutoFit/>
          </a:bodyPr>
          <a:lstStyle/>
          <a:p>
            <a:r>
              <a:rPr lang="en-US" sz="2400" dirty="0">
                <a:latin typeface="Helvetica" pitchFamily="2" charset="0"/>
              </a:rPr>
              <a:t> </a:t>
            </a:r>
            <a:r>
              <a:rPr lang="en-US" sz="2400" i="1" dirty="0">
                <a:latin typeface="Helvetica" pitchFamily="2" charset="0"/>
              </a:rPr>
              <a:t>error = -0.19</a:t>
            </a:r>
          </a:p>
        </p:txBody>
      </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2644A6DB-99F0-164F-9D11-5E4655BA3F62}"/>
                  </a:ext>
                </a:extLst>
              </p:cNvPr>
              <p:cNvSpPr txBox="1"/>
              <p:nvPr/>
            </p:nvSpPr>
            <p:spPr>
              <a:xfrm>
                <a:off x="2170322" y="3686558"/>
                <a:ext cx="1456232" cy="4308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𝑤</m:t>
                          </m:r>
                        </m:e>
                        <m:sub>
                          <m:r>
                            <a:rPr lang="en-US" sz="2200" b="0" i="1" smtClean="0">
                              <a:latin typeface="Cambria Math" panose="02040503050406030204" pitchFamily="18" charset="0"/>
                            </a:rPr>
                            <m:t>2</m:t>
                          </m:r>
                        </m:sub>
                      </m:sSub>
                      <m:r>
                        <a:rPr lang="en-US" sz="2200" b="0" i="1" smtClean="0">
                          <a:latin typeface="Cambria Math" panose="02040503050406030204" pitchFamily="18" charset="0"/>
                        </a:rPr>
                        <m:t>=0.40</m:t>
                      </m:r>
                    </m:oMath>
                  </m:oMathPara>
                </a14:m>
                <a:endParaRPr lang="en-US" sz="2200" dirty="0"/>
              </a:p>
            </p:txBody>
          </p:sp>
        </mc:Choice>
        <mc:Fallback xmlns="">
          <p:sp>
            <p:nvSpPr>
              <p:cNvPr id="39" name="TextBox 38">
                <a:extLst>
                  <a:ext uri="{FF2B5EF4-FFF2-40B4-BE49-F238E27FC236}">
                    <a16:creationId xmlns:a16="http://schemas.microsoft.com/office/drawing/2014/main" id="{2644A6DB-99F0-164F-9D11-5E4655BA3F62}"/>
                  </a:ext>
                </a:extLst>
              </p:cNvPr>
              <p:cNvSpPr txBox="1">
                <a:spLocks noRot="1" noChangeAspect="1" noMove="1" noResize="1" noEditPoints="1" noAdjustHandles="1" noChangeArrowheads="1" noChangeShapeType="1" noTextEdit="1"/>
              </p:cNvSpPr>
              <p:nvPr/>
            </p:nvSpPr>
            <p:spPr>
              <a:xfrm>
                <a:off x="2170322" y="3686558"/>
                <a:ext cx="1456232" cy="430887"/>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3E3B7B50-ABF0-0245-BBC9-874F739BB847}"/>
                  </a:ext>
                </a:extLst>
              </p:cNvPr>
              <p:cNvSpPr txBox="1"/>
              <p:nvPr/>
            </p:nvSpPr>
            <p:spPr>
              <a:xfrm>
                <a:off x="2386565" y="4244592"/>
                <a:ext cx="1248227" cy="430887"/>
              </a:xfrm>
              <a:prstGeom prst="rect">
                <a:avLst/>
              </a:prstGeom>
              <a:noFill/>
            </p:spPr>
            <p:txBody>
              <a:bodyPr wrap="none" rtlCol="0">
                <a:spAutoFit/>
              </a:bodyPr>
              <a:lstStyle/>
              <a:p>
                <a14:m>
                  <m:oMath xmlns:m="http://schemas.openxmlformats.org/officeDocument/2006/math">
                    <m:sSub>
                      <m:sSubPr>
                        <m:ctrlPr>
                          <a:rPr lang="en-US" sz="2200" b="0" i="1" smtClean="0">
                            <a:latin typeface="Cambria Math" panose="02040503050406030204" pitchFamily="18" charset="0"/>
                            <a:ea typeface="Cambria Math" panose="02040503050406030204" pitchFamily="18" charset="0"/>
                          </a:rPr>
                        </m:ctrlPr>
                      </m:sSubPr>
                      <m:e>
                        <m:r>
                          <a:rPr lang="en-US" sz="2200" b="0" i="1" smtClean="0">
                            <a:latin typeface="Cambria Math" panose="02040503050406030204" pitchFamily="18" charset="0"/>
                            <a:ea typeface="Cambria Math" panose="02040503050406030204" pitchFamily="18" charset="0"/>
                          </a:rPr>
                          <m:t>𝑤</m:t>
                        </m:r>
                      </m:e>
                      <m:sub>
                        <m:r>
                          <a:rPr lang="en-US" sz="2200" b="0" i="1" smtClean="0">
                            <a:latin typeface="Cambria Math" panose="02040503050406030204" pitchFamily="18" charset="0"/>
                            <a:ea typeface="Cambria Math" panose="02040503050406030204" pitchFamily="18" charset="0"/>
                          </a:rPr>
                          <m:t>3</m:t>
                        </m:r>
                      </m:sub>
                    </m:sSub>
                  </m:oMath>
                </a14:m>
                <a:r>
                  <a:rPr lang="en-US" sz="2200" dirty="0">
                    <a:latin typeface="Cambria Math" panose="02040503050406030204" pitchFamily="18" charset="0"/>
                    <a:ea typeface="Cambria Math" panose="02040503050406030204" pitchFamily="18" charset="0"/>
                  </a:rPr>
                  <a:t>=0.80</a:t>
                </a:r>
              </a:p>
            </p:txBody>
          </p:sp>
        </mc:Choice>
        <mc:Fallback xmlns="">
          <p:sp>
            <p:nvSpPr>
              <p:cNvPr id="40" name="TextBox 39">
                <a:extLst>
                  <a:ext uri="{FF2B5EF4-FFF2-40B4-BE49-F238E27FC236}">
                    <a16:creationId xmlns:a16="http://schemas.microsoft.com/office/drawing/2014/main" id="{3E3B7B50-ABF0-0245-BBC9-874F739BB847}"/>
                  </a:ext>
                </a:extLst>
              </p:cNvPr>
              <p:cNvSpPr txBox="1">
                <a:spLocks noRot="1" noChangeAspect="1" noMove="1" noResize="1" noEditPoints="1" noAdjustHandles="1" noChangeArrowheads="1" noChangeShapeType="1" noTextEdit="1"/>
              </p:cNvSpPr>
              <p:nvPr/>
            </p:nvSpPr>
            <p:spPr>
              <a:xfrm>
                <a:off x="2386565" y="4244592"/>
                <a:ext cx="1248227" cy="430887"/>
              </a:xfrm>
              <a:prstGeom prst="rect">
                <a:avLst/>
              </a:prstGeom>
              <a:blipFill>
                <a:blip r:embed="rId12"/>
                <a:stretch>
                  <a:fillRect t="-5714" r="-5051" b="-28571"/>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3019BCD4-233D-B946-A188-285CAD19A19B}"/>
              </a:ext>
            </a:extLst>
          </p:cNvPr>
          <p:cNvSpPr txBox="1"/>
          <p:nvPr/>
        </p:nvSpPr>
        <p:spPr>
          <a:xfrm>
            <a:off x="9526565" y="4092274"/>
            <a:ext cx="1305935" cy="369332"/>
          </a:xfrm>
          <a:prstGeom prst="rect">
            <a:avLst/>
          </a:prstGeom>
          <a:noFill/>
        </p:spPr>
        <p:txBody>
          <a:bodyPr wrap="none" rtlCol="0">
            <a:spAutoFit/>
          </a:bodyPr>
          <a:lstStyle/>
          <a:p>
            <a:r>
              <a:rPr lang="en-US" dirty="0">
                <a:latin typeface="Helvetica" pitchFamily="2" charset="0"/>
              </a:rPr>
              <a:t>Target: 0.5</a:t>
            </a:r>
          </a:p>
        </p:txBody>
      </p:sp>
    </p:spTree>
    <p:extLst>
      <p:ext uri="{BB962C8B-B14F-4D97-AF65-F5344CB8AC3E}">
        <p14:creationId xmlns:p14="http://schemas.microsoft.com/office/powerpoint/2010/main" val="370214153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a:xfrm>
            <a:off x="422536" y="27251"/>
            <a:ext cx="10058400" cy="1371600"/>
          </a:xfrm>
        </p:spPr>
        <p:txBody>
          <a:bodyPr/>
          <a:lstStyle/>
          <a:p>
            <a:r>
              <a:rPr lang="en-US" dirty="0">
                <a:latin typeface="Helvetica" pitchFamily="2" charset="0"/>
              </a:rPr>
              <a:t>Back Propagation Example</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p:txBody>
          <a:bodyPr>
            <a:normAutofit/>
          </a:bodyPr>
          <a:lstStyle/>
          <a:p>
            <a:endParaRPr lang="en-US" sz="2400" dirty="0">
              <a:latin typeface="Helvetica" pitchFamily="2" charset="0"/>
            </a:endParaRPr>
          </a:p>
          <a:p>
            <a:pPr marL="0" indent="0">
              <a:buNone/>
            </a:pPr>
            <a:endParaRPr lang="en-US" sz="2400" dirty="0">
              <a:latin typeface="Helvetica" pitchFamily="2" charset="0"/>
            </a:endParaRPr>
          </a:p>
        </p:txBody>
      </p:sp>
      <p:grpSp>
        <p:nvGrpSpPr>
          <p:cNvPr id="4" name="Group 3">
            <a:extLst>
              <a:ext uri="{FF2B5EF4-FFF2-40B4-BE49-F238E27FC236}">
                <a16:creationId xmlns:a16="http://schemas.microsoft.com/office/drawing/2014/main" id="{F2289EC0-BEE5-C54C-941C-D1D22C501FE9}"/>
              </a:ext>
            </a:extLst>
          </p:cNvPr>
          <p:cNvGrpSpPr/>
          <p:nvPr/>
        </p:nvGrpSpPr>
        <p:grpSpPr>
          <a:xfrm>
            <a:off x="1066799" y="2654306"/>
            <a:ext cx="8459767" cy="3092895"/>
            <a:chOff x="3375581" y="2991232"/>
            <a:chExt cx="4589912" cy="2034562"/>
          </a:xfrm>
        </p:grpSpPr>
        <p:sp>
          <p:nvSpPr>
            <p:cNvPr id="14" name="Oval 13">
              <a:extLst>
                <a:ext uri="{FF2B5EF4-FFF2-40B4-BE49-F238E27FC236}">
                  <a16:creationId xmlns:a16="http://schemas.microsoft.com/office/drawing/2014/main" id="{E74544D5-EB92-D349-B000-DF8E15FD9E07}"/>
                </a:ext>
              </a:extLst>
            </p:cNvPr>
            <p:cNvSpPr/>
            <p:nvPr/>
          </p:nvSpPr>
          <p:spPr>
            <a:xfrm>
              <a:off x="3375582" y="2991232"/>
              <a:ext cx="938637" cy="825956"/>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0.35</a:t>
              </a:r>
            </a:p>
          </p:txBody>
        </p:sp>
        <p:sp>
          <p:nvSpPr>
            <p:cNvPr id="15" name="Oval 14">
              <a:extLst>
                <a:ext uri="{FF2B5EF4-FFF2-40B4-BE49-F238E27FC236}">
                  <a16:creationId xmlns:a16="http://schemas.microsoft.com/office/drawing/2014/main" id="{F521F1DA-EC70-7F4B-9BE4-67D2FF50F7D7}"/>
                </a:ext>
              </a:extLst>
            </p:cNvPr>
            <p:cNvSpPr/>
            <p:nvPr/>
          </p:nvSpPr>
          <p:spPr>
            <a:xfrm>
              <a:off x="3375581" y="4199838"/>
              <a:ext cx="938637" cy="825956"/>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0.9</a:t>
              </a:r>
            </a:p>
          </p:txBody>
        </p:sp>
        <p:sp>
          <p:nvSpPr>
            <p:cNvPr id="16" name="Oval 15">
              <a:extLst>
                <a:ext uri="{FF2B5EF4-FFF2-40B4-BE49-F238E27FC236}">
                  <a16:creationId xmlns:a16="http://schemas.microsoft.com/office/drawing/2014/main" id="{9E2F0B38-4A5D-F14A-80F5-1268744DDA8E}"/>
                </a:ext>
              </a:extLst>
            </p:cNvPr>
            <p:cNvSpPr/>
            <p:nvPr/>
          </p:nvSpPr>
          <p:spPr>
            <a:xfrm>
              <a:off x="5285344" y="3001391"/>
              <a:ext cx="938637" cy="825956"/>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0.68</a:t>
              </a:r>
            </a:p>
          </p:txBody>
        </p:sp>
        <p:sp>
          <p:nvSpPr>
            <p:cNvPr id="17" name="Oval 16">
              <a:extLst>
                <a:ext uri="{FF2B5EF4-FFF2-40B4-BE49-F238E27FC236}">
                  <a16:creationId xmlns:a16="http://schemas.microsoft.com/office/drawing/2014/main" id="{E0DB1823-4CEA-3A4C-B00D-9089ECD8926D}"/>
                </a:ext>
              </a:extLst>
            </p:cNvPr>
            <p:cNvSpPr/>
            <p:nvPr/>
          </p:nvSpPr>
          <p:spPr>
            <a:xfrm>
              <a:off x="5285344" y="4199838"/>
              <a:ext cx="938637" cy="825956"/>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0.66</a:t>
              </a:r>
            </a:p>
          </p:txBody>
        </p:sp>
        <p:sp>
          <p:nvSpPr>
            <p:cNvPr id="18" name="Oval 17">
              <a:extLst>
                <a:ext uri="{FF2B5EF4-FFF2-40B4-BE49-F238E27FC236}">
                  <a16:creationId xmlns:a16="http://schemas.microsoft.com/office/drawing/2014/main" id="{212D0EF4-CDAF-3E48-9762-96B3A0BFDBFE}"/>
                </a:ext>
              </a:extLst>
            </p:cNvPr>
            <p:cNvSpPr/>
            <p:nvPr/>
          </p:nvSpPr>
          <p:spPr>
            <a:xfrm>
              <a:off x="7026856" y="3613735"/>
              <a:ext cx="938637" cy="825956"/>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0.69</a:t>
              </a:r>
            </a:p>
          </p:txBody>
        </p:sp>
        <p:cxnSp>
          <p:nvCxnSpPr>
            <p:cNvPr id="19" name="Straight Arrow Connector 18">
              <a:extLst>
                <a:ext uri="{FF2B5EF4-FFF2-40B4-BE49-F238E27FC236}">
                  <a16:creationId xmlns:a16="http://schemas.microsoft.com/office/drawing/2014/main" id="{904FB72E-F32B-4C40-B12A-58ED7C24BC10}"/>
                </a:ext>
              </a:extLst>
            </p:cNvPr>
            <p:cNvCxnSpPr>
              <a:stCxn id="14" idx="6"/>
              <a:endCxn id="16" idx="2"/>
            </p:cNvCxnSpPr>
            <p:nvPr/>
          </p:nvCxnSpPr>
          <p:spPr>
            <a:xfrm>
              <a:off x="4314219" y="3404210"/>
              <a:ext cx="971125" cy="10159"/>
            </a:xfrm>
            <a:prstGeom prst="straightConnector1">
              <a:avLst/>
            </a:prstGeom>
            <a:solidFill>
              <a:srgbClr val="FF0000"/>
            </a:solidFill>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0EAAED42-6560-7A4C-A1DB-DC39FB8DC617}"/>
                </a:ext>
              </a:extLst>
            </p:cNvPr>
            <p:cNvCxnSpPr/>
            <p:nvPr/>
          </p:nvCxnSpPr>
          <p:spPr>
            <a:xfrm>
              <a:off x="4314219" y="4619991"/>
              <a:ext cx="971125" cy="10159"/>
            </a:xfrm>
            <a:prstGeom prst="straightConnector1">
              <a:avLst/>
            </a:prstGeom>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5DD30C84-2C74-EC49-87EE-7653B34BD18B}"/>
                </a:ext>
              </a:extLst>
            </p:cNvPr>
            <p:cNvCxnSpPr>
              <a:cxnSpLocks/>
              <a:endCxn id="18" idx="2"/>
            </p:cNvCxnSpPr>
            <p:nvPr/>
          </p:nvCxnSpPr>
          <p:spPr>
            <a:xfrm>
              <a:off x="6223981" y="3442259"/>
              <a:ext cx="802875" cy="584454"/>
            </a:xfrm>
            <a:prstGeom prst="straightConnector1">
              <a:avLst/>
            </a:prstGeom>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FF3F8198-7A53-2A45-B950-88C6270E9670}"/>
                </a:ext>
              </a:extLst>
            </p:cNvPr>
            <p:cNvCxnSpPr>
              <a:cxnSpLocks/>
              <a:endCxn id="18" idx="2"/>
            </p:cNvCxnSpPr>
            <p:nvPr/>
          </p:nvCxnSpPr>
          <p:spPr>
            <a:xfrm flipV="1">
              <a:off x="6223981" y="4026713"/>
              <a:ext cx="802875" cy="588198"/>
            </a:xfrm>
            <a:prstGeom prst="straightConnector1">
              <a:avLst/>
            </a:prstGeom>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25B65946-CE70-9244-905F-BFE49F6C6ABD}"/>
                </a:ext>
              </a:extLst>
            </p:cNvPr>
            <p:cNvCxnSpPr>
              <a:cxnSpLocks/>
              <a:stCxn id="14" idx="6"/>
              <a:endCxn id="17" idx="1"/>
            </p:cNvCxnSpPr>
            <p:nvPr/>
          </p:nvCxnSpPr>
          <p:spPr>
            <a:xfrm>
              <a:off x="4314219" y="3404210"/>
              <a:ext cx="1108585" cy="916586"/>
            </a:xfrm>
            <a:prstGeom prst="straightConnector1">
              <a:avLst/>
            </a:prstGeom>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51F8FD80-36AF-EE45-976A-709D04550509}"/>
                </a:ext>
              </a:extLst>
            </p:cNvPr>
            <p:cNvCxnSpPr>
              <a:cxnSpLocks/>
              <a:stCxn id="15" idx="6"/>
              <a:endCxn id="16" idx="3"/>
            </p:cNvCxnSpPr>
            <p:nvPr/>
          </p:nvCxnSpPr>
          <p:spPr>
            <a:xfrm flipV="1">
              <a:off x="4314218" y="3706389"/>
              <a:ext cx="1108586" cy="906427"/>
            </a:xfrm>
            <a:prstGeom prst="straightConnector1">
              <a:avLst/>
            </a:prstGeom>
            <a:solidFill>
              <a:srgbClr val="FF0000"/>
            </a:solidFill>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BB0733E6-4BD7-8F4A-9505-E48C6EE57679}"/>
                  </a:ext>
                </a:extLst>
              </p:cNvPr>
              <p:cNvSpPr txBox="1"/>
              <p:nvPr/>
            </p:nvSpPr>
            <p:spPr>
              <a:xfrm>
                <a:off x="3000051" y="2772304"/>
                <a:ext cx="1449692" cy="4308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𝑤</m:t>
                          </m:r>
                        </m:e>
                        <m:sub>
                          <m:r>
                            <a:rPr lang="en-US" sz="2200" b="0" i="1" smtClean="0">
                              <a:latin typeface="Cambria Math" panose="02040503050406030204" pitchFamily="18" charset="0"/>
                            </a:rPr>
                            <m:t>1</m:t>
                          </m:r>
                        </m:sub>
                      </m:sSub>
                      <m:r>
                        <a:rPr lang="en-US" sz="2200" b="0" i="1" smtClean="0">
                          <a:latin typeface="Cambria Math" panose="02040503050406030204" pitchFamily="18" charset="0"/>
                        </a:rPr>
                        <m:t>=0.10</m:t>
                      </m:r>
                    </m:oMath>
                  </m:oMathPara>
                </a14:m>
                <a:endParaRPr lang="en-US" sz="2200" dirty="0"/>
              </a:p>
            </p:txBody>
          </p:sp>
        </mc:Choice>
        <mc:Fallback xmlns="">
          <p:sp>
            <p:nvSpPr>
              <p:cNvPr id="28" name="TextBox 27">
                <a:extLst>
                  <a:ext uri="{FF2B5EF4-FFF2-40B4-BE49-F238E27FC236}">
                    <a16:creationId xmlns:a16="http://schemas.microsoft.com/office/drawing/2014/main" id="{BB0733E6-4BD7-8F4A-9505-E48C6EE57679}"/>
                  </a:ext>
                </a:extLst>
              </p:cNvPr>
              <p:cNvSpPr txBox="1">
                <a:spLocks noRot="1" noChangeAspect="1" noMove="1" noResize="1" noEditPoints="1" noAdjustHandles="1" noChangeArrowheads="1" noChangeShapeType="1" noTextEdit="1"/>
              </p:cNvSpPr>
              <p:nvPr/>
            </p:nvSpPr>
            <p:spPr>
              <a:xfrm>
                <a:off x="3000051" y="2772304"/>
                <a:ext cx="1449692" cy="430887"/>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26C39DDA-A519-4D4F-A47D-D40ADAB1EF70}"/>
                  </a:ext>
                </a:extLst>
              </p:cNvPr>
              <p:cNvSpPr txBox="1"/>
              <p:nvPr/>
            </p:nvSpPr>
            <p:spPr>
              <a:xfrm>
                <a:off x="2988090" y="5125918"/>
                <a:ext cx="1239698" cy="430887"/>
              </a:xfrm>
              <a:prstGeom prst="rect">
                <a:avLst/>
              </a:prstGeom>
              <a:noFill/>
            </p:spPr>
            <p:txBody>
              <a:bodyPr wrap="none" rtlCol="0">
                <a:spAutoFit/>
              </a:bodyPr>
              <a:lstStyle/>
              <a:p>
                <a14:m>
                  <m:oMath xmlns:m="http://schemas.openxmlformats.org/officeDocument/2006/math">
                    <m:sSub>
                      <m:sSubPr>
                        <m:ctrlPr>
                          <a:rPr lang="en-US" sz="2200" b="0" i="1" smtClean="0">
                            <a:latin typeface="Cambria Math" panose="02040503050406030204" pitchFamily="18" charset="0"/>
                            <a:ea typeface="Cambria Math" panose="02040503050406030204" pitchFamily="18" charset="0"/>
                          </a:rPr>
                        </m:ctrlPr>
                      </m:sSubPr>
                      <m:e>
                        <m:r>
                          <a:rPr lang="en-US" sz="2200" b="0" i="1" smtClean="0">
                            <a:latin typeface="Cambria Math" panose="02040503050406030204" pitchFamily="18" charset="0"/>
                            <a:ea typeface="Cambria Math" panose="02040503050406030204" pitchFamily="18" charset="0"/>
                          </a:rPr>
                          <m:t>𝑤</m:t>
                        </m:r>
                      </m:e>
                      <m:sub>
                        <m:r>
                          <a:rPr lang="en-US" sz="2200" b="0" i="1" smtClean="0">
                            <a:latin typeface="Cambria Math" panose="02040503050406030204" pitchFamily="18" charset="0"/>
                            <a:ea typeface="Cambria Math" panose="02040503050406030204" pitchFamily="18" charset="0"/>
                          </a:rPr>
                          <m:t>4</m:t>
                        </m:r>
                      </m:sub>
                    </m:sSub>
                  </m:oMath>
                </a14:m>
                <a:r>
                  <a:rPr lang="en-US" sz="2200" dirty="0">
                    <a:latin typeface="Cambria Math" panose="02040503050406030204" pitchFamily="18" charset="0"/>
                    <a:ea typeface="Cambria Math" panose="02040503050406030204" pitchFamily="18" charset="0"/>
                  </a:rPr>
                  <a:t>=0.60</a:t>
                </a:r>
              </a:p>
            </p:txBody>
          </p:sp>
        </mc:Choice>
        <mc:Fallback xmlns="">
          <p:sp>
            <p:nvSpPr>
              <p:cNvPr id="29" name="TextBox 28">
                <a:extLst>
                  <a:ext uri="{FF2B5EF4-FFF2-40B4-BE49-F238E27FC236}">
                    <a16:creationId xmlns:a16="http://schemas.microsoft.com/office/drawing/2014/main" id="{26C39DDA-A519-4D4F-A47D-D40ADAB1EF70}"/>
                  </a:ext>
                </a:extLst>
              </p:cNvPr>
              <p:cNvSpPr txBox="1">
                <a:spLocks noRot="1" noChangeAspect="1" noMove="1" noResize="1" noEditPoints="1" noAdjustHandles="1" noChangeArrowheads="1" noChangeShapeType="1" noTextEdit="1"/>
              </p:cNvSpPr>
              <p:nvPr/>
            </p:nvSpPr>
            <p:spPr>
              <a:xfrm>
                <a:off x="2988090" y="5125918"/>
                <a:ext cx="1239698" cy="430887"/>
              </a:xfrm>
              <a:prstGeom prst="rect">
                <a:avLst/>
              </a:prstGeom>
              <a:blipFill>
                <a:blip r:embed="rId3"/>
                <a:stretch>
                  <a:fillRect t="-8571" r="-4040" b="-25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37663B59-496B-7949-B018-1E24CA72E070}"/>
                  </a:ext>
                </a:extLst>
              </p:cNvPr>
              <p:cNvSpPr txBox="1"/>
              <p:nvPr/>
            </p:nvSpPr>
            <p:spPr>
              <a:xfrm>
                <a:off x="6698499" y="3201761"/>
                <a:ext cx="1373261" cy="430887"/>
              </a:xfrm>
              <a:prstGeom prst="rect">
                <a:avLst/>
              </a:prstGeom>
              <a:noFill/>
            </p:spPr>
            <p:txBody>
              <a:bodyPr wrap="none" rtlCol="0">
                <a:spAutoFit/>
              </a:bodyPr>
              <a:lstStyle/>
              <a:p>
                <a14:m>
                  <m:oMath xmlns:m="http://schemas.openxmlformats.org/officeDocument/2006/math">
                    <m:sSub>
                      <m:sSubPr>
                        <m:ctrlPr>
                          <a:rPr lang="en-US" sz="2200" b="0" i="1" smtClean="0">
                            <a:latin typeface="Cambria Math" panose="02040503050406030204" pitchFamily="18" charset="0"/>
                            <a:ea typeface="Cambria Math" panose="02040503050406030204" pitchFamily="18" charset="0"/>
                          </a:rPr>
                        </m:ctrlPr>
                      </m:sSubPr>
                      <m:e>
                        <m:r>
                          <a:rPr lang="en-US" sz="2200" b="0" i="1" smtClean="0">
                            <a:latin typeface="Cambria Math" panose="02040503050406030204" pitchFamily="18" charset="0"/>
                            <a:ea typeface="Cambria Math" panose="02040503050406030204" pitchFamily="18" charset="0"/>
                          </a:rPr>
                          <m:t>𝑤</m:t>
                        </m:r>
                      </m:e>
                      <m:sub>
                        <m:r>
                          <a:rPr lang="en-US" sz="2200" b="0" i="1" smtClean="0">
                            <a:latin typeface="Cambria Math" panose="02040503050406030204" pitchFamily="18" charset="0"/>
                            <a:ea typeface="Cambria Math" panose="02040503050406030204" pitchFamily="18" charset="0"/>
                          </a:rPr>
                          <m:t>5</m:t>
                        </m:r>
                      </m:sub>
                    </m:sSub>
                  </m:oMath>
                </a14:m>
                <a:r>
                  <a:rPr lang="en-US" sz="2200" dirty="0">
                    <a:latin typeface="Cambria Math" panose="02040503050406030204" pitchFamily="18" charset="0"/>
                    <a:ea typeface="Cambria Math" panose="02040503050406030204" pitchFamily="18" charset="0"/>
                  </a:rPr>
                  <a:t> = 0.30</a:t>
                </a:r>
              </a:p>
            </p:txBody>
          </p:sp>
        </mc:Choice>
        <mc:Fallback xmlns="">
          <p:sp>
            <p:nvSpPr>
              <p:cNvPr id="32" name="TextBox 31">
                <a:extLst>
                  <a:ext uri="{FF2B5EF4-FFF2-40B4-BE49-F238E27FC236}">
                    <a16:creationId xmlns:a16="http://schemas.microsoft.com/office/drawing/2014/main" id="{37663B59-496B-7949-B018-1E24CA72E070}"/>
                  </a:ext>
                </a:extLst>
              </p:cNvPr>
              <p:cNvSpPr txBox="1">
                <a:spLocks noRot="1" noChangeAspect="1" noMove="1" noResize="1" noEditPoints="1" noAdjustHandles="1" noChangeArrowheads="1" noChangeShapeType="1" noTextEdit="1"/>
              </p:cNvSpPr>
              <p:nvPr/>
            </p:nvSpPr>
            <p:spPr>
              <a:xfrm>
                <a:off x="6698499" y="3201761"/>
                <a:ext cx="1373261" cy="430887"/>
              </a:xfrm>
              <a:prstGeom prst="rect">
                <a:avLst/>
              </a:prstGeom>
              <a:blipFill>
                <a:blip r:embed="rId4"/>
                <a:stretch>
                  <a:fillRect t="-8824" r="-3636" b="-2941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C68DF134-F471-7946-A598-A6E86653C083}"/>
                  </a:ext>
                </a:extLst>
              </p:cNvPr>
              <p:cNvSpPr txBox="1"/>
              <p:nvPr/>
            </p:nvSpPr>
            <p:spPr>
              <a:xfrm>
                <a:off x="6698499" y="4778776"/>
                <a:ext cx="1456231" cy="4308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𝑤</m:t>
                          </m:r>
                        </m:e>
                        <m:sub>
                          <m:r>
                            <a:rPr lang="en-US" sz="2200" b="0" i="1" smtClean="0">
                              <a:latin typeface="Cambria Math" panose="02040503050406030204" pitchFamily="18" charset="0"/>
                            </a:rPr>
                            <m:t>6</m:t>
                          </m:r>
                        </m:sub>
                      </m:sSub>
                      <m:r>
                        <a:rPr lang="en-US" sz="2200" b="0" i="1" smtClean="0">
                          <a:latin typeface="Cambria Math" panose="02040503050406030204" pitchFamily="18" charset="0"/>
                        </a:rPr>
                        <m:t>=0.90</m:t>
                      </m:r>
                    </m:oMath>
                  </m:oMathPara>
                </a14:m>
                <a:endParaRPr lang="en-US" sz="2200" dirty="0"/>
              </a:p>
            </p:txBody>
          </p:sp>
        </mc:Choice>
        <mc:Fallback xmlns="">
          <p:sp>
            <p:nvSpPr>
              <p:cNvPr id="33" name="TextBox 32">
                <a:extLst>
                  <a:ext uri="{FF2B5EF4-FFF2-40B4-BE49-F238E27FC236}">
                    <a16:creationId xmlns:a16="http://schemas.microsoft.com/office/drawing/2014/main" id="{C68DF134-F471-7946-A598-A6E86653C083}"/>
                  </a:ext>
                </a:extLst>
              </p:cNvPr>
              <p:cNvSpPr txBox="1">
                <a:spLocks noRot="1" noChangeAspect="1" noMove="1" noResize="1" noEditPoints="1" noAdjustHandles="1" noChangeArrowheads="1" noChangeShapeType="1" noTextEdit="1"/>
              </p:cNvSpPr>
              <p:nvPr/>
            </p:nvSpPr>
            <p:spPr>
              <a:xfrm>
                <a:off x="6698499" y="4778776"/>
                <a:ext cx="1456231" cy="430887"/>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Content Placeholder 2">
                <a:extLst>
                  <a:ext uri="{FF2B5EF4-FFF2-40B4-BE49-F238E27FC236}">
                    <a16:creationId xmlns:a16="http://schemas.microsoft.com/office/drawing/2014/main" id="{9EDBD7F6-A329-774F-8090-73CBB6B6EE1A}"/>
                  </a:ext>
                </a:extLst>
              </p:cNvPr>
              <p:cNvSpPr txBox="1">
                <a:spLocks/>
              </p:cNvSpPr>
              <p:nvPr/>
            </p:nvSpPr>
            <p:spPr>
              <a:xfrm>
                <a:off x="5953987" y="2513578"/>
                <a:ext cx="878543" cy="49127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b="0" i="1" dirty="0" smtClean="0">
                              <a:solidFill>
                                <a:schemeClr val="tx1"/>
                              </a:solidFill>
                              <a:latin typeface="Cambria Math" panose="02040503050406030204" pitchFamily="18" charset="0"/>
                            </a:rPr>
                          </m:ctrlPr>
                        </m:sSubPr>
                        <m:e>
                          <m:r>
                            <a:rPr lang="en-US" i="1" dirty="0" smtClean="0">
                              <a:solidFill>
                                <a:schemeClr val="tx1"/>
                              </a:solidFill>
                              <a:latin typeface="Cambria Math" panose="02040503050406030204" pitchFamily="18" charset="0"/>
                            </a:rPr>
                            <m:t>𝐻</m:t>
                          </m:r>
                        </m:e>
                        <m:sub>
                          <m:r>
                            <a:rPr lang="en-US" i="1" dirty="0" smtClean="0">
                              <a:solidFill>
                                <a:schemeClr val="tx1"/>
                              </a:solidFill>
                              <a:latin typeface="Cambria Math" panose="02040503050406030204" pitchFamily="18" charset="0"/>
                            </a:rPr>
                            <m:t>1</m:t>
                          </m:r>
                        </m:sub>
                      </m:sSub>
                    </m:oMath>
                  </m:oMathPara>
                </a14:m>
                <a:endParaRPr lang="en-US" dirty="0"/>
              </a:p>
            </p:txBody>
          </p:sp>
        </mc:Choice>
        <mc:Fallback xmlns="">
          <p:sp>
            <p:nvSpPr>
              <p:cNvPr id="34" name="Content Placeholder 2">
                <a:extLst>
                  <a:ext uri="{FF2B5EF4-FFF2-40B4-BE49-F238E27FC236}">
                    <a16:creationId xmlns:a16="http://schemas.microsoft.com/office/drawing/2014/main" id="{9EDBD7F6-A329-774F-8090-73CBB6B6EE1A}"/>
                  </a:ext>
                </a:extLst>
              </p:cNvPr>
              <p:cNvSpPr txBox="1">
                <a:spLocks noRot="1" noChangeAspect="1" noMove="1" noResize="1" noEditPoints="1" noAdjustHandles="1" noChangeArrowheads="1" noChangeShapeType="1" noTextEdit="1"/>
              </p:cNvSpPr>
              <p:nvPr/>
            </p:nvSpPr>
            <p:spPr>
              <a:xfrm>
                <a:off x="5953987" y="2513578"/>
                <a:ext cx="878543" cy="491270"/>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Content Placeholder 2">
                <a:extLst>
                  <a:ext uri="{FF2B5EF4-FFF2-40B4-BE49-F238E27FC236}">
                    <a16:creationId xmlns:a16="http://schemas.microsoft.com/office/drawing/2014/main" id="{9D8CC347-2FA3-E24F-9CB3-9A70A2102FC0}"/>
                  </a:ext>
                </a:extLst>
              </p:cNvPr>
              <p:cNvSpPr txBox="1">
                <a:spLocks/>
              </p:cNvSpPr>
              <p:nvPr/>
            </p:nvSpPr>
            <p:spPr>
              <a:xfrm>
                <a:off x="5875254" y="4260448"/>
                <a:ext cx="878543" cy="49127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b="0" i="1" dirty="0" smtClean="0">
                              <a:solidFill>
                                <a:schemeClr val="tx1"/>
                              </a:solidFill>
                              <a:latin typeface="Cambria Math" panose="02040503050406030204" pitchFamily="18" charset="0"/>
                            </a:rPr>
                          </m:ctrlPr>
                        </m:sSubPr>
                        <m:e>
                          <m:r>
                            <a:rPr lang="en-US" i="1" dirty="0" smtClean="0">
                              <a:solidFill>
                                <a:schemeClr val="tx1"/>
                              </a:solidFill>
                              <a:latin typeface="Cambria Math" panose="02040503050406030204" pitchFamily="18" charset="0"/>
                            </a:rPr>
                            <m:t>𝐻</m:t>
                          </m:r>
                        </m:e>
                        <m:sub>
                          <m:r>
                            <a:rPr lang="en-US" b="0" i="1" dirty="0" smtClean="0">
                              <a:solidFill>
                                <a:schemeClr val="tx1"/>
                              </a:solidFill>
                              <a:latin typeface="Cambria Math" panose="02040503050406030204" pitchFamily="18" charset="0"/>
                            </a:rPr>
                            <m:t>2</m:t>
                          </m:r>
                        </m:sub>
                      </m:sSub>
                    </m:oMath>
                  </m:oMathPara>
                </a14:m>
                <a:endParaRPr lang="en-US" dirty="0"/>
              </a:p>
            </p:txBody>
          </p:sp>
        </mc:Choice>
        <mc:Fallback xmlns="">
          <p:sp>
            <p:nvSpPr>
              <p:cNvPr id="35" name="Content Placeholder 2">
                <a:extLst>
                  <a:ext uri="{FF2B5EF4-FFF2-40B4-BE49-F238E27FC236}">
                    <a16:creationId xmlns:a16="http://schemas.microsoft.com/office/drawing/2014/main" id="{9D8CC347-2FA3-E24F-9CB3-9A70A2102FC0}"/>
                  </a:ext>
                </a:extLst>
              </p:cNvPr>
              <p:cNvSpPr txBox="1">
                <a:spLocks noRot="1" noChangeAspect="1" noMove="1" noResize="1" noEditPoints="1" noAdjustHandles="1" noChangeArrowheads="1" noChangeShapeType="1" noTextEdit="1"/>
              </p:cNvSpPr>
              <p:nvPr/>
            </p:nvSpPr>
            <p:spPr>
              <a:xfrm>
                <a:off x="5875254" y="4260448"/>
                <a:ext cx="878543" cy="491270"/>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Content Placeholder 2">
                <a:extLst>
                  <a:ext uri="{FF2B5EF4-FFF2-40B4-BE49-F238E27FC236}">
                    <a16:creationId xmlns:a16="http://schemas.microsoft.com/office/drawing/2014/main" id="{A3511906-2F34-2B4E-898C-BF187B86B7A7}"/>
                  </a:ext>
                </a:extLst>
              </p:cNvPr>
              <p:cNvSpPr txBox="1">
                <a:spLocks/>
              </p:cNvSpPr>
              <p:nvPr/>
            </p:nvSpPr>
            <p:spPr>
              <a:xfrm>
                <a:off x="9087294" y="3314198"/>
                <a:ext cx="878543" cy="49127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b="0" i="1" dirty="0" smtClean="0">
                              <a:solidFill>
                                <a:schemeClr val="tx1"/>
                              </a:solidFill>
                              <a:latin typeface="Cambria Math" panose="02040503050406030204" pitchFamily="18" charset="0"/>
                            </a:rPr>
                          </m:ctrlPr>
                        </m:sSubPr>
                        <m:e>
                          <m:r>
                            <a:rPr lang="en-US" b="0" i="1" dirty="0" smtClean="0">
                              <a:solidFill>
                                <a:schemeClr val="tx1"/>
                              </a:solidFill>
                              <a:latin typeface="Cambria Math" panose="02040503050406030204" pitchFamily="18" charset="0"/>
                            </a:rPr>
                            <m:t>𝑂</m:t>
                          </m:r>
                        </m:e>
                        <m:sub>
                          <m:r>
                            <a:rPr lang="en-US" i="1" dirty="0" smtClean="0">
                              <a:solidFill>
                                <a:schemeClr val="tx1"/>
                              </a:solidFill>
                              <a:latin typeface="Cambria Math" panose="02040503050406030204" pitchFamily="18" charset="0"/>
                            </a:rPr>
                            <m:t>1</m:t>
                          </m:r>
                        </m:sub>
                      </m:sSub>
                    </m:oMath>
                  </m:oMathPara>
                </a14:m>
                <a:endParaRPr lang="en-US" dirty="0"/>
              </a:p>
            </p:txBody>
          </p:sp>
        </mc:Choice>
        <mc:Fallback xmlns="">
          <p:sp>
            <p:nvSpPr>
              <p:cNvPr id="36" name="Content Placeholder 2">
                <a:extLst>
                  <a:ext uri="{FF2B5EF4-FFF2-40B4-BE49-F238E27FC236}">
                    <a16:creationId xmlns:a16="http://schemas.microsoft.com/office/drawing/2014/main" id="{A3511906-2F34-2B4E-898C-BF187B86B7A7}"/>
                  </a:ext>
                </a:extLst>
              </p:cNvPr>
              <p:cNvSpPr txBox="1">
                <a:spLocks noRot="1" noChangeAspect="1" noMove="1" noResize="1" noEditPoints="1" noAdjustHandles="1" noChangeArrowheads="1" noChangeShapeType="1" noTextEdit="1"/>
              </p:cNvSpPr>
              <p:nvPr/>
            </p:nvSpPr>
            <p:spPr>
              <a:xfrm>
                <a:off x="9087294" y="3314198"/>
                <a:ext cx="878543" cy="491270"/>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Content Placeholder 2">
                <a:extLst>
                  <a:ext uri="{FF2B5EF4-FFF2-40B4-BE49-F238E27FC236}">
                    <a16:creationId xmlns:a16="http://schemas.microsoft.com/office/drawing/2014/main" id="{E6FE47F3-203E-1C4C-BBDE-FEE31023C960}"/>
                  </a:ext>
                </a:extLst>
              </p:cNvPr>
              <p:cNvSpPr txBox="1">
                <a:spLocks/>
              </p:cNvSpPr>
              <p:nvPr/>
            </p:nvSpPr>
            <p:spPr>
              <a:xfrm>
                <a:off x="460243" y="2972616"/>
                <a:ext cx="878543" cy="49127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𝐼</m:t>
                          </m:r>
                        </m:e>
                        <m:sub>
                          <m:r>
                            <a:rPr lang="en-US" i="1" dirty="0" smtClean="0">
                              <a:latin typeface="Cambria Math" panose="02040503050406030204" pitchFamily="18" charset="0"/>
                            </a:rPr>
                            <m:t>1</m:t>
                          </m:r>
                        </m:sub>
                      </m:sSub>
                    </m:oMath>
                  </m:oMathPara>
                </a14:m>
                <a:endParaRPr lang="en-US" dirty="0"/>
              </a:p>
            </p:txBody>
          </p:sp>
        </mc:Choice>
        <mc:Fallback xmlns="">
          <p:sp>
            <p:nvSpPr>
              <p:cNvPr id="37" name="Content Placeholder 2">
                <a:extLst>
                  <a:ext uri="{FF2B5EF4-FFF2-40B4-BE49-F238E27FC236}">
                    <a16:creationId xmlns:a16="http://schemas.microsoft.com/office/drawing/2014/main" id="{E6FE47F3-203E-1C4C-BBDE-FEE31023C960}"/>
                  </a:ext>
                </a:extLst>
              </p:cNvPr>
              <p:cNvSpPr txBox="1">
                <a:spLocks noRot="1" noChangeAspect="1" noMove="1" noResize="1" noEditPoints="1" noAdjustHandles="1" noChangeArrowheads="1" noChangeShapeType="1" noTextEdit="1"/>
              </p:cNvSpPr>
              <p:nvPr/>
            </p:nvSpPr>
            <p:spPr>
              <a:xfrm>
                <a:off x="460243" y="2972616"/>
                <a:ext cx="878543" cy="491270"/>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Content Placeholder 2">
                <a:extLst>
                  <a:ext uri="{FF2B5EF4-FFF2-40B4-BE49-F238E27FC236}">
                    <a16:creationId xmlns:a16="http://schemas.microsoft.com/office/drawing/2014/main" id="{8DDE642B-DD9F-594F-96A3-C488EC8620DC}"/>
                  </a:ext>
                </a:extLst>
              </p:cNvPr>
              <p:cNvSpPr txBox="1">
                <a:spLocks/>
              </p:cNvSpPr>
              <p:nvPr/>
            </p:nvSpPr>
            <p:spPr>
              <a:xfrm>
                <a:off x="460243" y="4873766"/>
                <a:ext cx="878543" cy="49127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𝐼</m:t>
                          </m:r>
                        </m:e>
                        <m:sub>
                          <m:r>
                            <a:rPr lang="en-US" i="1" dirty="0" smtClean="0">
                              <a:latin typeface="Cambria Math" panose="02040503050406030204" pitchFamily="18" charset="0"/>
                            </a:rPr>
                            <m:t>2</m:t>
                          </m:r>
                        </m:sub>
                      </m:sSub>
                    </m:oMath>
                  </m:oMathPara>
                </a14:m>
                <a:endParaRPr lang="en-US" dirty="0"/>
              </a:p>
            </p:txBody>
          </p:sp>
        </mc:Choice>
        <mc:Fallback xmlns="">
          <p:sp>
            <p:nvSpPr>
              <p:cNvPr id="38" name="Content Placeholder 2">
                <a:extLst>
                  <a:ext uri="{FF2B5EF4-FFF2-40B4-BE49-F238E27FC236}">
                    <a16:creationId xmlns:a16="http://schemas.microsoft.com/office/drawing/2014/main" id="{8DDE642B-DD9F-594F-96A3-C488EC8620DC}"/>
                  </a:ext>
                </a:extLst>
              </p:cNvPr>
              <p:cNvSpPr txBox="1">
                <a:spLocks noRot="1" noChangeAspect="1" noMove="1" noResize="1" noEditPoints="1" noAdjustHandles="1" noChangeArrowheads="1" noChangeShapeType="1" noTextEdit="1"/>
              </p:cNvSpPr>
              <p:nvPr/>
            </p:nvSpPr>
            <p:spPr>
              <a:xfrm>
                <a:off x="460243" y="4873766"/>
                <a:ext cx="878543" cy="491270"/>
              </a:xfrm>
              <a:prstGeom prst="rect">
                <a:avLst/>
              </a:prstGeom>
              <a:blipFill>
                <a:blip r:embed="rId10"/>
                <a:stretch>
                  <a:fillRect/>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F3B050E5-10C6-794C-BDCC-F074D043D9DF}"/>
              </a:ext>
            </a:extLst>
          </p:cNvPr>
          <p:cNvSpPr txBox="1"/>
          <p:nvPr/>
        </p:nvSpPr>
        <p:spPr>
          <a:xfrm>
            <a:off x="531729" y="1227639"/>
            <a:ext cx="10687050" cy="830997"/>
          </a:xfrm>
          <a:prstGeom prst="rect">
            <a:avLst/>
          </a:prstGeom>
          <a:noFill/>
        </p:spPr>
        <p:txBody>
          <a:bodyPr wrap="square" rtlCol="0">
            <a:spAutoFit/>
          </a:bodyPr>
          <a:lstStyle/>
          <a:p>
            <a:r>
              <a:rPr lang="en-US" sz="2400" dirty="0">
                <a:latin typeface="Helvetica" pitchFamily="2" charset="0"/>
              </a:rPr>
              <a:t>Now we need to adjust the weights of our network, in hopes of reducing the error of the network.</a:t>
            </a:r>
          </a:p>
        </p:txBody>
      </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2644A6DB-99F0-164F-9D11-5E4655BA3F62}"/>
                  </a:ext>
                </a:extLst>
              </p:cNvPr>
              <p:cNvSpPr txBox="1"/>
              <p:nvPr/>
            </p:nvSpPr>
            <p:spPr>
              <a:xfrm>
                <a:off x="2170322" y="3686558"/>
                <a:ext cx="1456232" cy="4308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𝑤</m:t>
                          </m:r>
                        </m:e>
                        <m:sub>
                          <m:r>
                            <a:rPr lang="en-US" sz="2200" b="0" i="1" smtClean="0">
                              <a:latin typeface="Cambria Math" panose="02040503050406030204" pitchFamily="18" charset="0"/>
                            </a:rPr>
                            <m:t>2</m:t>
                          </m:r>
                        </m:sub>
                      </m:sSub>
                      <m:r>
                        <a:rPr lang="en-US" sz="2200" b="0" i="1" smtClean="0">
                          <a:latin typeface="Cambria Math" panose="02040503050406030204" pitchFamily="18" charset="0"/>
                        </a:rPr>
                        <m:t>=0.40</m:t>
                      </m:r>
                    </m:oMath>
                  </m:oMathPara>
                </a14:m>
                <a:endParaRPr lang="en-US" sz="2200" dirty="0"/>
              </a:p>
            </p:txBody>
          </p:sp>
        </mc:Choice>
        <mc:Fallback xmlns="">
          <p:sp>
            <p:nvSpPr>
              <p:cNvPr id="39" name="TextBox 38">
                <a:extLst>
                  <a:ext uri="{FF2B5EF4-FFF2-40B4-BE49-F238E27FC236}">
                    <a16:creationId xmlns:a16="http://schemas.microsoft.com/office/drawing/2014/main" id="{2644A6DB-99F0-164F-9D11-5E4655BA3F62}"/>
                  </a:ext>
                </a:extLst>
              </p:cNvPr>
              <p:cNvSpPr txBox="1">
                <a:spLocks noRot="1" noChangeAspect="1" noMove="1" noResize="1" noEditPoints="1" noAdjustHandles="1" noChangeArrowheads="1" noChangeShapeType="1" noTextEdit="1"/>
              </p:cNvSpPr>
              <p:nvPr/>
            </p:nvSpPr>
            <p:spPr>
              <a:xfrm>
                <a:off x="2170322" y="3686558"/>
                <a:ext cx="1456232" cy="430887"/>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3E3B7B50-ABF0-0245-BBC9-874F739BB847}"/>
                  </a:ext>
                </a:extLst>
              </p:cNvPr>
              <p:cNvSpPr txBox="1"/>
              <p:nvPr/>
            </p:nvSpPr>
            <p:spPr>
              <a:xfrm>
                <a:off x="2386565" y="4244592"/>
                <a:ext cx="1248227" cy="430887"/>
              </a:xfrm>
              <a:prstGeom prst="rect">
                <a:avLst/>
              </a:prstGeom>
              <a:noFill/>
            </p:spPr>
            <p:txBody>
              <a:bodyPr wrap="none" rtlCol="0">
                <a:spAutoFit/>
              </a:bodyPr>
              <a:lstStyle/>
              <a:p>
                <a14:m>
                  <m:oMath xmlns:m="http://schemas.openxmlformats.org/officeDocument/2006/math">
                    <m:sSub>
                      <m:sSubPr>
                        <m:ctrlPr>
                          <a:rPr lang="en-US" sz="2200" b="0" i="1" smtClean="0">
                            <a:latin typeface="Cambria Math" panose="02040503050406030204" pitchFamily="18" charset="0"/>
                            <a:ea typeface="Cambria Math" panose="02040503050406030204" pitchFamily="18" charset="0"/>
                          </a:rPr>
                        </m:ctrlPr>
                      </m:sSubPr>
                      <m:e>
                        <m:r>
                          <a:rPr lang="en-US" sz="2200" b="0" i="1" smtClean="0">
                            <a:latin typeface="Cambria Math" panose="02040503050406030204" pitchFamily="18" charset="0"/>
                            <a:ea typeface="Cambria Math" panose="02040503050406030204" pitchFamily="18" charset="0"/>
                          </a:rPr>
                          <m:t>𝑤</m:t>
                        </m:r>
                      </m:e>
                      <m:sub>
                        <m:r>
                          <a:rPr lang="en-US" sz="2200" b="0" i="1" smtClean="0">
                            <a:latin typeface="Cambria Math" panose="02040503050406030204" pitchFamily="18" charset="0"/>
                            <a:ea typeface="Cambria Math" panose="02040503050406030204" pitchFamily="18" charset="0"/>
                          </a:rPr>
                          <m:t>3</m:t>
                        </m:r>
                      </m:sub>
                    </m:sSub>
                  </m:oMath>
                </a14:m>
                <a:r>
                  <a:rPr lang="en-US" sz="2200" dirty="0">
                    <a:latin typeface="Cambria Math" panose="02040503050406030204" pitchFamily="18" charset="0"/>
                    <a:ea typeface="Cambria Math" panose="02040503050406030204" pitchFamily="18" charset="0"/>
                  </a:rPr>
                  <a:t>=0.80</a:t>
                </a:r>
              </a:p>
            </p:txBody>
          </p:sp>
        </mc:Choice>
        <mc:Fallback xmlns="">
          <p:sp>
            <p:nvSpPr>
              <p:cNvPr id="40" name="TextBox 39">
                <a:extLst>
                  <a:ext uri="{FF2B5EF4-FFF2-40B4-BE49-F238E27FC236}">
                    <a16:creationId xmlns:a16="http://schemas.microsoft.com/office/drawing/2014/main" id="{3E3B7B50-ABF0-0245-BBC9-874F739BB847}"/>
                  </a:ext>
                </a:extLst>
              </p:cNvPr>
              <p:cNvSpPr txBox="1">
                <a:spLocks noRot="1" noChangeAspect="1" noMove="1" noResize="1" noEditPoints="1" noAdjustHandles="1" noChangeArrowheads="1" noChangeShapeType="1" noTextEdit="1"/>
              </p:cNvSpPr>
              <p:nvPr/>
            </p:nvSpPr>
            <p:spPr>
              <a:xfrm>
                <a:off x="2386565" y="4244592"/>
                <a:ext cx="1248227" cy="430887"/>
              </a:xfrm>
              <a:prstGeom prst="rect">
                <a:avLst/>
              </a:prstGeom>
              <a:blipFill>
                <a:blip r:embed="rId12"/>
                <a:stretch>
                  <a:fillRect t="-5714" r="-5051" b="-28571"/>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3019BCD4-233D-B946-A188-285CAD19A19B}"/>
              </a:ext>
            </a:extLst>
          </p:cNvPr>
          <p:cNvSpPr txBox="1"/>
          <p:nvPr/>
        </p:nvSpPr>
        <p:spPr>
          <a:xfrm>
            <a:off x="9526565" y="4092274"/>
            <a:ext cx="1305935" cy="369332"/>
          </a:xfrm>
          <a:prstGeom prst="rect">
            <a:avLst/>
          </a:prstGeom>
          <a:noFill/>
        </p:spPr>
        <p:txBody>
          <a:bodyPr wrap="none" rtlCol="0">
            <a:spAutoFit/>
          </a:bodyPr>
          <a:lstStyle/>
          <a:p>
            <a:r>
              <a:rPr lang="en-US" dirty="0">
                <a:latin typeface="Helvetica" pitchFamily="2" charset="0"/>
              </a:rPr>
              <a:t>Target: 0.5</a:t>
            </a:r>
          </a:p>
        </p:txBody>
      </p:sp>
    </p:spTree>
    <p:extLst>
      <p:ext uri="{BB962C8B-B14F-4D97-AF65-F5344CB8AC3E}">
        <p14:creationId xmlns:p14="http://schemas.microsoft.com/office/powerpoint/2010/main" val="2959319057"/>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a:xfrm>
            <a:off x="422536" y="27251"/>
            <a:ext cx="10058400" cy="1371600"/>
          </a:xfrm>
        </p:spPr>
        <p:txBody>
          <a:bodyPr/>
          <a:lstStyle/>
          <a:p>
            <a:r>
              <a:rPr lang="en-US" dirty="0">
                <a:latin typeface="Helvetica" pitchFamily="2" charset="0"/>
              </a:rPr>
              <a:t>Back Propagation Example</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p:txBody>
          <a:bodyPr>
            <a:normAutofit/>
          </a:bodyPr>
          <a:lstStyle/>
          <a:p>
            <a:endParaRPr lang="en-US" sz="2400" dirty="0">
              <a:latin typeface="Helvetica" pitchFamily="2" charset="0"/>
            </a:endParaRPr>
          </a:p>
          <a:p>
            <a:pPr marL="0" indent="0">
              <a:buNone/>
            </a:pPr>
            <a:endParaRPr lang="en-US" sz="2400" dirty="0">
              <a:latin typeface="Helvetica" pitchFamily="2" charset="0"/>
            </a:endParaRPr>
          </a:p>
        </p:txBody>
      </p:sp>
      <p:grpSp>
        <p:nvGrpSpPr>
          <p:cNvPr id="4" name="Group 3">
            <a:extLst>
              <a:ext uri="{FF2B5EF4-FFF2-40B4-BE49-F238E27FC236}">
                <a16:creationId xmlns:a16="http://schemas.microsoft.com/office/drawing/2014/main" id="{F2289EC0-BEE5-C54C-941C-D1D22C501FE9}"/>
              </a:ext>
            </a:extLst>
          </p:cNvPr>
          <p:cNvGrpSpPr/>
          <p:nvPr/>
        </p:nvGrpSpPr>
        <p:grpSpPr>
          <a:xfrm>
            <a:off x="1066799" y="2654306"/>
            <a:ext cx="8459767" cy="3092895"/>
            <a:chOff x="3375581" y="2991232"/>
            <a:chExt cx="4589912" cy="2034562"/>
          </a:xfrm>
        </p:grpSpPr>
        <p:sp>
          <p:nvSpPr>
            <p:cNvPr id="14" name="Oval 13">
              <a:extLst>
                <a:ext uri="{FF2B5EF4-FFF2-40B4-BE49-F238E27FC236}">
                  <a16:creationId xmlns:a16="http://schemas.microsoft.com/office/drawing/2014/main" id="{E74544D5-EB92-D349-B000-DF8E15FD9E07}"/>
                </a:ext>
              </a:extLst>
            </p:cNvPr>
            <p:cNvSpPr/>
            <p:nvPr/>
          </p:nvSpPr>
          <p:spPr>
            <a:xfrm>
              <a:off x="3375582" y="2991232"/>
              <a:ext cx="938637" cy="825956"/>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0.35</a:t>
              </a:r>
            </a:p>
          </p:txBody>
        </p:sp>
        <p:sp>
          <p:nvSpPr>
            <p:cNvPr id="15" name="Oval 14">
              <a:extLst>
                <a:ext uri="{FF2B5EF4-FFF2-40B4-BE49-F238E27FC236}">
                  <a16:creationId xmlns:a16="http://schemas.microsoft.com/office/drawing/2014/main" id="{F521F1DA-EC70-7F4B-9BE4-67D2FF50F7D7}"/>
                </a:ext>
              </a:extLst>
            </p:cNvPr>
            <p:cNvSpPr/>
            <p:nvPr/>
          </p:nvSpPr>
          <p:spPr>
            <a:xfrm>
              <a:off x="3375581" y="4199838"/>
              <a:ext cx="938637" cy="825956"/>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0.9</a:t>
              </a:r>
            </a:p>
          </p:txBody>
        </p:sp>
        <p:sp>
          <p:nvSpPr>
            <p:cNvPr id="16" name="Oval 15">
              <a:extLst>
                <a:ext uri="{FF2B5EF4-FFF2-40B4-BE49-F238E27FC236}">
                  <a16:creationId xmlns:a16="http://schemas.microsoft.com/office/drawing/2014/main" id="{9E2F0B38-4A5D-F14A-80F5-1268744DDA8E}"/>
                </a:ext>
              </a:extLst>
            </p:cNvPr>
            <p:cNvSpPr/>
            <p:nvPr/>
          </p:nvSpPr>
          <p:spPr>
            <a:xfrm>
              <a:off x="5285344" y="3001391"/>
              <a:ext cx="938637" cy="825956"/>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0.68</a:t>
              </a:r>
            </a:p>
          </p:txBody>
        </p:sp>
        <p:sp>
          <p:nvSpPr>
            <p:cNvPr id="17" name="Oval 16">
              <a:extLst>
                <a:ext uri="{FF2B5EF4-FFF2-40B4-BE49-F238E27FC236}">
                  <a16:creationId xmlns:a16="http://schemas.microsoft.com/office/drawing/2014/main" id="{E0DB1823-4CEA-3A4C-B00D-9089ECD8926D}"/>
                </a:ext>
              </a:extLst>
            </p:cNvPr>
            <p:cNvSpPr/>
            <p:nvPr/>
          </p:nvSpPr>
          <p:spPr>
            <a:xfrm>
              <a:off x="5285344" y="4199838"/>
              <a:ext cx="938637" cy="825956"/>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0.66</a:t>
              </a:r>
            </a:p>
          </p:txBody>
        </p:sp>
        <p:sp>
          <p:nvSpPr>
            <p:cNvPr id="18" name="Oval 17">
              <a:extLst>
                <a:ext uri="{FF2B5EF4-FFF2-40B4-BE49-F238E27FC236}">
                  <a16:creationId xmlns:a16="http://schemas.microsoft.com/office/drawing/2014/main" id="{212D0EF4-CDAF-3E48-9762-96B3A0BFDBFE}"/>
                </a:ext>
              </a:extLst>
            </p:cNvPr>
            <p:cNvSpPr/>
            <p:nvPr/>
          </p:nvSpPr>
          <p:spPr>
            <a:xfrm>
              <a:off x="7026856" y="3613735"/>
              <a:ext cx="938637" cy="825956"/>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0.69</a:t>
              </a:r>
            </a:p>
          </p:txBody>
        </p:sp>
        <p:cxnSp>
          <p:nvCxnSpPr>
            <p:cNvPr id="19" name="Straight Arrow Connector 18">
              <a:extLst>
                <a:ext uri="{FF2B5EF4-FFF2-40B4-BE49-F238E27FC236}">
                  <a16:creationId xmlns:a16="http://schemas.microsoft.com/office/drawing/2014/main" id="{904FB72E-F32B-4C40-B12A-58ED7C24BC10}"/>
                </a:ext>
              </a:extLst>
            </p:cNvPr>
            <p:cNvCxnSpPr>
              <a:stCxn id="14" idx="6"/>
              <a:endCxn id="16" idx="2"/>
            </p:cNvCxnSpPr>
            <p:nvPr/>
          </p:nvCxnSpPr>
          <p:spPr>
            <a:xfrm>
              <a:off x="4314219" y="3404210"/>
              <a:ext cx="971125" cy="10159"/>
            </a:xfrm>
            <a:prstGeom prst="straightConnector1">
              <a:avLst/>
            </a:prstGeom>
            <a:solidFill>
              <a:srgbClr val="FF0000"/>
            </a:solidFill>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0EAAED42-6560-7A4C-A1DB-DC39FB8DC617}"/>
                </a:ext>
              </a:extLst>
            </p:cNvPr>
            <p:cNvCxnSpPr/>
            <p:nvPr/>
          </p:nvCxnSpPr>
          <p:spPr>
            <a:xfrm>
              <a:off x="4314219" y="4619991"/>
              <a:ext cx="971125" cy="10159"/>
            </a:xfrm>
            <a:prstGeom prst="straightConnector1">
              <a:avLst/>
            </a:prstGeom>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5DD30C84-2C74-EC49-87EE-7653B34BD18B}"/>
                </a:ext>
              </a:extLst>
            </p:cNvPr>
            <p:cNvCxnSpPr>
              <a:cxnSpLocks/>
              <a:endCxn id="18" idx="2"/>
            </p:cNvCxnSpPr>
            <p:nvPr/>
          </p:nvCxnSpPr>
          <p:spPr>
            <a:xfrm>
              <a:off x="6223981" y="3442259"/>
              <a:ext cx="802875" cy="584454"/>
            </a:xfrm>
            <a:prstGeom prst="straightConnector1">
              <a:avLst/>
            </a:prstGeom>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FF3F8198-7A53-2A45-B950-88C6270E9670}"/>
                </a:ext>
              </a:extLst>
            </p:cNvPr>
            <p:cNvCxnSpPr>
              <a:cxnSpLocks/>
              <a:endCxn id="18" idx="2"/>
            </p:cNvCxnSpPr>
            <p:nvPr/>
          </p:nvCxnSpPr>
          <p:spPr>
            <a:xfrm flipV="1">
              <a:off x="6223981" y="4026713"/>
              <a:ext cx="802875" cy="588198"/>
            </a:xfrm>
            <a:prstGeom prst="straightConnector1">
              <a:avLst/>
            </a:prstGeom>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25B65946-CE70-9244-905F-BFE49F6C6ABD}"/>
                </a:ext>
              </a:extLst>
            </p:cNvPr>
            <p:cNvCxnSpPr>
              <a:cxnSpLocks/>
              <a:stCxn id="14" idx="6"/>
              <a:endCxn id="17" idx="1"/>
            </p:cNvCxnSpPr>
            <p:nvPr/>
          </p:nvCxnSpPr>
          <p:spPr>
            <a:xfrm>
              <a:off x="4314219" y="3404210"/>
              <a:ext cx="1108585" cy="916586"/>
            </a:xfrm>
            <a:prstGeom prst="straightConnector1">
              <a:avLst/>
            </a:prstGeom>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51F8FD80-36AF-EE45-976A-709D04550509}"/>
                </a:ext>
              </a:extLst>
            </p:cNvPr>
            <p:cNvCxnSpPr>
              <a:cxnSpLocks/>
              <a:stCxn id="15" idx="6"/>
              <a:endCxn id="16" idx="3"/>
            </p:cNvCxnSpPr>
            <p:nvPr/>
          </p:nvCxnSpPr>
          <p:spPr>
            <a:xfrm flipV="1">
              <a:off x="4314218" y="3706389"/>
              <a:ext cx="1108586" cy="906427"/>
            </a:xfrm>
            <a:prstGeom prst="straightConnector1">
              <a:avLst/>
            </a:prstGeom>
            <a:solidFill>
              <a:srgbClr val="FF0000"/>
            </a:solidFill>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BB0733E6-4BD7-8F4A-9505-E48C6EE57679}"/>
                  </a:ext>
                </a:extLst>
              </p:cNvPr>
              <p:cNvSpPr txBox="1"/>
              <p:nvPr/>
            </p:nvSpPr>
            <p:spPr>
              <a:xfrm>
                <a:off x="3000051" y="2772304"/>
                <a:ext cx="1449692" cy="4308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𝑤</m:t>
                          </m:r>
                        </m:e>
                        <m:sub>
                          <m:r>
                            <a:rPr lang="en-US" sz="2200" b="0" i="1" smtClean="0">
                              <a:latin typeface="Cambria Math" panose="02040503050406030204" pitchFamily="18" charset="0"/>
                            </a:rPr>
                            <m:t>1</m:t>
                          </m:r>
                        </m:sub>
                      </m:sSub>
                      <m:r>
                        <a:rPr lang="en-US" sz="2200" b="0" i="1" smtClean="0">
                          <a:latin typeface="Cambria Math" panose="02040503050406030204" pitchFamily="18" charset="0"/>
                        </a:rPr>
                        <m:t>=0.10</m:t>
                      </m:r>
                    </m:oMath>
                  </m:oMathPara>
                </a14:m>
                <a:endParaRPr lang="en-US" sz="2200" dirty="0"/>
              </a:p>
            </p:txBody>
          </p:sp>
        </mc:Choice>
        <mc:Fallback xmlns="">
          <p:sp>
            <p:nvSpPr>
              <p:cNvPr id="28" name="TextBox 27">
                <a:extLst>
                  <a:ext uri="{FF2B5EF4-FFF2-40B4-BE49-F238E27FC236}">
                    <a16:creationId xmlns:a16="http://schemas.microsoft.com/office/drawing/2014/main" id="{BB0733E6-4BD7-8F4A-9505-E48C6EE57679}"/>
                  </a:ext>
                </a:extLst>
              </p:cNvPr>
              <p:cNvSpPr txBox="1">
                <a:spLocks noRot="1" noChangeAspect="1" noMove="1" noResize="1" noEditPoints="1" noAdjustHandles="1" noChangeArrowheads="1" noChangeShapeType="1" noTextEdit="1"/>
              </p:cNvSpPr>
              <p:nvPr/>
            </p:nvSpPr>
            <p:spPr>
              <a:xfrm>
                <a:off x="3000051" y="2772304"/>
                <a:ext cx="1449692" cy="430887"/>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26C39DDA-A519-4D4F-A47D-D40ADAB1EF70}"/>
                  </a:ext>
                </a:extLst>
              </p:cNvPr>
              <p:cNvSpPr txBox="1"/>
              <p:nvPr/>
            </p:nvSpPr>
            <p:spPr>
              <a:xfrm>
                <a:off x="2988090" y="5125918"/>
                <a:ext cx="1239698" cy="430887"/>
              </a:xfrm>
              <a:prstGeom prst="rect">
                <a:avLst/>
              </a:prstGeom>
              <a:noFill/>
            </p:spPr>
            <p:txBody>
              <a:bodyPr wrap="none" rtlCol="0">
                <a:spAutoFit/>
              </a:bodyPr>
              <a:lstStyle/>
              <a:p>
                <a14:m>
                  <m:oMath xmlns:m="http://schemas.openxmlformats.org/officeDocument/2006/math">
                    <m:sSub>
                      <m:sSubPr>
                        <m:ctrlPr>
                          <a:rPr lang="en-US" sz="2200" b="0" i="1" smtClean="0">
                            <a:latin typeface="Cambria Math" panose="02040503050406030204" pitchFamily="18" charset="0"/>
                            <a:ea typeface="Cambria Math" panose="02040503050406030204" pitchFamily="18" charset="0"/>
                          </a:rPr>
                        </m:ctrlPr>
                      </m:sSubPr>
                      <m:e>
                        <m:r>
                          <a:rPr lang="en-US" sz="2200" b="0" i="1" smtClean="0">
                            <a:latin typeface="Cambria Math" panose="02040503050406030204" pitchFamily="18" charset="0"/>
                            <a:ea typeface="Cambria Math" panose="02040503050406030204" pitchFamily="18" charset="0"/>
                          </a:rPr>
                          <m:t>𝑤</m:t>
                        </m:r>
                      </m:e>
                      <m:sub>
                        <m:r>
                          <a:rPr lang="en-US" sz="2200" b="0" i="1" smtClean="0">
                            <a:latin typeface="Cambria Math" panose="02040503050406030204" pitchFamily="18" charset="0"/>
                            <a:ea typeface="Cambria Math" panose="02040503050406030204" pitchFamily="18" charset="0"/>
                          </a:rPr>
                          <m:t>4</m:t>
                        </m:r>
                      </m:sub>
                    </m:sSub>
                  </m:oMath>
                </a14:m>
                <a:r>
                  <a:rPr lang="en-US" sz="2200" dirty="0">
                    <a:latin typeface="Cambria Math" panose="02040503050406030204" pitchFamily="18" charset="0"/>
                    <a:ea typeface="Cambria Math" panose="02040503050406030204" pitchFamily="18" charset="0"/>
                  </a:rPr>
                  <a:t>=0.60</a:t>
                </a:r>
              </a:p>
            </p:txBody>
          </p:sp>
        </mc:Choice>
        <mc:Fallback xmlns="">
          <p:sp>
            <p:nvSpPr>
              <p:cNvPr id="29" name="TextBox 28">
                <a:extLst>
                  <a:ext uri="{FF2B5EF4-FFF2-40B4-BE49-F238E27FC236}">
                    <a16:creationId xmlns:a16="http://schemas.microsoft.com/office/drawing/2014/main" id="{26C39DDA-A519-4D4F-A47D-D40ADAB1EF70}"/>
                  </a:ext>
                </a:extLst>
              </p:cNvPr>
              <p:cNvSpPr txBox="1">
                <a:spLocks noRot="1" noChangeAspect="1" noMove="1" noResize="1" noEditPoints="1" noAdjustHandles="1" noChangeArrowheads="1" noChangeShapeType="1" noTextEdit="1"/>
              </p:cNvSpPr>
              <p:nvPr/>
            </p:nvSpPr>
            <p:spPr>
              <a:xfrm>
                <a:off x="2988090" y="5125918"/>
                <a:ext cx="1239698" cy="430887"/>
              </a:xfrm>
              <a:prstGeom prst="rect">
                <a:avLst/>
              </a:prstGeom>
              <a:blipFill>
                <a:blip r:embed="rId3"/>
                <a:stretch>
                  <a:fillRect t="-8571" r="-4040" b="-25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37663B59-496B-7949-B018-1E24CA72E070}"/>
                  </a:ext>
                </a:extLst>
              </p:cNvPr>
              <p:cNvSpPr txBox="1"/>
              <p:nvPr/>
            </p:nvSpPr>
            <p:spPr>
              <a:xfrm>
                <a:off x="6698499" y="3201761"/>
                <a:ext cx="1373261" cy="430887"/>
              </a:xfrm>
              <a:prstGeom prst="rect">
                <a:avLst/>
              </a:prstGeom>
              <a:noFill/>
            </p:spPr>
            <p:txBody>
              <a:bodyPr wrap="none" rtlCol="0">
                <a:spAutoFit/>
              </a:bodyPr>
              <a:lstStyle/>
              <a:p>
                <a14:m>
                  <m:oMath xmlns:m="http://schemas.openxmlformats.org/officeDocument/2006/math">
                    <m:sSub>
                      <m:sSubPr>
                        <m:ctrlPr>
                          <a:rPr lang="en-US" sz="2200" b="0" i="1" smtClean="0">
                            <a:latin typeface="Cambria Math" panose="02040503050406030204" pitchFamily="18" charset="0"/>
                            <a:ea typeface="Cambria Math" panose="02040503050406030204" pitchFamily="18" charset="0"/>
                          </a:rPr>
                        </m:ctrlPr>
                      </m:sSubPr>
                      <m:e>
                        <m:r>
                          <a:rPr lang="en-US" sz="2200" b="0" i="1" smtClean="0">
                            <a:latin typeface="Cambria Math" panose="02040503050406030204" pitchFamily="18" charset="0"/>
                            <a:ea typeface="Cambria Math" panose="02040503050406030204" pitchFamily="18" charset="0"/>
                          </a:rPr>
                          <m:t>𝑤</m:t>
                        </m:r>
                      </m:e>
                      <m:sub>
                        <m:r>
                          <a:rPr lang="en-US" sz="2200" b="0" i="1" smtClean="0">
                            <a:latin typeface="Cambria Math" panose="02040503050406030204" pitchFamily="18" charset="0"/>
                            <a:ea typeface="Cambria Math" panose="02040503050406030204" pitchFamily="18" charset="0"/>
                          </a:rPr>
                          <m:t>5</m:t>
                        </m:r>
                      </m:sub>
                    </m:sSub>
                  </m:oMath>
                </a14:m>
                <a:r>
                  <a:rPr lang="en-US" sz="2200" dirty="0">
                    <a:latin typeface="Cambria Math" panose="02040503050406030204" pitchFamily="18" charset="0"/>
                    <a:ea typeface="Cambria Math" panose="02040503050406030204" pitchFamily="18" charset="0"/>
                  </a:rPr>
                  <a:t> = 0.30</a:t>
                </a:r>
              </a:p>
            </p:txBody>
          </p:sp>
        </mc:Choice>
        <mc:Fallback xmlns="">
          <p:sp>
            <p:nvSpPr>
              <p:cNvPr id="32" name="TextBox 31">
                <a:extLst>
                  <a:ext uri="{FF2B5EF4-FFF2-40B4-BE49-F238E27FC236}">
                    <a16:creationId xmlns:a16="http://schemas.microsoft.com/office/drawing/2014/main" id="{37663B59-496B-7949-B018-1E24CA72E070}"/>
                  </a:ext>
                </a:extLst>
              </p:cNvPr>
              <p:cNvSpPr txBox="1">
                <a:spLocks noRot="1" noChangeAspect="1" noMove="1" noResize="1" noEditPoints="1" noAdjustHandles="1" noChangeArrowheads="1" noChangeShapeType="1" noTextEdit="1"/>
              </p:cNvSpPr>
              <p:nvPr/>
            </p:nvSpPr>
            <p:spPr>
              <a:xfrm>
                <a:off x="6698499" y="3201761"/>
                <a:ext cx="1373261" cy="430887"/>
              </a:xfrm>
              <a:prstGeom prst="rect">
                <a:avLst/>
              </a:prstGeom>
              <a:blipFill>
                <a:blip r:embed="rId4"/>
                <a:stretch>
                  <a:fillRect t="-8824" r="-3636" b="-2941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C68DF134-F471-7946-A598-A6E86653C083}"/>
                  </a:ext>
                </a:extLst>
              </p:cNvPr>
              <p:cNvSpPr txBox="1"/>
              <p:nvPr/>
            </p:nvSpPr>
            <p:spPr>
              <a:xfrm>
                <a:off x="6698499" y="4778776"/>
                <a:ext cx="1456231" cy="4308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𝑤</m:t>
                          </m:r>
                        </m:e>
                        <m:sub>
                          <m:r>
                            <a:rPr lang="en-US" sz="2200" b="0" i="1" smtClean="0">
                              <a:latin typeface="Cambria Math" panose="02040503050406030204" pitchFamily="18" charset="0"/>
                            </a:rPr>
                            <m:t>6</m:t>
                          </m:r>
                        </m:sub>
                      </m:sSub>
                      <m:r>
                        <a:rPr lang="en-US" sz="2200" b="0" i="1" smtClean="0">
                          <a:latin typeface="Cambria Math" panose="02040503050406030204" pitchFamily="18" charset="0"/>
                        </a:rPr>
                        <m:t>=0.90</m:t>
                      </m:r>
                    </m:oMath>
                  </m:oMathPara>
                </a14:m>
                <a:endParaRPr lang="en-US" sz="2200" dirty="0"/>
              </a:p>
            </p:txBody>
          </p:sp>
        </mc:Choice>
        <mc:Fallback xmlns="">
          <p:sp>
            <p:nvSpPr>
              <p:cNvPr id="33" name="TextBox 32">
                <a:extLst>
                  <a:ext uri="{FF2B5EF4-FFF2-40B4-BE49-F238E27FC236}">
                    <a16:creationId xmlns:a16="http://schemas.microsoft.com/office/drawing/2014/main" id="{C68DF134-F471-7946-A598-A6E86653C083}"/>
                  </a:ext>
                </a:extLst>
              </p:cNvPr>
              <p:cNvSpPr txBox="1">
                <a:spLocks noRot="1" noChangeAspect="1" noMove="1" noResize="1" noEditPoints="1" noAdjustHandles="1" noChangeArrowheads="1" noChangeShapeType="1" noTextEdit="1"/>
              </p:cNvSpPr>
              <p:nvPr/>
            </p:nvSpPr>
            <p:spPr>
              <a:xfrm>
                <a:off x="6698499" y="4778776"/>
                <a:ext cx="1456231" cy="430887"/>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Content Placeholder 2">
                <a:extLst>
                  <a:ext uri="{FF2B5EF4-FFF2-40B4-BE49-F238E27FC236}">
                    <a16:creationId xmlns:a16="http://schemas.microsoft.com/office/drawing/2014/main" id="{9EDBD7F6-A329-774F-8090-73CBB6B6EE1A}"/>
                  </a:ext>
                </a:extLst>
              </p:cNvPr>
              <p:cNvSpPr txBox="1">
                <a:spLocks/>
              </p:cNvSpPr>
              <p:nvPr/>
            </p:nvSpPr>
            <p:spPr>
              <a:xfrm>
                <a:off x="5953987" y="2513578"/>
                <a:ext cx="878543" cy="49127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b="0" i="1" dirty="0" smtClean="0">
                              <a:solidFill>
                                <a:schemeClr val="tx1"/>
                              </a:solidFill>
                              <a:latin typeface="Cambria Math" panose="02040503050406030204" pitchFamily="18" charset="0"/>
                            </a:rPr>
                          </m:ctrlPr>
                        </m:sSubPr>
                        <m:e>
                          <m:r>
                            <a:rPr lang="en-US" i="1" dirty="0" smtClean="0">
                              <a:solidFill>
                                <a:schemeClr val="tx1"/>
                              </a:solidFill>
                              <a:latin typeface="Cambria Math" panose="02040503050406030204" pitchFamily="18" charset="0"/>
                            </a:rPr>
                            <m:t>𝐻</m:t>
                          </m:r>
                        </m:e>
                        <m:sub>
                          <m:r>
                            <a:rPr lang="en-US" i="1" dirty="0" smtClean="0">
                              <a:solidFill>
                                <a:schemeClr val="tx1"/>
                              </a:solidFill>
                              <a:latin typeface="Cambria Math" panose="02040503050406030204" pitchFamily="18" charset="0"/>
                            </a:rPr>
                            <m:t>1</m:t>
                          </m:r>
                        </m:sub>
                      </m:sSub>
                    </m:oMath>
                  </m:oMathPara>
                </a14:m>
                <a:endParaRPr lang="en-US" dirty="0"/>
              </a:p>
            </p:txBody>
          </p:sp>
        </mc:Choice>
        <mc:Fallback xmlns="">
          <p:sp>
            <p:nvSpPr>
              <p:cNvPr id="34" name="Content Placeholder 2">
                <a:extLst>
                  <a:ext uri="{FF2B5EF4-FFF2-40B4-BE49-F238E27FC236}">
                    <a16:creationId xmlns:a16="http://schemas.microsoft.com/office/drawing/2014/main" id="{9EDBD7F6-A329-774F-8090-73CBB6B6EE1A}"/>
                  </a:ext>
                </a:extLst>
              </p:cNvPr>
              <p:cNvSpPr txBox="1">
                <a:spLocks noRot="1" noChangeAspect="1" noMove="1" noResize="1" noEditPoints="1" noAdjustHandles="1" noChangeArrowheads="1" noChangeShapeType="1" noTextEdit="1"/>
              </p:cNvSpPr>
              <p:nvPr/>
            </p:nvSpPr>
            <p:spPr>
              <a:xfrm>
                <a:off x="5953987" y="2513578"/>
                <a:ext cx="878543" cy="491270"/>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Content Placeholder 2">
                <a:extLst>
                  <a:ext uri="{FF2B5EF4-FFF2-40B4-BE49-F238E27FC236}">
                    <a16:creationId xmlns:a16="http://schemas.microsoft.com/office/drawing/2014/main" id="{9D8CC347-2FA3-E24F-9CB3-9A70A2102FC0}"/>
                  </a:ext>
                </a:extLst>
              </p:cNvPr>
              <p:cNvSpPr txBox="1">
                <a:spLocks/>
              </p:cNvSpPr>
              <p:nvPr/>
            </p:nvSpPr>
            <p:spPr>
              <a:xfrm>
                <a:off x="5875254" y="4260448"/>
                <a:ext cx="878543" cy="49127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b="0" i="1" dirty="0" smtClean="0">
                              <a:solidFill>
                                <a:schemeClr val="tx1"/>
                              </a:solidFill>
                              <a:latin typeface="Cambria Math" panose="02040503050406030204" pitchFamily="18" charset="0"/>
                            </a:rPr>
                          </m:ctrlPr>
                        </m:sSubPr>
                        <m:e>
                          <m:r>
                            <a:rPr lang="en-US" i="1" dirty="0" smtClean="0">
                              <a:solidFill>
                                <a:schemeClr val="tx1"/>
                              </a:solidFill>
                              <a:latin typeface="Cambria Math" panose="02040503050406030204" pitchFamily="18" charset="0"/>
                            </a:rPr>
                            <m:t>𝐻</m:t>
                          </m:r>
                        </m:e>
                        <m:sub>
                          <m:r>
                            <a:rPr lang="en-US" b="0" i="1" dirty="0" smtClean="0">
                              <a:solidFill>
                                <a:schemeClr val="tx1"/>
                              </a:solidFill>
                              <a:latin typeface="Cambria Math" panose="02040503050406030204" pitchFamily="18" charset="0"/>
                            </a:rPr>
                            <m:t>2</m:t>
                          </m:r>
                        </m:sub>
                      </m:sSub>
                    </m:oMath>
                  </m:oMathPara>
                </a14:m>
                <a:endParaRPr lang="en-US" dirty="0"/>
              </a:p>
            </p:txBody>
          </p:sp>
        </mc:Choice>
        <mc:Fallback xmlns="">
          <p:sp>
            <p:nvSpPr>
              <p:cNvPr id="35" name="Content Placeholder 2">
                <a:extLst>
                  <a:ext uri="{FF2B5EF4-FFF2-40B4-BE49-F238E27FC236}">
                    <a16:creationId xmlns:a16="http://schemas.microsoft.com/office/drawing/2014/main" id="{9D8CC347-2FA3-E24F-9CB3-9A70A2102FC0}"/>
                  </a:ext>
                </a:extLst>
              </p:cNvPr>
              <p:cNvSpPr txBox="1">
                <a:spLocks noRot="1" noChangeAspect="1" noMove="1" noResize="1" noEditPoints="1" noAdjustHandles="1" noChangeArrowheads="1" noChangeShapeType="1" noTextEdit="1"/>
              </p:cNvSpPr>
              <p:nvPr/>
            </p:nvSpPr>
            <p:spPr>
              <a:xfrm>
                <a:off x="5875254" y="4260448"/>
                <a:ext cx="878543" cy="491270"/>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Content Placeholder 2">
                <a:extLst>
                  <a:ext uri="{FF2B5EF4-FFF2-40B4-BE49-F238E27FC236}">
                    <a16:creationId xmlns:a16="http://schemas.microsoft.com/office/drawing/2014/main" id="{A3511906-2F34-2B4E-898C-BF187B86B7A7}"/>
                  </a:ext>
                </a:extLst>
              </p:cNvPr>
              <p:cNvSpPr txBox="1">
                <a:spLocks/>
              </p:cNvSpPr>
              <p:nvPr/>
            </p:nvSpPr>
            <p:spPr>
              <a:xfrm>
                <a:off x="9087294" y="3314198"/>
                <a:ext cx="878543" cy="49127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b="0" i="1" dirty="0" smtClean="0">
                              <a:solidFill>
                                <a:schemeClr val="tx1"/>
                              </a:solidFill>
                              <a:latin typeface="Cambria Math" panose="02040503050406030204" pitchFamily="18" charset="0"/>
                            </a:rPr>
                          </m:ctrlPr>
                        </m:sSubPr>
                        <m:e>
                          <m:r>
                            <a:rPr lang="en-US" b="0" i="1" dirty="0" smtClean="0">
                              <a:solidFill>
                                <a:schemeClr val="tx1"/>
                              </a:solidFill>
                              <a:latin typeface="Cambria Math" panose="02040503050406030204" pitchFamily="18" charset="0"/>
                            </a:rPr>
                            <m:t>𝑂</m:t>
                          </m:r>
                        </m:e>
                        <m:sub>
                          <m:r>
                            <a:rPr lang="en-US" i="1" dirty="0" smtClean="0">
                              <a:solidFill>
                                <a:schemeClr val="tx1"/>
                              </a:solidFill>
                              <a:latin typeface="Cambria Math" panose="02040503050406030204" pitchFamily="18" charset="0"/>
                            </a:rPr>
                            <m:t>1</m:t>
                          </m:r>
                        </m:sub>
                      </m:sSub>
                    </m:oMath>
                  </m:oMathPara>
                </a14:m>
                <a:endParaRPr lang="en-US" dirty="0"/>
              </a:p>
            </p:txBody>
          </p:sp>
        </mc:Choice>
        <mc:Fallback xmlns="">
          <p:sp>
            <p:nvSpPr>
              <p:cNvPr id="36" name="Content Placeholder 2">
                <a:extLst>
                  <a:ext uri="{FF2B5EF4-FFF2-40B4-BE49-F238E27FC236}">
                    <a16:creationId xmlns:a16="http://schemas.microsoft.com/office/drawing/2014/main" id="{A3511906-2F34-2B4E-898C-BF187B86B7A7}"/>
                  </a:ext>
                </a:extLst>
              </p:cNvPr>
              <p:cNvSpPr txBox="1">
                <a:spLocks noRot="1" noChangeAspect="1" noMove="1" noResize="1" noEditPoints="1" noAdjustHandles="1" noChangeArrowheads="1" noChangeShapeType="1" noTextEdit="1"/>
              </p:cNvSpPr>
              <p:nvPr/>
            </p:nvSpPr>
            <p:spPr>
              <a:xfrm>
                <a:off x="9087294" y="3314198"/>
                <a:ext cx="878543" cy="491270"/>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Content Placeholder 2">
                <a:extLst>
                  <a:ext uri="{FF2B5EF4-FFF2-40B4-BE49-F238E27FC236}">
                    <a16:creationId xmlns:a16="http://schemas.microsoft.com/office/drawing/2014/main" id="{E6FE47F3-203E-1C4C-BBDE-FEE31023C960}"/>
                  </a:ext>
                </a:extLst>
              </p:cNvPr>
              <p:cNvSpPr txBox="1">
                <a:spLocks/>
              </p:cNvSpPr>
              <p:nvPr/>
            </p:nvSpPr>
            <p:spPr>
              <a:xfrm>
                <a:off x="460243" y="2972616"/>
                <a:ext cx="878543" cy="49127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𝐼</m:t>
                          </m:r>
                        </m:e>
                        <m:sub>
                          <m:r>
                            <a:rPr lang="en-US" i="1" dirty="0" smtClean="0">
                              <a:latin typeface="Cambria Math" panose="02040503050406030204" pitchFamily="18" charset="0"/>
                            </a:rPr>
                            <m:t>1</m:t>
                          </m:r>
                        </m:sub>
                      </m:sSub>
                    </m:oMath>
                  </m:oMathPara>
                </a14:m>
                <a:endParaRPr lang="en-US" dirty="0"/>
              </a:p>
            </p:txBody>
          </p:sp>
        </mc:Choice>
        <mc:Fallback xmlns="">
          <p:sp>
            <p:nvSpPr>
              <p:cNvPr id="37" name="Content Placeholder 2">
                <a:extLst>
                  <a:ext uri="{FF2B5EF4-FFF2-40B4-BE49-F238E27FC236}">
                    <a16:creationId xmlns:a16="http://schemas.microsoft.com/office/drawing/2014/main" id="{E6FE47F3-203E-1C4C-BBDE-FEE31023C960}"/>
                  </a:ext>
                </a:extLst>
              </p:cNvPr>
              <p:cNvSpPr txBox="1">
                <a:spLocks noRot="1" noChangeAspect="1" noMove="1" noResize="1" noEditPoints="1" noAdjustHandles="1" noChangeArrowheads="1" noChangeShapeType="1" noTextEdit="1"/>
              </p:cNvSpPr>
              <p:nvPr/>
            </p:nvSpPr>
            <p:spPr>
              <a:xfrm>
                <a:off x="460243" y="2972616"/>
                <a:ext cx="878543" cy="491270"/>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Content Placeholder 2">
                <a:extLst>
                  <a:ext uri="{FF2B5EF4-FFF2-40B4-BE49-F238E27FC236}">
                    <a16:creationId xmlns:a16="http://schemas.microsoft.com/office/drawing/2014/main" id="{8DDE642B-DD9F-594F-96A3-C488EC8620DC}"/>
                  </a:ext>
                </a:extLst>
              </p:cNvPr>
              <p:cNvSpPr txBox="1">
                <a:spLocks/>
              </p:cNvSpPr>
              <p:nvPr/>
            </p:nvSpPr>
            <p:spPr>
              <a:xfrm>
                <a:off x="460243" y="4873766"/>
                <a:ext cx="878543" cy="49127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𝐼</m:t>
                          </m:r>
                        </m:e>
                        <m:sub>
                          <m:r>
                            <a:rPr lang="en-US" i="1" dirty="0" smtClean="0">
                              <a:latin typeface="Cambria Math" panose="02040503050406030204" pitchFamily="18" charset="0"/>
                            </a:rPr>
                            <m:t>2</m:t>
                          </m:r>
                        </m:sub>
                      </m:sSub>
                    </m:oMath>
                  </m:oMathPara>
                </a14:m>
                <a:endParaRPr lang="en-US" dirty="0"/>
              </a:p>
            </p:txBody>
          </p:sp>
        </mc:Choice>
        <mc:Fallback xmlns="">
          <p:sp>
            <p:nvSpPr>
              <p:cNvPr id="38" name="Content Placeholder 2">
                <a:extLst>
                  <a:ext uri="{FF2B5EF4-FFF2-40B4-BE49-F238E27FC236}">
                    <a16:creationId xmlns:a16="http://schemas.microsoft.com/office/drawing/2014/main" id="{8DDE642B-DD9F-594F-96A3-C488EC8620DC}"/>
                  </a:ext>
                </a:extLst>
              </p:cNvPr>
              <p:cNvSpPr txBox="1">
                <a:spLocks noRot="1" noChangeAspect="1" noMove="1" noResize="1" noEditPoints="1" noAdjustHandles="1" noChangeArrowheads="1" noChangeShapeType="1" noTextEdit="1"/>
              </p:cNvSpPr>
              <p:nvPr/>
            </p:nvSpPr>
            <p:spPr>
              <a:xfrm>
                <a:off x="460243" y="4873766"/>
                <a:ext cx="878543" cy="491270"/>
              </a:xfrm>
              <a:prstGeom prst="rect">
                <a:avLst/>
              </a:prstGeom>
              <a:blipFill>
                <a:blip r:embed="rId10"/>
                <a:stretch>
                  <a:fillRect/>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F3B050E5-10C6-794C-BDCC-F074D043D9DF}"/>
              </a:ext>
            </a:extLst>
          </p:cNvPr>
          <p:cNvSpPr txBox="1"/>
          <p:nvPr/>
        </p:nvSpPr>
        <p:spPr>
          <a:xfrm>
            <a:off x="531729" y="1227639"/>
            <a:ext cx="10687050" cy="461665"/>
          </a:xfrm>
          <a:prstGeom prst="rect">
            <a:avLst/>
          </a:prstGeom>
          <a:noFill/>
        </p:spPr>
        <p:txBody>
          <a:bodyPr wrap="square" rtlCol="0">
            <a:spAutoFit/>
          </a:bodyPr>
          <a:lstStyle/>
          <a:p>
            <a:r>
              <a:rPr lang="en-US" sz="2400" dirty="0">
                <a:latin typeface="Helvetica" pitchFamily="2" charset="0"/>
              </a:rPr>
              <a:t>We start with the output node and then work backwards to the input nodes.</a:t>
            </a:r>
          </a:p>
        </p:txBody>
      </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2644A6DB-99F0-164F-9D11-5E4655BA3F62}"/>
                  </a:ext>
                </a:extLst>
              </p:cNvPr>
              <p:cNvSpPr txBox="1"/>
              <p:nvPr/>
            </p:nvSpPr>
            <p:spPr>
              <a:xfrm>
                <a:off x="2170322" y="3686558"/>
                <a:ext cx="1456232" cy="4308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𝑤</m:t>
                          </m:r>
                        </m:e>
                        <m:sub>
                          <m:r>
                            <a:rPr lang="en-US" sz="2200" b="0" i="1" smtClean="0">
                              <a:latin typeface="Cambria Math" panose="02040503050406030204" pitchFamily="18" charset="0"/>
                            </a:rPr>
                            <m:t>2</m:t>
                          </m:r>
                        </m:sub>
                      </m:sSub>
                      <m:r>
                        <a:rPr lang="en-US" sz="2200" b="0" i="1" smtClean="0">
                          <a:latin typeface="Cambria Math" panose="02040503050406030204" pitchFamily="18" charset="0"/>
                        </a:rPr>
                        <m:t>=0.40</m:t>
                      </m:r>
                    </m:oMath>
                  </m:oMathPara>
                </a14:m>
                <a:endParaRPr lang="en-US" sz="2200" dirty="0"/>
              </a:p>
            </p:txBody>
          </p:sp>
        </mc:Choice>
        <mc:Fallback xmlns="">
          <p:sp>
            <p:nvSpPr>
              <p:cNvPr id="39" name="TextBox 38">
                <a:extLst>
                  <a:ext uri="{FF2B5EF4-FFF2-40B4-BE49-F238E27FC236}">
                    <a16:creationId xmlns:a16="http://schemas.microsoft.com/office/drawing/2014/main" id="{2644A6DB-99F0-164F-9D11-5E4655BA3F62}"/>
                  </a:ext>
                </a:extLst>
              </p:cNvPr>
              <p:cNvSpPr txBox="1">
                <a:spLocks noRot="1" noChangeAspect="1" noMove="1" noResize="1" noEditPoints="1" noAdjustHandles="1" noChangeArrowheads="1" noChangeShapeType="1" noTextEdit="1"/>
              </p:cNvSpPr>
              <p:nvPr/>
            </p:nvSpPr>
            <p:spPr>
              <a:xfrm>
                <a:off x="2170322" y="3686558"/>
                <a:ext cx="1456232" cy="430887"/>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3E3B7B50-ABF0-0245-BBC9-874F739BB847}"/>
                  </a:ext>
                </a:extLst>
              </p:cNvPr>
              <p:cNvSpPr txBox="1"/>
              <p:nvPr/>
            </p:nvSpPr>
            <p:spPr>
              <a:xfrm>
                <a:off x="2386565" y="4244592"/>
                <a:ext cx="1248227" cy="430887"/>
              </a:xfrm>
              <a:prstGeom prst="rect">
                <a:avLst/>
              </a:prstGeom>
              <a:noFill/>
            </p:spPr>
            <p:txBody>
              <a:bodyPr wrap="none" rtlCol="0">
                <a:spAutoFit/>
              </a:bodyPr>
              <a:lstStyle/>
              <a:p>
                <a14:m>
                  <m:oMath xmlns:m="http://schemas.openxmlformats.org/officeDocument/2006/math">
                    <m:sSub>
                      <m:sSubPr>
                        <m:ctrlPr>
                          <a:rPr lang="en-US" sz="2200" b="0" i="1" smtClean="0">
                            <a:latin typeface="Cambria Math" panose="02040503050406030204" pitchFamily="18" charset="0"/>
                            <a:ea typeface="Cambria Math" panose="02040503050406030204" pitchFamily="18" charset="0"/>
                          </a:rPr>
                        </m:ctrlPr>
                      </m:sSubPr>
                      <m:e>
                        <m:r>
                          <a:rPr lang="en-US" sz="2200" b="0" i="1" smtClean="0">
                            <a:latin typeface="Cambria Math" panose="02040503050406030204" pitchFamily="18" charset="0"/>
                            <a:ea typeface="Cambria Math" panose="02040503050406030204" pitchFamily="18" charset="0"/>
                          </a:rPr>
                          <m:t>𝑤</m:t>
                        </m:r>
                      </m:e>
                      <m:sub>
                        <m:r>
                          <a:rPr lang="en-US" sz="2200" b="0" i="1" smtClean="0">
                            <a:latin typeface="Cambria Math" panose="02040503050406030204" pitchFamily="18" charset="0"/>
                            <a:ea typeface="Cambria Math" panose="02040503050406030204" pitchFamily="18" charset="0"/>
                          </a:rPr>
                          <m:t>3</m:t>
                        </m:r>
                      </m:sub>
                    </m:sSub>
                  </m:oMath>
                </a14:m>
                <a:r>
                  <a:rPr lang="en-US" sz="2200" dirty="0">
                    <a:latin typeface="Cambria Math" panose="02040503050406030204" pitchFamily="18" charset="0"/>
                    <a:ea typeface="Cambria Math" panose="02040503050406030204" pitchFamily="18" charset="0"/>
                  </a:rPr>
                  <a:t>=0.80</a:t>
                </a:r>
              </a:p>
            </p:txBody>
          </p:sp>
        </mc:Choice>
        <mc:Fallback xmlns="">
          <p:sp>
            <p:nvSpPr>
              <p:cNvPr id="40" name="TextBox 39">
                <a:extLst>
                  <a:ext uri="{FF2B5EF4-FFF2-40B4-BE49-F238E27FC236}">
                    <a16:creationId xmlns:a16="http://schemas.microsoft.com/office/drawing/2014/main" id="{3E3B7B50-ABF0-0245-BBC9-874F739BB847}"/>
                  </a:ext>
                </a:extLst>
              </p:cNvPr>
              <p:cNvSpPr txBox="1">
                <a:spLocks noRot="1" noChangeAspect="1" noMove="1" noResize="1" noEditPoints="1" noAdjustHandles="1" noChangeArrowheads="1" noChangeShapeType="1" noTextEdit="1"/>
              </p:cNvSpPr>
              <p:nvPr/>
            </p:nvSpPr>
            <p:spPr>
              <a:xfrm>
                <a:off x="2386565" y="4244592"/>
                <a:ext cx="1248227" cy="430887"/>
              </a:xfrm>
              <a:prstGeom prst="rect">
                <a:avLst/>
              </a:prstGeom>
              <a:blipFill>
                <a:blip r:embed="rId12"/>
                <a:stretch>
                  <a:fillRect t="-5714" r="-5051" b="-28571"/>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3019BCD4-233D-B946-A188-285CAD19A19B}"/>
              </a:ext>
            </a:extLst>
          </p:cNvPr>
          <p:cNvSpPr txBox="1"/>
          <p:nvPr/>
        </p:nvSpPr>
        <p:spPr>
          <a:xfrm>
            <a:off x="9526565" y="4092274"/>
            <a:ext cx="1305935" cy="369332"/>
          </a:xfrm>
          <a:prstGeom prst="rect">
            <a:avLst/>
          </a:prstGeom>
          <a:noFill/>
        </p:spPr>
        <p:txBody>
          <a:bodyPr wrap="none" rtlCol="0">
            <a:spAutoFit/>
          </a:bodyPr>
          <a:lstStyle/>
          <a:p>
            <a:r>
              <a:rPr lang="en-US" dirty="0">
                <a:latin typeface="Helvetica" pitchFamily="2" charset="0"/>
              </a:rPr>
              <a:t>Target: 0.5</a:t>
            </a:r>
          </a:p>
        </p:txBody>
      </p:sp>
    </p:spTree>
    <p:extLst>
      <p:ext uri="{BB962C8B-B14F-4D97-AF65-F5344CB8AC3E}">
        <p14:creationId xmlns:p14="http://schemas.microsoft.com/office/powerpoint/2010/main" val="3615568452"/>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a:xfrm>
            <a:off x="422536" y="27251"/>
            <a:ext cx="10058400" cy="1371600"/>
          </a:xfrm>
        </p:spPr>
        <p:txBody>
          <a:bodyPr/>
          <a:lstStyle/>
          <a:p>
            <a:r>
              <a:rPr lang="en-US" dirty="0">
                <a:latin typeface="Helvetica" pitchFamily="2" charset="0"/>
              </a:rPr>
              <a:t>Back Propagation Example</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p:txBody>
          <a:bodyPr>
            <a:normAutofit/>
          </a:bodyPr>
          <a:lstStyle/>
          <a:p>
            <a:endParaRPr lang="en-US" sz="2400" dirty="0">
              <a:latin typeface="Helvetica" pitchFamily="2" charset="0"/>
            </a:endParaRPr>
          </a:p>
          <a:p>
            <a:pPr marL="0" indent="0">
              <a:buNone/>
            </a:pPr>
            <a:endParaRPr lang="en-US" sz="2400" dirty="0">
              <a:latin typeface="Helvetica" pitchFamily="2" charset="0"/>
            </a:endParaRPr>
          </a:p>
        </p:txBody>
      </p:sp>
      <p:grpSp>
        <p:nvGrpSpPr>
          <p:cNvPr id="4" name="Group 3">
            <a:extLst>
              <a:ext uri="{FF2B5EF4-FFF2-40B4-BE49-F238E27FC236}">
                <a16:creationId xmlns:a16="http://schemas.microsoft.com/office/drawing/2014/main" id="{F2289EC0-BEE5-C54C-941C-D1D22C501FE9}"/>
              </a:ext>
            </a:extLst>
          </p:cNvPr>
          <p:cNvGrpSpPr/>
          <p:nvPr/>
        </p:nvGrpSpPr>
        <p:grpSpPr>
          <a:xfrm>
            <a:off x="1066799" y="2654306"/>
            <a:ext cx="8459767" cy="3092895"/>
            <a:chOff x="3375581" y="2991232"/>
            <a:chExt cx="4589912" cy="2034562"/>
          </a:xfrm>
        </p:grpSpPr>
        <p:sp>
          <p:nvSpPr>
            <p:cNvPr id="14" name="Oval 13">
              <a:extLst>
                <a:ext uri="{FF2B5EF4-FFF2-40B4-BE49-F238E27FC236}">
                  <a16:creationId xmlns:a16="http://schemas.microsoft.com/office/drawing/2014/main" id="{E74544D5-EB92-D349-B000-DF8E15FD9E07}"/>
                </a:ext>
              </a:extLst>
            </p:cNvPr>
            <p:cNvSpPr/>
            <p:nvPr/>
          </p:nvSpPr>
          <p:spPr>
            <a:xfrm>
              <a:off x="3375582" y="2991232"/>
              <a:ext cx="938637" cy="825956"/>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0.35</a:t>
              </a:r>
            </a:p>
          </p:txBody>
        </p:sp>
        <p:sp>
          <p:nvSpPr>
            <p:cNvPr id="15" name="Oval 14">
              <a:extLst>
                <a:ext uri="{FF2B5EF4-FFF2-40B4-BE49-F238E27FC236}">
                  <a16:creationId xmlns:a16="http://schemas.microsoft.com/office/drawing/2014/main" id="{F521F1DA-EC70-7F4B-9BE4-67D2FF50F7D7}"/>
                </a:ext>
              </a:extLst>
            </p:cNvPr>
            <p:cNvSpPr/>
            <p:nvPr/>
          </p:nvSpPr>
          <p:spPr>
            <a:xfrm>
              <a:off x="3375581" y="4199838"/>
              <a:ext cx="938637" cy="825956"/>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0.9</a:t>
              </a:r>
            </a:p>
          </p:txBody>
        </p:sp>
        <p:sp>
          <p:nvSpPr>
            <p:cNvPr id="16" name="Oval 15">
              <a:extLst>
                <a:ext uri="{FF2B5EF4-FFF2-40B4-BE49-F238E27FC236}">
                  <a16:creationId xmlns:a16="http://schemas.microsoft.com/office/drawing/2014/main" id="{9E2F0B38-4A5D-F14A-80F5-1268744DDA8E}"/>
                </a:ext>
              </a:extLst>
            </p:cNvPr>
            <p:cNvSpPr/>
            <p:nvPr/>
          </p:nvSpPr>
          <p:spPr>
            <a:xfrm>
              <a:off x="5285344" y="3001391"/>
              <a:ext cx="938637" cy="825956"/>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0.68</a:t>
              </a:r>
            </a:p>
          </p:txBody>
        </p:sp>
        <p:sp>
          <p:nvSpPr>
            <p:cNvPr id="17" name="Oval 16">
              <a:extLst>
                <a:ext uri="{FF2B5EF4-FFF2-40B4-BE49-F238E27FC236}">
                  <a16:creationId xmlns:a16="http://schemas.microsoft.com/office/drawing/2014/main" id="{E0DB1823-4CEA-3A4C-B00D-9089ECD8926D}"/>
                </a:ext>
              </a:extLst>
            </p:cNvPr>
            <p:cNvSpPr/>
            <p:nvPr/>
          </p:nvSpPr>
          <p:spPr>
            <a:xfrm>
              <a:off x="5285344" y="4199838"/>
              <a:ext cx="938637" cy="825956"/>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0.66</a:t>
              </a:r>
            </a:p>
          </p:txBody>
        </p:sp>
        <p:sp>
          <p:nvSpPr>
            <p:cNvPr id="18" name="Oval 17">
              <a:extLst>
                <a:ext uri="{FF2B5EF4-FFF2-40B4-BE49-F238E27FC236}">
                  <a16:creationId xmlns:a16="http://schemas.microsoft.com/office/drawing/2014/main" id="{212D0EF4-CDAF-3E48-9762-96B3A0BFDBFE}"/>
                </a:ext>
              </a:extLst>
            </p:cNvPr>
            <p:cNvSpPr/>
            <p:nvPr/>
          </p:nvSpPr>
          <p:spPr>
            <a:xfrm>
              <a:off x="7026856" y="3613735"/>
              <a:ext cx="938637" cy="825956"/>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0.69</a:t>
              </a:r>
            </a:p>
          </p:txBody>
        </p:sp>
        <p:cxnSp>
          <p:nvCxnSpPr>
            <p:cNvPr id="19" name="Straight Arrow Connector 18">
              <a:extLst>
                <a:ext uri="{FF2B5EF4-FFF2-40B4-BE49-F238E27FC236}">
                  <a16:creationId xmlns:a16="http://schemas.microsoft.com/office/drawing/2014/main" id="{904FB72E-F32B-4C40-B12A-58ED7C24BC10}"/>
                </a:ext>
              </a:extLst>
            </p:cNvPr>
            <p:cNvCxnSpPr>
              <a:stCxn id="14" idx="6"/>
              <a:endCxn id="16" idx="2"/>
            </p:cNvCxnSpPr>
            <p:nvPr/>
          </p:nvCxnSpPr>
          <p:spPr>
            <a:xfrm>
              <a:off x="4314219" y="3404210"/>
              <a:ext cx="971125" cy="10159"/>
            </a:xfrm>
            <a:prstGeom prst="straightConnector1">
              <a:avLst/>
            </a:prstGeom>
            <a:solidFill>
              <a:srgbClr val="FF0000"/>
            </a:solidFill>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0EAAED42-6560-7A4C-A1DB-DC39FB8DC617}"/>
                </a:ext>
              </a:extLst>
            </p:cNvPr>
            <p:cNvCxnSpPr/>
            <p:nvPr/>
          </p:nvCxnSpPr>
          <p:spPr>
            <a:xfrm>
              <a:off x="4314219" y="4619991"/>
              <a:ext cx="971125" cy="10159"/>
            </a:xfrm>
            <a:prstGeom prst="straightConnector1">
              <a:avLst/>
            </a:prstGeom>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5DD30C84-2C74-EC49-87EE-7653B34BD18B}"/>
                </a:ext>
              </a:extLst>
            </p:cNvPr>
            <p:cNvCxnSpPr>
              <a:cxnSpLocks/>
              <a:endCxn id="18" idx="2"/>
            </p:cNvCxnSpPr>
            <p:nvPr/>
          </p:nvCxnSpPr>
          <p:spPr>
            <a:xfrm>
              <a:off x="6223981" y="3442259"/>
              <a:ext cx="802875" cy="584454"/>
            </a:xfrm>
            <a:prstGeom prst="straightConnector1">
              <a:avLst/>
            </a:prstGeom>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FF3F8198-7A53-2A45-B950-88C6270E9670}"/>
                </a:ext>
              </a:extLst>
            </p:cNvPr>
            <p:cNvCxnSpPr>
              <a:cxnSpLocks/>
              <a:endCxn id="18" idx="2"/>
            </p:cNvCxnSpPr>
            <p:nvPr/>
          </p:nvCxnSpPr>
          <p:spPr>
            <a:xfrm flipV="1">
              <a:off x="6223981" y="4026713"/>
              <a:ext cx="802875" cy="588198"/>
            </a:xfrm>
            <a:prstGeom prst="straightConnector1">
              <a:avLst/>
            </a:prstGeom>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25B65946-CE70-9244-905F-BFE49F6C6ABD}"/>
                </a:ext>
              </a:extLst>
            </p:cNvPr>
            <p:cNvCxnSpPr>
              <a:cxnSpLocks/>
              <a:stCxn id="14" idx="6"/>
              <a:endCxn id="17" idx="1"/>
            </p:cNvCxnSpPr>
            <p:nvPr/>
          </p:nvCxnSpPr>
          <p:spPr>
            <a:xfrm>
              <a:off x="4314219" y="3404210"/>
              <a:ext cx="1108585" cy="916586"/>
            </a:xfrm>
            <a:prstGeom prst="straightConnector1">
              <a:avLst/>
            </a:prstGeom>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51F8FD80-36AF-EE45-976A-709D04550509}"/>
                </a:ext>
              </a:extLst>
            </p:cNvPr>
            <p:cNvCxnSpPr>
              <a:cxnSpLocks/>
              <a:stCxn id="15" idx="6"/>
              <a:endCxn id="16" idx="3"/>
            </p:cNvCxnSpPr>
            <p:nvPr/>
          </p:nvCxnSpPr>
          <p:spPr>
            <a:xfrm flipV="1">
              <a:off x="4314218" y="3706389"/>
              <a:ext cx="1108586" cy="906427"/>
            </a:xfrm>
            <a:prstGeom prst="straightConnector1">
              <a:avLst/>
            </a:prstGeom>
            <a:solidFill>
              <a:srgbClr val="FF0000"/>
            </a:solidFill>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BB0733E6-4BD7-8F4A-9505-E48C6EE57679}"/>
                  </a:ext>
                </a:extLst>
              </p:cNvPr>
              <p:cNvSpPr txBox="1"/>
              <p:nvPr/>
            </p:nvSpPr>
            <p:spPr>
              <a:xfrm>
                <a:off x="3000051" y="2772304"/>
                <a:ext cx="1449692" cy="4308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𝑤</m:t>
                          </m:r>
                        </m:e>
                        <m:sub>
                          <m:r>
                            <a:rPr lang="en-US" sz="2200" b="0" i="1" smtClean="0">
                              <a:latin typeface="Cambria Math" panose="02040503050406030204" pitchFamily="18" charset="0"/>
                            </a:rPr>
                            <m:t>1</m:t>
                          </m:r>
                        </m:sub>
                      </m:sSub>
                      <m:r>
                        <a:rPr lang="en-US" sz="2200" b="0" i="1" smtClean="0">
                          <a:latin typeface="Cambria Math" panose="02040503050406030204" pitchFamily="18" charset="0"/>
                        </a:rPr>
                        <m:t>=0.10</m:t>
                      </m:r>
                    </m:oMath>
                  </m:oMathPara>
                </a14:m>
                <a:endParaRPr lang="en-US" sz="2200" dirty="0"/>
              </a:p>
            </p:txBody>
          </p:sp>
        </mc:Choice>
        <mc:Fallback xmlns="">
          <p:sp>
            <p:nvSpPr>
              <p:cNvPr id="28" name="TextBox 27">
                <a:extLst>
                  <a:ext uri="{FF2B5EF4-FFF2-40B4-BE49-F238E27FC236}">
                    <a16:creationId xmlns:a16="http://schemas.microsoft.com/office/drawing/2014/main" id="{BB0733E6-4BD7-8F4A-9505-E48C6EE57679}"/>
                  </a:ext>
                </a:extLst>
              </p:cNvPr>
              <p:cNvSpPr txBox="1">
                <a:spLocks noRot="1" noChangeAspect="1" noMove="1" noResize="1" noEditPoints="1" noAdjustHandles="1" noChangeArrowheads="1" noChangeShapeType="1" noTextEdit="1"/>
              </p:cNvSpPr>
              <p:nvPr/>
            </p:nvSpPr>
            <p:spPr>
              <a:xfrm>
                <a:off x="3000051" y="2772304"/>
                <a:ext cx="1449692" cy="430887"/>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26C39DDA-A519-4D4F-A47D-D40ADAB1EF70}"/>
                  </a:ext>
                </a:extLst>
              </p:cNvPr>
              <p:cNvSpPr txBox="1"/>
              <p:nvPr/>
            </p:nvSpPr>
            <p:spPr>
              <a:xfrm>
                <a:off x="2988090" y="5125918"/>
                <a:ext cx="1239698" cy="430887"/>
              </a:xfrm>
              <a:prstGeom prst="rect">
                <a:avLst/>
              </a:prstGeom>
              <a:noFill/>
            </p:spPr>
            <p:txBody>
              <a:bodyPr wrap="none" rtlCol="0">
                <a:spAutoFit/>
              </a:bodyPr>
              <a:lstStyle/>
              <a:p>
                <a14:m>
                  <m:oMath xmlns:m="http://schemas.openxmlformats.org/officeDocument/2006/math">
                    <m:sSub>
                      <m:sSubPr>
                        <m:ctrlPr>
                          <a:rPr lang="en-US" sz="2200" b="0" i="1" smtClean="0">
                            <a:latin typeface="Cambria Math" panose="02040503050406030204" pitchFamily="18" charset="0"/>
                            <a:ea typeface="Cambria Math" panose="02040503050406030204" pitchFamily="18" charset="0"/>
                          </a:rPr>
                        </m:ctrlPr>
                      </m:sSubPr>
                      <m:e>
                        <m:r>
                          <a:rPr lang="en-US" sz="2200" b="0" i="1" smtClean="0">
                            <a:latin typeface="Cambria Math" panose="02040503050406030204" pitchFamily="18" charset="0"/>
                            <a:ea typeface="Cambria Math" panose="02040503050406030204" pitchFamily="18" charset="0"/>
                          </a:rPr>
                          <m:t>𝑤</m:t>
                        </m:r>
                      </m:e>
                      <m:sub>
                        <m:r>
                          <a:rPr lang="en-US" sz="2200" b="0" i="1" smtClean="0">
                            <a:latin typeface="Cambria Math" panose="02040503050406030204" pitchFamily="18" charset="0"/>
                            <a:ea typeface="Cambria Math" panose="02040503050406030204" pitchFamily="18" charset="0"/>
                          </a:rPr>
                          <m:t>4</m:t>
                        </m:r>
                      </m:sub>
                    </m:sSub>
                  </m:oMath>
                </a14:m>
                <a:r>
                  <a:rPr lang="en-US" sz="2200" dirty="0">
                    <a:latin typeface="Cambria Math" panose="02040503050406030204" pitchFamily="18" charset="0"/>
                    <a:ea typeface="Cambria Math" panose="02040503050406030204" pitchFamily="18" charset="0"/>
                  </a:rPr>
                  <a:t>=0.60</a:t>
                </a:r>
              </a:p>
            </p:txBody>
          </p:sp>
        </mc:Choice>
        <mc:Fallback xmlns="">
          <p:sp>
            <p:nvSpPr>
              <p:cNvPr id="29" name="TextBox 28">
                <a:extLst>
                  <a:ext uri="{FF2B5EF4-FFF2-40B4-BE49-F238E27FC236}">
                    <a16:creationId xmlns:a16="http://schemas.microsoft.com/office/drawing/2014/main" id="{26C39DDA-A519-4D4F-A47D-D40ADAB1EF70}"/>
                  </a:ext>
                </a:extLst>
              </p:cNvPr>
              <p:cNvSpPr txBox="1">
                <a:spLocks noRot="1" noChangeAspect="1" noMove="1" noResize="1" noEditPoints="1" noAdjustHandles="1" noChangeArrowheads="1" noChangeShapeType="1" noTextEdit="1"/>
              </p:cNvSpPr>
              <p:nvPr/>
            </p:nvSpPr>
            <p:spPr>
              <a:xfrm>
                <a:off x="2988090" y="5125918"/>
                <a:ext cx="1239698" cy="430887"/>
              </a:xfrm>
              <a:prstGeom prst="rect">
                <a:avLst/>
              </a:prstGeom>
              <a:blipFill>
                <a:blip r:embed="rId3"/>
                <a:stretch>
                  <a:fillRect t="-8571" r="-4040" b="-25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37663B59-496B-7949-B018-1E24CA72E070}"/>
                  </a:ext>
                </a:extLst>
              </p:cNvPr>
              <p:cNvSpPr txBox="1"/>
              <p:nvPr/>
            </p:nvSpPr>
            <p:spPr>
              <a:xfrm>
                <a:off x="6698499" y="3201761"/>
                <a:ext cx="1373261" cy="430887"/>
              </a:xfrm>
              <a:prstGeom prst="rect">
                <a:avLst/>
              </a:prstGeom>
              <a:noFill/>
            </p:spPr>
            <p:txBody>
              <a:bodyPr wrap="none" rtlCol="0">
                <a:spAutoFit/>
              </a:bodyPr>
              <a:lstStyle/>
              <a:p>
                <a14:m>
                  <m:oMath xmlns:m="http://schemas.openxmlformats.org/officeDocument/2006/math">
                    <m:sSub>
                      <m:sSubPr>
                        <m:ctrlPr>
                          <a:rPr lang="en-US" sz="2200" b="0" i="1" smtClean="0">
                            <a:latin typeface="Cambria Math" panose="02040503050406030204" pitchFamily="18" charset="0"/>
                            <a:ea typeface="Cambria Math" panose="02040503050406030204" pitchFamily="18" charset="0"/>
                          </a:rPr>
                        </m:ctrlPr>
                      </m:sSubPr>
                      <m:e>
                        <m:r>
                          <a:rPr lang="en-US" sz="2200" b="0" i="1" smtClean="0">
                            <a:latin typeface="Cambria Math" panose="02040503050406030204" pitchFamily="18" charset="0"/>
                            <a:ea typeface="Cambria Math" panose="02040503050406030204" pitchFamily="18" charset="0"/>
                          </a:rPr>
                          <m:t>𝑤</m:t>
                        </m:r>
                      </m:e>
                      <m:sub>
                        <m:r>
                          <a:rPr lang="en-US" sz="2200" b="0" i="1" smtClean="0">
                            <a:latin typeface="Cambria Math" panose="02040503050406030204" pitchFamily="18" charset="0"/>
                            <a:ea typeface="Cambria Math" panose="02040503050406030204" pitchFamily="18" charset="0"/>
                          </a:rPr>
                          <m:t>5</m:t>
                        </m:r>
                      </m:sub>
                    </m:sSub>
                  </m:oMath>
                </a14:m>
                <a:r>
                  <a:rPr lang="en-US" sz="2200" dirty="0">
                    <a:latin typeface="Cambria Math" panose="02040503050406030204" pitchFamily="18" charset="0"/>
                    <a:ea typeface="Cambria Math" panose="02040503050406030204" pitchFamily="18" charset="0"/>
                  </a:rPr>
                  <a:t> = 0.30</a:t>
                </a:r>
              </a:p>
            </p:txBody>
          </p:sp>
        </mc:Choice>
        <mc:Fallback xmlns="">
          <p:sp>
            <p:nvSpPr>
              <p:cNvPr id="32" name="TextBox 31">
                <a:extLst>
                  <a:ext uri="{FF2B5EF4-FFF2-40B4-BE49-F238E27FC236}">
                    <a16:creationId xmlns:a16="http://schemas.microsoft.com/office/drawing/2014/main" id="{37663B59-496B-7949-B018-1E24CA72E070}"/>
                  </a:ext>
                </a:extLst>
              </p:cNvPr>
              <p:cNvSpPr txBox="1">
                <a:spLocks noRot="1" noChangeAspect="1" noMove="1" noResize="1" noEditPoints="1" noAdjustHandles="1" noChangeArrowheads="1" noChangeShapeType="1" noTextEdit="1"/>
              </p:cNvSpPr>
              <p:nvPr/>
            </p:nvSpPr>
            <p:spPr>
              <a:xfrm>
                <a:off x="6698499" y="3201761"/>
                <a:ext cx="1373261" cy="430887"/>
              </a:xfrm>
              <a:prstGeom prst="rect">
                <a:avLst/>
              </a:prstGeom>
              <a:blipFill>
                <a:blip r:embed="rId4"/>
                <a:stretch>
                  <a:fillRect t="-8824" r="-3636" b="-2941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C68DF134-F471-7946-A598-A6E86653C083}"/>
                  </a:ext>
                </a:extLst>
              </p:cNvPr>
              <p:cNvSpPr txBox="1"/>
              <p:nvPr/>
            </p:nvSpPr>
            <p:spPr>
              <a:xfrm>
                <a:off x="6698499" y="4778776"/>
                <a:ext cx="1456231" cy="4308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𝑤</m:t>
                          </m:r>
                        </m:e>
                        <m:sub>
                          <m:r>
                            <a:rPr lang="en-US" sz="2200" b="0" i="1" smtClean="0">
                              <a:latin typeface="Cambria Math" panose="02040503050406030204" pitchFamily="18" charset="0"/>
                            </a:rPr>
                            <m:t>6</m:t>
                          </m:r>
                        </m:sub>
                      </m:sSub>
                      <m:r>
                        <a:rPr lang="en-US" sz="2200" b="0" i="1" smtClean="0">
                          <a:latin typeface="Cambria Math" panose="02040503050406030204" pitchFamily="18" charset="0"/>
                        </a:rPr>
                        <m:t>=0.90</m:t>
                      </m:r>
                    </m:oMath>
                  </m:oMathPara>
                </a14:m>
                <a:endParaRPr lang="en-US" sz="2200" dirty="0"/>
              </a:p>
            </p:txBody>
          </p:sp>
        </mc:Choice>
        <mc:Fallback xmlns="">
          <p:sp>
            <p:nvSpPr>
              <p:cNvPr id="33" name="TextBox 32">
                <a:extLst>
                  <a:ext uri="{FF2B5EF4-FFF2-40B4-BE49-F238E27FC236}">
                    <a16:creationId xmlns:a16="http://schemas.microsoft.com/office/drawing/2014/main" id="{C68DF134-F471-7946-A598-A6E86653C083}"/>
                  </a:ext>
                </a:extLst>
              </p:cNvPr>
              <p:cNvSpPr txBox="1">
                <a:spLocks noRot="1" noChangeAspect="1" noMove="1" noResize="1" noEditPoints="1" noAdjustHandles="1" noChangeArrowheads="1" noChangeShapeType="1" noTextEdit="1"/>
              </p:cNvSpPr>
              <p:nvPr/>
            </p:nvSpPr>
            <p:spPr>
              <a:xfrm>
                <a:off x="6698499" y="4778776"/>
                <a:ext cx="1456231" cy="430887"/>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Content Placeholder 2">
                <a:extLst>
                  <a:ext uri="{FF2B5EF4-FFF2-40B4-BE49-F238E27FC236}">
                    <a16:creationId xmlns:a16="http://schemas.microsoft.com/office/drawing/2014/main" id="{9EDBD7F6-A329-774F-8090-73CBB6B6EE1A}"/>
                  </a:ext>
                </a:extLst>
              </p:cNvPr>
              <p:cNvSpPr txBox="1">
                <a:spLocks/>
              </p:cNvSpPr>
              <p:nvPr/>
            </p:nvSpPr>
            <p:spPr>
              <a:xfrm>
                <a:off x="5953987" y="2513578"/>
                <a:ext cx="878543" cy="49127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b="0" i="1" dirty="0" smtClean="0">
                              <a:solidFill>
                                <a:schemeClr val="tx1"/>
                              </a:solidFill>
                              <a:latin typeface="Cambria Math" panose="02040503050406030204" pitchFamily="18" charset="0"/>
                            </a:rPr>
                          </m:ctrlPr>
                        </m:sSubPr>
                        <m:e>
                          <m:r>
                            <a:rPr lang="en-US" i="1" dirty="0" smtClean="0">
                              <a:solidFill>
                                <a:schemeClr val="tx1"/>
                              </a:solidFill>
                              <a:latin typeface="Cambria Math" panose="02040503050406030204" pitchFamily="18" charset="0"/>
                            </a:rPr>
                            <m:t>𝐻</m:t>
                          </m:r>
                        </m:e>
                        <m:sub>
                          <m:r>
                            <a:rPr lang="en-US" i="1" dirty="0" smtClean="0">
                              <a:solidFill>
                                <a:schemeClr val="tx1"/>
                              </a:solidFill>
                              <a:latin typeface="Cambria Math" panose="02040503050406030204" pitchFamily="18" charset="0"/>
                            </a:rPr>
                            <m:t>1</m:t>
                          </m:r>
                        </m:sub>
                      </m:sSub>
                    </m:oMath>
                  </m:oMathPara>
                </a14:m>
                <a:endParaRPr lang="en-US" dirty="0"/>
              </a:p>
            </p:txBody>
          </p:sp>
        </mc:Choice>
        <mc:Fallback xmlns="">
          <p:sp>
            <p:nvSpPr>
              <p:cNvPr id="34" name="Content Placeholder 2">
                <a:extLst>
                  <a:ext uri="{FF2B5EF4-FFF2-40B4-BE49-F238E27FC236}">
                    <a16:creationId xmlns:a16="http://schemas.microsoft.com/office/drawing/2014/main" id="{9EDBD7F6-A329-774F-8090-73CBB6B6EE1A}"/>
                  </a:ext>
                </a:extLst>
              </p:cNvPr>
              <p:cNvSpPr txBox="1">
                <a:spLocks noRot="1" noChangeAspect="1" noMove="1" noResize="1" noEditPoints="1" noAdjustHandles="1" noChangeArrowheads="1" noChangeShapeType="1" noTextEdit="1"/>
              </p:cNvSpPr>
              <p:nvPr/>
            </p:nvSpPr>
            <p:spPr>
              <a:xfrm>
                <a:off x="5953987" y="2513578"/>
                <a:ext cx="878543" cy="491270"/>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Content Placeholder 2">
                <a:extLst>
                  <a:ext uri="{FF2B5EF4-FFF2-40B4-BE49-F238E27FC236}">
                    <a16:creationId xmlns:a16="http://schemas.microsoft.com/office/drawing/2014/main" id="{9D8CC347-2FA3-E24F-9CB3-9A70A2102FC0}"/>
                  </a:ext>
                </a:extLst>
              </p:cNvPr>
              <p:cNvSpPr txBox="1">
                <a:spLocks/>
              </p:cNvSpPr>
              <p:nvPr/>
            </p:nvSpPr>
            <p:spPr>
              <a:xfrm>
                <a:off x="5875254" y="4260448"/>
                <a:ext cx="878543" cy="49127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b="0" i="1" dirty="0" smtClean="0">
                              <a:solidFill>
                                <a:schemeClr val="tx1"/>
                              </a:solidFill>
                              <a:latin typeface="Cambria Math" panose="02040503050406030204" pitchFamily="18" charset="0"/>
                            </a:rPr>
                          </m:ctrlPr>
                        </m:sSubPr>
                        <m:e>
                          <m:r>
                            <a:rPr lang="en-US" i="1" dirty="0" smtClean="0">
                              <a:solidFill>
                                <a:schemeClr val="tx1"/>
                              </a:solidFill>
                              <a:latin typeface="Cambria Math" panose="02040503050406030204" pitchFamily="18" charset="0"/>
                            </a:rPr>
                            <m:t>𝐻</m:t>
                          </m:r>
                        </m:e>
                        <m:sub>
                          <m:r>
                            <a:rPr lang="en-US" b="0" i="1" dirty="0" smtClean="0">
                              <a:solidFill>
                                <a:schemeClr val="tx1"/>
                              </a:solidFill>
                              <a:latin typeface="Cambria Math" panose="02040503050406030204" pitchFamily="18" charset="0"/>
                            </a:rPr>
                            <m:t>2</m:t>
                          </m:r>
                        </m:sub>
                      </m:sSub>
                    </m:oMath>
                  </m:oMathPara>
                </a14:m>
                <a:endParaRPr lang="en-US" dirty="0"/>
              </a:p>
            </p:txBody>
          </p:sp>
        </mc:Choice>
        <mc:Fallback xmlns="">
          <p:sp>
            <p:nvSpPr>
              <p:cNvPr id="35" name="Content Placeholder 2">
                <a:extLst>
                  <a:ext uri="{FF2B5EF4-FFF2-40B4-BE49-F238E27FC236}">
                    <a16:creationId xmlns:a16="http://schemas.microsoft.com/office/drawing/2014/main" id="{9D8CC347-2FA3-E24F-9CB3-9A70A2102FC0}"/>
                  </a:ext>
                </a:extLst>
              </p:cNvPr>
              <p:cNvSpPr txBox="1">
                <a:spLocks noRot="1" noChangeAspect="1" noMove="1" noResize="1" noEditPoints="1" noAdjustHandles="1" noChangeArrowheads="1" noChangeShapeType="1" noTextEdit="1"/>
              </p:cNvSpPr>
              <p:nvPr/>
            </p:nvSpPr>
            <p:spPr>
              <a:xfrm>
                <a:off x="5875254" y="4260448"/>
                <a:ext cx="878543" cy="491270"/>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Content Placeholder 2">
                <a:extLst>
                  <a:ext uri="{FF2B5EF4-FFF2-40B4-BE49-F238E27FC236}">
                    <a16:creationId xmlns:a16="http://schemas.microsoft.com/office/drawing/2014/main" id="{A3511906-2F34-2B4E-898C-BF187B86B7A7}"/>
                  </a:ext>
                </a:extLst>
              </p:cNvPr>
              <p:cNvSpPr txBox="1">
                <a:spLocks/>
              </p:cNvSpPr>
              <p:nvPr/>
            </p:nvSpPr>
            <p:spPr>
              <a:xfrm>
                <a:off x="9087294" y="3314198"/>
                <a:ext cx="878543" cy="49127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b="0" i="1" dirty="0" smtClean="0">
                              <a:solidFill>
                                <a:schemeClr val="tx1"/>
                              </a:solidFill>
                              <a:latin typeface="Cambria Math" panose="02040503050406030204" pitchFamily="18" charset="0"/>
                            </a:rPr>
                          </m:ctrlPr>
                        </m:sSubPr>
                        <m:e>
                          <m:r>
                            <a:rPr lang="en-US" b="0" i="1" dirty="0" smtClean="0">
                              <a:solidFill>
                                <a:schemeClr val="tx1"/>
                              </a:solidFill>
                              <a:latin typeface="Cambria Math" panose="02040503050406030204" pitchFamily="18" charset="0"/>
                            </a:rPr>
                            <m:t>𝑂</m:t>
                          </m:r>
                        </m:e>
                        <m:sub>
                          <m:r>
                            <a:rPr lang="en-US" i="1" dirty="0" smtClean="0">
                              <a:solidFill>
                                <a:schemeClr val="tx1"/>
                              </a:solidFill>
                              <a:latin typeface="Cambria Math" panose="02040503050406030204" pitchFamily="18" charset="0"/>
                            </a:rPr>
                            <m:t>1</m:t>
                          </m:r>
                        </m:sub>
                      </m:sSub>
                    </m:oMath>
                  </m:oMathPara>
                </a14:m>
                <a:endParaRPr lang="en-US" dirty="0"/>
              </a:p>
            </p:txBody>
          </p:sp>
        </mc:Choice>
        <mc:Fallback xmlns="">
          <p:sp>
            <p:nvSpPr>
              <p:cNvPr id="36" name="Content Placeholder 2">
                <a:extLst>
                  <a:ext uri="{FF2B5EF4-FFF2-40B4-BE49-F238E27FC236}">
                    <a16:creationId xmlns:a16="http://schemas.microsoft.com/office/drawing/2014/main" id="{A3511906-2F34-2B4E-898C-BF187B86B7A7}"/>
                  </a:ext>
                </a:extLst>
              </p:cNvPr>
              <p:cNvSpPr txBox="1">
                <a:spLocks noRot="1" noChangeAspect="1" noMove="1" noResize="1" noEditPoints="1" noAdjustHandles="1" noChangeArrowheads="1" noChangeShapeType="1" noTextEdit="1"/>
              </p:cNvSpPr>
              <p:nvPr/>
            </p:nvSpPr>
            <p:spPr>
              <a:xfrm>
                <a:off x="9087294" y="3314198"/>
                <a:ext cx="878543" cy="491270"/>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Content Placeholder 2">
                <a:extLst>
                  <a:ext uri="{FF2B5EF4-FFF2-40B4-BE49-F238E27FC236}">
                    <a16:creationId xmlns:a16="http://schemas.microsoft.com/office/drawing/2014/main" id="{E6FE47F3-203E-1C4C-BBDE-FEE31023C960}"/>
                  </a:ext>
                </a:extLst>
              </p:cNvPr>
              <p:cNvSpPr txBox="1">
                <a:spLocks/>
              </p:cNvSpPr>
              <p:nvPr/>
            </p:nvSpPr>
            <p:spPr>
              <a:xfrm>
                <a:off x="460243" y="2972616"/>
                <a:ext cx="878543" cy="49127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𝐼</m:t>
                          </m:r>
                        </m:e>
                        <m:sub>
                          <m:r>
                            <a:rPr lang="en-US" i="1" dirty="0" smtClean="0">
                              <a:latin typeface="Cambria Math" panose="02040503050406030204" pitchFamily="18" charset="0"/>
                            </a:rPr>
                            <m:t>1</m:t>
                          </m:r>
                        </m:sub>
                      </m:sSub>
                    </m:oMath>
                  </m:oMathPara>
                </a14:m>
                <a:endParaRPr lang="en-US" dirty="0"/>
              </a:p>
            </p:txBody>
          </p:sp>
        </mc:Choice>
        <mc:Fallback xmlns="">
          <p:sp>
            <p:nvSpPr>
              <p:cNvPr id="37" name="Content Placeholder 2">
                <a:extLst>
                  <a:ext uri="{FF2B5EF4-FFF2-40B4-BE49-F238E27FC236}">
                    <a16:creationId xmlns:a16="http://schemas.microsoft.com/office/drawing/2014/main" id="{E6FE47F3-203E-1C4C-BBDE-FEE31023C960}"/>
                  </a:ext>
                </a:extLst>
              </p:cNvPr>
              <p:cNvSpPr txBox="1">
                <a:spLocks noRot="1" noChangeAspect="1" noMove="1" noResize="1" noEditPoints="1" noAdjustHandles="1" noChangeArrowheads="1" noChangeShapeType="1" noTextEdit="1"/>
              </p:cNvSpPr>
              <p:nvPr/>
            </p:nvSpPr>
            <p:spPr>
              <a:xfrm>
                <a:off x="460243" y="2972616"/>
                <a:ext cx="878543" cy="491270"/>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Content Placeholder 2">
                <a:extLst>
                  <a:ext uri="{FF2B5EF4-FFF2-40B4-BE49-F238E27FC236}">
                    <a16:creationId xmlns:a16="http://schemas.microsoft.com/office/drawing/2014/main" id="{8DDE642B-DD9F-594F-96A3-C488EC8620DC}"/>
                  </a:ext>
                </a:extLst>
              </p:cNvPr>
              <p:cNvSpPr txBox="1">
                <a:spLocks/>
              </p:cNvSpPr>
              <p:nvPr/>
            </p:nvSpPr>
            <p:spPr>
              <a:xfrm>
                <a:off x="460243" y="4873766"/>
                <a:ext cx="878543" cy="49127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𝐼</m:t>
                          </m:r>
                        </m:e>
                        <m:sub>
                          <m:r>
                            <a:rPr lang="en-US" i="1" dirty="0" smtClean="0">
                              <a:latin typeface="Cambria Math" panose="02040503050406030204" pitchFamily="18" charset="0"/>
                            </a:rPr>
                            <m:t>2</m:t>
                          </m:r>
                        </m:sub>
                      </m:sSub>
                    </m:oMath>
                  </m:oMathPara>
                </a14:m>
                <a:endParaRPr lang="en-US" dirty="0"/>
              </a:p>
            </p:txBody>
          </p:sp>
        </mc:Choice>
        <mc:Fallback xmlns="">
          <p:sp>
            <p:nvSpPr>
              <p:cNvPr id="38" name="Content Placeholder 2">
                <a:extLst>
                  <a:ext uri="{FF2B5EF4-FFF2-40B4-BE49-F238E27FC236}">
                    <a16:creationId xmlns:a16="http://schemas.microsoft.com/office/drawing/2014/main" id="{8DDE642B-DD9F-594F-96A3-C488EC8620DC}"/>
                  </a:ext>
                </a:extLst>
              </p:cNvPr>
              <p:cNvSpPr txBox="1">
                <a:spLocks noRot="1" noChangeAspect="1" noMove="1" noResize="1" noEditPoints="1" noAdjustHandles="1" noChangeArrowheads="1" noChangeShapeType="1" noTextEdit="1"/>
              </p:cNvSpPr>
              <p:nvPr/>
            </p:nvSpPr>
            <p:spPr>
              <a:xfrm>
                <a:off x="460243" y="4873766"/>
                <a:ext cx="878543" cy="491270"/>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F3B050E5-10C6-794C-BDCC-F074D043D9DF}"/>
                  </a:ext>
                </a:extLst>
              </p:cNvPr>
              <p:cNvSpPr txBox="1"/>
              <p:nvPr/>
            </p:nvSpPr>
            <p:spPr>
              <a:xfrm>
                <a:off x="531729" y="1227639"/>
                <a:ext cx="10687050" cy="98655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m:rPr>
                          <m:sty m:val="p"/>
                        </m:rPr>
                        <a:rPr lang="en-US" sz="2400" smtClean="0">
                          <a:latin typeface="Cambria Math" panose="02040503050406030204" pitchFamily="18" charset="0"/>
                        </a:rPr>
                        <m:t>Δ</m:t>
                      </m:r>
                      <m:d>
                        <m:dPr>
                          <m:ctrlPr>
                            <a:rPr lang="en-US" sz="2400" i="1">
                              <a:latin typeface="Cambria Math" panose="02040503050406030204" pitchFamily="18" charset="0"/>
                            </a:rPr>
                          </m:ctrlPr>
                        </m:dPr>
                        <m:e>
                          <m:r>
                            <a:rPr lang="en-US" sz="2400" i="1">
                              <a:latin typeface="Cambria Math" panose="02040503050406030204" pitchFamily="18" charset="0"/>
                            </a:rPr>
                            <m:t>𝑋</m:t>
                          </m:r>
                        </m:e>
                      </m:d>
                      <m:r>
                        <a:rPr lang="en-US" sz="2400" i="1">
                          <a:latin typeface="Cambria Math" panose="02040503050406030204" pitchFamily="18" charset="0"/>
                        </a:rPr>
                        <m:t>=</m:t>
                      </m:r>
                      <m:r>
                        <a:rPr lang="en-US" sz="2400" i="1">
                          <a:latin typeface="Cambria Math" panose="02040503050406030204" pitchFamily="18" charset="0"/>
                        </a:rPr>
                        <m:t>𝑋</m:t>
                      </m:r>
                      <m:d>
                        <m:dPr>
                          <m:ctrlPr>
                            <a:rPr lang="en-US" sz="2400" i="1">
                              <a:latin typeface="Cambria Math" panose="02040503050406030204" pitchFamily="18" charset="0"/>
                            </a:rPr>
                          </m:ctrlPr>
                        </m:dPr>
                        <m:e>
                          <m:r>
                            <a:rPr lang="en-US" sz="2400" i="1">
                              <a:latin typeface="Cambria Math" panose="02040503050406030204" pitchFamily="18" charset="0"/>
                            </a:rPr>
                            <m:t>1−</m:t>
                          </m:r>
                          <m:r>
                            <a:rPr lang="en-US" sz="2400" i="1">
                              <a:latin typeface="Cambria Math" panose="02040503050406030204" pitchFamily="18" charset="0"/>
                            </a:rPr>
                            <m:t>𝑋</m:t>
                          </m:r>
                        </m:e>
                      </m:d>
                      <m:nary>
                        <m:naryPr>
                          <m:chr m:val="∑"/>
                          <m:supHide m:val="on"/>
                          <m:ctrlPr>
                            <a:rPr lang="en-US" sz="2400" i="1">
                              <a:latin typeface="Cambria Math" panose="02040503050406030204" pitchFamily="18" charset="0"/>
                            </a:rPr>
                          </m:ctrlPr>
                        </m:naryPr>
                        <m:sub>
                          <m:r>
                            <a:rPr lang="en-US" sz="2400" i="1">
                              <a:latin typeface="Cambria Math" panose="02040503050406030204" pitchFamily="18" charset="0"/>
                            </a:rPr>
                            <m:t>𝑌</m:t>
                          </m:r>
                        </m:sub>
                        <m:sup/>
                        <m:e>
                          <m:sSub>
                            <m:sSubPr>
                              <m:ctrlPr>
                                <a:rPr lang="en-US" sz="2400" i="1">
                                  <a:latin typeface="Cambria Math" panose="02040503050406030204" pitchFamily="18" charset="0"/>
                                </a:rPr>
                              </m:ctrlPr>
                            </m:sSubPr>
                            <m:e>
                              <m:r>
                                <a:rPr lang="en-US" sz="2400" i="1">
                                  <a:latin typeface="Cambria Math" panose="02040503050406030204" pitchFamily="18" charset="0"/>
                                </a:rPr>
                                <m:t>𝑤</m:t>
                              </m:r>
                            </m:e>
                            <m:sub>
                              <m:r>
                                <a:rPr lang="en-US" sz="2400" i="1">
                                  <a:latin typeface="Cambria Math" panose="02040503050406030204" pitchFamily="18" charset="0"/>
                                </a:rPr>
                                <m:t>𝑋</m:t>
                              </m:r>
                              <m:r>
                                <a:rPr lang="en-US" sz="2400" i="1">
                                  <a:latin typeface="Cambria Math" panose="02040503050406030204" pitchFamily="18" charset="0"/>
                                </a:rPr>
                                <m:t>→</m:t>
                              </m:r>
                              <m:r>
                                <a:rPr lang="en-US" sz="2400" i="1">
                                  <a:latin typeface="Cambria Math" panose="02040503050406030204" pitchFamily="18" charset="0"/>
                                </a:rPr>
                                <m:t>𝑌</m:t>
                              </m:r>
                            </m:sub>
                          </m:sSub>
                          <m:r>
                            <m:rPr>
                              <m:sty m:val="p"/>
                            </m:rPr>
                            <a:rPr lang="en-US" sz="2400">
                              <a:latin typeface="Cambria Math" panose="02040503050406030204" pitchFamily="18" charset="0"/>
                            </a:rPr>
                            <m:t>Δ</m:t>
                          </m:r>
                          <m:d>
                            <m:dPr>
                              <m:ctrlPr>
                                <a:rPr lang="en-US" sz="2400" i="1">
                                  <a:latin typeface="Cambria Math" panose="02040503050406030204" pitchFamily="18" charset="0"/>
                                </a:rPr>
                              </m:ctrlPr>
                            </m:dPr>
                            <m:e>
                              <m:r>
                                <a:rPr lang="en-US" sz="2400" i="1">
                                  <a:latin typeface="Cambria Math" panose="02040503050406030204" pitchFamily="18" charset="0"/>
                                </a:rPr>
                                <m:t>𝑌</m:t>
                              </m:r>
                            </m:e>
                          </m:d>
                          <m:r>
                            <a:rPr lang="en-US" sz="2400" b="0" i="1" smtClean="0">
                              <a:latin typeface="Cambria Math" panose="02040503050406030204" pitchFamily="18" charset="0"/>
                            </a:rPr>
                            <m:t>  </m:t>
                          </m:r>
                        </m:e>
                      </m:nary>
                    </m:oMath>
                  </m:oMathPara>
                </a14:m>
                <a:endParaRPr lang="en-US" sz="2400" dirty="0">
                  <a:latin typeface="Helvetica" pitchFamily="2" charset="0"/>
                </a:endParaRPr>
              </a:p>
            </p:txBody>
          </p:sp>
        </mc:Choice>
        <mc:Fallback xmlns="">
          <p:sp>
            <p:nvSpPr>
              <p:cNvPr id="5" name="TextBox 4">
                <a:extLst>
                  <a:ext uri="{FF2B5EF4-FFF2-40B4-BE49-F238E27FC236}">
                    <a16:creationId xmlns:a16="http://schemas.microsoft.com/office/drawing/2014/main" id="{F3B050E5-10C6-794C-BDCC-F074D043D9DF}"/>
                  </a:ext>
                </a:extLst>
              </p:cNvPr>
              <p:cNvSpPr txBox="1">
                <a:spLocks noRot="1" noChangeAspect="1" noMove="1" noResize="1" noEditPoints="1" noAdjustHandles="1" noChangeArrowheads="1" noChangeShapeType="1" noTextEdit="1"/>
              </p:cNvSpPr>
              <p:nvPr/>
            </p:nvSpPr>
            <p:spPr>
              <a:xfrm>
                <a:off x="531729" y="1227639"/>
                <a:ext cx="10687050" cy="986552"/>
              </a:xfrm>
              <a:prstGeom prst="rect">
                <a:avLst/>
              </a:prstGeom>
              <a:blipFill>
                <a:blip r:embed="rId11"/>
                <a:stretch>
                  <a:fillRect l="-119" t="-129487" b="-1820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2644A6DB-99F0-164F-9D11-5E4655BA3F62}"/>
                  </a:ext>
                </a:extLst>
              </p:cNvPr>
              <p:cNvSpPr txBox="1"/>
              <p:nvPr/>
            </p:nvSpPr>
            <p:spPr>
              <a:xfrm>
                <a:off x="2170322" y="3686558"/>
                <a:ext cx="1456232" cy="4308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𝑤</m:t>
                          </m:r>
                        </m:e>
                        <m:sub>
                          <m:r>
                            <a:rPr lang="en-US" sz="2200" b="0" i="1" smtClean="0">
                              <a:latin typeface="Cambria Math" panose="02040503050406030204" pitchFamily="18" charset="0"/>
                            </a:rPr>
                            <m:t>2</m:t>
                          </m:r>
                        </m:sub>
                      </m:sSub>
                      <m:r>
                        <a:rPr lang="en-US" sz="2200" b="0" i="1" smtClean="0">
                          <a:latin typeface="Cambria Math" panose="02040503050406030204" pitchFamily="18" charset="0"/>
                        </a:rPr>
                        <m:t>=0.40</m:t>
                      </m:r>
                    </m:oMath>
                  </m:oMathPara>
                </a14:m>
                <a:endParaRPr lang="en-US" sz="2200" dirty="0"/>
              </a:p>
            </p:txBody>
          </p:sp>
        </mc:Choice>
        <mc:Fallback xmlns="">
          <p:sp>
            <p:nvSpPr>
              <p:cNvPr id="39" name="TextBox 38">
                <a:extLst>
                  <a:ext uri="{FF2B5EF4-FFF2-40B4-BE49-F238E27FC236}">
                    <a16:creationId xmlns:a16="http://schemas.microsoft.com/office/drawing/2014/main" id="{2644A6DB-99F0-164F-9D11-5E4655BA3F62}"/>
                  </a:ext>
                </a:extLst>
              </p:cNvPr>
              <p:cNvSpPr txBox="1">
                <a:spLocks noRot="1" noChangeAspect="1" noMove="1" noResize="1" noEditPoints="1" noAdjustHandles="1" noChangeArrowheads="1" noChangeShapeType="1" noTextEdit="1"/>
              </p:cNvSpPr>
              <p:nvPr/>
            </p:nvSpPr>
            <p:spPr>
              <a:xfrm>
                <a:off x="2170322" y="3686558"/>
                <a:ext cx="1456232" cy="430887"/>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3E3B7B50-ABF0-0245-BBC9-874F739BB847}"/>
                  </a:ext>
                </a:extLst>
              </p:cNvPr>
              <p:cNvSpPr txBox="1"/>
              <p:nvPr/>
            </p:nvSpPr>
            <p:spPr>
              <a:xfrm>
                <a:off x="2386565" y="4244592"/>
                <a:ext cx="1248227" cy="430887"/>
              </a:xfrm>
              <a:prstGeom prst="rect">
                <a:avLst/>
              </a:prstGeom>
              <a:noFill/>
            </p:spPr>
            <p:txBody>
              <a:bodyPr wrap="none" rtlCol="0">
                <a:spAutoFit/>
              </a:bodyPr>
              <a:lstStyle/>
              <a:p>
                <a14:m>
                  <m:oMath xmlns:m="http://schemas.openxmlformats.org/officeDocument/2006/math">
                    <m:sSub>
                      <m:sSubPr>
                        <m:ctrlPr>
                          <a:rPr lang="en-US" sz="2200" b="0" i="1" smtClean="0">
                            <a:latin typeface="Cambria Math" panose="02040503050406030204" pitchFamily="18" charset="0"/>
                            <a:ea typeface="Cambria Math" panose="02040503050406030204" pitchFamily="18" charset="0"/>
                          </a:rPr>
                        </m:ctrlPr>
                      </m:sSubPr>
                      <m:e>
                        <m:r>
                          <a:rPr lang="en-US" sz="2200" b="0" i="1" smtClean="0">
                            <a:latin typeface="Cambria Math" panose="02040503050406030204" pitchFamily="18" charset="0"/>
                            <a:ea typeface="Cambria Math" panose="02040503050406030204" pitchFamily="18" charset="0"/>
                          </a:rPr>
                          <m:t>𝑤</m:t>
                        </m:r>
                      </m:e>
                      <m:sub>
                        <m:r>
                          <a:rPr lang="en-US" sz="2200" b="0" i="1" smtClean="0">
                            <a:latin typeface="Cambria Math" panose="02040503050406030204" pitchFamily="18" charset="0"/>
                            <a:ea typeface="Cambria Math" panose="02040503050406030204" pitchFamily="18" charset="0"/>
                          </a:rPr>
                          <m:t>3</m:t>
                        </m:r>
                      </m:sub>
                    </m:sSub>
                  </m:oMath>
                </a14:m>
                <a:r>
                  <a:rPr lang="en-US" sz="2200" dirty="0">
                    <a:latin typeface="Cambria Math" panose="02040503050406030204" pitchFamily="18" charset="0"/>
                    <a:ea typeface="Cambria Math" panose="02040503050406030204" pitchFamily="18" charset="0"/>
                  </a:rPr>
                  <a:t>=0.80</a:t>
                </a:r>
              </a:p>
            </p:txBody>
          </p:sp>
        </mc:Choice>
        <mc:Fallback xmlns="">
          <p:sp>
            <p:nvSpPr>
              <p:cNvPr id="40" name="TextBox 39">
                <a:extLst>
                  <a:ext uri="{FF2B5EF4-FFF2-40B4-BE49-F238E27FC236}">
                    <a16:creationId xmlns:a16="http://schemas.microsoft.com/office/drawing/2014/main" id="{3E3B7B50-ABF0-0245-BBC9-874F739BB847}"/>
                  </a:ext>
                </a:extLst>
              </p:cNvPr>
              <p:cNvSpPr txBox="1">
                <a:spLocks noRot="1" noChangeAspect="1" noMove="1" noResize="1" noEditPoints="1" noAdjustHandles="1" noChangeArrowheads="1" noChangeShapeType="1" noTextEdit="1"/>
              </p:cNvSpPr>
              <p:nvPr/>
            </p:nvSpPr>
            <p:spPr>
              <a:xfrm>
                <a:off x="2386565" y="4244592"/>
                <a:ext cx="1248227" cy="430887"/>
              </a:xfrm>
              <a:prstGeom prst="rect">
                <a:avLst/>
              </a:prstGeom>
              <a:blipFill>
                <a:blip r:embed="rId13"/>
                <a:stretch>
                  <a:fillRect t="-5714" r="-5051" b="-28571"/>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3019BCD4-233D-B946-A188-285CAD19A19B}"/>
              </a:ext>
            </a:extLst>
          </p:cNvPr>
          <p:cNvSpPr txBox="1"/>
          <p:nvPr/>
        </p:nvSpPr>
        <p:spPr>
          <a:xfrm>
            <a:off x="9526565" y="4092274"/>
            <a:ext cx="1305935" cy="369332"/>
          </a:xfrm>
          <a:prstGeom prst="rect">
            <a:avLst/>
          </a:prstGeom>
          <a:noFill/>
        </p:spPr>
        <p:txBody>
          <a:bodyPr wrap="none" rtlCol="0">
            <a:spAutoFit/>
          </a:bodyPr>
          <a:lstStyle/>
          <a:p>
            <a:r>
              <a:rPr lang="en-US" dirty="0">
                <a:latin typeface="Helvetica" pitchFamily="2" charset="0"/>
              </a:rPr>
              <a:t>Target: 0.5</a:t>
            </a:r>
          </a:p>
        </p:txBody>
      </p:sp>
      <p:sp>
        <p:nvSpPr>
          <p:cNvPr id="7" name="TextBox 6">
            <a:extLst>
              <a:ext uri="{FF2B5EF4-FFF2-40B4-BE49-F238E27FC236}">
                <a16:creationId xmlns:a16="http://schemas.microsoft.com/office/drawing/2014/main" id="{7FB8EB7F-B0C0-8746-B3F5-5DF8D13CF1F5}"/>
              </a:ext>
            </a:extLst>
          </p:cNvPr>
          <p:cNvSpPr txBox="1"/>
          <p:nvPr/>
        </p:nvSpPr>
        <p:spPr>
          <a:xfrm>
            <a:off x="6606408" y="590419"/>
            <a:ext cx="4961772" cy="1754326"/>
          </a:xfrm>
          <a:prstGeom prst="rect">
            <a:avLst/>
          </a:prstGeom>
          <a:noFill/>
        </p:spPr>
        <p:txBody>
          <a:bodyPr wrap="square" rtlCol="0">
            <a:spAutoFit/>
          </a:bodyPr>
          <a:lstStyle/>
          <a:p>
            <a:r>
              <a:rPr lang="en-US" dirty="0">
                <a:latin typeface="Helvetica" pitchFamily="2" charset="0"/>
              </a:rPr>
              <a:t>Is the general formula to find the error of the node.</a:t>
            </a:r>
          </a:p>
          <a:p>
            <a:endParaRPr lang="en-US" dirty="0">
              <a:latin typeface="Helvetica" pitchFamily="2" charset="0"/>
            </a:endParaRPr>
          </a:p>
          <a:p>
            <a:r>
              <a:rPr lang="en-US" dirty="0">
                <a:latin typeface="Helvetica" pitchFamily="2" charset="0"/>
              </a:rPr>
              <a:t>(with using the sigmoid activation function! We derived this by taking the derivative of the sigmoid function with respect to x, remember).</a:t>
            </a:r>
          </a:p>
        </p:txBody>
      </p:sp>
    </p:spTree>
    <p:extLst>
      <p:ext uri="{BB962C8B-B14F-4D97-AF65-F5344CB8AC3E}">
        <p14:creationId xmlns:p14="http://schemas.microsoft.com/office/powerpoint/2010/main" val="41160609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1066800" y="671619"/>
            <a:ext cx="10058400" cy="3849624"/>
          </a:xfrm>
        </p:spPr>
        <p:txBody>
          <a:bodyPr>
            <a:normAutofit/>
          </a:bodyPr>
          <a:lstStyle/>
          <a:p>
            <a:r>
              <a:rPr lang="en-US" sz="2400" dirty="0">
                <a:latin typeface="Helvetica" pitchFamily="2" charset="0"/>
              </a:rPr>
              <a:t>Some of those nodes in the input layer will “activate.” </a:t>
            </a:r>
          </a:p>
          <a:p>
            <a:r>
              <a:rPr lang="en-US" sz="2400" dirty="0">
                <a:latin typeface="Helvetica" pitchFamily="2" charset="0"/>
              </a:rPr>
              <a:t>You can think of this as those nodes “lighting up” and passing numbers along to the next layer.</a:t>
            </a:r>
            <a:endParaRPr lang="en-US" sz="1500" dirty="0">
              <a:latin typeface="Helvetica" pitchFamily="2" charset="0"/>
            </a:endParaRPr>
          </a:p>
        </p:txBody>
      </p:sp>
      <p:grpSp>
        <p:nvGrpSpPr>
          <p:cNvPr id="34" name="Group 33">
            <a:extLst>
              <a:ext uri="{FF2B5EF4-FFF2-40B4-BE49-F238E27FC236}">
                <a16:creationId xmlns:a16="http://schemas.microsoft.com/office/drawing/2014/main" id="{E7596C49-A122-C243-ADC3-4BDAE2A9FB11}"/>
              </a:ext>
            </a:extLst>
          </p:cNvPr>
          <p:cNvGrpSpPr/>
          <p:nvPr/>
        </p:nvGrpSpPr>
        <p:grpSpPr>
          <a:xfrm>
            <a:off x="1066797" y="2714625"/>
            <a:ext cx="461966" cy="3563939"/>
            <a:chOff x="1066797" y="2714625"/>
            <a:chExt cx="461966" cy="3563939"/>
          </a:xfrm>
        </p:grpSpPr>
        <p:sp>
          <p:nvSpPr>
            <p:cNvPr id="4" name="Oval 3">
              <a:extLst>
                <a:ext uri="{FF2B5EF4-FFF2-40B4-BE49-F238E27FC236}">
                  <a16:creationId xmlns:a16="http://schemas.microsoft.com/office/drawing/2014/main" id="{6101BDEF-80C8-6D44-B172-40FE6F2FE943}"/>
                </a:ext>
              </a:extLst>
            </p:cNvPr>
            <p:cNvSpPr/>
            <p:nvPr/>
          </p:nvSpPr>
          <p:spPr>
            <a:xfrm>
              <a:off x="1066800" y="2714625"/>
              <a:ext cx="461963" cy="414338"/>
            </a:xfrm>
            <a:prstGeom prst="ellipse">
              <a:avLst/>
            </a:prstGeom>
            <a:solidFill>
              <a:schemeClr val="tx1">
                <a:alpha val="39000"/>
              </a:schemeClr>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4D21943A-718F-F94A-9CC1-93D7450912F4}"/>
                </a:ext>
              </a:extLst>
            </p:cNvPr>
            <p:cNvSpPr/>
            <p:nvPr/>
          </p:nvSpPr>
          <p:spPr>
            <a:xfrm>
              <a:off x="1066799" y="3149653"/>
              <a:ext cx="461963" cy="414338"/>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1BDD82B4-70F9-EA47-A805-08DE46896730}"/>
                </a:ext>
              </a:extLst>
            </p:cNvPr>
            <p:cNvSpPr/>
            <p:nvPr/>
          </p:nvSpPr>
          <p:spPr>
            <a:xfrm>
              <a:off x="1066799" y="3563991"/>
              <a:ext cx="461963" cy="414338"/>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3D8CC964-3D9D-3143-8526-FEE8A52DE58F}"/>
                </a:ext>
              </a:extLst>
            </p:cNvPr>
            <p:cNvSpPr/>
            <p:nvPr/>
          </p:nvSpPr>
          <p:spPr>
            <a:xfrm>
              <a:off x="1066798" y="5024862"/>
              <a:ext cx="461963" cy="414338"/>
            </a:xfrm>
            <a:prstGeom prst="ellipse">
              <a:avLst/>
            </a:prstGeom>
            <a:solidFill>
              <a:schemeClr val="tx1">
                <a:alpha val="40000"/>
              </a:schemeClr>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C5B79BAC-660C-9D4F-9AB3-D89031DDB7F8}"/>
                </a:ext>
              </a:extLst>
            </p:cNvPr>
            <p:cNvSpPr/>
            <p:nvPr/>
          </p:nvSpPr>
          <p:spPr>
            <a:xfrm>
              <a:off x="1066798" y="5439200"/>
              <a:ext cx="461963" cy="414338"/>
            </a:xfrm>
            <a:prstGeom prst="ellipse">
              <a:avLst/>
            </a:prstGeom>
            <a:solidFill>
              <a:schemeClr val="tx1">
                <a:alpha val="63000"/>
              </a:schemeClr>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FEC05DDD-F804-D04F-BB2E-8E5ABC3F862C}"/>
                </a:ext>
              </a:extLst>
            </p:cNvPr>
            <p:cNvSpPr/>
            <p:nvPr/>
          </p:nvSpPr>
          <p:spPr>
            <a:xfrm>
              <a:off x="1066797" y="5864226"/>
              <a:ext cx="461963" cy="414338"/>
            </a:xfrm>
            <a:prstGeom prst="ellipse">
              <a:avLst/>
            </a:prstGeom>
            <a:solidFill>
              <a:schemeClr val="tx1">
                <a:alpha val="41000"/>
              </a:schemeClr>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97718B2B-4AE8-AC4B-939B-E60C0FE98A4A}"/>
                </a:ext>
              </a:extLst>
            </p:cNvPr>
            <p:cNvSpPr txBox="1"/>
            <p:nvPr/>
          </p:nvSpPr>
          <p:spPr>
            <a:xfrm>
              <a:off x="1204909" y="3989017"/>
              <a:ext cx="185737" cy="923330"/>
            </a:xfrm>
            <a:prstGeom prst="rect">
              <a:avLst/>
            </a:prstGeom>
            <a:noFill/>
          </p:spPr>
          <p:txBody>
            <a:bodyPr wrap="square" rtlCol="0">
              <a:spAutoFit/>
            </a:bodyPr>
            <a:lstStyle/>
            <a:p>
              <a:r>
                <a:rPr lang="en-US" dirty="0"/>
                <a:t>.</a:t>
              </a:r>
            </a:p>
            <a:p>
              <a:r>
                <a:rPr lang="en-US" dirty="0"/>
                <a:t>.</a:t>
              </a:r>
            </a:p>
            <a:p>
              <a:r>
                <a:rPr lang="en-US" dirty="0"/>
                <a:t>.</a:t>
              </a:r>
            </a:p>
          </p:txBody>
        </p:sp>
      </p:grpSp>
      <p:grpSp>
        <p:nvGrpSpPr>
          <p:cNvPr id="35" name="Group 34">
            <a:extLst>
              <a:ext uri="{FF2B5EF4-FFF2-40B4-BE49-F238E27FC236}">
                <a16:creationId xmlns:a16="http://schemas.microsoft.com/office/drawing/2014/main" id="{333A4914-F1DA-FC4E-AB49-485F59D2CD7E}"/>
              </a:ext>
            </a:extLst>
          </p:cNvPr>
          <p:cNvGrpSpPr/>
          <p:nvPr/>
        </p:nvGrpSpPr>
        <p:grpSpPr>
          <a:xfrm>
            <a:off x="3762374" y="3221831"/>
            <a:ext cx="461964" cy="2642547"/>
            <a:chOff x="3762374" y="3221831"/>
            <a:chExt cx="461964" cy="2642547"/>
          </a:xfrm>
        </p:grpSpPr>
        <p:sp>
          <p:nvSpPr>
            <p:cNvPr id="12" name="Oval 11">
              <a:extLst>
                <a:ext uri="{FF2B5EF4-FFF2-40B4-BE49-F238E27FC236}">
                  <a16:creationId xmlns:a16="http://schemas.microsoft.com/office/drawing/2014/main" id="{4FA8464E-4820-0D4F-9BB2-C0E10B200ECE}"/>
                </a:ext>
              </a:extLst>
            </p:cNvPr>
            <p:cNvSpPr/>
            <p:nvPr/>
          </p:nvSpPr>
          <p:spPr>
            <a:xfrm>
              <a:off x="3762375" y="3221831"/>
              <a:ext cx="461963" cy="414338"/>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360BE1C9-33C5-644F-9C5F-32F8762E813B}"/>
                </a:ext>
              </a:extLst>
            </p:cNvPr>
            <p:cNvSpPr/>
            <p:nvPr/>
          </p:nvSpPr>
          <p:spPr>
            <a:xfrm>
              <a:off x="3762375" y="3644053"/>
              <a:ext cx="461963" cy="414338"/>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501E0F2F-1142-604F-9470-D467CF15630D}"/>
                </a:ext>
              </a:extLst>
            </p:cNvPr>
            <p:cNvSpPr/>
            <p:nvPr/>
          </p:nvSpPr>
          <p:spPr>
            <a:xfrm>
              <a:off x="3762375" y="5017177"/>
              <a:ext cx="461963" cy="414338"/>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3BB03C6B-86E9-8648-BD9E-E412A5187F14}"/>
                </a:ext>
              </a:extLst>
            </p:cNvPr>
            <p:cNvSpPr/>
            <p:nvPr/>
          </p:nvSpPr>
          <p:spPr>
            <a:xfrm>
              <a:off x="3762374" y="5450040"/>
              <a:ext cx="461963" cy="414338"/>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081ECB4B-5C7C-0743-A83E-7DD611529577}"/>
                </a:ext>
              </a:extLst>
            </p:cNvPr>
            <p:cNvSpPr txBox="1"/>
            <p:nvPr/>
          </p:nvSpPr>
          <p:spPr>
            <a:xfrm>
              <a:off x="3871910" y="4034283"/>
              <a:ext cx="185737" cy="923330"/>
            </a:xfrm>
            <a:prstGeom prst="rect">
              <a:avLst/>
            </a:prstGeom>
            <a:noFill/>
          </p:spPr>
          <p:txBody>
            <a:bodyPr wrap="square" rtlCol="0">
              <a:spAutoFit/>
            </a:bodyPr>
            <a:lstStyle/>
            <a:p>
              <a:r>
                <a:rPr lang="en-US" dirty="0"/>
                <a:t>.</a:t>
              </a:r>
            </a:p>
            <a:p>
              <a:r>
                <a:rPr lang="en-US" dirty="0"/>
                <a:t>.</a:t>
              </a:r>
            </a:p>
            <a:p>
              <a:r>
                <a:rPr lang="en-US" dirty="0"/>
                <a:t>.</a:t>
              </a:r>
            </a:p>
          </p:txBody>
        </p:sp>
      </p:grpSp>
      <p:grpSp>
        <p:nvGrpSpPr>
          <p:cNvPr id="36" name="Group 35">
            <a:extLst>
              <a:ext uri="{FF2B5EF4-FFF2-40B4-BE49-F238E27FC236}">
                <a16:creationId xmlns:a16="http://schemas.microsoft.com/office/drawing/2014/main" id="{470D2E71-6334-6648-9891-9FCC49635657}"/>
              </a:ext>
            </a:extLst>
          </p:cNvPr>
          <p:cNvGrpSpPr/>
          <p:nvPr/>
        </p:nvGrpSpPr>
        <p:grpSpPr>
          <a:xfrm>
            <a:off x="6688929" y="3221831"/>
            <a:ext cx="461964" cy="2642547"/>
            <a:chOff x="6688929" y="3221831"/>
            <a:chExt cx="461964" cy="2642547"/>
          </a:xfrm>
        </p:grpSpPr>
        <p:sp>
          <p:nvSpPr>
            <p:cNvPr id="19" name="Oval 18">
              <a:extLst>
                <a:ext uri="{FF2B5EF4-FFF2-40B4-BE49-F238E27FC236}">
                  <a16:creationId xmlns:a16="http://schemas.microsoft.com/office/drawing/2014/main" id="{7EBB5E09-197E-1D40-BEFA-5509D1AD7DC6}"/>
                </a:ext>
              </a:extLst>
            </p:cNvPr>
            <p:cNvSpPr/>
            <p:nvPr/>
          </p:nvSpPr>
          <p:spPr>
            <a:xfrm>
              <a:off x="6688930" y="3221831"/>
              <a:ext cx="461963" cy="414338"/>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16451F44-15ED-274D-A734-082027BA3D86}"/>
                </a:ext>
              </a:extLst>
            </p:cNvPr>
            <p:cNvSpPr/>
            <p:nvPr/>
          </p:nvSpPr>
          <p:spPr>
            <a:xfrm>
              <a:off x="6688930" y="3644053"/>
              <a:ext cx="461963" cy="414338"/>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BEEE62FC-39F5-274A-9E43-E1EE1944CA46}"/>
                </a:ext>
              </a:extLst>
            </p:cNvPr>
            <p:cNvSpPr/>
            <p:nvPr/>
          </p:nvSpPr>
          <p:spPr>
            <a:xfrm>
              <a:off x="6688930" y="5017177"/>
              <a:ext cx="461963" cy="414338"/>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0AF3FE92-D36D-2E45-9328-BA2744C48B5F}"/>
                </a:ext>
              </a:extLst>
            </p:cNvPr>
            <p:cNvSpPr/>
            <p:nvPr/>
          </p:nvSpPr>
          <p:spPr>
            <a:xfrm>
              <a:off x="6688929" y="5450040"/>
              <a:ext cx="461963" cy="414338"/>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9FCEE4FD-CA9B-7947-A7C7-D8888AC47540}"/>
                </a:ext>
              </a:extLst>
            </p:cNvPr>
            <p:cNvSpPr txBox="1"/>
            <p:nvPr/>
          </p:nvSpPr>
          <p:spPr>
            <a:xfrm>
              <a:off x="6798464" y="3978329"/>
              <a:ext cx="185737" cy="923330"/>
            </a:xfrm>
            <a:prstGeom prst="rect">
              <a:avLst/>
            </a:prstGeom>
            <a:noFill/>
          </p:spPr>
          <p:txBody>
            <a:bodyPr wrap="square" rtlCol="0">
              <a:spAutoFit/>
            </a:bodyPr>
            <a:lstStyle/>
            <a:p>
              <a:r>
                <a:rPr lang="en-US" dirty="0"/>
                <a:t>.</a:t>
              </a:r>
            </a:p>
            <a:p>
              <a:r>
                <a:rPr lang="en-US" dirty="0"/>
                <a:t>.</a:t>
              </a:r>
            </a:p>
            <a:p>
              <a:r>
                <a:rPr lang="en-US" dirty="0"/>
                <a:t>.</a:t>
              </a:r>
            </a:p>
          </p:txBody>
        </p:sp>
      </p:grpSp>
      <p:grpSp>
        <p:nvGrpSpPr>
          <p:cNvPr id="37" name="Group 36">
            <a:extLst>
              <a:ext uri="{FF2B5EF4-FFF2-40B4-BE49-F238E27FC236}">
                <a16:creationId xmlns:a16="http://schemas.microsoft.com/office/drawing/2014/main" id="{EC4B585F-D806-594F-B3B3-BBAD4FCB4BCA}"/>
              </a:ext>
            </a:extLst>
          </p:cNvPr>
          <p:cNvGrpSpPr/>
          <p:nvPr/>
        </p:nvGrpSpPr>
        <p:grpSpPr>
          <a:xfrm>
            <a:off x="9132088" y="3436884"/>
            <a:ext cx="483396" cy="2100351"/>
            <a:chOff x="9132088" y="3436884"/>
            <a:chExt cx="483396" cy="2100351"/>
          </a:xfrm>
        </p:grpSpPr>
        <p:sp>
          <p:nvSpPr>
            <p:cNvPr id="29" name="Oval 28">
              <a:extLst>
                <a:ext uri="{FF2B5EF4-FFF2-40B4-BE49-F238E27FC236}">
                  <a16:creationId xmlns:a16="http://schemas.microsoft.com/office/drawing/2014/main" id="{338D9667-7308-D64E-A5B2-2B7046FB108E}"/>
                </a:ext>
              </a:extLst>
            </p:cNvPr>
            <p:cNvSpPr/>
            <p:nvPr/>
          </p:nvSpPr>
          <p:spPr>
            <a:xfrm>
              <a:off x="9132089" y="3436884"/>
              <a:ext cx="461963" cy="414338"/>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473D6C21-ADF1-B546-96DB-EE63D3C28D57}"/>
                </a:ext>
              </a:extLst>
            </p:cNvPr>
            <p:cNvSpPr/>
            <p:nvPr/>
          </p:nvSpPr>
          <p:spPr>
            <a:xfrm>
              <a:off x="9132088" y="3851222"/>
              <a:ext cx="461963" cy="414338"/>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ED2E56FD-DC2F-9241-9CE7-6616A40C406C}"/>
                </a:ext>
              </a:extLst>
            </p:cNvPr>
            <p:cNvSpPr/>
            <p:nvPr/>
          </p:nvSpPr>
          <p:spPr>
            <a:xfrm>
              <a:off x="9141603" y="4302020"/>
              <a:ext cx="461963" cy="414338"/>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3569D032-E8FF-8246-AB64-15B3D0879E18}"/>
                </a:ext>
              </a:extLst>
            </p:cNvPr>
            <p:cNvSpPr/>
            <p:nvPr/>
          </p:nvSpPr>
          <p:spPr>
            <a:xfrm>
              <a:off x="9141603" y="4716358"/>
              <a:ext cx="461963" cy="414338"/>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4C7F8644-091A-8744-A2ED-CEA5B63E383B}"/>
                </a:ext>
              </a:extLst>
            </p:cNvPr>
            <p:cNvSpPr/>
            <p:nvPr/>
          </p:nvSpPr>
          <p:spPr>
            <a:xfrm>
              <a:off x="9153521" y="5122897"/>
              <a:ext cx="461963" cy="414338"/>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6" name="Straight Connector 15">
            <a:extLst>
              <a:ext uri="{FF2B5EF4-FFF2-40B4-BE49-F238E27FC236}">
                <a16:creationId xmlns:a16="http://schemas.microsoft.com/office/drawing/2014/main" id="{1F932CED-5851-424E-B08F-875F9C7F611C}"/>
              </a:ext>
            </a:extLst>
          </p:cNvPr>
          <p:cNvCxnSpPr>
            <a:stCxn id="4" idx="6"/>
            <a:endCxn id="12" idx="2"/>
          </p:cNvCxnSpPr>
          <p:nvPr/>
        </p:nvCxnSpPr>
        <p:spPr>
          <a:xfrm>
            <a:off x="1528763" y="2921794"/>
            <a:ext cx="2233612" cy="507206"/>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ED988A74-323D-194D-9C21-12B521C9AEA0}"/>
              </a:ext>
            </a:extLst>
          </p:cNvPr>
          <p:cNvCxnSpPr>
            <a:cxnSpLocks/>
            <a:stCxn id="4" idx="6"/>
            <a:endCxn id="13" idx="2"/>
          </p:cNvCxnSpPr>
          <p:nvPr/>
        </p:nvCxnSpPr>
        <p:spPr>
          <a:xfrm>
            <a:off x="1528763" y="2921794"/>
            <a:ext cx="2233612" cy="929428"/>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2B44B37-7A7E-4143-AA0B-3422B07C36E6}"/>
              </a:ext>
            </a:extLst>
          </p:cNvPr>
          <p:cNvCxnSpPr>
            <a:cxnSpLocks/>
            <a:stCxn id="4" idx="6"/>
            <a:endCxn id="14" idx="1"/>
          </p:cNvCxnSpPr>
          <p:nvPr/>
        </p:nvCxnSpPr>
        <p:spPr>
          <a:xfrm>
            <a:off x="1528763" y="2921794"/>
            <a:ext cx="2301265" cy="215606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B1AEB62D-7676-A241-8E9B-229FC6D1FF1E}"/>
              </a:ext>
            </a:extLst>
          </p:cNvPr>
          <p:cNvCxnSpPr>
            <a:cxnSpLocks/>
            <a:stCxn id="4" idx="6"/>
            <a:endCxn id="15" idx="2"/>
          </p:cNvCxnSpPr>
          <p:nvPr/>
        </p:nvCxnSpPr>
        <p:spPr>
          <a:xfrm>
            <a:off x="1528763" y="2921794"/>
            <a:ext cx="2233611" cy="2735415"/>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E126CFF3-C416-9B42-8861-B350E747090F}"/>
              </a:ext>
            </a:extLst>
          </p:cNvPr>
          <p:cNvCxnSpPr>
            <a:cxnSpLocks/>
            <a:endCxn id="12" idx="2"/>
          </p:cNvCxnSpPr>
          <p:nvPr/>
        </p:nvCxnSpPr>
        <p:spPr>
          <a:xfrm>
            <a:off x="1481142" y="3276521"/>
            <a:ext cx="2281233" cy="152479"/>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E21A437C-B353-9644-818C-33C8202C64BA}"/>
              </a:ext>
            </a:extLst>
          </p:cNvPr>
          <p:cNvCxnSpPr>
            <a:cxnSpLocks/>
            <a:endCxn id="13" idx="2"/>
          </p:cNvCxnSpPr>
          <p:nvPr/>
        </p:nvCxnSpPr>
        <p:spPr>
          <a:xfrm>
            <a:off x="1481142" y="3276521"/>
            <a:ext cx="2281233" cy="574701"/>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095B5829-7B66-4B46-879E-D6E8A707C3BA}"/>
              </a:ext>
            </a:extLst>
          </p:cNvPr>
          <p:cNvCxnSpPr>
            <a:cxnSpLocks/>
            <a:endCxn id="14" idx="1"/>
          </p:cNvCxnSpPr>
          <p:nvPr/>
        </p:nvCxnSpPr>
        <p:spPr>
          <a:xfrm>
            <a:off x="1481142" y="3276521"/>
            <a:ext cx="2348886" cy="1801334"/>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6BA80796-BF3E-AF41-9294-17E04E54D19D}"/>
              </a:ext>
            </a:extLst>
          </p:cNvPr>
          <p:cNvCxnSpPr>
            <a:cxnSpLocks/>
            <a:endCxn id="15" idx="2"/>
          </p:cNvCxnSpPr>
          <p:nvPr/>
        </p:nvCxnSpPr>
        <p:spPr>
          <a:xfrm>
            <a:off x="1481142" y="3276521"/>
            <a:ext cx="2281232" cy="2380688"/>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868B5889-27E4-8346-A574-A31EF4D57030}"/>
              </a:ext>
            </a:extLst>
          </p:cNvPr>
          <p:cNvCxnSpPr>
            <a:cxnSpLocks/>
            <a:endCxn id="12" idx="2"/>
          </p:cNvCxnSpPr>
          <p:nvPr/>
        </p:nvCxnSpPr>
        <p:spPr>
          <a:xfrm flipV="1">
            <a:off x="1515162" y="3429000"/>
            <a:ext cx="2247213" cy="315928"/>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9056B6BF-5938-1247-A258-58ADEE2A3AEC}"/>
              </a:ext>
            </a:extLst>
          </p:cNvPr>
          <p:cNvCxnSpPr>
            <a:cxnSpLocks/>
            <a:endCxn id="13" idx="2"/>
          </p:cNvCxnSpPr>
          <p:nvPr/>
        </p:nvCxnSpPr>
        <p:spPr>
          <a:xfrm>
            <a:off x="1515162" y="3744927"/>
            <a:ext cx="2247213" cy="106295"/>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3F2CF0C0-3398-AF41-8574-B71F34578255}"/>
              </a:ext>
            </a:extLst>
          </p:cNvPr>
          <p:cNvCxnSpPr>
            <a:cxnSpLocks/>
            <a:endCxn id="14" idx="1"/>
          </p:cNvCxnSpPr>
          <p:nvPr/>
        </p:nvCxnSpPr>
        <p:spPr>
          <a:xfrm>
            <a:off x="1515162" y="3744927"/>
            <a:ext cx="2314866" cy="1332928"/>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E81EF9F6-FF31-2148-A4DE-E36D9EF1EE0F}"/>
              </a:ext>
            </a:extLst>
          </p:cNvPr>
          <p:cNvCxnSpPr>
            <a:cxnSpLocks/>
            <a:endCxn id="15" idx="2"/>
          </p:cNvCxnSpPr>
          <p:nvPr/>
        </p:nvCxnSpPr>
        <p:spPr>
          <a:xfrm>
            <a:off x="1515162" y="3744927"/>
            <a:ext cx="2247212" cy="1912282"/>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DE275446-EEA1-C549-992D-C6B12966826D}"/>
              </a:ext>
            </a:extLst>
          </p:cNvPr>
          <p:cNvCxnSpPr>
            <a:cxnSpLocks/>
            <a:endCxn id="12" idx="2"/>
          </p:cNvCxnSpPr>
          <p:nvPr/>
        </p:nvCxnSpPr>
        <p:spPr>
          <a:xfrm flipV="1">
            <a:off x="1494934" y="3429000"/>
            <a:ext cx="2267441" cy="1761370"/>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7104A622-0B5B-DC4F-9860-39411E57F790}"/>
              </a:ext>
            </a:extLst>
          </p:cNvPr>
          <p:cNvCxnSpPr>
            <a:cxnSpLocks/>
            <a:endCxn id="13" idx="2"/>
          </p:cNvCxnSpPr>
          <p:nvPr/>
        </p:nvCxnSpPr>
        <p:spPr>
          <a:xfrm flipV="1">
            <a:off x="1494934" y="3851222"/>
            <a:ext cx="2267441" cy="133914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BEBD2C96-0045-C84D-9C4D-DC9A77EC2041}"/>
              </a:ext>
            </a:extLst>
          </p:cNvPr>
          <p:cNvCxnSpPr>
            <a:cxnSpLocks/>
            <a:endCxn id="14" idx="2"/>
          </p:cNvCxnSpPr>
          <p:nvPr/>
        </p:nvCxnSpPr>
        <p:spPr>
          <a:xfrm>
            <a:off x="1494934" y="5190370"/>
            <a:ext cx="2267441" cy="33976"/>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8BC88CDF-1DE5-EC49-A642-6F3609D08502}"/>
              </a:ext>
            </a:extLst>
          </p:cNvPr>
          <p:cNvCxnSpPr>
            <a:cxnSpLocks/>
            <a:endCxn id="15" idx="2"/>
          </p:cNvCxnSpPr>
          <p:nvPr/>
        </p:nvCxnSpPr>
        <p:spPr>
          <a:xfrm>
            <a:off x="1494934" y="5190370"/>
            <a:ext cx="2267440" cy="466839"/>
          </a:xfrm>
          <a:prstGeom prst="line">
            <a:avLst/>
          </a:prstGeom>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A6E49033-7D71-4B45-864A-80FDD79BCEEC}"/>
              </a:ext>
            </a:extLst>
          </p:cNvPr>
          <p:cNvCxnSpPr>
            <a:cxnSpLocks/>
            <a:endCxn id="12" idx="2"/>
          </p:cNvCxnSpPr>
          <p:nvPr/>
        </p:nvCxnSpPr>
        <p:spPr>
          <a:xfrm flipV="1">
            <a:off x="1494934" y="3429000"/>
            <a:ext cx="2267441" cy="2217370"/>
          </a:xfrm>
          <a:prstGeom prst="line">
            <a:avLst/>
          </a:prstGeom>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BF2594CE-472A-BD4B-89E3-91DA4EC7ABCF}"/>
              </a:ext>
            </a:extLst>
          </p:cNvPr>
          <p:cNvCxnSpPr>
            <a:cxnSpLocks/>
            <a:endCxn id="13" idx="2"/>
          </p:cNvCxnSpPr>
          <p:nvPr/>
        </p:nvCxnSpPr>
        <p:spPr>
          <a:xfrm flipV="1">
            <a:off x="1494934" y="3851222"/>
            <a:ext cx="2267441" cy="1795148"/>
          </a:xfrm>
          <a:prstGeom prst="line">
            <a:avLst/>
          </a:prstGeom>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A18F52C9-4A29-C645-8CF7-C211317125C5}"/>
              </a:ext>
            </a:extLst>
          </p:cNvPr>
          <p:cNvCxnSpPr>
            <a:cxnSpLocks/>
            <a:endCxn id="14" idx="2"/>
          </p:cNvCxnSpPr>
          <p:nvPr/>
        </p:nvCxnSpPr>
        <p:spPr>
          <a:xfrm flipV="1">
            <a:off x="1494934" y="5224346"/>
            <a:ext cx="2267441" cy="42202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84DC0ACF-418F-084E-B075-DAFDAFC2D88B}"/>
              </a:ext>
            </a:extLst>
          </p:cNvPr>
          <p:cNvCxnSpPr>
            <a:cxnSpLocks/>
            <a:endCxn id="15" idx="2"/>
          </p:cNvCxnSpPr>
          <p:nvPr/>
        </p:nvCxnSpPr>
        <p:spPr>
          <a:xfrm>
            <a:off x="1494934" y="5646369"/>
            <a:ext cx="2267440" cy="10840"/>
          </a:xfrm>
          <a:prstGeom prst="line">
            <a:avLst/>
          </a:prstGeom>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A8394814-4BAA-8344-9489-EF341503713F}"/>
              </a:ext>
            </a:extLst>
          </p:cNvPr>
          <p:cNvCxnSpPr>
            <a:cxnSpLocks/>
            <a:endCxn id="12" idx="2"/>
          </p:cNvCxnSpPr>
          <p:nvPr/>
        </p:nvCxnSpPr>
        <p:spPr>
          <a:xfrm flipV="1">
            <a:off x="1528760" y="3429000"/>
            <a:ext cx="2233615" cy="2602520"/>
          </a:xfrm>
          <a:prstGeom prst="line">
            <a:avLst/>
          </a:prstGeom>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33F582B6-8EF1-3441-A802-287909667F39}"/>
              </a:ext>
            </a:extLst>
          </p:cNvPr>
          <p:cNvCxnSpPr>
            <a:cxnSpLocks/>
            <a:endCxn id="13" idx="2"/>
          </p:cNvCxnSpPr>
          <p:nvPr/>
        </p:nvCxnSpPr>
        <p:spPr>
          <a:xfrm flipV="1">
            <a:off x="1528760" y="3851222"/>
            <a:ext cx="2233615" cy="218029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F7F6E5C9-26EB-E343-8A11-0868692BA837}"/>
              </a:ext>
            </a:extLst>
          </p:cNvPr>
          <p:cNvCxnSpPr>
            <a:cxnSpLocks/>
            <a:endCxn id="14" idx="2"/>
          </p:cNvCxnSpPr>
          <p:nvPr/>
        </p:nvCxnSpPr>
        <p:spPr>
          <a:xfrm flipV="1">
            <a:off x="1528760" y="5224346"/>
            <a:ext cx="2233615" cy="807174"/>
          </a:xfrm>
          <a:prstGeom prst="line">
            <a:avLst/>
          </a:prstGeom>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93B52E68-A267-C746-B744-75BF5DC86BCA}"/>
              </a:ext>
            </a:extLst>
          </p:cNvPr>
          <p:cNvCxnSpPr>
            <a:cxnSpLocks/>
            <a:stCxn id="10" idx="6"/>
            <a:endCxn id="15" idx="2"/>
          </p:cNvCxnSpPr>
          <p:nvPr/>
        </p:nvCxnSpPr>
        <p:spPr>
          <a:xfrm flipV="1">
            <a:off x="1528760" y="5657209"/>
            <a:ext cx="2233614" cy="414186"/>
          </a:xfrm>
          <a:prstGeom prst="line">
            <a:avLst/>
          </a:prstGeom>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4501CBFE-87FA-CC4B-BCE2-060D3FAA7603}"/>
              </a:ext>
            </a:extLst>
          </p:cNvPr>
          <p:cNvCxnSpPr>
            <a:cxnSpLocks/>
            <a:endCxn id="19" idx="2"/>
          </p:cNvCxnSpPr>
          <p:nvPr/>
        </p:nvCxnSpPr>
        <p:spPr>
          <a:xfrm flipV="1">
            <a:off x="4208862" y="3429000"/>
            <a:ext cx="2480068" cy="7884"/>
          </a:xfrm>
          <a:prstGeom prst="line">
            <a:avLst/>
          </a:prstGeom>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EA6CF435-1B10-3D42-929A-F2D0DB0CB7A9}"/>
              </a:ext>
            </a:extLst>
          </p:cNvPr>
          <p:cNvCxnSpPr>
            <a:cxnSpLocks/>
            <a:endCxn id="20" idx="2"/>
          </p:cNvCxnSpPr>
          <p:nvPr/>
        </p:nvCxnSpPr>
        <p:spPr>
          <a:xfrm>
            <a:off x="4208862" y="3436884"/>
            <a:ext cx="2480068" cy="414338"/>
          </a:xfrm>
          <a:prstGeom prst="line">
            <a:avLst/>
          </a:prstGeom>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47766B44-B50F-134D-BD54-44A24C7C559E}"/>
              </a:ext>
            </a:extLst>
          </p:cNvPr>
          <p:cNvCxnSpPr>
            <a:cxnSpLocks/>
            <a:endCxn id="21" idx="2"/>
          </p:cNvCxnSpPr>
          <p:nvPr/>
        </p:nvCxnSpPr>
        <p:spPr>
          <a:xfrm>
            <a:off x="4208862" y="3436884"/>
            <a:ext cx="2480068" cy="1787462"/>
          </a:xfrm>
          <a:prstGeom prst="line">
            <a:avLst/>
          </a:prstGeom>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59B9A2D8-7E01-B74E-AA49-D5DE1279767F}"/>
              </a:ext>
            </a:extLst>
          </p:cNvPr>
          <p:cNvCxnSpPr>
            <a:cxnSpLocks/>
            <a:endCxn id="22" idx="2"/>
          </p:cNvCxnSpPr>
          <p:nvPr/>
        </p:nvCxnSpPr>
        <p:spPr>
          <a:xfrm>
            <a:off x="4208862" y="3436884"/>
            <a:ext cx="2480067" cy="2220325"/>
          </a:xfrm>
          <a:prstGeom prst="line">
            <a:avLst/>
          </a:prstGeom>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C3CE3D00-F631-1D4E-86BE-FCACA7AB4613}"/>
              </a:ext>
            </a:extLst>
          </p:cNvPr>
          <p:cNvCxnSpPr>
            <a:cxnSpLocks/>
            <a:endCxn id="19" idx="2"/>
          </p:cNvCxnSpPr>
          <p:nvPr/>
        </p:nvCxnSpPr>
        <p:spPr>
          <a:xfrm flipV="1">
            <a:off x="4234465" y="3429000"/>
            <a:ext cx="2454465" cy="430106"/>
          </a:xfrm>
          <a:prstGeom prst="line">
            <a:avLst/>
          </a:prstGeom>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3A3E71F4-288F-F64C-B0BC-DF8825E43227}"/>
              </a:ext>
            </a:extLst>
          </p:cNvPr>
          <p:cNvCxnSpPr>
            <a:cxnSpLocks/>
            <a:endCxn id="20" idx="2"/>
          </p:cNvCxnSpPr>
          <p:nvPr/>
        </p:nvCxnSpPr>
        <p:spPr>
          <a:xfrm flipV="1">
            <a:off x="4234465" y="3851222"/>
            <a:ext cx="2454465" cy="7884"/>
          </a:xfrm>
          <a:prstGeom prst="line">
            <a:avLst/>
          </a:prstGeom>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661C35C3-BEEC-8B42-9411-DC9618A17BAF}"/>
              </a:ext>
            </a:extLst>
          </p:cNvPr>
          <p:cNvCxnSpPr>
            <a:cxnSpLocks/>
            <a:endCxn id="21" idx="2"/>
          </p:cNvCxnSpPr>
          <p:nvPr/>
        </p:nvCxnSpPr>
        <p:spPr>
          <a:xfrm>
            <a:off x="4234465" y="3859106"/>
            <a:ext cx="2454465" cy="136524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9B50BA90-518B-2049-98A6-91D70E78DE9F}"/>
              </a:ext>
            </a:extLst>
          </p:cNvPr>
          <p:cNvCxnSpPr>
            <a:cxnSpLocks/>
            <a:endCxn id="22" idx="2"/>
          </p:cNvCxnSpPr>
          <p:nvPr/>
        </p:nvCxnSpPr>
        <p:spPr>
          <a:xfrm>
            <a:off x="4234465" y="3859106"/>
            <a:ext cx="2454464" cy="1798103"/>
          </a:xfrm>
          <a:prstGeom prst="line">
            <a:avLst/>
          </a:prstGeom>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D44D9554-63ED-4740-9481-D7382947D6D6}"/>
              </a:ext>
            </a:extLst>
          </p:cNvPr>
          <p:cNvCxnSpPr>
            <a:cxnSpLocks/>
            <a:stCxn id="14" idx="6"/>
            <a:endCxn id="19" idx="2"/>
          </p:cNvCxnSpPr>
          <p:nvPr/>
        </p:nvCxnSpPr>
        <p:spPr>
          <a:xfrm flipV="1">
            <a:off x="4224338" y="3429000"/>
            <a:ext cx="2464592" cy="1795346"/>
          </a:xfrm>
          <a:prstGeom prst="line">
            <a:avLst/>
          </a:prstGeom>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1D7A2C4F-A17C-DF4C-B0C6-DCB4EC7A88C2}"/>
              </a:ext>
            </a:extLst>
          </p:cNvPr>
          <p:cNvCxnSpPr>
            <a:cxnSpLocks/>
            <a:endCxn id="20" idx="2"/>
          </p:cNvCxnSpPr>
          <p:nvPr/>
        </p:nvCxnSpPr>
        <p:spPr>
          <a:xfrm flipV="1">
            <a:off x="4218391" y="3851222"/>
            <a:ext cx="2470539" cy="1365398"/>
          </a:xfrm>
          <a:prstGeom prst="line">
            <a:avLst/>
          </a:prstGeom>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29ED9993-E517-024B-8298-E0444B8D2048}"/>
              </a:ext>
            </a:extLst>
          </p:cNvPr>
          <p:cNvCxnSpPr>
            <a:cxnSpLocks/>
            <a:endCxn id="21" idx="2"/>
          </p:cNvCxnSpPr>
          <p:nvPr/>
        </p:nvCxnSpPr>
        <p:spPr>
          <a:xfrm>
            <a:off x="4176716" y="5216620"/>
            <a:ext cx="2512214" cy="7726"/>
          </a:xfrm>
          <a:prstGeom prst="line">
            <a:avLst/>
          </a:prstGeom>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69F3070F-24CA-BF49-A200-21A6214EA408}"/>
              </a:ext>
            </a:extLst>
          </p:cNvPr>
          <p:cNvCxnSpPr>
            <a:cxnSpLocks/>
            <a:stCxn id="14" idx="6"/>
            <a:endCxn id="22" idx="2"/>
          </p:cNvCxnSpPr>
          <p:nvPr/>
        </p:nvCxnSpPr>
        <p:spPr>
          <a:xfrm>
            <a:off x="4224338" y="5224346"/>
            <a:ext cx="2464591" cy="432863"/>
          </a:xfrm>
          <a:prstGeom prst="line">
            <a:avLst/>
          </a:prstGeom>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54100ECB-3D44-A042-802D-40CC26F25D02}"/>
              </a:ext>
            </a:extLst>
          </p:cNvPr>
          <p:cNvCxnSpPr>
            <a:cxnSpLocks/>
            <a:endCxn id="19" idx="2"/>
          </p:cNvCxnSpPr>
          <p:nvPr/>
        </p:nvCxnSpPr>
        <p:spPr>
          <a:xfrm flipV="1">
            <a:off x="4234465" y="3429000"/>
            <a:ext cx="2454465" cy="222821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54AA8D85-4F83-1441-AE04-87C9C80F0325}"/>
              </a:ext>
            </a:extLst>
          </p:cNvPr>
          <p:cNvCxnSpPr>
            <a:cxnSpLocks/>
            <a:endCxn id="20" idx="2"/>
          </p:cNvCxnSpPr>
          <p:nvPr/>
        </p:nvCxnSpPr>
        <p:spPr>
          <a:xfrm flipV="1">
            <a:off x="4234465" y="3851222"/>
            <a:ext cx="2454465" cy="1805988"/>
          </a:xfrm>
          <a:prstGeom prst="line">
            <a:avLst/>
          </a:prstGeom>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CD0FD916-FA60-3049-B590-6E0A362D5047}"/>
              </a:ext>
            </a:extLst>
          </p:cNvPr>
          <p:cNvCxnSpPr>
            <a:cxnSpLocks/>
            <a:endCxn id="21" idx="2"/>
          </p:cNvCxnSpPr>
          <p:nvPr/>
        </p:nvCxnSpPr>
        <p:spPr>
          <a:xfrm flipV="1">
            <a:off x="4234465" y="5224346"/>
            <a:ext cx="2454465" cy="432864"/>
          </a:xfrm>
          <a:prstGeom prst="line">
            <a:avLst/>
          </a:prstGeom>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389A68B3-D6BB-A94D-9EB1-1E2C145CC8A5}"/>
              </a:ext>
            </a:extLst>
          </p:cNvPr>
          <p:cNvCxnSpPr>
            <a:cxnSpLocks/>
            <a:endCxn id="22" idx="2"/>
          </p:cNvCxnSpPr>
          <p:nvPr/>
        </p:nvCxnSpPr>
        <p:spPr>
          <a:xfrm>
            <a:off x="4234465" y="5657209"/>
            <a:ext cx="245446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049C1339-5D33-CC46-A01C-FEBC8ADE4087}"/>
              </a:ext>
            </a:extLst>
          </p:cNvPr>
          <p:cNvCxnSpPr>
            <a:cxnSpLocks/>
            <a:endCxn id="29" idx="2"/>
          </p:cNvCxnSpPr>
          <p:nvPr/>
        </p:nvCxnSpPr>
        <p:spPr>
          <a:xfrm>
            <a:off x="7150892" y="3432447"/>
            <a:ext cx="1981197" cy="211606"/>
          </a:xfrm>
          <a:prstGeom prst="line">
            <a:avLst/>
          </a:prstGeom>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97694DF7-CB7D-6F4E-B940-837C59555A05}"/>
              </a:ext>
            </a:extLst>
          </p:cNvPr>
          <p:cNvCxnSpPr>
            <a:cxnSpLocks/>
            <a:endCxn id="30" idx="2"/>
          </p:cNvCxnSpPr>
          <p:nvPr/>
        </p:nvCxnSpPr>
        <p:spPr>
          <a:xfrm>
            <a:off x="7150892" y="3432447"/>
            <a:ext cx="1981196" cy="625944"/>
          </a:xfrm>
          <a:prstGeom prst="line">
            <a:avLst/>
          </a:prstGeom>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1866B615-DA99-1C4F-B2ED-17724A034AD6}"/>
              </a:ext>
            </a:extLst>
          </p:cNvPr>
          <p:cNvCxnSpPr>
            <a:cxnSpLocks/>
            <a:endCxn id="31" idx="2"/>
          </p:cNvCxnSpPr>
          <p:nvPr/>
        </p:nvCxnSpPr>
        <p:spPr>
          <a:xfrm>
            <a:off x="7150892" y="3432447"/>
            <a:ext cx="1990711" cy="1076742"/>
          </a:xfrm>
          <a:prstGeom prst="line">
            <a:avLst/>
          </a:prstGeom>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1436E09A-FFBD-564B-8DA2-0CB02E7BCC5A}"/>
              </a:ext>
            </a:extLst>
          </p:cNvPr>
          <p:cNvCxnSpPr>
            <a:cxnSpLocks/>
            <a:endCxn id="32" idx="2"/>
          </p:cNvCxnSpPr>
          <p:nvPr/>
        </p:nvCxnSpPr>
        <p:spPr>
          <a:xfrm>
            <a:off x="7150892" y="3432447"/>
            <a:ext cx="1990711" cy="149108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AB34593A-1215-314A-87D1-8E50EEC667E6}"/>
              </a:ext>
            </a:extLst>
          </p:cNvPr>
          <p:cNvCxnSpPr>
            <a:cxnSpLocks/>
            <a:stCxn id="19" idx="6"/>
            <a:endCxn id="33" idx="2"/>
          </p:cNvCxnSpPr>
          <p:nvPr/>
        </p:nvCxnSpPr>
        <p:spPr>
          <a:xfrm>
            <a:off x="7150893" y="3429000"/>
            <a:ext cx="2002628" cy="1901066"/>
          </a:xfrm>
          <a:prstGeom prst="line">
            <a:avLst/>
          </a:prstGeom>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2FE286B8-39D5-664E-A3D1-EC55248982EE}"/>
              </a:ext>
            </a:extLst>
          </p:cNvPr>
          <p:cNvCxnSpPr>
            <a:cxnSpLocks/>
            <a:endCxn id="29" idx="2"/>
          </p:cNvCxnSpPr>
          <p:nvPr/>
        </p:nvCxnSpPr>
        <p:spPr>
          <a:xfrm flipV="1">
            <a:off x="7134227" y="3644053"/>
            <a:ext cx="1997862" cy="199286"/>
          </a:xfrm>
          <a:prstGeom prst="line">
            <a:avLst/>
          </a:prstGeom>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8B136AFB-327D-914B-8E5B-BE5B4CF60914}"/>
              </a:ext>
            </a:extLst>
          </p:cNvPr>
          <p:cNvCxnSpPr>
            <a:cxnSpLocks/>
            <a:endCxn id="30" idx="2"/>
          </p:cNvCxnSpPr>
          <p:nvPr/>
        </p:nvCxnSpPr>
        <p:spPr>
          <a:xfrm>
            <a:off x="7134227" y="3843338"/>
            <a:ext cx="1997861" cy="215053"/>
          </a:xfrm>
          <a:prstGeom prst="line">
            <a:avLst/>
          </a:prstGeom>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6728A62E-558E-8041-BA3F-86B530F92623}"/>
              </a:ext>
            </a:extLst>
          </p:cNvPr>
          <p:cNvCxnSpPr>
            <a:cxnSpLocks/>
            <a:endCxn id="31" idx="2"/>
          </p:cNvCxnSpPr>
          <p:nvPr/>
        </p:nvCxnSpPr>
        <p:spPr>
          <a:xfrm>
            <a:off x="7134227" y="3843338"/>
            <a:ext cx="2007376" cy="665851"/>
          </a:xfrm>
          <a:prstGeom prst="line">
            <a:avLst/>
          </a:prstGeom>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B00F6282-95A9-CC4D-AC91-2BAF92E79217}"/>
              </a:ext>
            </a:extLst>
          </p:cNvPr>
          <p:cNvCxnSpPr>
            <a:cxnSpLocks/>
            <a:endCxn id="32" idx="2"/>
          </p:cNvCxnSpPr>
          <p:nvPr/>
        </p:nvCxnSpPr>
        <p:spPr>
          <a:xfrm>
            <a:off x="7134227" y="3843338"/>
            <a:ext cx="2007376" cy="1080189"/>
          </a:xfrm>
          <a:prstGeom prst="line">
            <a:avLst/>
          </a:prstGeom>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F0F972C9-F38A-2146-822F-F6BDFD45AC24}"/>
              </a:ext>
            </a:extLst>
          </p:cNvPr>
          <p:cNvCxnSpPr>
            <a:cxnSpLocks/>
            <a:endCxn id="33" idx="2"/>
          </p:cNvCxnSpPr>
          <p:nvPr/>
        </p:nvCxnSpPr>
        <p:spPr>
          <a:xfrm>
            <a:off x="7134228" y="3839891"/>
            <a:ext cx="2019293" cy="1490175"/>
          </a:xfrm>
          <a:prstGeom prst="line">
            <a:avLst/>
          </a:prstGeom>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69CAE411-560A-C642-85F1-819A127C5D26}"/>
              </a:ext>
            </a:extLst>
          </p:cNvPr>
          <p:cNvCxnSpPr>
            <a:cxnSpLocks/>
            <a:endCxn id="29" idx="2"/>
          </p:cNvCxnSpPr>
          <p:nvPr/>
        </p:nvCxnSpPr>
        <p:spPr>
          <a:xfrm flipV="1">
            <a:off x="7147313" y="3644053"/>
            <a:ext cx="1984776" cy="158374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CDD59DC9-FF05-8B41-AC7B-DF3856D2BC06}"/>
              </a:ext>
            </a:extLst>
          </p:cNvPr>
          <p:cNvCxnSpPr>
            <a:cxnSpLocks/>
            <a:endCxn id="30" idx="2"/>
          </p:cNvCxnSpPr>
          <p:nvPr/>
        </p:nvCxnSpPr>
        <p:spPr>
          <a:xfrm flipV="1">
            <a:off x="7147313" y="4058391"/>
            <a:ext cx="1984775" cy="1169402"/>
          </a:xfrm>
          <a:prstGeom prst="line">
            <a:avLst/>
          </a:prstGeom>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10344CA5-8C15-514E-85DB-E99BF2D19601}"/>
              </a:ext>
            </a:extLst>
          </p:cNvPr>
          <p:cNvCxnSpPr>
            <a:cxnSpLocks/>
            <a:endCxn id="31" idx="2"/>
          </p:cNvCxnSpPr>
          <p:nvPr/>
        </p:nvCxnSpPr>
        <p:spPr>
          <a:xfrm flipV="1">
            <a:off x="7147313" y="4509189"/>
            <a:ext cx="1994290" cy="718604"/>
          </a:xfrm>
          <a:prstGeom prst="line">
            <a:avLst/>
          </a:prstGeom>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C16A3927-F409-074E-A846-C7CFF8108E5D}"/>
              </a:ext>
            </a:extLst>
          </p:cNvPr>
          <p:cNvCxnSpPr>
            <a:cxnSpLocks/>
            <a:endCxn id="32" idx="2"/>
          </p:cNvCxnSpPr>
          <p:nvPr/>
        </p:nvCxnSpPr>
        <p:spPr>
          <a:xfrm flipV="1">
            <a:off x="7147313" y="4923527"/>
            <a:ext cx="1994290" cy="30426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DFB7F826-AEB4-3B45-9ACE-BF0DC642AC77}"/>
              </a:ext>
            </a:extLst>
          </p:cNvPr>
          <p:cNvCxnSpPr>
            <a:cxnSpLocks/>
            <a:endCxn id="33" idx="2"/>
          </p:cNvCxnSpPr>
          <p:nvPr/>
        </p:nvCxnSpPr>
        <p:spPr>
          <a:xfrm>
            <a:off x="7147314" y="5224346"/>
            <a:ext cx="2006207" cy="10572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0B903532-EA66-CD47-BF97-0E06A933878B}"/>
              </a:ext>
            </a:extLst>
          </p:cNvPr>
          <p:cNvCxnSpPr>
            <a:cxnSpLocks/>
            <a:endCxn id="29" idx="2"/>
          </p:cNvCxnSpPr>
          <p:nvPr/>
        </p:nvCxnSpPr>
        <p:spPr>
          <a:xfrm flipV="1">
            <a:off x="7129459" y="3644053"/>
            <a:ext cx="2002630" cy="1982478"/>
          </a:xfrm>
          <a:prstGeom prst="line">
            <a:avLst/>
          </a:prstGeom>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A7526632-F20F-F448-8089-708A04C05A20}"/>
              </a:ext>
            </a:extLst>
          </p:cNvPr>
          <p:cNvCxnSpPr>
            <a:cxnSpLocks/>
            <a:endCxn id="30" idx="2"/>
          </p:cNvCxnSpPr>
          <p:nvPr/>
        </p:nvCxnSpPr>
        <p:spPr>
          <a:xfrm flipV="1">
            <a:off x="7129459" y="4058391"/>
            <a:ext cx="2002629" cy="156814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63F96464-8248-1C47-83B9-6F78C1AA92CC}"/>
              </a:ext>
            </a:extLst>
          </p:cNvPr>
          <p:cNvCxnSpPr>
            <a:cxnSpLocks/>
            <a:endCxn id="31" idx="2"/>
          </p:cNvCxnSpPr>
          <p:nvPr/>
        </p:nvCxnSpPr>
        <p:spPr>
          <a:xfrm flipV="1">
            <a:off x="7129459" y="4509189"/>
            <a:ext cx="2012144" cy="1117342"/>
          </a:xfrm>
          <a:prstGeom prst="line">
            <a:avLst/>
          </a:prstGeom>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A9054466-2CBB-8740-96AA-24286739B2AA}"/>
              </a:ext>
            </a:extLst>
          </p:cNvPr>
          <p:cNvCxnSpPr>
            <a:cxnSpLocks/>
            <a:endCxn id="32" idx="2"/>
          </p:cNvCxnSpPr>
          <p:nvPr/>
        </p:nvCxnSpPr>
        <p:spPr>
          <a:xfrm flipV="1">
            <a:off x="7129459" y="4923527"/>
            <a:ext cx="2012144" cy="703004"/>
          </a:xfrm>
          <a:prstGeom prst="line">
            <a:avLst/>
          </a:prstGeom>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6E45355D-0B96-3640-99EF-4E22AFF2E3A4}"/>
              </a:ext>
            </a:extLst>
          </p:cNvPr>
          <p:cNvCxnSpPr>
            <a:cxnSpLocks/>
            <a:endCxn id="33" idx="2"/>
          </p:cNvCxnSpPr>
          <p:nvPr/>
        </p:nvCxnSpPr>
        <p:spPr>
          <a:xfrm flipV="1">
            <a:off x="7129460" y="5330066"/>
            <a:ext cx="2024061" cy="293018"/>
          </a:xfrm>
          <a:prstGeom prst="line">
            <a:avLst/>
          </a:prstGeom>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89F3B467-B820-B141-985F-09B0094C12F8}"/>
              </a:ext>
            </a:extLst>
          </p:cNvPr>
          <p:cNvSpPr txBox="1"/>
          <p:nvPr/>
        </p:nvSpPr>
        <p:spPr>
          <a:xfrm>
            <a:off x="484394" y="2552541"/>
            <a:ext cx="575992" cy="3970318"/>
          </a:xfrm>
          <a:prstGeom prst="rect">
            <a:avLst/>
          </a:prstGeom>
          <a:noFill/>
        </p:spPr>
        <p:txBody>
          <a:bodyPr wrap="none" rtlCol="0">
            <a:spAutoFit/>
          </a:bodyPr>
          <a:lstStyle/>
          <a:p>
            <a:r>
              <a:rPr lang="en-US" sz="1400" dirty="0"/>
              <a:t>[</a:t>
            </a:r>
          </a:p>
          <a:p>
            <a:r>
              <a:rPr lang="en-US" sz="1400" dirty="0"/>
              <a:t>0.87,</a:t>
            </a:r>
          </a:p>
          <a:p>
            <a:endParaRPr lang="en-US" sz="1400" dirty="0"/>
          </a:p>
          <a:p>
            <a:r>
              <a:rPr lang="en-US" sz="1400" dirty="0"/>
              <a:t>0.23,</a:t>
            </a:r>
          </a:p>
          <a:p>
            <a:endParaRPr lang="en-US" sz="1400" dirty="0"/>
          </a:p>
          <a:p>
            <a:r>
              <a:rPr lang="en-US" sz="1400" dirty="0"/>
              <a:t>0.01,</a:t>
            </a:r>
          </a:p>
          <a:p>
            <a:endParaRPr lang="en-US" sz="1400" dirty="0"/>
          </a:p>
          <a:p>
            <a:endParaRPr lang="en-US" sz="1400" dirty="0"/>
          </a:p>
          <a:p>
            <a:endParaRPr lang="en-US" sz="1400" dirty="0"/>
          </a:p>
          <a:p>
            <a:endParaRPr lang="en-US" sz="1400" dirty="0"/>
          </a:p>
          <a:p>
            <a:endParaRPr lang="en-US" sz="1400" dirty="0"/>
          </a:p>
          <a:p>
            <a:endParaRPr lang="en-US" sz="1400" dirty="0"/>
          </a:p>
          <a:p>
            <a:r>
              <a:rPr lang="en-US" sz="1400" dirty="0"/>
              <a:t>0.34</a:t>
            </a:r>
          </a:p>
          <a:p>
            <a:endParaRPr lang="en-US" sz="1400" dirty="0"/>
          </a:p>
          <a:p>
            <a:r>
              <a:rPr lang="en-US" sz="1400" dirty="0"/>
              <a:t>0.11</a:t>
            </a:r>
          </a:p>
          <a:p>
            <a:endParaRPr lang="en-US" sz="1400" dirty="0"/>
          </a:p>
          <a:p>
            <a:r>
              <a:rPr lang="en-US" sz="1400" dirty="0"/>
              <a:t>0.53</a:t>
            </a:r>
          </a:p>
          <a:p>
            <a:r>
              <a:rPr lang="en-US" sz="1400" dirty="0"/>
              <a:t>]</a:t>
            </a:r>
          </a:p>
        </p:txBody>
      </p:sp>
    </p:spTree>
    <p:extLst>
      <p:ext uri="{BB962C8B-B14F-4D97-AF65-F5344CB8AC3E}">
        <p14:creationId xmlns:p14="http://schemas.microsoft.com/office/powerpoint/2010/main" val="228158687"/>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a:xfrm>
            <a:off x="422536" y="27251"/>
            <a:ext cx="10058400" cy="1371600"/>
          </a:xfrm>
        </p:spPr>
        <p:txBody>
          <a:bodyPr/>
          <a:lstStyle/>
          <a:p>
            <a:r>
              <a:rPr lang="en-US" dirty="0">
                <a:latin typeface="Helvetica" pitchFamily="2" charset="0"/>
              </a:rPr>
              <a:t>Back Propagation Example</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p:txBody>
          <a:bodyPr>
            <a:normAutofit/>
          </a:bodyPr>
          <a:lstStyle/>
          <a:p>
            <a:endParaRPr lang="en-US" sz="2400" dirty="0">
              <a:latin typeface="Helvetica" pitchFamily="2" charset="0"/>
            </a:endParaRPr>
          </a:p>
          <a:p>
            <a:pPr marL="0" indent="0">
              <a:buNone/>
            </a:pPr>
            <a:endParaRPr lang="en-US" sz="2400" dirty="0">
              <a:latin typeface="Helvetica" pitchFamily="2" charset="0"/>
            </a:endParaRPr>
          </a:p>
        </p:txBody>
      </p:sp>
      <p:grpSp>
        <p:nvGrpSpPr>
          <p:cNvPr id="4" name="Group 3">
            <a:extLst>
              <a:ext uri="{FF2B5EF4-FFF2-40B4-BE49-F238E27FC236}">
                <a16:creationId xmlns:a16="http://schemas.microsoft.com/office/drawing/2014/main" id="{F2289EC0-BEE5-C54C-941C-D1D22C501FE9}"/>
              </a:ext>
            </a:extLst>
          </p:cNvPr>
          <p:cNvGrpSpPr/>
          <p:nvPr/>
        </p:nvGrpSpPr>
        <p:grpSpPr>
          <a:xfrm>
            <a:off x="1066799" y="2654306"/>
            <a:ext cx="8459767" cy="3092895"/>
            <a:chOff x="3375581" y="2991232"/>
            <a:chExt cx="4589912" cy="2034562"/>
          </a:xfrm>
        </p:grpSpPr>
        <p:sp>
          <p:nvSpPr>
            <p:cNvPr id="14" name="Oval 13">
              <a:extLst>
                <a:ext uri="{FF2B5EF4-FFF2-40B4-BE49-F238E27FC236}">
                  <a16:creationId xmlns:a16="http://schemas.microsoft.com/office/drawing/2014/main" id="{E74544D5-EB92-D349-B000-DF8E15FD9E07}"/>
                </a:ext>
              </a:extLst>
            </p:cNvPr>
            <p:cNvSpPr/>
            <p:nvPr/>
          </p:nvSpPr>
          <p:spPr>
            <a:xfrm>
              <a:off x="3375582" y="2991232"/>
              <a:ext cx="938637" cy="825956"/>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0.35</a:t>
              </a:r>
            </a:p>
          </p:txBody>
        </p:sp>
        <p:sp>
          <p:nvSpPr>
            <p:cNvPr id="15" name="Oval 14">
              <a:extLst>
                <a:ext uri="{FF2B5EF4-FFF2-40B4-BE49-F238E27FC236}">
                  <a16:creationId xmlns:a16="http://schemas.microsoft.com/office/drawing/2014/main" id="{F521F1DA-EC70-7F4B-9BE4-67D2FF50F7D7}"/>
                </a:ext>
              </a:extLst>
            </p:cNvPr>
            <p:cNvSpPr/>
            <p:nvPr/>
          </p:nvSpPr>
          <p:spPr>
            <a:xfrm>
              <a:off x="3375581" y="4199838"/>
              <a:ext cx="938637" cy="825956"/>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0.9</a:t>
              </a:r>
            </a:p>
          </p:txBody>
        </p:sp>
        <p:sp>
          <p:nvSpPr>
            <p:cNvPr id="16" name="Oval 15">
              <a:extLst>
                <a:ext uri="{FF2B5EF4-FFF2-40B4-BE49-F238E27FC236}">
                  <a16:creationId xmlns:a16="http://schemas.microsoft.com/office/drawing/2014/main" id="{9E2F0B38-4A5D-F14A-80F5-1268744DDA8E}"/>
                </a:ext>
              </a:extLst>
            </p:cNvPr>
            <p:cNvSpPr/>
            <p:nvPr/>
          </p:nvSpPr>
          <p:spPr>
            <a:xfrm>
              <a:off x="5285344" y="3001391"/>
              <a:ext cx="938637" cy="825956"/>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0.68</a:t>
              </a:r>
            </a:p>
          </p:txBody>
        </p:sp>
        <p:sp>
          <p:nvSpPr>
            <p:cNvPr id="17" name="Oval 16">
              <a:extLst>
                <a:ext uri="{FF2B5EF4-FFF2-40B4-BE49-F238E27FC236}">
                  <a16:creationId xmlns:a16="http://schemas.microsoft.com/office/drawing/2014/main" id="{E0DB1823-4CEA-3A4C-B00D-9089ECD8926D}"/>
                </a:ext>
              </a:extLst>
            </p:cNvPr>
            <p:cNvSpPr/>
            <p:nvPr/>
          </p:nvSpPr>
          <p:spPr>
            <a:xfrm>
              <a:off x="5285344" y="4199838"/>
              <a:ext cx="938637" cy="825956"/>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0.66</a:t>
              </a:r>
            </a:p>
          </p:txBody>
        </p:sp>
        <p:sp>
          <p:nvSpPr>
            <p:cNvPr id="18" name="Oval 17">
              <a:extLst>
                <a:ext uri="{FF2B5EF4-FFF2-40B4-BE49-F238E27FC236}">
                  <a16:creationId xmlns:a16="http://schemas.microsoft.com/office/drawing/2014/main" id="{212D0EF4-CDAF-3E48-9762-96B3A0BFDBFE}"/>
                </a:ext>
              </a:extLst>
            </p:cNvPr>
            <p:cNvSpPr/>
            <p:nvPr/>
          </p:nvSpPr>
          <p:spPr>
            <a:xfrm>
              <a:off x="7026856" y="3613735"/>
              <a:ext cx="938637" cy="825956"/>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0.69</a:t>
              </a:r>
            </a:p>
          </p:txBody>
        </p:sp>
        <p:cxnSp>
          <p:nvCxnSpPr>
            <p:cNvPr id="19" name="Straight Arrow Connector 18">
              <a:extLst>
                <a:ext uri="{FF2B5EF4-FFF2-40B4-BE49-F238E27FC236}">
                  <a16:creationId xmlns:a16="http://schemas.microsoft.com/office/drawing/2014/main" id="{904FB72E-F32B-4C40-B12A-58ED7C24BC10}"/>
                </a:ext>
              </a:extLst>
            </p:cNvPr>
            <p:cNvCxnSpPr>
              <a:stCxn id="14" idx="6"/>
              <a:endCxn id="16" idx="2"/>
            </p:cNvCxnSpPr>
            <p:nvPr/>
          </p:nvCxnSpPr>
          <p:spPr>
            <a:xfrm>
              <a:off x="4314219" y="3404210"/>
              <a:ext cx="971125" cy="10159"/>
            </a:xfrm>
            <a:prstGeom prst="straightConnector1">
              <a:avLst/>
            </a:prstGeom>
            <a:solidFill>
              <a:srgbClr val="FF0000"/>
            </a:solidFill>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0EAAED42-6560-7A4C-A1DB-DC39FB8DC617}"/>
                </a:ext>
              </a:extLst>
            </p:cNvPr>
            <p:cNvCxnSpPr/>
            <p:nvPr/>
          </p:nvCxnSpPr>
          <p:spPr>
            <a:xfrm>
              <a:off x="4314219" y="4619991"/>
              <a:ext cx="971125" cy="10159"/>
            </a:xfrm>
            <a:prstGeom prst="straightConnector1">
              <a:avLst/>
            </a:prstGeom>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5DD30C84-2C74-EC49-87EE-7653B34BD18B}"/>
                </a:ext>
              </a:extLst>
            </p:cNvPr>
            <p:cNvCxnSpPr>
              <a:cxnSpLocks/>
              <a:endCxn id="18" idx="2"/>
            </p:cNvCxnSpPr>
            <p:nvPr/>
          </p:nvCxnSpPr>
          <p:spPr>
            <a:xfrm>
              <a:off x="6223981" y="3442259"/>
              <a:ext cx="802875" cy="584454"/>
            </a:xfrm>
            <a:prstGeom prst="straightConnector1">
              <a:avLst/>
            </a:prstGeom>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FF3F8198-7A53-2A45-B950-88C6270E9670}"/>
                </a:ext>
              </a:extLst>
            </p:cNvPr>
            <p:cNvCxnSpPr>
              <a:cxnSpLocks/>
              <a:endCxn id="18" idx="2"/>
            </p:cNvCxnSpPr>
            <p:nvPr/>
          </p:nvCxnSpPr>
          <p:spPr>
            <a:xfrm flipV="1">
              <a:off x="6223981" y="4026713"/>
              <a:ext cx="802875" cy="588198"/>
            </a:xfrm>
            <a:prstGeom prst="straightConnector1">
              <a:avLst/>
            </a:prstGeom>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25B65946-CE70-9244-905F-BFE49F6C6ABD}"/>
                </a:ext>
              </a:extLst>
            </p:cNvPr>
            <p:cNvCxnSpPr>
              <a:cxnSpLocks/>
              <a:stCxn id="14" idx="6"/>
              <a:endCxn id="17" idx="1"/>
            </p:cNvCxnSpPr>
            <p:nvPr/>
          </p:nvCxnSpPr>
          <p:spPr>
            <a:xfrm>
              <a:off x="4314219" y="3404210"/>
              <a:ext cx="1108585" cy="916586"/>
            </a:xfrm>
            <a:prstGeom prst="straightConnector1">
              <a:avLst/>
            </a:prstGeom>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51F8FD80-36AF-EE45-976A-709D04550509}"/>
                </a:ext>
              </a:extLst>
            </p:cNvPr>
            <p:cNvCxnSpPr>
              <a:cxnSpLocks/>
              <a:stCxn id="15" idx="6"/>
              <a:endCxn id="16" idx="3"/>
            </p:cNvCxnSpPr>
            <p:nvPr/>
          </p:nvCxnSpPr>
          <p:spPr>
            <a:xfrm flipV="1">
              <a:off x="4314218" y="3706389"/>
              <a:ext cx="1108586" cy="906427"/>
            </a:xfrm>
            <a:prstGeom prst="straightConnector1">
              <a:avLst/>
            </a:prstGeom>
            <a:solidFill>
              <a:srgbClr val="FF0000"/>
            </a:solidFill>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BB0733E6-4BD7-8F4A-9505-E48C6EE57679}"/>
                  </a:ext>
                </a:extLst>
              </p:cNvPr>
              <p:cNvSpPr txBox="1"/>
              <p:nvPr/>
            </p:nvSpPr>
            <p:spPr>
              <a:xfrm>
                <a:off x="3000051" y="2772304"/>
                <a:ext cx="1449692" cy="4308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𝑤</m:t>
                          </m:r>
                        </m:e>
                        <m:sub>
                          <m:r>
                            <a:rPr lang="en-US" sz="2200" b="0" i="1" smtClean="0">
                              <a:latin typeface="Cambria Math" panose="02040503050406030204" pitchFamily="18" charset="0"/>
                            </a:rPr>
                            <m:t>1</m:t>
                          </m:r>
                        </m:sub>
                      </m:sSub>
                      <m:r>
                        <a:rPr lang="en-US" sz="2200" b="0" i="1" smtClean="0">
                          <a:latin typeface="Cambria Math" panose="02040503050406030204" pitchFamily="18" charset="0"/>
                        </a:rPr>
                        <m:t>=0.10</m:t>
                      </m:r>
                    </m:oMath>
                  </m:oMathPara>
                </a14:m>
                <a:endParaRPr lang="en-US" sz="2200" dirty="0"/>
              </a:p>
            </p:txBody>
          </p:sp>
        </mc:Choice>
        <mc:Fallback xmlns="">
          <p:sp>
            <p:nvSpPr>
              <p:cNvPr id="28" name="TextBox 27">
                <a:extLst>
                  <a:ext uri="{FF2B5EF4-FFF2-40B4-BE49-F238E27FC236}">
                    <a16:creationId xmlns:a16="http://schemas.microsoft.com/office/drawing/2014/main" id="{BB0733E6-4BD7-8F4A-9505-E48C6EE57679}"/>
                  </a:ext>
                </a:extLst>
              </p:cNvPr>
              <p:cNvSpPr txBox="1">
                <a:spLocks noRot="1" noChangeAspect="1" noMove="1" noResize="1" noEditPoints="1" noAdjustHandles="1" noChangeArrowheads="1" noChangeShapeType="1" noTextEdit="1"/>
              </p:cNvSpPr>
              <p:nvPr/>
            </p:nvSpPr>
            <p:spPr>
              <a:xfrm>
                <a:off x="3000051" y="2772304"/>
                <a:ext cx="1449692" cy="430887"/>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26C39DDA-A519-4D4F-A47D-D40ADAB1EF70}"/>
                  </a:ext>
                </a:extLst>
              </p:cNvPr>
              <p:cNvSpPr txBox="1"/>
              <p:nvPr/>
            </p:nvSpPr>
            <p:spPr>
              <a:xfrm>
                <a:off x="2988090" y="5125918"/>
                <a:ext cx="1239698" cy="430887"/>
              </a:xfrm>
              <a:prstGeom prst="rect">
                <a:avLst/>
              </a:prstGeom>
              <a:noFill/>
            </p:spPr>
            <p:txBody>
              <a:bodyPr wrap="none" rtlCol="0">
                <a:spAutoFit/>
              </a:bodyPr>
              <a:lstStyle/>
              <a:p>
                <a14:m>
                  <m:oMath xmlns:m="http://schemas.openxmlformats.org/officeDocument/2006/math">
                    <m:sSub>
                      <m:sSubPr>
                        <m:ctrlPr>
                          <a:rPr lang="en-US" sz="2200" b="0" i="1" smtClean="0">
                            <a:latin typeface="Cambria Math" panose="02040503050406030204" pitchFamily="18" charset="0"/>
                            <a:ea typeface="Cambria Math" panose="02040503050406030204" pitchFamily="18" charset="0"/>
                          </a:rPr>
                        </m:ctrlPr>
                      </m:sSubPr>
                      <m:e>
                        <m:r>
                          <a:rPr lang="en-US" sz="2200" b="0" i="1" smtClean="0">
                            <a:latin typeface="Cambria Math" panose="02040503050406030204" pitchFamily="18" charset="0"/>
                            <a:ea typeface="Cambria Math" panose="02040503050406030204" pitchFamily="18" charset="0"/>
                          </a:rPr>
                          <m:t>𝑤</m:t>
                        </m:r>
                      </m:e>
                      <m:sub>
                        <m:r>
                          <a:rPr lang="en-US" sz="2200" b="0" i="1" smtClean="0">
                            <a:latin typeface="Cambria Math" panose="02040503050406030204" pitchFamily="18" charset="0"/>
                            <a:ea typeface="Cambria Math" panose="02040503050406030204" pitchFamily="18" charset="0"/>
                          </a:rPr>
                          <m:t>4</m:t>
                        </m:r>
                      </m:sub>
                    </m:sSub>
                  </m:oMath>
                </a14:m>
                <a:r>
                  <a:rPr lang="en-US" sz="2200" dirty="0">
                    <a:latin typeface="Cambria Math" panose="02040503050406030204" pitchFamily="18" charset="0"/>
                    <a:ea typeface="Cambria Math" panose="02040503050406030204" pitchFamily="18" charset="0"/>
                  </a:rPr>
                  <a:t>=0.60</a:t>
                </a:r>
              </a:p>
            </p:txBody>
          </p:sp>
        </mc:Choice>
        <mc:Fallback xmlns="">
          <p:sp>
            <p:nvSpPr>
              <p:cNvPr id="29" name="TextBox 28">
                <a:extLst>
                  <a:ext uri="{FF2B5EF4-FFF2-40B4-BE49-F238E27FC236}">
                    <a16:creationId xmlns:a16="http://schemas.microsoft.com/office/drawing/2014/main" id="{26C39DDA-A519-4D4F-A47D-D40ADAB1EF70}"/>
                  </a:ext>
                </a:extLst>
              </p:cNvPr>
              <p:cNvSpPr txBox="1">
                <a:spLocks noRot="1" noChangeAspect="1" noMove="1" noResize="1" noEditPoints="1" noAdjustHandles="1" noChangeArrowheads="1" noChangeShapeType="1" noTextEdit="1"/>
              </p:cNvSpPr>
              <p:nvPr/>
            </p:nvSpPr>
            <p:spPr>
              <a:xfrm>
                <a:off x="2988090" y="5125918"/>
                <a:ext cx="1239698" cy="430887"/>
              </a:xfrm>
              <a:prstGeom prst="rect">
                <a:avLst/>
              </a:prstGeom>
              <a:blipFill>
                <a:blip r:embed="rId3"/>
                <a:stretch>
                  <a:fillRect t="-8571" r="-4040" b="-25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37663B59-496B-7949-B018-1E24CA72E070}"/>
                  </a:ext>
                </a:extLst>
              </p:cNvPr>
              <p:cNvSpPr txBox="1"/>
              <p:nvPr/>
            </p:nvSpPr>
            <p:spPr>
              <a:xfrm>
                <a:off x="6698499" y="3201761"/>
                <a:ext cx="1373261" cy="430887"/>
              </a:xfrm>
              <a:prstGeom prst="rect">
                <a:avLst/>
              </a:prstGeom>
              <a:noFill/>
            </p:spPr>
            <p:txBody>
              <a:bodyPr wrap="none" rtlCol="0">
                <a:spAutoFit/>
              </a:bodyPr>
              <a:lstStyle/>
              <a:p>
                <a14:m>
                  <m:oMath xmlns:m="http://schemas.openxmlformats.org/officeDocument/2006/math">
                    <m:sSub>
                      <m:sSubPr>
                        <m:ctrlPr>
                          <a:rPr lang="en-US" sz="2200" b="0" i="1" smtClean="0">
                            <a:latin typeface="Cambria Math" panose="02040503050406030204" pitchFamily="18" charset="0"/>
                            <a:ea typeface="Cambria Math" panose="02040503050406030204" pitchFamily="18" charset="0"/>
                          </a:rPr>
                        </m:ctrlPr>
                      </m:sSubPr>
                      <m:e>
                        <m:r>
                          <a:rPr lang="en-US" sz="2200" b="0" i="1" smtClean="0">
                            <a:latin typeface="Cambria Math" panose="02040503050406030204" pitchFamily="18" charset="0"/>
                            <a:ea typeface="Cambria Math" panose="02040503050406030204" pitchFamily="18" charset="0"/>
                          </a:rPr>
                          <m:t>𝑤</m:t>
                        </m:r>
                      </m:e>
                      <m:sub>
                        <m:r>
                          <a:rPr lang="en-US" sz="2200" b="0" i="1" smtClean="0">
                            <a:latin typeface="Cambria Math" panose="02040503050406030204" pitchFamily="18" charset="0"/>
                            <a:ea typeface="Cambria Math" panose="02040503050406030204" pitchFamily="18" charset="0"/>
                          </a:rPr>
                          <m:t>5</m:t>
                        </m:r>
                      </m:sub>
                    </m:sSub>
                  </m:oMath>
                </a14:m>
                <a:r>
                  <a:rPr lang="en-US" sz="2200" dirty="0">
                    <a:latin typeface="Cambria Math" panose="02040503050406030204" pitchFamily="18" charset="0"/>
                    <a:ea typeface="Cambria Math" panose="02040503050406030204" pitchFamily="18" charset="0"/>
                  </a:rPr>
                  <a:t> = 0.30</a:t>
                </a:r>
              </a:p>
            </p:txBody>
          </p:sp>
        </mc:Choice>
        <mc:Fallback xmlns="">
          <p:sp>
            <p:nvSpPr>
              <p:cNvPr id="32" name="TextBox 31">
                <a:extLst>
                  <a:ext uri="{FF2B5EF4-FFF2-40B4-BE49-F238E27FC236}">
                    <a16:creationId xmlns:a16="http://schemas.microsoft.com/office/drawing/2014/main" id="{37663B59-496B-7949-B018-1E24CA72E070}"/>
                  </a:ext>
                </a:extLst>
              </p:cNvPr>
              <p:cNvSpPr txBox="1">
                <a:spLocks noRot="1" noChangeAspect="1" noMove="1" noResize="1" noEditPoints="1" noAdjustHandles="1" noChangeArrowheads="1" noChangeShapeType="1" noTextEdit="1"/>
              </p:cNvSpPr>
              <p:nvPr/>
            </p:nvSpPr>
            <p:spPr>
              <a:xfrm>
                <a:off x="6698499" y="3201761"/>
                <a:ext cx="1373261" cy="430887"/>
              </a:xfrm>
              <a:prstGeom prst="rect">
                <a:avLst/>
              </a:prstGeom>
              <a:blipFill>
                <a:blip r:embed="rId4"/>
                <a:stretch>
                  <a:fillRect t="-8824" r="-3636" b="-2941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C68DF134-F471-7946-A598-A6E86653C083}"/>
                  </a:ext>
                </a:extLst>
              </p:cNvPr>
              <p:cNvSpPr txBox="1"/>
              <p:nvPr/>
            </p:nvSpPr>
            <p:spPr>
              <a:xfrm>
                <a:off x="6698499" y="4778776"/>
                <a:ext cx="1456231" cy="4308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𝑤</m:t>
                          </m:r>
                        </m:e>
                        <m:sub>
                          <m:r>
                            <a:rPr lang="en-US" sz="2200" b="0" i="1" smtClean="0">
                              <a:latin typeface="Cambria Math" panose="02040503050406030204" pitchFamily="18" charset="0"/>
                            </a:rPr>
                            <m:t>6</m:t>
                          </m:r>
                        </m:sub>
                      </m:sSub>
                      <m:r>
                        <a:rPr lang="en-US" sz="2200" b="0" i="1" smtClean="0">
                          <a:latin typeface="Cambria Math" panose="02040503050406030204" pitchFamily="18" charset="0"/>
                        </a:rPr>
                        <m:t>=0.90</m:t>
                      </m:r>
                    </m:oMath>
                  </m:oMathPara>
                </a14:m>
                <a:endParaRPr lang="en-US" sz="2200" dirty="0"/>
              </a:p>
            </p:txBody>
          </p:sp>
        </mc:Choice>
        <mc:Fallback xmlns="">
          <p:sp>
            <p:nvSpPr>
              <p:cNvPr id="33" name="TextBox 32">
                <a:extLst>
                  <a:ext uri="{FF2B5EF4-FFF2-40B4-BE49-F238E27FC236}">
                    <a16:creationId xmlns:a16="http://schemas.microsoft.com/office/drawing/2014/main" id="{C68DF134-F471-7946-A598-A6E86653C083}"/>
                  </a:ext>
                </a:extLst>
              </p:cNvPr>
              <p:cNvSpPr txBox="1">
                <a:spLocks noRot="1" noChangeAspect="1" noMove="1" noResize="1" noEditPoints="1" noAdjustHandles="1" noChangeArrowheads="1" noChangeShapeType="1" noTextEdit="1"/>
              </p:cNvSpPr>
              <p:nvPr/>
            </p:nvSpPr>
            <p:spPr>
              <a:xfrm>
                <a:off x="6698499" y="4778776"/>
                <a:ext cx="1456231" cy="430887"/>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Content Placeholder 2">
                <a:extLst>
                  <a:ext uri="{FF2B5EF4-FFF2-40B4-BE49-F238E27FC236}">
                    <a16:creationId xmlns:a16="http://schemas.microsoft.com/office/drawing/2014/main" id="{9EDBD7F6-A329-774F-8090-73CBB6B6EE1A}"/>
                  </a:ext>
                </a:extLst>
              </p:cNvPr>
              <p:cNvSpPr txBox="1">
                <a:spLocks/>
              </p:cNvSpPr>
              <p:nvPr/>
            </p:nvSpPr>
            <p:spPr>
              <a:xfrm>
                <a:off x="5953987" y="2513578"/>
                <a:ext cx="878543" cy="49127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b="0" i="1" dirty="0" smtClean="0">
                              <a:solidFill>
                                <a:schemeClr val="tx1"/>
                              </a:solidFill>
                              <a:latin typeface="Cambria Math" panose="02040503050406030204" pitchFamily="18" charset="0"/>
                            </a:rPr>
                          </m:ctrlPr>
                        </m:sSubPr>
                        <m:e>
                          <m:r>
                            <a:rPr lang="en-US" i="1" dirty="0" smtClean="0">
                              <a:solidFill>
                                <a:schemeClr val="tx1"/>
                              </a:solidFill>
                              <a:latin typeface="Cambria Math" panose="02040503050406030204" pitchFamily="18" charset="0"/>
                            </a:rPr>
                            <m:t>𝐻</m:t>
                          </m:r>
                        </m:e>
                        <m:sub>
                          <m:r>
                            <a:rPr lang="en-US" i="1" dirty="0" smtClean="0">
                              <a:solidFill>
                                <a:schemeClr val="tx1"/>
                              </a:solidFill>
                              <a:latin typeface="Cambria Math" panose="02040503050406030204" pitchFamily="18" charset="0"/>
                            </a:rPr>
                            <m:t>1</m:t>
                          </m:r>
                        </m:sub>
                      </m:sSub>
                    </m:oMath>
                  </m:oMathPara>
                </a14:m>
                <a:endParaRPr lang="en-US" dirty="0"/>
              </a:p>
            </p:txBody>
          </p:sp>
        </mc:Choice>
        <mc:Fallback xmlns="">
          <p:sp>
            <p:nvSpPr>
              <p:cNvPr id="34" name="Content Placeholder 2">
                <a:extLst>
                  <a:ext uri="{FF2B5EF4-FFF2-40B4-BE49-F238E27FC236}">
                    <a16:creationId xmlns:a16="http://schemas.microsoft.com/office/drawing/2014/main" id="{9EDBD7F6-A329-774F-8090-73CBB6B6EE1A}"/>
                  </a:ext>
                </a:extLst>
              </p:cNvPr>
              <p:cNvSpPr txBox="1">
                <a:spLocks noRot="1" noChangeAspect="1" noMove="1" noResize="1" noEditPoints="1" noAdjustHandles="1" noChangeArrowheads="1" noChangeShapeType="1" noTextEdit="1"/>
              </p:cNvSpPr>
              <p:nvPr/>
            </p:nvSpPr>
            <p:spPr>
              <a:xfrm>
                <a:off x="5953987" y="2513578"/>
                <a:ext cx="878543" cy="491270"/>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Content Placeholder 2">
                <a:extLst>
                  <a:ext uri="{FF2B5EF4-FFF2-40B4-BE49-F238E27FC236}">
                    <a16:creationId xmlns:a16="http://schemas.microsoft.com/office/drawing/2014/main" id="{9D8CC347-2FA3-E24F-9CB3-9A70A2102FC0}"/>
                  </a:ext>
                </a:extLst>
              </p:cNvPr>
              <p:cNvSpPr txBox="1">
                <a:spLocks/>
              </p:cNvSpPr>
              <p:nvPr/>
            </p:nvSpPr>
            <p:spPr>
              <a:xfrm>
                <a:off x="5875254" y="4260448"/>
                <a:ext cx="878543" cy="49127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b="0" i="1" dirty="0" smtClean="0">
                              <a:solidFill>
                                <a:schemeClr val="tx1"/>
                              </a:solidFill>
                              <a:latin typeface="Cambria Math" panose="02040503050406030204" pitchFamily="18" charset="0"/>
                            </a:rPr>
                          </m:ctrlPr>
                        </m:sSubPr>
                        <m:e>
                          <m:r>
                            <a:rPr lang="en-US" i="1" dirty="0" smtClean="0">
                              <a:solidFill>
                                <a:schemeClr val="tx1"/>
                              </a:solidFill>
                              <a:latin typeface="Cambria Math" panose="02040503050406030204" pitchFamily="18" charset="0"/>
                            </a:rPr>
                            <m:t>𝐻</m:t>
                          </m:r>
                        </m:e>
                        <m:sub>
                          <m:r>
                            <a:rPr lang="en-US" b="0" i="1" dirty="0" smtClean="0">
                              <a:solidFill>
                                <a:schemeClr val="tx1"/>
                              </a:solidFill>
                              <a:latin typeface="Cambria Math" panose="02040503050406030204" pitchFamily="18" charset="0"/>
                            </a:rPr>
                            <m:t>2</m:t>
                          </m:r>
                        </m:sub>
                      </m:sSub>
                    </m:oMath>
                  </m:oMathPara>
                </a14:m>
                <a:endParaRPr lang="en-US" dirty="0"/>
              </a:p>
            </p:txBody>
          </p:sp>
        </mc:Choice>
        <mc:Fallback xmlns="">
          <p:sp>
            <p:nvSpPr>
              <p:cNvPr id="35" name="Content Placeholder 2">
                <a:extLst>
                  <a:ext uri="{FF2B5EF4-FFF2-40B4-BE49-F238E27FC236}">
                    <a16:creationId xmlns:a16="http://schemas.microsoft.com/office/drawing/2014/main" id="{9D8CC347-2FA3-E24F-9CB3-9A70A2102FC0}"/>
                  </a:ext>
                </a:extLst>
              </p:cNvPr>
              <p:cNvSpPr txBox="1">
                <a:spLocks noRot="1" noChangeAspect="1" noMove="1" noResize="1" noEditPoints="1" noAdjustHandles="1" noChangeArrowheads="1" noChangeShapeType="1" noTextEdit="1"/>
              </p:cNvSpPr>
              <p:nvPr/>
            </p:nvSpPr>
            <p:spPr>
              <a:xfrm>
                <a:off x="5875254" y="4260448"/>
                <a:ext cx="878543" cy="491270"/>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Content Placeholder 2">
                <a:extLst>
                  <a:ext uri="{FF2B5EF4-FFF2-40B4-BE49-F238E27FC236}">
                    <a16:creationId xmlns:a16="http://schemas.microsoft.com/office/drawing/2014/main" id="{A3511906-2F34-2B4E-898C-BF187B86B7A7}"/>
                  </a:ext>
                </a:extLst>
              </p:cNvPr>
              <p:cNvSpPr txBox="1">
                <a:spLocks/>
              </p:cNvSpPr>
              <p:nvPr/>
            </p:nvSpPr>
            <p:spPr>
              <a:xfrm>
                <a:off x="9087294" y="3314198"/>
                <a:ext cx="878543" cy="49127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b="0" i="1" dirty="0" smtClean="0">
                              <a:solidFill>
                                <a:schemeClr val="tx1"/>
                              </a:solidFill>
                              <a:latin typeface="Cambria Math" panose="02040503050406030204" pitchFamily="18" charset="0"/>
                            </a:rPr>
                          </m:ctrlPr>
                        </m:sSubPr>
                        <m:e>
                          <m:r>
                            <a:rPr lang="en-US" b="0" i="1" dirty="0" smtClean="0">
                              <a:solidFill>
                                <a:schemeClr val="tx1"/>
                              </a:solidFill>
                              <a:latin typeface="Cambria Math" panose="02040503050406030204" pitchFamily="18" charset="0"/>
                            </a:rPr>
                            <m:t>𝑂</m:t>
                          </m:r>
                        </m:e>
                        <m:sub>
                          <m:r>
                            <a:rPr lang="en-US" i="1" dirty="0" smtClean="0">
                              <a:solidFill>
                                <a:schemeClr val="tx1"/>
                              </a:solidFill>
                              <a:latin typeface="Cambria Math" panose="02040503050406030204" pitchFamily="18" charset="0"/>
                            </a:rPr>
                            <m:t>1</m:t>
                          </m:r>
                        </m:sub>
                      </m:sSub>
                    </m:oMath>
                  </m:oMathPara>
                </a14:m>
                <a:endParaRPr lang="en-US" dirty="0"/>
              </a:p>
            </p:txBody>
          </p:sp>
        </mc:Choice>
        <mc:Fallback xmlns="">
          <p:sp>
            <p:nvSpPr>
              <p:cNvPr id="36" name="Content Placeholder 2">
                <a:extLst>
                  <a:ext uri="{FF2B5EF4-FFF2-40B4-BE49-F238E27FC236}">
                    <a16:creationId xmlns:a16="http://schemas.microsoft.com/office/drawing/2014/main" id="{A3511906-2F34-2B4E-898C-BF187B86B7A7}"/>
                  </a:ext>
                </a:extLst>
              </p:cNvPr>
              <p:cNvSpPr txBox="1">
                <a:spLocks noRot="1" noChangeAspect="1" noMove="1" noResize="1" noEditPoints="1" noAdjustHandles="1" noChangeArrowheads="1" noChangeShapeType="1" noTextEdit="1"/>
              </p:cNvSpPr>
              <p:nvPr/>
            </p:nvSpPr>
            <p:spPr>
              <a:xfrm>
                <a:off x="9087294" y="3314198"/>
                <a:ext cx="878543" cy="491270"/>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Content Placeholder 2">
                <a:extLst>
                  <a:ext uri="{FF2B5EF4-FFF2-40B4-BE49-F238E27FC236}">
                    <a16:creationId xmlns:a16="http://schemas.microsoft.com/office/drawing/2014/main" id="{E6FE47F3-203E-1C4C-BBDE-FEE31023C960}"/>
                  </a:ext>
                </a:extLst>
              </p:cNvPr>
              <p:cNvSpPr txBox="1">
                <a:spLocks/>
              </p:cNvSpPr>
              <p:nvPr/>
            </p:nvSpPr>
            <p:spPr>
              <a:xfrm>
                <a:off x="460243" y="2972616"/>
                <a:ext cx="878543" cy="49127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𝐼</m:t>
                          </m:r>
                        </m:e>
                        <m:sub>
                          <m:r>
                            <a:rPr lang="en-US" i="1" dirty="0" smtClean="0">
                              <a:latin typeface="Cambria Math" panose="02040503050406030204" pitchFamily="18" charset="0"/>
                            </a:rPr>
                            <m:t>1</m:t>
                          </m:r>
                        </m:sub>
                      </m:sSub>
                    </m:oMath>
                  </m:oMathPara>
                </a14:m>
                <a:endParaRPr lang="en-US" dirty="0"/>
              </a:p>
            </p:txBody>
          </p:sp>
        </mc:Choice>
        <mc:Fallback xmlns="">
          <p:sp>
            <p:nvSpPr>
              <p:cNvPr id="37" name="Content Placeholder 2">
                <a:extLst>
                  <a:ext uri="{FF2B5EF4-FFF2-40B4-BE49-F238E27FC236}">
                    <a16:creationId xmlns:a16="http://schemas.microsoft.com/office/drawing/2014/main" id="{E6FE47F3-203E-1C4C-BBDE-FEE31023C960}"/>
                  </a:ext>
                </a:extLst>
              </p:cNvPr>
              <p:cNvSpPr txBox="1">
                <a:spLocks noRot="1" noChangeAspect="1" noMove="1" noResize="1" noEditPoints="1" noAdjustHandles="1" noChangeArrowheads="1" noChangeShapeType="1" noTextEdit="1"/>
              </p:cNvSpPr>
              <p:nvPr/>
            </p:nvSpPr>
            <p:spPr>
              <a:xfrm>
                <a:off x="460243" y="2972616"/>
                <a:ext cx="878543" cy="491270"/>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Content Placeholder 2">
                <a:extLst>
                  <a:ext uri="{FF2B5EF4-FFF2-40B4-BE49-F238E27FC236}">
                    <a16:creationId xmlns:a16="http://schemas.microsoft.com/office/drawing/2014/main" id="{8DDE642B-DD9F-594F-96A3-C488EC8620DC}"/>
                  </a:ext>
                </a:extLst>
              </p:cNvPr>
              <p:cNvSpPr txBox="1">
                <a:spLocks/>
              </p:cNvSpPr>
              <p:nvPr/>
            </p:nvSpPr>
            <p:spPr>
              <a:xfrm>
                <a:off x="460243" y="4873766"/>
                <a:ext cx="878543" cy="49127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𝐼</m:t>
                          </m:r>
                        </m:e>
                        <m:sub>
                          <m:r>
                            <a:rPr lang="en-US" i="1" dirty="0" smtClean="0">
                              <a:latin typeface="Cambria Math" panose="02040503050406030204" pitchFamily="18" charset="0"/>
                            </a:rPr>
                            <m:t>2</m:t>
                          </m:r>
                        </m:sub>
                      </m:sSub>
                    </m:oMath>
                  </m:oMathPara>
                </a14:m>
                <a:endParaRPr lang="en-US" dirty="0"/>
              </a:p>
            </p:txBody>
          </p:sp>
        </mc:Choice>
        <mc:Fallback xmlns="">
          <p:sp>
            <p:nvSpPr>
              <p:cNvPr id="38" name="Content Placeholder 2">
                <a:extLst>
                  <a:ext uri="{FF2B5EF4-FFF2-40B4-BE49-F238E27FC236}">
                    <a16:creationId xmlns:a16="http://schemas.microsoft.com/office/drawing/2014/main" id="{8DDE642B-DD9F-594F-96A3-C488EC8620DC}"/>
                  </a:ext>
                </a:extLst>
              </p:cNvPr>
              <p:cNvSpPr txBox="1">
                <a:spLocks noRot="1" noChangeAspect="1" noMove="1" noResize="1" noEditPoints="1" noAdjustHandles="1" noChangeArrowheads="1" noChangeShapeType="1" noTextEdit="1"/>
              </p:cNvSpPr>
              <p:nvPr/>
            </p:nvSpPr>
            <p:spPr>
              <a:xfrm>
                <a:off x="460243" y="4873766"/>
                <a:ext cx="878543" cy="491270"/>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F3B050E5-10C6-794C-BDCC-F074D043D9DF}"/>
                  </a:ext>
                </a:extLst>
              </p:cNvPr>
              <p:cNvSpPr txBox="1"/>
              <p:nvPr/>
            </p:nvSpPr>
            <p:spPr>
              <a:xfrm>
                <a:off x="531729" y="1227639"/>
                <a:ext cx="10687050" cy="98655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m:rPr>
                          <m:sty m:val="p"/>
                        </m:rPr>
                        <a:rPr lang="en-US" sz="2400">
                          <a:latin typeface="Cambria Math" panose="02040503050406030204" pitchFamily="18" charset="0"/>
                        </a:rPr>
                        <m:t>Δ</m:t>
                      </m:r>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𝑂</m:t>
                              </m:r>
                            </m:e>
                            <m:sub>
                              <m:r>
                                <a:rPr lang="en-US" sz="2400" i="1">
                                  <a:latin typeface="Cambria Math" panose="02040503050406030204" pitchFamily="18" charset="0"/>
                                </a:rPr>
                                <m:t>1</m:t>
                              </m:r>
                            </m:sub>
                          </m:sSub>
                        </m:e>
                      </m:d>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𝑂</m:t>
                          </m:r>
                        </m:e>
                        <m:sub>
                          <m:r>
                            <a:rPr lang="en-US" sz="2400" i="1">
                              <a:latin typeface="Cambria Math" panose="02040503050406030204" pitchFamily="18" charset="0"/>
                            </a:rPr>
                            <m:t>1</m:t>
                          </m:r>
                        </m:sub>
                      </m:sSub>
                      <m:d>
                        <m:dPr>
                          <m:ctrlPr>
                            <a:rPr lang="en-US" sz="2400" i="1">
                              <a:latin typeface="Cambria Math" panose="02040503050406030204" pitchFamily="18" charset="0"/>
                            </a:rPr>
                          </m:ctrlPr>
                        </m:dPr>
                        <m:e>
                          <m:r>
                            <a:rPr lang="en-US" sz="2400" i="1">
                              <a:latin typeface="Cambria Math" panose="02040503050406030204" pitchFamily="18" charset="0"/>
                            </a:rPr>
                            <m:t>1−</m:t>
                          </m:r>
                          <m:sSub>
                            <m:sSubPr>
                              <m:ctrlPr>
                                <a:rPr lang="en-US" sz="2400" i="1">
                                  <a:latin typeface="Cambria Math" panose="02040503050406030204" pitchFamily="18" charset="0"/>
                                </a:rPr>
                              </m:ctrlPr>
                            </m:sSubPr>
                            <m:e>
                              <m:r>
                                <a:rPr lang="en-US" sz="2400" i="1">
                                  <a:latin typeface="Cambria Math" panose="02040503050406030204" pitchFamily="18" charset="0"/>
                                </a:rPr>
                                <m:t>𝑂</m:t>
                              </m:r>
                            </m:e>
                            <m:sub>
                              <m:r>
                                <a:rPr lang="en-US" sz="2400" i="1">
                                  <a:latin typeface="Cambria Math" panose="02040503050406030204" pitchFamily="18" charset="0"/>
                                </a:rPr>
                                <m:t>1</m:t>
                              </m:r>
                            </m:sub>
                          </m:sSub>
                        </m:e>
                      </m:d>
                      <m:nary>
                        <m:naryPr>
                          <m:chr m:val="∑"/>
                          <m:supHide m:val="on"/>
                          <m:ctrlPr>
                            <a:rPr lang="en-US" sz="2400" i="1">
                              <a:latin typeface="Cambria Math" panose="02040503050406030204" pitchFamily="18" charset="0"/>
                            </a:rPr>
                          </m:ctrlPr>
                        </m:naryPr>
                        <m:sub>
                          <m:r>
                            <a:rPr lang="en-US" sz="2400" i="1">
                              <a:latin typeface="Cambria Math" panose="02040503050406030204" pitchFamily="18" charset="0"/>
                            </a:rPr>
                            <m:t>𝑌</m:t>
                          </m:r>
                        </m:sub>
                        <m:sup/>
                        <m:e>
                          <m:sSub>
                            <m:sSubPr>
                              <m:ctrlPr>
                                <a:rPr lang="en-US" sz="2400" i="1">
                                  <a:latin typeface="Cambria Math" panose="02040503050406030204" pitchFamily="18" charset="0"/>
                                </a:rPr>
                              </m:ctrlPr>
                            </m:sSubPr>
                            <m:e>
                              <m:r>
                                <a:rPr lang="en-US" sz="2400" i="1">
                                  <a:latin typeface="Cambria Math" panose="02040503050406030204" pitchFamily="18" charset="0"/>
                                </a:rPr>
                                <m:t>𝑤</m:t>
                              </m:r>
                            </m:e>
                            <m:sub>
                              <m:sSub>
                                <m:sSubPr>
                                  <m:ctrlPr>
                                    <a:rPr lang="en-US" sz="2400" i="1">
                                      <a:latin typeface="Cambria Math" panose="02040503050406030204" pitchFamily="18" charset="0"/>
                                    </a:rPr>
                                  </m:ctrlPr>
                                </m:sSubPr>
                                <m:e>
                                  <m:r>
                                    <a:rPr lang="en-US" sz="2400" i="1">
                                      <a:latin typeface="Cambria Math" panose="02040503050406030204" pitchFamily="18" charset="0"/>
                                    </a:rPr>
                                    <m:t>𝑂</m:t>
                                  </m:r>
                                </m:e>
                                <m:sub>
                                  <m:r>
                                    <a:rPr lang="en-US" sz="2400" i="1">
                                      <a:latin typeface="Cambria Math" panose="02040503050406030204" pitchFamily="18" charset="0"/>
                                    </a:rPr>
                                    <m:t>1</m:t>
                                  </m:r>
                                </m:sub>
                              </m:sSub>
                              <m:r>
                                <a:rPr lang="en-US" sz="2400" i="1">
                                  <a:latin typeface="Cambria Math" panose="02040503050406030204" pitchFamily="18" charset="0"/>
                                </a:rPr>
                                <m:t>→</m:t>
                              </m:r>
                              <m:r>
                                <a:rPr lang="en-US" sz="2400" i="1">
                                  <a:latin typeface="Cambria Math" panose="02040503050406030204" pitchFamily="18" charset="0"/>
                                </a:rPr>
                                <m:t>𝑌</m:t>
                              </m:r>
                            </m:sub>
                          </m:sSub>
                          <m:r>
                            <m:rPr>
                              <m:sty m:val="p"/>
                            </m:rPr>
                            <a:rPr lang="en-US" sz="2400">
                              <a:latin typeface="Cambria Math" panose="02040503050406030204" pitchFamily="18" charset="0"/>
                            </a:rPr>
                            <m:t>Δ</m:t>
                          </m:r>
                          <m:d>
                            <m:dPr>
                              <m:ctrlPr>
                                <a:rPr lang="en-US" sz="2400" i="1">
                                  <a:latin typeface="Cambria Math" panose="02040503050406030204" pitchFamily="18" charset="0"/>
                                </a:rPr>
                              </m:ctrlPr>
                            </m:dPr>
                            <m:e>
                              <m:r>
                                <a:rPr lang="en-US" sz="2400" i="1">
                                  <a:latin typeface="Cambria Math" panose="02040503050406030204" pitchFamily="18" charset="0"/>
                                </a:rPr>
                                <m:t>𝑌</m:t>
                              </m:r>
                            </m:e>
                          </m:d>
                        </m:e>
                      </m:nary>
                    </m:oMath>
                  </m:oMathPara>
                </a14:m>
                <a:endParaRPr lang="en-US" sz="2400" dirty="0"/>
              </a:p>
            </p:txBody>
          </p:sp>
        </mc:Choice>
        <mc:Fallback xmlns="">
          <p:sp>
            <p:nvSpPr>
              <p:cNvPr id="5" name="TextBox 4">
                <a:extLst>
                  <a:ext uri="{FF2B5EF4-FFF2-40B4-BE49-F238E27FC236}">
                    <a16:creationId xmlns:a16="http://schemas.microsoft.com/office/drawing/2014/main" id="{F3B050E5-10C6-794C-BDCC-F074D043D9DF}"/>
                  </a:ext>
                </a:extLst>
              </p:cNvPr>
              <p:cNvSpPr txBox="1">
                <a:spLocks noRot="1" noChangeAspect="1" noMove="1" noResize="1" noEditPoints="1" noAdjustHandles="1" noChangeArrowheads="1" noChangeShapeType="1" noTextEdit="1"/>
              </p:cNvSpPr>
              <p:nvPr/>
            </p:nvSpPr>
            <p:spPr>
              <a:xfrm>
                <a:off x="531729" y="1227639"/>
                <a:ext cx="10687050" cy="986552"/>
              </a:xfrm>
              <a:prstGeom prst="rect">
                <a:avLst/>
              </a:prstGeom>
              <a:blipFill>
                <a:blip r:embed="rId11"/>
                <a:stretch>
                  <a:fillRect l="-119" t="-129487" b="-1820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2644A6DB-99F0-164F-9D11-5E4655BA3F62}"/>
                  </a:ext>
                </a:extLst>
              </p:cNvPr>
              <p:cNvSpPr txBox="1"/>
              <p:nvPr/>
            </p:nvSpPr>
            <p:spPr>
              <a:xfrm>
                <a:off x="2170322" y="3686558"/>
                <a:ext cx="1456232" cy="4308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𝑤</m:t>
                          </m:r>
                        </m:e>
                        <m:sub>
                          <m:r>
                            <a:rPr lang="en-US" sz="2200" b="0" i="1" smtClean="0">
                              <a:latin typeface="Cambria Math" panose="02040503050406030204" pitchFamily="18" charset="0"/>
                            </a:rPr>
                            <m:t>2</m:t>
                          </m:r>
                        </m:sub>
                      </m:sSub>
                      <m:r>
                        <a:rPr lang="en-US" sz="2200" b="0" i="1" smtClean="0">
                          <a:latin typeface="Cambria Math" panose="02040503050406030204" pitchFamily="18" charset="0"/>
                        </a:rPr>
                        <m:t>=0.40</m:t>
                      </m:r>
                    </m:oMath>
                  </m:oMathPara>
                </a14:m>
                <a:endParaRPr lang="en-US" sz="2200" dirty="0"/>
              </a:p>
            </p:txBody>
          </p:sp>
        </mc:Choice>
        <mc:Fallback xmlns="">
          <p:sp>
            <p:nvSpPr>
              <p:cNvPr id="39" name="TextBox 38">
                <a:extLst>
                  <a:ext uri="{FF2B5EF4-FFF2-40B4-BE49-F238E27FC236}">
                    <a16:creationId xmlns:a16="http://schemas.microsoft.com/office/drawing/2014/main" id="{2644A6DB-99F0-164F-9D11-5E4655BA3F62}"/>
                  </a:ext>
                </a:extLst>
              </p:cNvPr>
              <p:cNvSpPr txBox="1">
                <a:spLocks noRot="1" noChangeAspect="1" noMove="1" noResize="1" noEditPoints="1" noAdjustHandles="1" noChangeArrowheads="1" noChangeShapeType="1" noTextEdit="1"/>
              </p:cNvSpPr>
              <p:nvPr/>
            </p:nvSpPr>
            <p:spPr>
              <a:xfrm>
                <a:off x="2170322" y="3686558"/>
                <a:ext cx="1456232" cy="430887"/>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3E3B7B50-ABF0-0245-BBC9-874F739BB847}"/>
                  </a:ext>
                </a:extLst>
              </p:cNvPr>
              <p:cNvSpPr txBox="1"/>
              <p:nvPr/>
            </p:nvSpPr>
            <p:spPr>
              <a:xfrm>
                <a:off x="2386565" y="4244592"/>
                <a:ext cx="1248227" cy="430887"/>
              </a:xfrm>
              <a:prstGeom prst="rect">
                <a:avLst/>
              </a:prstGeom>
              <a:noFill/>
            </p:spPr>
            <p:txBody>
              <a:bodyPr wrap="none" rtlCol="0">
                <a:spAutoFit/>
              </a:bodyPr>
              <a:lstStyle/>
              <a:p>
                <a14:m>
                  <m:oMath xmlns:m="http://schemas.openxmlformats.org/officeDocument/2006/math">
                    <m:sSub>
                      <m:sSubPr>
                        <m:ctrlPr>
                          <a:rPr lang="en-US" sz="2200" b="0" i="1" smtClean="0">
                            <a:latin typeface="Cambria Math" panose="02040503050406030204" pitchFamily="18" charset="0"/>
                            <a:ea typeface="Cambria Math" panose="02040503050406030204" pitchFamily="18" charset="0"/>
                          </a:rPr>
                        </m:ctrlPr>
                      </m:sSubPr>
                      <m:e>
                        <m:r>
                          <a:rPr lang="en-US" sz="2200" b="0" i="1" smtClean="0">
                            <a:latin typeface="Cambria Math" panose="02040503050406030204" pitchFamily="18" charset="0"/>
                            <a:ea typeface="Cambria Math" panose="02040503050406030204" pitchFamily="18" charset="0"/>
                          </a:rPr>
                          <m:t>𝑤</m:t>
                        </m:r>
                      </m:e>
                      <m:sub>
                        <m:r>
                          <a:rPr lang="en-US" sz="2200" b="0" i="1" smtClean="0">
                            <a:latin typeface="Cambria Math" panose="02040503050406030204" pitchFamily="18" charset="0"/>
                            <a:ea typeface="Cambria Math" panose="02040503050406030204" pitchFamily="18" charset="0"/>
                          </a:rPr>
                          <m:t>3</m:t>
                        </m:r>
                      </m:sub>
                    </m:sSub>
                  </m:oMath>
                </a14:m>
                <a:r>
                  <a:rPr lang="en-US" sz="2200" dirty="0">
                    <a:latin typeface="Cambria Math" panose="02040503050406030204" pitchFamily="18" charset="0"/>
                    <a:ea typeface="Cambria Math" panose="02040503050406030204" pitchFamily="18" charset="0"/>
                  </a:rPr>
                  <a:t>=0.80</a:t>
                </a:r>
              </a:p>
            </p:txBody>
          </p:sp>
        </mc:Choice>
        <mc:Fallback xmlns="">
          <p:sp>
            <p:nvSpPr>
              <p:cNvPr id="40" name="TextBox 39">
                <a:extLst>
                  <a:ext uri="{FF2B5EF4-FFF2-40B4-BE49-F238E27FC236}">
                    <a16:creationId xmlns:a16="http://schemas.microsoft.com/office/drawing/2014/main" id="{3E3B7B50-ABF0-0245-BBC9-874F739BB847}"/>
                  </a:ext>
                </a:extLst>
              </p:cNvPr>
              <p:cNvSpPr txBox="1">
                <a:spLocks noRot="1" noChangeAspect="1" noMove="1" noResize="1" noEditPoints="1" noAdjustHandles="1" noChangeArrowheads="1" noChangeShapeType="1" noTextEdit="1"/>
              </p:cNvSpPr>
              <p:nvPr/>
            </p:nvSpPr>
            <p:spPr>
              <a:xfrm>
                <a:off x="2386565" y="4244592"/>
                <a:ext cx="1248227" cy="430887"/>
              </a:xfrm>
              <a:prstGeom prst="rect">
                <a:avLst/>
              </a:prstGeom>
              <a:blipFill>
                <a:blip r:embed="rId13"/>
                <a:stretch>
                  <a:fillRect t="-5714" r="-5051" b="-28571"/>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3019BCD4-233D-B946-A188-285CAD19A19B}"/>
              </a:ext>
            </a:extLst>
          </p:cNvPr>
          <p:cNvSpPr txBox="1"/>
          <p:nvPr/>
        </p:nvSpPr>
        <p:spPr>
          <a:xfrm>
            <a:off x="9526565" y="4092274"/>
            <a:ext cx="1305935" cy="369332"/>
          </a:xfrm>
          <a:prstGeom prst="rect">
            <a:avLst/>
          </a:prstGeom>
          <a:noFill/>
        </p:spPr>
        <p:txBody>
          <a:bodyPr wrap="none" rtlCol="0">
            <a:spAutoFit/>
          </a:bodyPr>
          <a:lstStyle/>
          <a:p>
            <a:r>
              <a:rPr lang="en-US" dirty="0">
                <a:latin typeface="Helvetica" pitchFamily="2" charset="0"/>
              </a:rPr>
              <a:t>Target: 0.5</a:t>
            </a:r>
          </a:p>
        </p:txBody>
      </p: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7FB8EB7F-B0C0-8746-B3F5-5DF8D13CF1F5}"/>
                  </a:ext>
                </a:extLst>
              </p:cNvPr>
              <p:cNvSpPr txBox="1"/>
              <p:nvPr/>
            </p:nvSpPr>
            <p:spPr>
              <a:xfrm>
                <a:off x="6698499" y="1115550"/>
                <a:ext cx="4426702" cy="1477328"/>
              </a:xfrm>
              <a:prstGeom prst="rect">
                <a:avLst/>
              </a:prstGeom>
              <a:noFill/>
            </p:spPr>
            <p:txBody>
              <a:bodyPr wrap="square" rtlCol="0">
                <a:spAutoFit/>
              </a:bodyPr>
              <a:lstStyle/>
              <a:p>
                <a:r>
                  <a:rPr lang="en-US" dirty="0">
                    <a:latin typeface="Helvetica" pitchFamily="2" charset="0"/>
                  </a:rPr>
                  <a:t>The node we’re looking at is </a:t>
                </a:r>
                <a14:m>
                  <m:oMath xmlns:m="http://schemas.openxmlformats.org/officeDocument/2006/math">
                    <m:sSub>
                      <m:sSubPr>
                        <m:ctrlPr>
                          <a:rPr lang="en-US" b="0" i="1" dirty="0" smtClean="0">
                            <a:solidFill>
                              <a:schemeClr val="tx1"/>
                            </a:solidFill>
                            <a:latin typeface="Cambria Math" panose="02040503050406030204" pitchFamily="18" charset="0"/>
                          </a:rPr>
                        </m:ctrlPr>
                      </m:sSubPr>
                      <m:e>
                        <m:r>
                          <a:rPr lang="en-US" b="0" i="1" dirty="0" smtClean="0">
                            <a:solidFill>
                              <a:schemeClr val="tx1"/>
                            </a:solidFill>
                            <a:latin typeface="Cambria Math" panose="02040503050406030204" pitchFamily="18" charset="0"/>
                          </a:rPr>
                          <m:t>𝑂</m:t>
                        </m:r>
                      </m:e>
                      <m:sub>
                        <m:r>
                          <a:rPr lang="en-US" i="1" dirty="0" smtClean="0">
                            <a:solidFill>
                              <a:schemeClr val="tx1"/>
                            </a:solidFill>
                            <a:latin typeface="Cambria Math" panose="02040503050406030204" pitchFamily="18" charset="0"/>
                          </a:rPr>
                          <m:t>1</m:t>
                        </m:r>
                      </m:sub>
                    </m:sSub>
                  </m:oMath>
                </a14:m>
                <a:r>
                  <a:rPr lang="en-US" dirty="0">
                    <a:latin typeface="Helvetica" pitchFamily="2" charset="0"/>
                  </a:rPr>
                  <a:t> so we can sub that in for X.</a:t>
                </a:r>
              </a:p>
              <a:p>
                <a:endParaRPr lang="en-US" dirty="0">
                  <a:latin typeface="Helvetica" pitchFamily="2" charset="0"/>
                </a:endParaRPr>
              </a:p>
              <a:p>
                <a:r>
                  <a:rPr lang="en-US" dirty="0">
                    <a:latin typeface="Helvetica" pitchFamily="2" charset="0"/>
                  </a:rPr>
                  <a:t>And so, specifically, the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𝑂</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rPr>
                              <m:t>𝑂</m:t>
                            </m:r>
                          </m:e>
                          <m:sub>
                            <m:r>
                              <a:rPr lang="en-US" i="1">
                                <a:latin typeface="Cambria Math" panose="02040503050406030204" pitchFamily="18" charset="0"/>
                              </a:rPr>
                              <m:t>1</m:t>
                            </m:r>
                          </m:sub>
                        </m:sSub>
                      </m:e>
                    </m:d>
                  </m:oMath>
                </a14:m>
                <a:r>
                  <a:rPr lang="en-US" dirty="0">
                    <a:latin typeface="Helvetica" pitchFamily="2" charset="0"/>
                  </a:rPr>
                  <a:t> part is the gradient of our activation function. </a:t>
                </a:r>
              </a:p>
            </p:txBody>
          </p:sp>
        </mc:Choice>
        <mc:Fallback>
          <p:sp>
            <p:nvSpPr>
              <p:cNvPr id="7" name="TextBox 6">
                <a:extLst>
                  <a:ext uri="{FF2B5EF4-FFF2-40B4-BE49-F238E27FC236}">
                    <a16:creationId xmlns:a16="http://schemas.microsoft.com/office/drawing/2014/main" id="{7FB8EB7F-B0C0-8746-B3F5-5DF8D13CF1F5}"/>
                  </a:ext>
                </a:extLst>
              </p:cNvPr>
              <p:cNvSpPr txBox="1">
                <a:spLocks noRot="1" noChangeAspect="1" noMove="1" noResize="1" noEditPoints="1" noAdjustHandles="1" noChangeArrowheads="1" noChangeShapeType="1" noTextEdit="1"/>
              </p:cNvSpPr>
              <p:nvPr/>
            </p:nvSpPr>
            <p:spPr>
              <a:xfrm>
                <a:off x="6698499" y="1115550"/>
                <a:ext cx="4426702" cy="1477328"/>
              </a:xfrm>
              <a:prstGeom prst="rect">
                <a:avLst/>
              </a:prstGeom>
              <a:blipFill>
                <a:blip r:embed="rId14"/>
                <a:stretch>
                  <a:fillRect l="-1143" t="-1695" r="-1429" b="-5085"/>
                </a:stretch>
              </a:blipFill>
            </p:spPr>
            <p:txBody>
              <a:bodyPr/>
              <a:lstStyle/>
              <a:p>
                <a:r>
                  <a:rPr lang="en-US">
                    <a:noFill/>
                  </a:rPr>
                  <a:t> </a:t>
                </a:r>
              </a:p>
            </p:txBody>
          </p:sp>
        </mc:Fallback>
      </mc:AlternateContent>
    </p:spTree>
    <p:extLst>
      <p:ext uri="{BB962C8B-B14F-4D97-AF65-F5344CB8AC3E}">
        <p14:creationId xmlns:p14="http://schemas.microsoft.com/office/powerpoint/2010/main" val="4178676523"/>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a:xfrm>
            <a:off x="422536" y="27251"/>
            <a:ext cx="10058400" cy="1371600"/>
          </a:xfrm>
        </p:spPr>
        <p:txBody>
          <a:bodyPr/>
          <a:lstStyle/>
          <a:p>
            <a:r>
              <a:rPr lang="en-US" dirty="0">
                <a:latin typeface="Helvetica" pitchFamily="2" charset="0"/>
              </a:rPr>
              <a:t>Back Propagation Example</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p:txBody>
          <a:bodyPr>
            <a:normAutofit/>
          </a:bodyPr>
          <a:lstStyle/>
          <a:p>
            <a:endParaRPr lang="en-US" sz="2400" dirty="0">
              <a:latin typeface="Helvetica" pitchFamily="2" charset="0"/>
            </a:endParaRPr>
          </a:p>
          <a:p>
            <a:pPr marL="0" indent="0">
              <a:buNone/>
            </a:pPr>
            <a:endParaRPr lang="en-US" sz="2400" dirty="0">
              <a:latin typeface="Helvetica" pitchFamily="2" charset="0"/>
            </a:endParaRPr>
          </a:p>
        </p:txBody>
      </p:sp>
      <p:grpSp>
        <p:nvGrpSpPr>
          <p:cNvPr id="4" name="Group 3">
            <a:extLst>
              <a:ext uri="{FF2B5EF4-FFF2-40B4-BE49-F238E27FC236}">
                <a16:creationId xmlns:a16="http://schemas.microsoft.com/office/drawing/2014/main" id="{F2289EC0-BEE5-C54C-941C-D1D22C501FE9}"/>
              </a:ext>
            </a:extLst>
          </p:cNvPr>
          <p:cNvGrpSpPr/>
          <p:nvPr/>
        </p:nvGrpSpPr>
        <p:grpSpPr>
          <a:xfrm>
            <a:off x="1066799" y="2654306"/>
            <a:ext cx="8459767" cy="3092895"/>
            <a:chOff x="3375581" y="2991232"/>
            <a:chExt cx="4589912" cy="2034562"/>
          </a:xfrm>
        </p:grpSpPr>
        <p:sp>
          <p:nvSpPr>
            <p:cNvPr id="14" name="Oval 13">
              <a:extLst>
                <a:ext uri="{FF2B5EF4-FFF2-40B4-BE49-F238E27FC236}">
                  <a16:creationId xmlns:a16="http://schemas.microsoft.com/office/drawing/2014/main" id="{E74544D5-EB92-D349-B000-DF8E15FD9E07}"/>
                </a:ext>
              </a:extLst>
            </p:cNvPr>
            <p:cNvSpPr/>
            <p:nvPr/>
          </p:nvSpPr>
          <p:spPr>
            <a:xfrm>
              <a:off x="3375582" y="2991232"/>
              <a:ext cx="938637" cy="825956"/>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0.35</a:t>
              </a:r>
            </a:p>
          </p:txBody>
        </p:sp>
        <p:sp>
          <p:nvSpPr>
            <p:cNvPr id="15" name="Oval 14">
              <a:extLst>
                <a:ext uri="{FF2B5EF4-FFF2-40B4-BE49-F238E27FC236}">
                  <a16:creationId xmlns:a16="http://schemas.microsoft.com/office/drawing/2014/main" id="{F521F1DA-EC70-7F4B-9BE4-67D2FF50F7D7}"/>
                </a:ext>
              </a:extLst>
            </p:cNvPr>
            <p:cNvSpPr/>
            <p:nvPr/>
          </p:nvSpPr>
          <p:spPr>
            <a:xfrm>
              <a:off x="3375581" y="4199838"/>
              <a:ext cx="938637" cy="825956"/>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0.9</a:t>
              </a:r>
            </a:p>
          </p:txBody>
        </p:sp>
        <p:sp>
          <p:nvSpPr>
            <p:cNvPr id="16" name="Oval 15">
              <a:extLst>
                <a:ext uri="{FF2B5EF4-FFF2-40B4-BE49-F238E27FC236}">
                  <a16:creationId xmlns:a16="http://schemas.microsoft.com/office/drawing/2014/main" id="{9E2F0B38-4A5D-F14A-80F5-1268744DDA8E}"/>
                </a:ext>
              </a:extLst>
            </p:cNvPr>
            <p:cNvSpPr/>
            <p:nvPr/>
          </p:nvSpPr>
          <p:spPr>
            <a:xfrm>
              <a:off x="5285344" y="3001391"/>
              <a:ext cx="938637" cy="825956"/>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0.68</a:t>
              </a:r>
            </a:p>
          </p:txBody>
        </p:sp>
        <p:sp>
          <p:nvSpPr>
            <p:cNvPr id="17" name="Oval 16">
              <a:extLst>
                <a:ext uri="{FF2B5EF4-FFF2-40B4-BE49-F238E27FC236}">
                  <a16:creationId xmlns:a16="http://schemas.microsoft.com/office/drawing/2014/main" id="{E0DB1823-4CEA-3A4C-B00D-9089ECD8926D}"/>
                </a:ext>
              </a:extLst>
            </p:cNvPr>
            <p:cNvSpPr/>
            <p:nvPr/>
          </p:nvSpPr>
          <p:spPr>
            <a:xfrm>
              <a:off x="5285344" y="4199838"/>
              <a:ext cx="938637" cy="825956"/>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0.66</a:t>
              </a:r>
            </a:p>
          </p:txBody>
        </p:sp>
        <p:sp>
          <p:nvSpPr>
            <p:cNvPr id="18" name="Oval 17">
              <a:extLst>
                <a:ext uri="{FF2B5EF4-FFF2-40B4-BE49-F238E27FC236}">
                  <a16:creationId xmlns:a16="http://schemas.microsoft.com/office/drawing/2014/main" id="{212D0EF4-CDAF-3E48-9762-96B3A0BFDBFE}"/>
                </a:ext>
              </a:extLst>
            </p:cNvPr>
            <p:cNvSpPr/>
            <p:nvPr/>
          </p:nvSpPr>
          <p:spPr>
            <a:xfrm>
              <a:off x="7026856" y="3613735"/>
              <a:ext cx="938637" cy="825956"/>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0.69</a:t>
              </a:r>
            </a:p>
          </p:txBody>
        </p:sp>
        <p:cxnSp>
          <p:nvCxnSpPr>
            <p:cNvPr id="19" name="Straight Arrow Connector 18">
              <a:extLst>
                <a:ext uri="{FF2B5EF4-FFF2-40B4-BE49-F238E27FC236}">
                  <a16:creationId xmlns:a16="http://schemas.microsoft.com/office/drawing/2014/main" id="{904FB72E-F32B-4C40-B12A-58ED7C24BC10}"/>
                </a:ext>
              </a:extLst>
            </p:cNvPr>
            <p:cNvCxnSpPr>
              <a:stCxn id="14" idx="6"/>
              <a:endCxn id="16" idx="2"/>
            </p:cNvCxnSpPr>
            <p:nvPr/>
          </p:nvCxnSpPr>
          <p:spPr>
            <a:xfrm>
              <a:off x="4314219" y="3404210"/>
              <a:ext cx="971125" cy="10159"/>
            </a:xfrm>
            <a:prstGeom prst="straightConnector1">
              <a:avLst/>
            </a:prstGeom>
            <a:solidFill>
              <a:srgbClr val="FF0000"/>
            </a:solidFill>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0EAAED42-6560-7A4C-A1DB-DC39FB8DC617}"/>
                </a:ext>
              </a:extLst>
            </p:cNvPr>
            <p:cNvCxnSpPr/>
            <p:nvPr/>
          </p:nvCxnSpPr>
          <p:spPr>
            <a:xfrm>
              <a:off x="4314219" y="4619991"/>
              <a:ext cx="971125" cy="10159"/>
            </a:xfrm>
            <a:prstGeom prst="straightConnector1">
              <a:avLst/>
            </a:prstGeom>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5DD30C84-2C74-EC49-87EE-7653B34BD18B}"/>
                </a:ext>
              </a:extLst>
            </p:cNvPr>
            <p:cNvCxnSpPr>
              <a:cxnSpLocks/>
              <a:endCxn id="18" idx="2"/>
            </p:cNvCxnSpPr>
            <p:nvPr/>
          </p:nvCxnSpPr>
          <p:spPr>
            <a:xfrm>
              <a:off x="6223981" y="3442259"/>
              <a:ext cx="802875" cy="584454"/>
            </a:xfrm>
            <a:prstGeom prst="straightConnector1">
              <a:avLst/>
            </a:prstGeom>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FF3F8198-7A53-2A45-B950-88C6270E9670}"/>
                </a:ext>
              </a:extLst>
            </p:cNvPr>
            <p:cNvCxnSpPr>
              <a:cxnSpLocks/>
              <a:endCxn id="18" idx="2"/>
            </p:cNvCxnSpPr>
            <p:nvPr/>
          </p:nvCxnSpPr>
          <p:spPr>
            <a:xfrm flipV="1">
              <a:off x="6223981" y="4026713"/>
              <a:ext cx="802875" cy="588198"/>
            </a:xfrm>
            <a:prstGeom prst="straightConnector1">
              <a:avLst/>
            </a:prstGeom>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25B65946-CE70-9244-905F-BFE49F6C6ABD}"/>
                </a:ext>
              </a:extLst>
            </p:cNvPr>
            <p:cNvCxnSpPr>
              <a:cxnSpLocks/>
              <a:stCxn id="14" idx="6"/>
              <a:endCxn id="17" idx="1"/>
            </p:cNvCxnSpPr>
            <p:nvPr/>
          </p:nvCxnSpPr>
          <p:spPr>
            <a:xfrm>
              <a:off x="4314219" y="3404210"/>
              <a:ext cx="1108585" cy="916586"/>
            </a:xfrm>
            <a:prstGeom prst="straightConnector1">
              <a:avLst/>
            </a:prstGeom>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51F8FD80-36AF-EE45-976A-709D04550509}"/>
                </a:ext>
              </a:extLst>
            </p:cNvPr>
            <p:cNvCxnSpPr>
              <a:cxnSpLocks/>
              <a:stCxn id="15" idx="6"/>
              <a:endCxn id="16" idx="3"/>
            </p:cNvCxnSpPr>
            <p:nvPr/>
          </p:nvCxnSpPr>
          <p:spPr>
            <a:xfrm flipV="1">
              <a:off x="4314218" y="3706389"/>
              <a:ext cx="1108586" cy="906427"/>
            </a:xfrm>
            <a:prstGeom prst="straightConnector1">
              <a:avLst/>
            </a:prstGeom>
            <a:solidFill>
              <a:srgbClr val="FF0000"/>
            </a:solidFill>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BB0733E6-4BD7-8F4A-9505-E48C6EE57679}"/>
                  </a:ext>
                </a:extLst>
              </p:cNvPr>
              <p:cNvSpPr txBox="1"/>
              <p:nvPr/>
            </p:nvSpPr>
            <p:spPr>
              <a:xfrm>
                <a:off x="3000051" y="2772304"/>
                <a:ext cx="1449692" cy="4308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𝑤</m:t>
                          </m:r>
                        </m:e>
                        <m:sub>
                          <m:r>
                            <a:rPr lang="en-US" sz="2200" b="0" i="1" smtClean="0">
                              <a:latin typeface="Cambria Math" panose="02040503050406030204" pitchFamily="18" charset="0"/>
                            </a:rPr>
                            <m:t>1</m:t>
                          </m:r>
                        </m:sub>
                      </m:sSub>
                      <m:r>
                        <a:rPr lang="en-US" sz="2200" b="0" i="1" smtClean="0">
                          <a:latin typeface="Cambria Math" panose="02040503050406030204" pitchFamily="18" charset="0"/>
                        </a:rPr>
                        <m:t>=0.10</m:t>
                      </m:r>
                    </m:oMath>
                  </m:oMathPara>
                </a14:m>
                <a:endParaRPr lang="en-US" sz="2200" dirty="0"/>
              </a:p>
            </p:txBody>
          </p:sp>
        </mc:Choice>
        <mc:Fallback xmlns="">
          <p:sp>
            <p:nvSpPr>
              <p:cNvPr id="28" name="TextBox 27">
                <a:extLst>
                  <a:ext uri="{FF2B5EF4-FFF2-40B4-BE49-F238E27FC236}">
                    <a16:creationId xmlns:a16="http://schemas.microsoft.com/office/drawing/2014/main" id="{BB0733E6-4BD7-8F4A-9505-E48C6EE57679}"/>
                  </a:ext>
                </a:extLst>
              </p:cNvPr>
              <p:cNvSpPr txBox="1">
                <a:spLocks noRot="1" noChangeAspect="1" noMove="1" noResize="1" noEditPoints="1" noAdjustHandles="1" noChangeArrowheads="1" noChangeShapeType="1" noTextEdit="1"/>
              </p:cNvSpPr>
              <p:nvPr/>
            </p:nvSpPr>
            <p:spPr>
              <a:xfrm>
                <a:off x="3000051" y="2772304"/>
                <a:ext cx="1449692" cy="430887"/>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26C39DDA-A519-4D4F-A47D-D40ADAB1EF70}"/>
                  </a:ext>
                </a:extLst>
              </p:cNvPr>
              <p:cNvSpPr txBox="1"/>
              <p:nvPr/>
            </p:nvSpPr>
            <p:spPr>
              <a:xfrm>
                <a:off x="2988090" y="5125918"/>
                <a:ext cx="1239698" cy="430887"/>
              </a:xfrm>
              <a:prstGeom prst="rect">
                <a:avLst/>
              </a:prstGeom>
              <a:noFill/>
            </p:spPr>
            <p:txBody>
              <a:bodyPr wrap="none" rtlCol="0">
                <a:spAutoFit/>
              </a:bodyPr>
              <a:lstStyle/>
              <a:p>
                <a14:m>
                  <m:oMath xmlns:m="http://schemas.openxmlformats.org/officeDocument/2006/math">
                    <m:sSub>
                      <m:sSubPr>
                        <m:ctrlPr>
                          <a:rPr lang="en-US" sz="2200" b="0" i="1" smtClean="0">
                            <a:latin typeface="Cambria Math" panose="02040503050406030204" pitchFamily="18" charset="0"/>
                            <a:ea typeface="Cambria Math" panose="02040503050406030204" pitchFamily="18" charset="0"/>
                          </a:rPr>
                        </m:ctrlPr>
                      </m:sSubPr>
                      <m:e>
                        <m:r>
                          <a:rPr lang="en-US" sz="2200" b="0" i="1" smtClean="0">
                            <a:latin typeface="Cambria Math" panose="02040503050406030204" pitchFamily="18" charset="0"/>
                            <a:ea typeface="Cambria Math" panose="02040503050406030204" pitchFamily="18" charset="0"/>
                          </a:rPr>
                          <m:t>𝑤</m:t>
                        </m:r>
                      </m:e>
                      <m:sub>
                        <m:r>
                          <a:rPr lang="en-US" sz="2200" b="0" i="1" smtClean="0">
                            <a:latin typeface="Cambria Math" panose="02040503050406030204" pitchFamily="18" charset="0"/>
                            <a:ea typeface="Cambria Math" panose="02040503050406030204" pitchFamily="18" charset="0"/>
                          </a:rPr>
                          <m:t>4</m:t>
                        </m:r>
                      </m:sub>
                    </m:sSub>
                  </m:oMath>
                </a14:m>
                <a:r>
                  <a:rPr lang="en-US" sz="2200" dirty="0">
                    <a:latin typeface="Cambria Math" panose="02040503050406030204" pitchFamily="18" charset="0"/>
                    <a:ea typeface="Cambria Math" panose="02040503050406030204" pitchFamily="18" charset="0"/>
                  </a:rPr>
                  <a:t>=0.60</a:t>
                </a:r>
              </a:p>
            </p:txBody>
          </p:sp>
        </mc:Choice>
        <mc:Fallback xmlns="">
          <p:sp>
            <p:nvSpPr>
              <p:cNvPr id="29" name="TextBox 28">
                <a:extLst>
                  <a:ext uri="{FF2B5EF4-FFF2-40B4-BE49-F238E27FC236}">
                    <a16:creationId xmlns:a16="http://schemas.microsoft.com/office/drawing/2014/main" id="{26C39DDA-A519-4D4F-A47D-D40ADAB1EF70}"/>
                  </a:ext>
                </a:extLst>
              </p:cNvPr>
              <p:cNvSpPr txBox="1">
                <a:spLocks noRot="1" noChangeAspect="1" noMove="1" noResize="1" noEditPoints="1" noAdjustHandles="1" noChangeArrowheads="1" noChangeShapeType="1" noTextEdit="1"/>
              </p:cNvSpPr>
              <p:nvPr/>
            </p:nvSpPr>
            <p:spPr>
              <a:xfrm>
                <a:off x="2988090" y="5125918"/>
                <a:ext cx="1239698" cy="430887"/>
              </a:xfrm>
              <a:prstGeom prst="rect">
                <a:avLst/>
              </a:prstGeom>
              <a:blipFill>
                <a:blip r:embed="rId3"/>
                <a:stretch>
                  <a:fillRect t="-8571" r="-4040" b="-25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37663B59-496B-7949-B018-1E24CA72E070}"/>
                  </a:ext>
                </a:extLst>
              </p:cNvPr>
              <p:cNvSpPr txBox="1"/>
              <p:nvPr/>
            </p:nvSpPr>
            <p:spPr>
              <a:xfrm>
                <a:off x="6698499" y="3201761"/>
                <a:ext cx="1373261" cy="430887"/>
              </a:xfrm>
              <a:prstGeom prst="rect">
                <a:avLst/>
              </a:prstGeom>
              <a:noFill/>
            </p:spPr>
            <p:txBody>
              <a:bodyPr wrap="none" rtlCol="0">
                <a:spAutoFit/>
              </a:bodyPr>
              <a:lstStyle/>
              <a:p>
                <a14:m>
                  <m:oMath xmlns:m="http://schemas.openxmlformats.org/officeDocument/2006/math">
                    <m:sSub>
                      <m:sSubPr>
                        <m:ctrlPr>
                          <a:rPr lang="en-US" sz="2200" b="0" i="1" smtClean="0">
                            <a:latin typeface="Cambria Math" panose="02040503050406030204" pitchFamily="18" charset="0"/>
                            <a:ea typeface="Cambria Math" panose="02040503050406030204" pitchFamily="18" charset="0"/>
                          </a:rPr>
                        </m:ctrlPr>
                      </m:sSubPr>
                      <m:e>
                        <m:r>
                          <a:rPr lang="en-US" sz="2200" b="0" i="1" smtClean="0">
                            <a:latin typeface="Cambria Math" panose="02040503050406030204" pitchFamily="18" charset="0"/>
                            <a:ea typeface="Cambria Math" panose="02040503050406030204" pitchFamily="18" charset="0"/>
                          </a:rPr>
                          <m:t>𝑤</m:t>
                        </m:r>
                      </m:e>
                      <m:sub>
                        <m:r>
                          <a:rPr lang="en-US" sz="2200" b="0" i="1" smtClean="0">
                            <a:latin typeface="Cambria Math" panose="02040503050406030204" pitchFamily="18" charset="0"/>
                            <a:ea typeface="Cambria Math" panose="02040503050406030204" pitchFamily="18" charset="0"/>
                          </a:rPr>
                          <m:t>5</m:t>
                        </m:r>
                      </m:sub>
                    </m:sSub>
                  </m:oMath>
                </a14:m>
                <a:r>
                  <a:rPr lang="en-US" sz="2200" dirty="0">
                    <a:latin typeface="Cambria Math" panose="02040503050406030204" pitchFamily="18" charset="0"/>
                    <a:ea typeface="Cambria Math" panose="02040503050406030204" pitchFamily="18" charset="0"/>
                  </a:rPr>
                  <a:t> = 0.30</a:t>
                </a:r>
              </a:p>
            </p:txBody>
          </p:sp>
        </mc:Choice>
        <mc:Fallback xmlns="">
          <p:sp>
            <p:nvSpPr>
              <p:cNvPr id="32" name="TextBox 31">
                <a:extLst>
                  <a:ext uri="{FF2B5EF4-FFF2-40B4-BE49-F238E27FC236}">
                    <a16:creationId xmlns:a16="http://schemas.microsoft.com/office/drawing/2014/main" id="{37663B59-496B-7949-B018-1E24CA72E070}"/>
                  </a:ext>
                </a:extLst>
              </p:cNvPr>
              <p:cNvSpPr txBox="1">
                <a:spLocks noRot="1" noChangeAspect="1" noMove="1" noResize="1" noEditPoints="1" noAdjustHandles="1" noChangeArrowheads="1" noChangeShapeType="1" noTextEdit="1"/>
              </p:cNvSpPr>
              <p:nvPr/>
            </p:nvSpPr>
            <p:spPr>
              <a:xfrm>
                <a:off x="6698499" y="3201761"/>
                <a:ext cx="1373261" cy="430887"/>
              </a:xfrm>
              <a:prstGeom prst="rect">
                <a:avLst/>
              </a:prstGeom>
              <a:blipFill>
                <a:blip r:embed="rId4"/>
                <a:stretch>
                  <a:fillRect t="-8824" r="-3636" b="-2941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C68DF134-F471-7946-A598-A6E86653C083}"/>
                  </a:ext>
                </a:extLst>
              </p:cNvPr>
              <p:cNvSpPr txBox="1"/>
              <p:nvPr/>
            </p:nvSpPr>
            <p:spPr>
              <a:xfrm>
                <a:off x="6698499" y="4778776"/>
                <a:ext cx="1456231" cy="4308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𝑤</m:t>
                          </m:r>
                        </m:e>
                        <m:sub>
                          <m:r>
                            <a:rPr lang="en-US" sz="2200" b="0" i="1" smtClean="0">
                              <a:latin typeface="Cambria Math" panose="02040503050406030204" pitchFamily="18" charset="0"/>
                            </a:rPr>
                            <m:t>6</m:t>
                          </m:r>
                        </m:sub>
                      </m:sSub>
                      <m:r>
                        <a:rPr lang="en-US" sz="2200" b="0" i="1" smtClean="0">
                          <a:latin typeface="Cambria Math" panose="02040503050406030204" pitchFamily="18" charset="0"/>
                        </a:rPr>
                        <m:t>=0.90</m:t>
                      </m:r>
                    </m:oMath>
                  </m:oMathPara>
                </a14:m>
                <a:endParaRPr lang="en-US" sz="2200" dirty="0"/>
              </a:p>
            </p:txBody>
          </p:sp>
        </mc:Choice>
        <mc:Fallback xmlns="">
          <p:sp>
            <p:nvSpPr>
              <p:cNvPr id="33" name="TextBox 32">
                <a:extLst>
                  <a:ext uri="{FF2B5EF4-FFF2-40B4-BE49-F238E27FC236}">
                    <a16:creationId xmlns:a16="http://schemas.microsoft.com/office/drawing/2014/main" id="{C68DF134-F471-7946-A598-A6E86653C083}"/>
                  </a:ext>
                </a:extLst>
              </p:cNvPr>
              <p:cNvSpPr txBox="1">
                <a:spLocks noRot="1" noChangeAspect="1" noMove="1" noResize="1" noEditPoints="1" noAdjustHandles="1" noChangeArrowheads="1" noChangeShapeType="1" noTextEdit="1"/>
              </p:cNvSpPr>
              <p:nvPr/>
            </p:nvSpPr>
            <p:spPr>
              <a:xfrm>
                <a:off x="6698499" y="4778776"/>
                <a:ext cx="1456231" cy="430887"/>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Content Placeholder 2">
                <a:extLst>
                  <a:ext uri="{FF2B5EF4-FFF2-40B4-BE49-F238E27FC236}">
                    <a16:creationId xmlns:a16="http://schemas.microsoft.com/office/drawing/2014/main" id="{9EDBD7F6-A329-774F-8090-73CBB6B6EE1A}"/>
                  </a:ext>
                </a:extLst>
              </p:cNvPr>
              <p:cNvSpPr txBox="1">
                <a:spLocks/>
              </p:cNvSpPr>
              <p:nvPr/>
            </p:nvSpPr>
            <p:spPr>
              <a:xfrm>
                <a:off x="5953987" y="2513578"/>
                <a:ext cx="878543" cy="49127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b="0" i="1" dirty="0" smtClean="0">
                              <a:solidFill>
                                <a:schemeClr val="tx1"/>
                              </a:solidFill>
                              <a:latin typeface="Cambria Math" panose="02040503050406030204" pitchFamily="18" charset="0"/>
                            </a:rPr>
                          </m:ctrlPr>
                        </m:sSubPr>
                        <m:e>
                          <m:r>
                            <a:rPr lang="en-US" i="1" dirty="0" smtClean="0">
                              <a:solidFill>
                                <a:schemeClr val="tx1"/>
                              </a:solidFill>
                              <a:latin typeface="Cambria Math" panose="02040503050406030204" pitchFamily="18" charset="0"/>
                            </a:rPr>
                            <m:t>𝐻</m:t>
                          </m:r>
                        </m:e>
                        <m:sub>
                          <m:r>
                            <a:rPr lang="en-US" i="1" dirty="0" smtClean="0">
                              <a:solidFill>
                                <a:schemeClr val="tx1"/>
                              </a:solidFill>
                              <a:latin typeface="Cambria Math" panose="02040503050406030204" pitchFamily="18" charset="0"/>
                            </a:rPr>
                            <m:t>1</m:t>
                          </m:r>
                        </m:sub>
                      </m:sSub>
                    </m:oMath>
                  </m:oMathPara>
                </a14:m>
                <a:endParaRPr lang="en-US" dirty="0"/>
              </a:p>
            </p:txBody>
          </p:sp>
        </mc:Choice>
        <mc:Fallback xmlns="">
          <p:sp>
            <p:nvSpPr>
              <p:cNvPr id="34" name="Content Placeholder 2">
                <a:extLst>
                  <a:ext uri="{FF2B5EF4-FFF2-40B4-BE49-F238E27FC236}">
                    <a16:creationId xmlns:a16="http://schemas.microsoft.com/office/drawing/2014/main" id="{9EDBD7F6-A329-774F-8090-73CBB6B6EE1A}"/>
                  </a:ext>
                </a:extLst>
              </p:cNvPr>
              <p:cNvSpPr txBox="1">
                <a:spLocks noRot="1" noChangeAspect="1" noMove="1" noResize="1" noEditPoints="1" noAdjustHandles="1" noChangeArrowheads="1" noChangeShapeType="1" noTextEdit="1"/>
              </p:cNvSpPr>
              <p:nvPr/>
            </p:nvSpPr>
            <p:spPr>
              <a:xfrm>
                <a:off x="5953987" y="2513578"/>
                <a:ext cx="878543" cy="491270"/>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Content Placeholder 2">
                <a:extLst>
                  <a:ext uri="{FF2B5EF4-FFF2-40B4-BE49-F238E27FC236}">
                    <a16:creationId xmlns:a16="http://schemas.microsoft.com/office/drawing/2014/main" id="{9D8CC347-2FA3-E24F-9CB3-9A70A2102FC0}"/>
                  </a:ext>
                </a:extLst>
              </p:cNvPr>
              <p:cNvSpPr txBox="1">
                <a:spLocks/>
              </p:cNvSpPr>
              <p:nvPr/>
            </p:nvSpPr>
            <p:spPr>
              <a:xfrm>
                <a:off x="5875254" y="4260448"/>
                <a:ext cx="878543" cy="49127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b="0" i="1" dirty="0" smtClean="0">
                              <a:solidFill>
                                <a:schemeClr val="tx1"/>
                              </a:solidFill>
                              <a:latin typeface="Cambria Math" panose="02040503050406030204" pitchFamily="18" charset="0"/>
                            </a:rPr>
                          </m:ctrlPr>
                        </m:sSubPr>
                        <m:e>
                          <m:r>
                            <a:rPr lang="en-US" i="1" dirty="0" smtClean="0">
                              <a:solidFill>
                                <a:schemeClr val="tx1"/>
                              </a:solidFill>
                              <a:latin typeface="Cambria Math" panose="02040503050406030204" pitchFamily="18" charset="0"/>
                            </a:rPr>
                            <m:t>𝐻</m:t>
                          </m:r>
                        </m:e>
                        <m:sub>
                          <m:r>
                            <a:rPr lang="en-US" b="0" i="1" dirty="0" smtClean="0">
                              <a:solidFill>
                                <a:schemeClr val="tx1"/>
                              </a:solidFill>
                              <a:latin typeface="Cambria Math" panose="02040503050406030204" pitchFamily="18" charset="0"/>
                            </a:rPr>
                            <m:t>2</m:t>
                          </m:r>
                        </m:sub>
                      </m:sSub>
                    </m:oMath>
                  </m:oMathPara>
                </a14:m>
                <a:endParaRPr lang="en-US" dirty="0"/>
              </a:p>
            </p:txBody>
          </p:sp>
        </mc:Choice>
        <mc:Fallback xmlns="">
          <p:sp>
            <p:nvSpPr>
              <p:cNvPr id="35" name="Content Placeholder 2">
                <a:extLst>
                  <a:ext uri="{FF2B5EF4-FFF2-40B4-BE49-F238E27FC236}">
                    <a16:creationId xmlns:a16="http://schemas.microsoft.com/office/drawing/2014/main" id="{9D8CC347-2FA3-E24F-9CB3-9A70A2102FC0}"/>
                  </a:ext>
                </a:extLst>
              </p:cNvPr>
              <p:cNvSpPr txBox="1">
                <a:spLocks noRot="1" noChangeAspect="1" noMove="1" noResize="1" noEditPoints="1" noAdjustHandles="1" noChangeArrowheads="1" noChangeShapeType="1" noTextEdit="1"/>
              </p:cNvSpPr>
              <p:nvPr/>
            </p:nvSpPr>
            <p:spPr>
              <a:xfrm>
                <a:off x="5875254" y="4260448"/>
                <a:ext cx="878543" cy="491270"/>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Content Placeholder 2">
                <a:extLst>
                  <a:ext uri="{FF2B5EF4-FFF2-40B4-BE49-F238E27FC236}">
                    <a16:creationId xmlns:a16="http://schemas.microsoft.com/office/drawing/2014/main" id="{A3511906-2F34-2B4E-898C-BF187B86B7A7}"/>
                  </a:ext>
                </a:extLst>
              </p:cNvPr>
              <p:cNvSpPr txBox="1">
                <a:spLocks/>
              </p:cNvSpPr>
              <p:nvPr/>
            </p:nvSpPr>
            <p:spPr>
              <a:xfrm>
                <a:off x="9087294" y="3314198"/>
                <a:ext cx="878543" cy="49127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b="0" i="1" dirty="0" smtClean="0">
                              <a:solidFill>
                                <a:schemeClr val="tx1"/>
                              </a:solidFill>
                              <a:latin typeface="Cambria Math" panose="02040503050406030204" pitchFamily="18" charset="0"/>
                            </a:rPr>
                          </m:ctrlPr>
                        </m:sSubPr>
                        <m:e>
                          <m:r>
                            <a:rPr lang="en-US" b="0" i="1" dirty="0" smtClean="0">
                              <a:solidFill>
                                <a:schemeClr val="tx1"/>
                              </a:solidFill>
                              <a:latin typeface="Cambria Math" panose="02040503050406030204" pitchFamily="18" charset="0"/>
                            </a:rPr>
                            <m:t>𝑂</m:t>
                          </m:r>
                        </m:e>
                        <m:sub>
                          <m:r>
                            <a:rPr lang="en-US" i="1" dirty="0" smtClean="0">
                              <a:solidFill>
                                <a:schemeClr val="tx1"/>
                              </a:solidFill>
                              <a:latin typeface="Cambria Math" panose="02040503050406030204" pitchFamily="18" charset="0"/>
                            </a:rPr>
                            <m:t>1</m:t>
                          </m:r>
                        </m:sub>
                      </m:sSub>
                    </m:oMath>
                  </m:oMathPara>
                </a14:m>
                <a:endParaRPr lang="en-US" dirty="0"/>
              </a:p>
            </p:txBody>
          </p:sp>
        </mc:Choice>
        <mc:Fallback xmlns="">
          <p:sp>
            <p:nvSpPr>
              <p:cNvPr id="36" name="Content Placeholder 2">
                <a:extLst>
                  <a:ext uri="{FF2B5EF4-FFF2-40B4-BE49-F238E27FC236}">
                    <a16:creationId xmlns:a16="http://schemas.microsoft.com/office/drawing/2014/main" id="{A3511906-2F34-2B4E-898C-BF187B86B7A7}"/>
                  </a:ext>
                </a:extLst>
              </p:cNvPr>
              <p:cNvSpPr txBox="1">
                <a:spLocks noRot="1" noChangeAspect="1" noMove="1" noResize="1" noEditPoints="1" noAdjustHandles="1" noChangeArrowheads="1" noChangeShapeType="1" noTextEdit="1"/>
              </p:cNvSpPr>
              <p:nvPr/>
            </p:nvSpPr>
            <p:spPr>
              <a:xfrm>
                <a:off x="9087294" y="3314198"/>
                <a:ext cx="878543" cy="491270"/>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Content Placeholder 2">
                <a:extLst>
                  <a:ext uri="{FF2B5EF4-FFF2-40B4-BE49-F238E27FC236}">
                    <a16:creationId xmlns:a16="http://schemas.microsoft.com/office/drawing/2014/main" id="{E6FE47F3-203E-1C4C-BBDE-FEE31023C960}"/>
                  </a:ext>
                </a:extLst>
              </p:cNvPr>
              <p:cNvSpPr txBox="1">
                <a:spLocks/>
              </p:cNvSpPr>
              <p:nvPr/>
            </p:nvSpPr>
            <p:spPr>
              <a:xfrm>
                <a:off x="460243" y="2972616"/>
                <a:ext cx="878543" cy="49127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𝐼</m:t>
                          </m:r>
                        </m:e>
                        <m:sub>
                          <m:r>
                            <a:rPr lang="en-US" i="1" dirty="0" smtClean="0">
                              <a:latin typeface="Cambria Math" panose="02040503050406030204" pitchFamily="18" charset="0"/>
                            </a:rPr>
                            <m:t>1</m:t>
                          </m:r>
                        </m:sub>
                      </m:sSub>
                    </m:oMath>
                  </m:oMathPara>
                </a14:m>
                <a:endParaRPr lang="en-US" dirty="0"/>
              </a:p>
            </p:txBody>
          </p:sp>
        </mc:Choice>
        <mc:Fallback xmlns="">
          <p:sp>
            <p:nvSpPr>
              <p:cNvPr id="37" name="Content Placeholder 2">
                <a:extLst>
                  <a:ext uri="{FF2B5EF4-FFF2-40B4-BE49-F238E27FC236}">
                    <a16:creationId xmlns:a16="http://schemas.microsoft.com/office/drawing/2014/main" id="{E6FE47F3-203E-1C4C-BBDE-FEE31023C960}"/>
                  </a:ext>
                </a:extLst>
              </p:cNvPr>
              <p:cNvSpPr txBox="1">
                <a:spLocks noRot="1" noChangeAspect="1" noMove="1" noResize="1" noEditPoints="1" noAdjustHandles="1" noChangeArrowheads="1" noChangeShapeType="1" noTextEdit="1"/>
              </p:cNvSpPr>
              <p:nvPr/>
            </p:nvSpPr>
            <p:spPr>
              <a:xfrm>
                <a:off x="460243" y="2972616"/>
                <a:ext cx="878543" cy="491270"/>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Content Placeholder 2">
                <a:extLst>
                  <a:ext uri="{FF2B5EF4-FFF2-40B4-BE49-F238E27FC236}">
                    <a16:creationId xmlns:a16="http://schemas.microsoft.com/office/drawing/2014/main" id="{8DDE642B-DD9F-594F-96A3-C488EC8620DC}"/>
                  </a:ext>
                </a:extLst>
              </p:cNvPr>
              <p:cNvSpPr txBox="1">
                <a:spLocks/>
              </p:cNvSpPr>
              <p:nvPr/>
            </p:nvSpPr>
            <p:spPr>
              <a:xfrm>
                <a:off x="460243" y="4873766"/>
                <a:ext cx="878543" cy="49127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𝐼</m:t>
                          </m:r>
                        </m:e>
                        <m:sub>
                          <m:r>
                            <a:rPr lang="en-US" i="1" dirty="0" smtClean="0">
                              <a:latin typeface="Cambria Math" panose="02040503050406030204" pitchFamily="18" charset="0"/>
                            </a:rPr>
                            <m:t>2</m:t>
                          </m:r>
                        </m:sub>
                      </m:sSub>
                    </m:oMath>
                  </m:oMathPara>
                </a14:m>
                <a:endParaRPr lang="en-US" dirty="0"/>
              </a:p>
            </p:txBody>
          </p:sp>
        </mc:Choice>
        <mc:Fallback xmlns="">
          <p:sp>
            <p:nvSpPr>
              <p:cNvPr id="38" name="Content Placeholder 2">
                <a:extLst>
                  <a:ext uri="{FF2B5EF4-FFF2-40B4-BE49-F238E27FC236}">
                    <a16:creationId xmlns:a16="http://schemas.microsoft.com/office/drawing/2014/main" id="{8DDE642B-DD9F-594F-96A3-C488EC8620DC}"/>
                  </a:ext>
                </a:extLst>
              </p:cNvPr>
              <p:cNvSpPr txBox="1">
                <a:spLocks noRot="1" noChangeAspect="1" noMove="1" noResize="1" noEditPoints="1" noAdjustHandles="1" noChangeArrowheads="1" noChangeShapeType="1" noTextEdit="1"/>
              </p:cNvSpPr>
              <p:nvPr/>
            </p:nvSpPr>
            <p:spPr>
              <a:xfrm>
                <a:off x="460243" y="4873766"/>
                <a:ext cx="878543" cy="491270"/>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F3B050E5-10C6-794C-BDCC-F074D043D9DF}"/>
                  </a:ext>
                </a:extLst>
              </p:cNvPr>
              <p:cNvSpPr txBox="1"/>
              <p:nvPr/>
            </p:nvSpPr>
            <p:spPr>
              <a:xfrm>
                <a:off x="531729" y="1227639"/>
                <a:ext cx="10687050" cy="98655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m:rPr>
                          <m:sty m:val="p"/>
                        </m:rPr>
                        <a:rPr lang="en-US" sz="2400">
                          <a:latin typeface="Cambria Math" panose="02040503050406030204" pitchFamily="18" charset="0"/>
                        </a:rPr>
                        <m:t>Δ</m:t>
                      </m:r>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𝑂</m:t>
                              </m:r>
                            </m:e>
                            <m:sub>
                              <m:r>
                                <a:rPr lang="en-US" sz="2400" i="1">
                                  <a:latin typeface="Cambria Math" panose="02040503050406030204" pitchFamily="18" charset="0"/>
                                </a:rPr>
                                <m:t>1</m:t>
                              </m:r>
                            </m:sub>
                          </m:sSub>
                        </m:e>
                      </m:d>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𝑂</m:t>
                          </m:r>
                        </m:e>
                        <m:sub>
                          <m:r>
                            <a:rPr lang="en-US" sz="2400" i="1">
                              <a:latin typeface="Cambria Math" panose="02040503050406030204" pitchFamily="18" charset="0"/>
                            </a:rPr>
                            <m:t>1</m:t>
                          </m:r>
                        </m:sub>
                      </m:sSub>
                      <m:d>
                        <m:dPr>
                          <m:ctrlPr>
                            <a:rPr lang="en-US" sz="2400" i="1">
                              <a:latin typeface="Cambria Math" panose="02040503050406030204" pitchFamily="18" charset="0"/>
                            </a:rPr>
                          </m:ctrlPr>
                        </m:dPr>
                        <m:e>
                          <m:r>
                            <a:rPr lang="en-US" sz="2400" i="1">
                              <a:latin typeface="Cambria Math" panose="02040503050406030204" pitchFamily="18" charset="0"/>
                            </a:rPr>
                            <m:t>1−</m:t>
                          </m:r>
                          <m:sSub>
                            <m:sSubPr>
                              <m:ctrlPr>
                                <a:rPr lang="en-US" sz="2400" i="1">
                                  <a:latin typeface="Cambria Math" panose="02040503050406030204" pitchFamily="18" charset="0"/>
                                </a:rPr>
                              </m:ctrlPr>
                            </m:sSubPr>
                            <m:e>
                              <m:r>
                                <a:rPr lang="en-US" sz="2400" i="1">
                                  <a:latin typeface="Cambria Math" panose="02040503050406030204" pitchFamily="18" charset="0"/>
                                </a:rPr>
                                <m:t>𝑂</m:t>
                              </m:r>
                            </m:e>
                            <m:sub>
                              <m:r>
                                <a:rPr lang="en-US" sz="2400" i="1">
                                  <a:latin typeface="Cambria Math" panose="02040503050406030204" pitchFamily="18" charset="0"/>
                                </a:rPr>
                                <m:t>1</m:t>
                              </m:r>
                            </m:sub>
                          </m:sSub>
                        </m:e>
                      </m:d>
                      <m:nary>
                        <m:naryPr>
                          <m:chr m:val="∑"/>
                          <m:supHide m:val="on"/>
                          <m:ctrlPr>
                            <a:rPr lang="en-US" sz="2400" i="1">
                              <a:latin typeface="Cambria Math" panose="02040503050406030204" pitchFamily="18" charset="0"/>
                            </a:rPr>
                          </m:ctrlPr>
                        </m:naryPr>
                        <m:sub>
                          <m:r>
                            <a:rPr lang="en-US" sz="2400" i="1">
                              <a:latin typeface="Cambria Math" panose="02040503050406030204" pitchFamily="18" charset="0"/>
                            </a:rPr>
                            <m:t>𝑌</m:t>
                          </m:r>
                        </m:sub>
                        <m:sup/>
                        <m:e>
                          <m:sSub>
                            <m:sSubPr>
                              <m:ctrlPr>
                                <a:rPr lang="en-US" sz="2400" i="1">
                                  <a:latin typeface="Cambria Math" panose="02040503050406030204" pitchFamily="18" charset="0"/>
                                </a:rPr>
                              </m:ctrlPr>
                            </m:sSubPr>
                            <m:e>
                              <m:r>
                                <a:rPr lang="en-US" sz="2400" i="1">
                                  <a:latin typeface="Cambria Math" panose="02040503050406030204" pitchFamily="18" charset="0"/>
                                </a:rPr>
                                <m:t>𝑤</m:t>
                              </m:r>
                            </m:e>
                            <m:sub>
                              <m:sSub>
                                <m:sSubPr>
                                  <m:ctrlPr>
                                    <a:rPr lang="en-US" sz="2400" i="1">
                                      <a:latin typeface="Cambria Math" panose="02040503050406030204" pitchFamily="18" charset="0"/>
                                    </a:rPr>
                                  </m:ctrlPr>
                                </m:sSubPr>
                                <m:e>
                                  <m:r>
                                    <a:rPr lang="en-US" sz="2400" i="1">
                                      <a:latin typeface="Cambria Math" panose="02040503050406030204" pitchFamily="18" charset="0"/>
                                    </a:rPr>
                                    <m:t>𝑂</m:t>
                                  </m:r>
                                </m:e>
                                <m:sub>
                                  <m:r>
                                    <a:rPr lang="en-US" sz="2400" i="1">
                                      <a:latin typeface="Cambria Math" panose="02040503050406030204" pitchFamily="18" charset="0"/>
                                    </a:rPr>
                                    <m:t>1</m:t>
                                  </m:r>
                                </m:sub>
                              </m:sSub>
                              <m:r>
                                <a:rPr lang="en-US" sz="2400" i="1">
                                  <a:latin typeface="Cambria Math" panose="02040503050406030204" pitchFamily="18" charset="0"/>
                                </a:rPr>
                                <m:t>→</m:t>
                              </m:r>
                              <m:r>
                                <a:rPr lang="en-US" sz="2400" i="1">
                                  <a:latin typeface="Cambria Math" panose="02040503050406030204" pitchFamily="18" charset="0"/>
                                </a:rPr>
                                <m:t>𝑌</m:t>
                              </m:r>
                            </m:sub>
                          </m:sSub>
                          <m:r>
                            <m:rPr>
                              <m:sty m:val="p"/>
                            </m:rPr>
                            <a:rPr lang="en-US" sz="2400">
                              <a:latin typeface="Cambria Math" panose="02040503050406030204" pitchFamily="18" charset="0"/>
                            </a:rPr>
                            <m:t>Δ</m:t>
                          </m:r>
                          <m:d>
                            <m:dPr>
                              <m:ctrlPr>
                                <a:rPr lang="en-US" sz="2400" i="1">
                                  <a:latin typeface="Cambria Math" panose="02040503050406030204" pitchFamily="18" charset="0"/>
                                </a:rPr>
                              </m:ctrlPr>
                            </m:dPr>
                            <m:e>
                              <m:r>
                                <a:rPr lang="en-US" sz="2400" i="1">
                                  <a:latin typeface="Cambria Math" panose="02040503050406030204" pitchFamily="18" charset="0"/>
                                </a:rPr>
                                <m:t>𝑌</m:t>
                              </m:r>
                            </m:e>
                          </m:d>
                        </m:e>
                      </m:nary>
                    </m:oMath>
                  </m:oMathPara>
                </a14:m>
                <a:endParaRPr lang="en-US" sz="2400" dirty="0"/>
              </a:p>
            </p:txBody>
          </p:sp>
        </mc:Choice>
        <mc:Fallback xmlns="">
          <p:sp>
            <p:nvSpPr>
              <p:cNvPr id="5" name="TextBox 4">
                <a:extLst>
                  <a:ext uri="{FF2B5EF4-FFF2-40B4-BE49-F238E27FC236}">
                    <a16:creationId xmlns:a16="http://schemas.microsoft.com/office/drawing/2014/main" id="{F3B050E5-10C6-794C-BDCC-F074D043D9DF}"/>
                  </a:ext>
                </a:extLst>
              </p:cNvPr>
              <p:cNvSpPr txBox="1">
                <a:spLocks noRot="1" noChangeAspect="1" noMove="1" noResize="1" noEditPoints="1" noAdjustHandles="1" noChangeArrowheads="1" noChangeShapeType="1" noTextEdit="1"/>
              </p:cNvSpPr>
              <p:nvPr/>
            </p:nvSpPr>
            <p:spPr>
              <a:xfrm>
                <a:off x="531729" y="1227639"/>
                <a:ext cx="10687050" cy="986552"/>
              </a:xfrm>
              <a:prstGeom prst="rect">
                <a:avLst/>
              </a:prstGeom>
              <a:blipFill>
                <a:blip r:embed="rId11"/>
                <a:stretch>
                  <a:fillRect l="-119" t="-129487" b="-1820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2644A6DB-99F0-164F-9D11-5E4655BA3F62}"/>
                  </a:ext>
                </a:extLst>
              </p:cNvPr>
              <p:cNvSpPr txBox="1"/>
              <p:nvPr/>
            </p:nvSpPr>
            <p:spPr>
              <a:xfrm>
                <a:off x="2170322" y="3686558"/>
                <a:ext cx="1456232" cy="4308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𝑤</m:t>
                          </m:r>
                        </m:e>
                        <m:sub>
                          <m:r>
                            <a:rPr lang="en-US" sz="2200" b="0" i="1" smtClean="0">
                              <a:latin typeface="Cambria Math" panose="02040503050406030204" pitchFamily="18" charset="0"/>
                            </a:rPr>
                            <m:t>2</m:t>
                          </m:r>
                        </m:sub>
                      </m:sSub>
                      <m:r>
                        <a:rPr lang="en-US" sz="2200" b="0" i="1" smtClean="0">
                          <a:latin typeface="Cambria Math" panose="02040503050406030204" pitchFamily="18" charset="0"/>
                        </a:rPr>
                        <m:t>=0.40</m:t>
                      </m:r>
                    </m:oMath>
                  </m:oMathPara>
                </a14:m>
                <a:endParaRPr lang="en-US" sz="2200" dirty="0"/>
              </a:p>
            </p:txBody>
          </p:sp>
        </mc:Choice>
        <mc:Fallback xmlns="">
          <p:sp>
            <p:nvSpPr>
              <p:cNvPr id="39" name="TextBox 38">
                <a:extLst>
                  <a:ext uri="{FF2B5EF4-FFF2-40B4-BE49-F238E27FC236}">
                    <a16:creationId xmlns:a16="http://schemas.microsoft.com/office/drawing/2014/main" id="{2644A6DB-99F0-164F-9D11-5E4655BA3F62}"/>
                  </a:ext>
                </a:extLst>
              </p:cNvPr>
              <p:cNvSpPr txBox="1">
                <a:spLocks noRot="1" noChangeAspect="1" noMove="1" noResize="1" noEditPoints="1" noAdjustHandles="1" noChangeArrowheads="1" noChangeShapeType="1" noTextEdit="1"/>
              </p:cNvSpPr>
              <p:nvPr/>
            </p:nvSpPr>
            <p:spPr>
              <a:xfrm>
                <a:off x="2170322" y="3686558"/>
                <a:ext cx="1456232" cy="430887"/>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3E3B7B50-ABF0-0245-BBC9-874F739BB847}"/>
                  </a:ext>
                </a:extLst>
              </p:cNvPr>
              <p:cNvSpPr txBox="1"/>
              <p:nvPr/>
            </p:nvSpPr>
            <p:spPr>
              <a:xfrm>
                <a:off x="2386565" y="4244592"/>
                <a:ext cx="1248227" cy="430887"/>
              </a:xfrm>
              <a:prstGeom prst="rect">
                <a:avLst/>
              </a:prstGeom>
              <a:noFill/>
            </p:spPr>
            <p:txBody>
              <a:bodyPr wrap="none" rtlCol="0">
                <a:spAutoFit/>
              </a:bodyPr>
              <a:lstStyle/>
              <a:p>
                <a14:m>
                  <m:oMath xmlns:m="http://schemas.openxmlformats.org/officeDocument/2006/math">
                    <m:sSub>
                      <m:sSubPr>
                        <m:ctrlPr>
                          <a:rPr lang="en-US" sz="2200" b="0" i="1" smtClean="0">
                            <a:latin typeface="Cambria Math" panose="02040503050406030204" pitchFamily="18" charset="0"/>
                            <a:ea typeface="Cambria Math" panose="02040503050406030204" pitchFamily="18" charset="0"/>
                          </a:rPr>
                        </m:ctrlPr>
                      </m:sSubPr>
                      <m:e>
                        <m:r>
                          <a:rPr lang="en-US" sz="2200" b="0" i="1" smtClean="0">
                            <a:latin typeface="Cambria Math" panose="02040503050406030204" pitchFamily="18" charset="0"/>
                            <a:ea typeface="Cambria Math" panose="02040503050406030204" pitchFamily="18" charset="0"/>
                          </a:rPr>
                          <m:t>𝑤</m:t>
                        </m:r>
                      </m:e>
                      <m:sub>
                        <m:r>
                          <a:rPr lang="en-US" sz="2200" b="0" i="1" smtClean="0">
                            <a:latin typeface="Cambria Math" panose="02040503050406030204" pitchFamily="18" charset="0"/>
                            <a:ea typeface="Cambria Math" panose="02040503050406030204" pitchFamily="18" charset="0"/>
                          </a:rPr>
                          <m:t>3</m:t>
                        </m:r>
                      </m:sub>
                    </m:sSub>
                  </m:oMath>
                </a14:m>
                <a:r>
                  <a:rPr lang="en-US" sz="2200" dirty="0">
                    <a:latin typeface="Cambria Math" panose="02040503050406030204" pitchFamily="18" charset="0"/>
                    <a:ea typeface="Cambria Math" panose="02040503050406030204" pitchFamily="18" charset="0"/>
                  </a:rPr>
                  <a:t>=0.80</a:t>
                </a:r>
              </a:p>
            </p:txBody>
          </p:sp>
        </mc:Choice>
        <mc:Fallback xmlns="">
          <p:sp>
            <p:nvSpPr>
              <p:cNvPr id="40" name="TextBox 39">
                <a:extLst>
                  <a:ext uri="{FF2B5EF4-FFF2-40B4-BE49-F238E27FC236}">
                    <a16:creationId xmlns:a16="http://schemas.microsoft.com/office/drawing/2014/main" id="{3E3B7B50-ABF0-0245-BBC9-874F739BB847}"/>
                  </a:ext>
                </a:extLst>
              </p:cNvPr>
              <p:cNvSpPr txBox="1">
                <a:spLocks noRot="1" noChangeAspect="1" noMove="1" noResize="1" noEditPoints="1" noAdjustHandles="1" noChangeArrowheads="1" noChangeShapeType="1" noTextEdit="1"/>
              </p:cNvSpPr>
              <p:nvPr/>
            </p:nvSpPr>
            <p:spPr>
              <a:xfrm>
                <a:off x="2386565" y="4244592"/>
                <a:ext cx="1248227" cy="430887"/>
              </a:xfrm>
              <a:prstGeom prst="rect">
                <a:avLst/>
              </a:prstGeom>
              <a:blipFill>
                <a:blip r:embed="rId13"/>
                <a:stretch>
                  <a:fillRect t="-5714" r="-5051" b="-28571"/>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3019BCD4-233D-B946-A188-285CAD19A19B}"/>
              </a:ext>
            </a:extLst>
          </p:cNvPr>
          <p:cNvSpPr txBox="1"/>
          <p:nvPr/>
        </p:nvSpPr>
        <p:spPr>
          <a:xfrm>
            <a:off x="9526565" y="4092274"/>
            <a:ext cx="1305935" cy="369332"/>
          </a:xfrm>
          <a:prstGeom prst="rect">
            <a:avLst/>
          </a:prstGeom>
          <a:noFill/>
        </p:spPr>
        <p:txBody>
          <a:bodyPr wrap="none" rtlCol="0">
            <a:spAutoFit/>
          </a:bodyPr>
          <a:lstStyle/>
          <a:p>
            <a:r>
              <a:rPr lang="en-US" dirty="0">
                <a:latin typeface="Helvetica" pitchFamily="2" charset="0"/>
              </a:rPr>
              <a:t>Target: 0.5</a:t>
            </a:r>
          </a:p>
        </p:txBody>
      </p: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7FB8EB7F-B0C0-8746-B3F5-5DF8D13CF1F5}"/>
                  </a:ext>
                </a:extLst>
              </p:cNvPr>
              <p:cNvSpPr txBox="1"/>
              <p:nvPr/>
            </p:nvSpPr>
            <p:spPr>
              <a:xfrm>
                <a:off x="6698499" y="1115550"/>
                <a:ext cx="4426702" cy="1224118"/>
              </a:xfrm>
              <a:prstGeom prst="rect">
                <a:avLst/>
              </a:prstGeom>
              <a:noFill/>
            </p:spPr>
            <p:txBody>
              <a:bodyPr wrap="square" rtlCol="0">
                <a:spAutoFit/>
              </a:bodyPr>
              <a:lstStyle/>
              <a:p>
                <a:r>
                  <a:rPr lang="en-US" dirty="0">
                    <a:latin typeface="Helvetica" pitchFamily="2" charset="0"/>
                  </a:rPr>
                  <a:t>And so… what was that whole sigma thing that’s still there? What is </a:t>
                </a:r>
                <a:r>
                  <a:rPr lang="en-US" b="1" dirty="0">
                    <a:solidFill>
                      <a:schemeClr val="accent1"/>
                    </a:solidFill>
                    <a:latin typeface="Helvetica" pitchFamily="2" charset="0"/>
                  </a:rPr>
                  <a:t>Y</a:t>
                </a:r>
                <a:r>
                  <a:rPr lang="en-US" dirty="0">
                    <a:latin typeface="Helvetica" pitchFamily="2" charset="0"/>
                  </a:rPr>
                  <a:t>?</a:t>
                </a:r>
              </a:p>
              <a:p>
                <a:endParaRPr lang="en-US" dirty="0">
                  <a:latin typeface="Helvetica" pitchFamily="2" charset="0"/>
                </a:endParaRPr>
              </a:p>
              <a:p>
                <a:r>
                  <a:rPr lang="en-US" dirty="0">
                    <a:latin typeface="Helvetica" pitchFamily="2" charset="0"/>
                  </a:rPr>
                  <a:t>What is </a:t>
                </a:r>
                <a14:m>
                  <m:oMath xmlns:m="http://schemas.openxmlformats.org/officeDocument/2006/math">
                    <m:sSub>
                      <m:sSubPr>
                        <m:ctrlPr>
                          <a:rPr lang="en-US" sz="1800" b="1" i="1" smtClean="0">
                            <a:solidFill>
                              <a:schemeClr val="accent1"/>
                            </a:solidFill>
                            <a:latin typeface="Cambria Math" panose="02040503050406030204" pitchFamily="18" charset="0"/>
                          </a:rPr>
                        </m:ctrlPr>
                      </m:sSubPr>
                      <m:e>
                        <m:r>
                          <a:rPr lang="en-US" sz="1800" b="1" i="1">
                            <a:solidFill>
                              <a:schemeClr val="accent1"/>
                            </a:solidFill>
                            <a:latin typeface="Cambria Math" panose="02040503050406030204" pitchFamily="18" charset="0"/>
                          </a:rPr>
                          <m:t>𝒘</m:t>
                        </m:r>
                      </m:e>
                      <m:sub>
                        <m:sSub>
                          <m:sSubPr>
                            <m:ctrlPr>
                              <a:rPr lang="en-US" sz="1800" b="1" i="1">
                                <a:solidFill>
                                  <a:schemeClr val="accent1"/>
                                </a:solidFill>
                                <a:latin typeface="Cambria Math" panose="02040503050406030204" pitchFamily="18" charset="0"/>
                              </a:rPr>
                            </m:ctrlPr>
                          </m:sSubPr>
                          <m:e>
                            <m:r>
                              <a:rPr lang="en-US" sz="1800" b="1" i="1">
                                <a:solidFill>
                                  <a:schemeClr val="accent1"/>
                                </a:solidFill>
                                <a:latin typeface="Cambria Math" panose="02040503050406030204" pitchFamily="18" charset="0"/>
                              </a:rPr>
                              <m:t>𝑶</m:t>
                            </m:r>
                          </m:e>
                          <m:sub>
                            <m:r>
                              <a:rPr lang="en-US" sz="1800" b="1" i="1">
                                <a:solidFill>
                                  <a:schemeClr val="accent1"/>
                                </a:solidFill>
                                <a:latin typeface="Cambria Math" panose="02040503050406030204" pitchFamily="18" charset="0"/>
                              </a:rPr>
                              <m:t>𝟏</m:t>
                            </m:r>
                          </m:sub>
                        </m:sSub>
                        <m:r>
                          <a:rPr lang="en-US" sz="1800" b="1" i="1">
                            <a:solidFill>
                              <a:schemeClr val="accent1"/>
                            </a:solidFill>
                            <a:latin typeface="Cambria Math" panose="02040503050406030204" pitchFamily="18" charset="0"/>
                          </a:rPr>
                          <m:t>→</m:t>
                        </m:r>
                        <m:r>
                          <a:rPr lang="en-US" sz="1800" b="1" i="1">
                            <a:solidFill>
                              <a:schemeClr val="accent1"/>
                            </a:solidFill>
                            <a:latin typeface="Cambria Math" panose="02040503050406030204" pitchFamily="18" charset="0"/>
                          </a:rPr>
                          <m:t>𝒀</m:t>
                        </m:r>
                      </m:sub>
                    </m:sSub>
                  </m:oMath>
                </a14:m>
                <a:endParaRPr lang="en-US" b="1" dirty="0">
                  <a:latin typeface="Helvetica" pitchFamily="2" charset="0"/>
                </a:endParaRPr>
              </a:p>
            </p:txBody>
          </p:sp>
        </mc:Choice>
        <mc:Fallback>
          <p:sp>
            <p:nvSpPr>
              <p:cNvPr id="7" name="TextBox 6">
                <a:extLst>
                  <a:ext uri="{FF2B5EF4-FFF2-40B4-BE49-F238E27FC236}">
                    <a16:creationId xmlns:a16="http://schemas.microsoft.com/office/drawing/2014/main" id="{7FB8EB7F-B0C0-8746-B3F5-5DF8D13CF1F5}"/>
                  </a:ext>
                </a:extLst>
              </p:cNvPr>
              <p:cNvSpPr txBox="1">
                <a:spLocks noRot="1" noChangeAspect="1" noMove="1" noResize="1" noEditPoints="1" noAdjustHandles="1" noChangeArrowheads="1" noChangeShapeType="1" noTextEdit="1"/>
              </p:cNvSpPr>
              <p:nvPr/>
            </p:nvSpPr>
            <p:spPr>
              <a:xfrm>
                <a:off x="6698499" y="1115550"/>
                <a:ext cx="4426702" cy="1224118"/>
              </a:xfrm>
              <a:prstGeom prst="rect">
                <a:avLst/>
              </a:prstGeom>
              <a:blipFill>
                <a:blip r:embed="rId14"/>
                <a:stretch>
                  <a:fillRect l="-1143" t="-2041" b="-5102"/>
                </a:stretch>
              </a:blipFill>
            </p:spPr>
            <p:txBody>
              <a:bodyPr/>
              <a:lstStyle/>
              <a:p>
                <a:r>
                  <a:rPr lang="en-US">
                    <a:noFill/>
                  </a:rPr>
                  <a:t> </a:t>
                </a:r>
              </a:p>
            </p:txBody>
          </p:sp>
        </mc:Fallback>
      </mc:AlternateContent>
    </p:spTree>
    <p:extLst>
      <p:ext uri="{BB962C8B-B14F-4D97-AF65-F5344CB8AC3E}">
        <p14:creationId xmlns:p14="http://schemas.microsoft.com/office/powerpoint/2010/main" val="2633469363"/>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a:xfrm>
            <a:off x="422536" y="27251"/>
            <a:ext cx="10058400" cy="1371600"/>
          </a:xfrm>
        </p:spPr>
        <p:txBody>
          <a:bodyPr/>
          <a:lstStyle/>
          <a:p>
            <a:r>
              <a:rPr lang="en-US" dirty="0">
                <a:latin typeface="Helvetica" pitchFamily="2" charset="0"/>
              </a:rPr>
              <a:t>Back Propagation Example</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p:txBody>
          <a:bodyPr>
            <a:normAutofit/>
          </a:bodyPr>
          <a:lstStyle/>
          <a:p>
            <a:endParaRPr lang="en-US" sz="2400" dirty="0">
              <a:latin typeface="Helvetica" pitchFamily="2" charset="0"/>
            </a:endParaRPr>
          </a:p>
          <a:p>
            <a:pPr marL="0" indent="0">
              <a:buNone/>
            </a:pPr>
            <a:endParaRPr lang="en-US" sz="2400" dirty="0">
              <a:latin typeface="Helvetica" pitchFamily="2" charset="0"/>
            </a:endParaRPr>
          </a:p>
        </p:txBody>
      </p:sp>
      <p:grpSp>
        <p:nvGrpSpPr>
          <p:cNvPr id="4" name="Group 3">
            <a:extLst>
              <a:ext uri="{FF2B5EF4-FFF2-40B4-BE49-F238E27FC236}">
                <a16:creationId xmlns:a16="http://schemas.microsoft.com/office/drawing/2014/main" id="{F2289EC0-BEE5-C54C-941C-D1D22C501FE9}"/>
              </a:ext>
            </a:extLst>
          </p:cNvPr>
          <p:cNvGrpSpPr/>
          <p:nvPr/>
        </p:nvGrpSpPr>
        <p:grpSpPr>
          <a:xfrm>
            <a:off x="1066799" y="2654306"/>
            <a:ext cx="8459767" cy="3092895"/>
            <a:chOff x="3375581" y="2991232"/>
            <a:chExt cx="4589912" cy="2034562"/>
          </a:xfrm>
        </p:grpSpPr>
        <p:sp>
          <p:nvSpPr>
            <p:cNvPr id="14" name="Oval 13">
              <a:extLst>
                <a:ext uri="{FF2B5EF4-FFF2-40B4-BE49-F238E27FC236}">
                  <a16:creationId xmlns:a16="http://schemas.microsoft.com/office/drawing/2014/main" id="{E74544D5-EB92-D349-B000-DF8E15FD9E07}"/>
                </a:ext>
              </a:extLst>
            </p:cNvPr>
            <p:cNvSpPr/>
            <p:nvPr/>
          </p:nvSpPr>
          <p:spPr>
            <a:xfrm>
              <a:off x="3375582" y="2991232"/>
              <a:ext cx="938637" cy="825956"/>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0.35</a:t>
              </a:r>
            </a:p>
          </p:txBody>
        </p:sp>
        <p:sp>
          <p:nvSpPr>
            <p:cNvPr id="15" name="Oval 14">
              <a:extLst>
                <a:ext uri="{FF2B5EF4-FFF2-40B4-BE49-F238E27FC236}">
                  <a16:creationId xmlns:a16="http://schemas.microsoft.com/office/drawing/2014/main" id="{F521F1DA-EC70-7F4B-9BE4-67D2FF50F7D7}"/>
                </a:ext>
              </a:extLst>
            </p:cNvPr>
            <p:cNvSpPr/>
            <p:nvPr/>
          </p:nvSpPr>
          <p:spPr>
            <a:xfrm>
              <a:off x="3375581" y="4199838"/>
              <a:ext cx="938637" cy="825956"/>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0.9</a:t>
              </a:r>
            </a:p>
          </p:txBody>
        </p:sp>
        <p:sp>
          <p:nvSpPr>
            <p:cNvPr id="16" name="Oval 15">
              <a:extLst>
                <a:ext uri="{FF2B5EF4-FFF2-40B4-BE49-F238E27FC236}">
                  <a16:creationId xmlns:a16="http://schemas.microsoft.com/office/drawing/2014/main" id="{9E2F0B38-4A5D-F14A-80F5-1268744DDA8E}"/>
                </a:ext>
              </a:extLst>
            </p:cNvPr>
            <p:cNvSpPr/>
            <p:nvPr/>
          </p:nvSpPr>
          <p:spPr>
            <a:xfrm>
              <a:off x="5285344" y="3001391"/>
              <a:ext cx="938637" cy="825956"/>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0.68</a:t>
              </a:r>
            </a:p>
          </p:txBody>
        </p:sp>
        <p:sp>
          <p:nvSpPr>
            <p:cNvPr id="17" name="Oval 16">
              <a:extLst>
                <a:ext uri="{FF2B5EF4-FFF2-40B4-BE49-F238E27FC236}">
                  <a16:creationId xmlns:a16="http://schemas.microsoft.com/office/drawing/2014/main" id="{E0DB1823-4CEA-3A4C-B00D-9089ECD8926D}"/>
                </a:ext>
              </a:extLst>
            </p:cNvPr>
            <p:cNvSpPr/>
            <p:nvPr/>
          </p:nvSpPr>
          <p:spPr>
            <a:xfrm>
              <a:off x="5285344" y="4199838"/>
              <a:ext cx="938637" cy="825956"/>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0.66</a:t>
              </a:r>
            </a:p>
          </p:txBody>
        </p:sp>
        <p:sp>
          <p:nvSpPr>
            <p:cNvPr id="18" name="Oval 17">
              <a:extLst>
                <a:ext uri="{FF2B5EF4-FFF2-40B4-BE49-F238E27FC236}">
                  <a16:creationId xmlns:a16="http://schemas.microsoft.com/office/drawing/2014/main" id="{212D0EF4-CDAF-3E48-9762-96B3A0BFDBFE}"/>
                </a:ext>
              </a:extLst>
            </p:cNvPr>
            <p:cNvSpPr/>
            <p:nvPr/>
          </p:nvSpPr>
          <p:spPr>
            <a:xfrm>
              <a:off x="7026856" y="3613735"/>
              <a:ext cx="938637" cy="825956"/>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0.69</a:t>
              </a:r>
            </a:p>
          </p:txBody>
        </p:sp>
        <p:cxnSp>
          <p:nvCxnSpPr>
            <p:cNvPr id="19" name="Straight Arrow Connector 18">
              <a:extLst>
                <a:ext uri="{FF2B5EF4-FFF2-40B4-BE49-F238E27FC236}">
                  <a16:creationId xmlns:a16="http://schemas.microsoft.com/office/drawing/2014/main" id="{904FB72E-F32B-4C40-B12A-58ED7C24BC10}"/>
                </a:ext>
              </a:extLst>
            </p:cNvPr>
            <p:cNvCxnSpPr>
              <a:stCxn id="14" idx="6"/>
              <a:endCxn id="16" idx="2"/>
            </p:cNvCxnSpPr>
            <p:nvPr/>
          </p:nvCxnSpPr>
          <p:spPr>
            <a:xfrm>
              <a:off x="4314219" y="3404210"/>
              <a:ext cx="971125" cy="10159"/>
            </a:xfrm>
            <a:prstGeom prst="straightConnector1">
              <a:avLst/>
            </a:prstGeom>
            <a:solidFill>
              <a:srgbClr val="FF0000"/>
            </a:solidFill>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0EAAED42-6560-7A4C-A1DB-DC39FB8DC617}"/>
                </a:ext>
              </a:extLst>
            </p:cNvPr>
            <p:cNvCxnSpPr/>
            <p:nvPr/>
          </p:nvCxnSpPr>
          <p:spPr>
            <a:xfrm>
              <a:off x="4314219" y="4619991"/>
              <a:ext cx="971125" cy="10159"/>
            </a:xfrm>
            <a:prstGeom prst="straightConnector1">
              <a:avLst/>
            </a:prstGeom>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5DD30C84-2C74-EC49-87EE-7653B34BD18B}"/>
                </a:ext>
              </a:extLst>
            </p:cNvPr>
            <p:cNvCxnSpPr>
              <a:cxnSpLocks/>
              <a:endCxn id="18" idx="2"/>
            </p:cNvCxnSpPr>
            <p:nvPr/>
          </p:nvCxnSpPr>
          <p:spPr>
            <a:xfrm>
              <a:off x="6223981" y="3442259"/>
              <a:ext cx="802875" cy="584454"/>
            </a:xfrm>
            <a:prstGeom prst="straightConnector1">
              <a:avLst/>
            </a:prstGeom>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FF3F8198-7A53-2A45-B950-88C6270E9670}"/>
                </a:ext>
              </a:extLst>
            </p:cNvPr>
            <p:cNvCxnSpPr>
              <a:cxnSpLocks/>
              <a:endCxn id="18" idx="2"/>
            </p:cNvCxnSpPr>
            <p:nvPr/>
          </p:nvCxnSpPr>
          <p:spPr>
            <a:xfrm flipV="1">
              <a:off x="6223981" y="4026713"/>
              <a:ext cx="802875" cy="588198"/>
            </a:xfrm>
            <a:prstGeom prst="straightConnector1">
              <a:avLst/>
            </a:prstGeom>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25B65946-CE70-9244-905F-BFE49F6C6ABD}"/>
                </a:ext>
              </a:extLst>
            </p:cNvPr>
            <p:cNvCxnSpPr>
              <a:cxnSpLocks/>
              <a:stCxn id="14" idx="6"/>
              <a:endCxn id="17" idx="1"/>
            </p:cNvCxnSpPr>
            <p:nvPr/>
          </p:nvCxnSpPr>
          <p:spPr>
            <a:xfrm>
              <a:off x="4314219" y="3404210"/>
              <a:ext cx="1108585" cy="916586"/>
            </a:xfrm>
            <a:prstGeom prst="straightConnector1">
              <a:avLst/>
            </a:prstGeom>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51F8FD80-36AF-EE45-976A-709D04550509}"/>
                </a:ext>
              </a:extLst>
            </p:cNvPr>
            <p:cNvCxnSpPr>
              <a:cxnSpLocks/>
              <a:stCxn id="15" idx="6"/>
              <a:endCxn id="16" idx="3"/>
            </p:cNvCxnSpPr>
            <p:nvPr/>
          </p:nvCxnSpPr>
          <p:spPr>
            <a:xfrm flipV="1">
              <a:off x="4314218" y="3706389"/>
              <a:ext cx="1108586" cy="906427"/>
            </a:xfrm>
            <a:prstGeom prst="straightConnector1">
              <a:avLst/>
            </a:prstGeom>
            <a:solidFill>
              <a:srgbClr val="FF0000"/>
            </a:solidFill>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BB0733E6-4BD7-8F4A-9505-E48C6EE57679}"/>
                  </a:ext>
                </a:extLst>
              </p:cNvPr>
              <p:cNvSpPr txBox="1"/>
              <p:nvPr/>
            </p:nvSpPr>
            <p:spPr>
              <a:xfrm>
                <a:off x="3000051" y="2772304"/>
                <a:ext cx="1449692" cy="4308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𝑤</m:t>
                          </m:r>
                        </m:e>
                        <m:sub>
                          <m:r>
                            <a:rPr lang="en-US" sz="2200" b="0" i="1" smtClean="0">
                              <a:latin typeface="Cambria Math" panose="02040503050406030204" pitchFamily="18" charset="0"/>
                            </a:rPr>
                            <m:t>1</m:t>
                          </m:r>
                        </m:sub>
                      </m:sSub>
                      <m:r>
                        <a:rPr lang="en-US" sz="2200" b="0" i="1" smtClean="0">
                          <a:latin typeface="Cambria Math" panose="02040503050406030204" pitchFamily="18" charset="0"/>
                        </a:rPr>
                        <m:t>=0.10</m:t>
                      </m:r>
                    </m:oMath>
                  </m:oMathPara>
                </a14:m>
                <a:endParaRPr lang="en-US" sz="2200" dirty="0"/>
              </a:p>
            </p:txBody>
          </p:sp>
        </mc:Choice>
        <mc:Fallback xmlns="">
          <p:sp>
            <p:nvSpPr>
              <p:cNvPr id="28" name="TextBox 27">
                <a:extLst>
                  <a:ext uri="{FF2B5EF4-FFF2-40B4-BE49-F238E27FC236}">
                    <a16:creationId xmlns:a16="http://schemas.microsoft.com/office/drawing/2014/main" id="{BB0733E6-4BD7-8F4A-9505-E48C6EE57679}"/>
                  </a:ext>
                </a:extLst>
              </p:cNvPr>
              <p:cNvSpPr txBox="1">
                <a:spLocks noRot="1" noChangeAspect="1" noMove="1" noResize="1" noEditPoints="1" noAdjustHandles="1" noChangeArrowheads="1" noChangeShapeType="1" noTextEdit="1"/>
              </p:cNvSpPr>
              <p:nvPr/>
            </p:nvSpPr>
            <p:spPr>
              <a:xfrm>
                <a:off x="3000051" y="2772304"/>
                <a:ext cx="1449692" cy="430887"/>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26C39DDA-A519-4D4F-A47D-D40ADAB1EF70}"/>
                  </a:ext>
                </a:extLst>
              </p:cNvPr>
              <p:cNvSpPr txBox="1"/>
              <p:nvPr/>
            </p:nvSpPr>
            <p:spPr>
              <a:xfrm>
                <a:off x="2988090" y="5125918"/>
                <a:ext cx="1239698" cy="430887"/>
              </a:xfrm>
              <a:prstGeom prst="rect">
                <a:avLst/>
              </a:prstGeom>
              <a:noFill/>
            </p:spPr>
            <p:txBody>
              <a:bodyPr wrap="none" rtlCol="0">
                <a:spAutoFit/>
              </a:bodyPr>
              <a:lstStyle/>
              <a:p>
                <a14:m>
                  <m:oMath xmlns:m="http://schemas.openxmlformats.org/officeDocument/2006/math">
                    <m:sSub>
                      <m:sSubPr>
                        <m:ctrlPr>
                          <a:rPr lang="en-US" sz="2200" b="0" i="1" smtClean="0">
                            <a:latin typeface="Cambria Math" panose="02040503050406030204" pitchFamily="18" charset="0"/>
                            <a:ea typeface="Cambria Math" panose="02040503050406030204" pitchFamily="18" charset="0"/>
                          </a:rPr>
                        </m:ctrlPr>
                      </m:sSubPr>
                      <m:e>
                        <m:r>
                          <a:rPr lang="en-US" sz="2200" b="0" i="1" smtClean="0">
                            <a:latin typeface="Cambria Math" panose="02040503050406030204" pitchFamily="18" charset="0"/>
                            <a:ea typeface="Cambria Math" panose="02040503050406030204" pitchFamily="18" charset="0"/>
                          </a:rPr>
                          <m:t>𝑤</m:t>
                        </m:r>
                      </m:e>
                      <m:sub>
                        <m:r>
                          <a:rPr lang="en-US" sz="2200" b="0" i="1" smtClean="0">
                            <a:latin typeface="Cambria Math" panose="02040503050406030204" pitchFamily="18" charset="0"/>
                            <a:ea typeface="Cambria Math" panose="02040503050406030204" pitchFamily="18" charset="0"/>
                          </a:rPr>
                          <m:t>4</m:t>
                        </m:r>
                      </m:sub>
                    </m:sSub>
                  </m:oMath>
                </a14:m>
                <a:r>
                  <a:rPr lang="en-US" sz="2200" dirty="0">
                    <a:latin typeface="Cambria Math" panose="02040503050406030204" pitchFamily="18" charset="0"/>
                    <a:ea typeface="Cambria Math" panose="02040503050406030204" pitchFamily="18" charset="0"/>
                  </a:rPr>
                  <a:t>=0.60</a:t>
                </a:r>
              </a:p>
            </p:txBody>
          </p:sp>
        </mc:Choice>
        <mc:Fallback xmlns="">
          <p:sp>
            <p:nvSpPr>
              <p:cNvPr id="29" name="TextBox 28">
                <a:extLst>
                  <a:ext uri="{FF2B5EF4-FFF2-40B4-BE49-F238E27FC236}">
                    <a16:creationId xmlns:a16="http://schemas.microsoft.com/office/drawing/2014/main" id="{26C39DDA-A519-4D4F-A47D-D40ADAB1EF70}"/>
                  </a:ext>
                </a:extLst>
              </p:cNvPr>
              <p:cNvSpPr txBox="1">
                <a:spLocks noRot="1" noChangeAspect="1" noMove="1" noResize="1" noEditPoints="1" noAdjustHandles="1" noChangeArrowheads="1" noChangeShapeType="1" noTextEdit="1"/>
              </p:cNvSpPr>
              <p:nvPr/>
            </p:nvSpPr>
            <p:spPr>
              <a:xfrm>
                <a:off x="2988090" y="5125918"/>
                <a:ext cx="1239698" cy="430887"/>
              </a:xfrm>
              <a:prstGeom prst="rect">
                <a:avLst/>
              </a:prstGeom>
              <a:blipFill>
                <a:blip r:embed="rId3"/>
                <a:stretch>
                  <a:fillRect t="-8571" r="-4040" b="-25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37663B59-496B-7949-B018-1E24CA72E070}"/>
                  </a:ext>
                </a:extLst>
              </p:cNvPr>
              <p:cNvSpPr txBox="1"/>
              <p:nvPr/>
            </p:nvSpPr>
            <p:spPr>
              <a:xfrm>
                <a:off x="6698499" y="3201761"/>
                <a:ext cx="1373261" cy="430887"/>
              </a:xfrm>
              <a:prstGeom prst="rect">
                <a:avLst/>
              </a:prstGeom>
              <a:noFill/>
            </p:spPr>
            <p:txBody>
              <a:bodyPr wrap="none" rtlCol="0">
                <a:spAutoFit/>
              </a:bodyPr>
              <a:lstStyle/>
              <a:p>
                <a14:m>
                  <m:oMath xmlns:m="http://schemas.openxmlformats.org/officeDocument/2006/math">
                    <m:sSub>
                      <m:sSubPr>
                        <m:ctrlPr>
                          <a:rPr lang="en-US" sz="2200" b="0" i="1" smtClean="0">
                            <a:latin typeface="Cambria Math" panose="02040503050406030204" pitchFamily="18" charset="0"/>
                            <a:ea typeface="Cambria Math" panose="02040503050406030204" pitchFamily="18" charset="0"/>
                          </a:rPr>
                        </m:ctrlPr>
                      </m:sSubPr>
                      <m:e>
                        <m:r>
                          <a:rPr lang="en-US" sz="2200" b="0" i="1" smtClean="0">
                            <a:latin typeface="Cambria Math" panose="02040503050406030204" pitchFamily="18" charset="0"/>
                            <a:ea typeface="Cambria Math" panose="02040503050406030204" pitchFamily="18" charset="0"/>
                          </a:rPr>
                          <m:t>𝑤</m:t>
                        </m:r>
                      </m:e>
                      <m:sub>
                        <m:r>
                          <a:rPr lang="en-US" sz="2200" b="0" i="1" smtClean="0">
                            <a:latin typeface="Cambria Math" panose="02040503050406030204" pitchFamily="18" charset="0"/>
                            <a:ea typeface="Cambria Math" panose="02040503050406030204" pitchFamily="18" charset="0"/>
                          </a:rPr>
                          <m:t>5</m:t>
                        </m:r>
                      </m:sub>
                    </m:sSub>
                  </m:oMath>
                </a14:m>
                <a:r>
                  <a:rPr lang="en-US" sz="2200" dirty="0">
                    <a:latin typeface="Cambria Math" panose="02040503050406030204" pitchFamily="18" charset="0"/>
                    <a:ea typeface="Cambria Math" panose="02040503050406030204" pitchFamily="18" charset="0"/>
                  </a:rPr>
                  <a:t> = 0.30</a:t>
                </a:r>
              </a:p>
            </p:txBody>
          </p:sp>
        </mc:Choice>
        <mc:Fallback xmlns="">
          <p:sp>
            <p:nvSpPr>
              <p:cNvPr id="32" name="TextBox 31">
                <a:extLst>
                  <a:ext uri="{FF2B5EF4-FFF2-40B4-BE49-F238E27FC236}">
                    <a16:creationId xmlns:a16="http://schemas.microsoft.com/office/drawing/2014/main" id="{37663B59-496B-7949-B018-1E24CA72E070}"/>
                  </a:ext>
                </a:extLst>
              </p:cNvPr>
              <p:cNvSpPr txBox="1">
                <a:spLocks noRot="1" noChangeAspect="1" noMove="1" noResize="1" noEditPoints="1" noAdjustHandles="1" noChangeArrowheads="1" noChangeShapeType="1" noTextEdit="1"/>
              </p:cNvSpPr>
              <p:nvPr/>
            </p:nvSpPr>
            <p:spPr>
              <a:xfrm>
                <a:off x="6698499" y="3201761"/>
                <a:ext cx="1373261" cy="430887"/>
              </a:xfrm>
              <a:prstGeom prst="rect">
                <a:avLst/>
              </a:prstGeom>
              <a:blipFill>
                <a:blip r:embed="rId4"/>
                <a:stretch>
                  <a:fillRect t="-8824" r="-3636" b="-2941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C68DF134-F471-7946-A598-A6E86653C083}"/>
                  </a:ext>
                </a:extLst>
              </p:cNvPr>
              <p:cNvSpPr txBox="1"/>
              <p:nvPr/>
            </p:nvSpPr>
            <p:spPr>
              <a:xfrm>
                <a:off x="6698499" y="4778776"/>
                <a:ext cx="1456231" cy="4308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𝑤</m:t>
                          </m:r>
                        </m:e>
                        <m:sub>
                          <m:r>
                            <a:rPr lang="en-US" sz="2200" b="0" i="1" smtClean="0">
                              <a:latin typeface="Cambria Math" panose="02040503050406030204" pitchFamily="18" charset="0"/>
                            </a:rPr>
                            <m:t>6</m:t>
                          </m:r>
                        </m:sub>
                      </m:sSub>
                      <m:r>
                        <a:rPr lang="en-US" sz="2200" b="0" i="1" smtClean="0">
                          <a:latin typeface="Cambria Math" panose="02040503050406030204" pitchFamily="18" charset="0"/>
                        </a:rPr>
                        <m:t>=0.90</m:t>
                      </m:r>
                    </m:oMath>
                  </m:oMathPara>
                </a14:m>
                <a:endParaRPr lang="en-US" sz="2200" dirty="0"/>
              </a:p>
            </p:txBody>
          </p:sp>
        </mc:Choice>
        <mc:Fallback xmlns="">
          <p:sp>
            <p:nvSpPr>
              <p:cNvPr id="33" name="TextBox 32">
                <a:extLst>
                  <a:ext uri="{FF2B5EF4-FFF2-40B4-BE49-F238E27FC236}">
                    <a16:creationId xmlns:a16="http://schemas.microsoft.com/office/drawing/2014/main" id="{C68DF134-F471-7946-A598-A6E86653C083}"/>
                  </a:ext>
                </a:extLst>
              </p:cNvPr>
              <p:cNvSpPr txBox="1">
                <a:spLocks noRot="1" noChangeAspect="1" noMove="1" noResize="1" noEditPoints="1" noAdjustHandles="1" noChangeArrowheads="1" noChangeShapeType="1" noTextEdit="1"/>
              </p:cNvSpPr>
              <p:nvPr/>
            </p:nvSpPr>
            <p:spPr>
              <a:xfrm>
                <a:off x="6698499" y="4778776"/>
                <a:ext cx="1456231" cy="430887"/>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Content Placeholder 2">
                <a:extLst>
                  <a:ext uri="{FF2B5EF4-FFF2-40B4-BE49-F238E27FC236}">
                    <a16:creationId xmlns:a16="http://schemas.microsoft.com/office/drawing/2014/main" id="{9EDBD7F6-A329-774F-8090-73CBB6B6EE1A}"/>
                  </a:ext>
                </a:extLst>
              </p:cNvPr>
              <p:cNvSpPr txBox="1">
                <a:spLocks/>
              </p:cNvSpPr>
              <p:nvPr/>
            </p:nvSpPr>
            <p:spPr>
              <a:xfrm>
                <a:off x="5953987" y="2513578"/>
                <a:ext cx="878543" cy="49127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b="0" i="1" dirty="0" smtClean="0">
                              <a:solidFill>
                                <a:schemeClr val="tx1"/>
                              </a:solidFill>
                              <a:latin typeface="Cambria Math" panose="02040503050406030204" pitchFamily="18" charset="0"/>
                            </a:rPr>
                          </m:ctrlPr>
                        </m:sSubPr>
                        <m:e>
                          <m:r>
                            <a:rPr lang="en-US" i="1" dirty="0" smtClean="0">
                              <a:solidFill>
                                <a:schemeClr val="tx1"/>
                              </a:solidFill>
                              <a:latin typeface="Cambria Math" panose="02040503050406030204" pitchFamily="18" charset="0"/>
                            </a:rPr>
                            <m:t>𝐻</m:t>
                          </m:r>
                        </m:e>
                        <m:sub>
                          <m:r>
                            <a:rPr lang="en-US" i="1" dirty="0" smtClean="0">
                              <a:solidFill>
                                <a:schemeClr val="tx1"/>
                              </a:solidFill>
                              <a:latin typeface="Cambria Math" panose="02040503050406030204" pitchFamily="18" charset="0"/>
                            </a:rPr>
                            <m:t>1</m:t>
                          </m:r>
                        </m:sub>
                      </m:sSub>
                    </m:oMath>
                  </m:oMathPara>
                </a14:m>
                <a:endParaRPr lang="en-US" dirty="0"/>
              </a:p>
            </p:txBody>
          </p:sp>
        </mc:Choice>
        <mc:Fallback xmlns="">
          <p:sp>
            <p:nvSpPr>
              <p:cNvPr id="34" name="Content Placeholder 2">
                <a:extLst>
                  <a:ext uri="{FF2B5EF4-FFF2-40B4-BE49-F238E27FC236}">
                    <a16:creationId xmlns:a16="http://schemas.microsoft.com/office/drawing/2014/main" id="{9EDBD7F6-A329-774F-8090-73CBB6B6EE1A}"/>
                  </a:ext>
                </a:extLst>
              </p:cNvPr>
              <p:cNvSpPr txBox="1">
                <a:spLocks noRot="1" noChangeAspect="1" noMove="1" noResize="1" noEditPoints="1" noAdjustHandles="1" noChangeArrowheads="1" noChangeShapeType="1" noTextEdit="1"/>
              </p:cNvSpPr>
              <p:nvPr/>
            </p:nvSpPr>
            <p:spPr>
              <a:xfrm>
                <a:off x="5953987" y="2513578"/>
                <a:ext cx="878543" cy="491270"/>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Content Placeholder 2">
                <a:extLst>
                  <a:ext uri="{FF2B5EF4-FFF2-40B4-BE49-F238E27FC236}">
                    <a16:creationId xmlns:a16="http://schemas.microsoft.com/office/drawing/2014/main" id="{9D8CC347-2FA3-E24F-9CB3-9A70A2102FC0}"/>
                  </a:ext>
                </a:extLst>
              </p:cNvPr>
              <p:cNvSpPr txBox="1">
                <a:spLocks/>
              </p:cNvSpPr>
              <p:nvPr/>
            </p:nvSpPr>
            <p:spPr>
              <a:xfrm>
                <a:off x="5875254" y="4260448"/>
                <a:ext cx="878543" cy="49127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b="0" i="1" dirty="0" smtClean="0">
                              <a:solidFill>
                                <a:schemeClr val="tx1"/>
                              </a:solidFill>
                              <a:latin typeface="Cambria Math" panose="02040503050406030204" pitchFamily="18" charset="0"/>
                            </a:rPr>
                          </m:ctrlPr>
                        </m:sSubPr>
                        <m:e>
                          <m:r>
                            <a:rPr lang="en-US" i="1" dirty="0" smtClean="0">
                              <a:solidFill>
                                <a:schemeClr val="tx1"/>
                              </a:solidFill>
                              <a:latin typeface="Cambria Math" panose="02040503050406030204" pitchFamily="18" charset="0"/>
                            </a:rPr>
                            <m:t>𝐻</m:t>
                          </m:r>
                        </m:e>
                        <m:sub>
                          <m:r>
                            <a:rPr lang="en-US" b="0" i="1" dirty="0" smtClean="0">
                              <a:solidFill>
                                <a:schemeClr val="tx1"/>
                              </a:solidFill>
                              <a:latin typeface="Cambria Math" panose="02040503050406030204" pitchFamily="18" charset="0"/>
                            </a:rPr>
                            <m:t>2</m:t>
                          </m:r>
                        </m:sub>
                      </m:sSub>
                    </m:oMath>
                  </m:oMathPara>
                </a14:m>
                <a:endParaRPr lang="en-US" dirty="0"/>
              </a:p>
            </p:txBody>
          </p:sp>
        </mc:Choice>
        <mc:Fallback xmlns="">
          <p:sp>
            <p:nvSpPr>
              <p:cNvPr id="35" name="Content Placeholder 2">
                <a:extLst>
                  <a:ext uri="{FF2B5EF4-FFF2-40B4-BE49-F238E27FC236}">
                    <a16:creationId xmlns:a16="http://schemas.microsoft.com/office/drawing/2014/main" id="{9D8CC347-2FA3-E24F-9CB3-9A70A2102FC0}"/>
                  </a:ext>
                </a:extLst>
              </p:cNvPr>
              <p:cNvSpPr txBox="1">
                <a:spLocks noRot="1" noChangeAspect="1" noMove="1" noResize="1" noEditPoints="1" noAdjustHandles="1" noChangeArrowheads="1" noChangeShapeType="1" noTextEdit="1"/>
              </p:cNvSpPr>
              <p:nvPr/>
            </p:nvSpPr>
            <p:spPr>
              <a:xfrm>
                <a:off x="5875254" y="4260448"/>
                <a:ext cx="878543" cy="491270"/>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Content Placeholder 2">
                <a:extLst>
                  <a:ext uri="{FF2B5EF4-FFF2-40B4-BE49-F238E27FC236}">
                    <a16:creationId xmlns:a16="http://schemas.microsoft.com/office/drawing/2014/main" id="{A3511906-2F34-2B4E-898C-BF187B86B7A7}"/>
                  </a:ext>
                </a:extLst>
              </p:cNvPr>
              <p:cNvSpPr txBox="1">
                <a:spLocks/>
              </p:cNvSpPr>
              <p:nvPr/>
            </p:nvSpPr>
            <p:spPr>
              <a:xfrm>
                <a:off x="9087294" y="3314198"/>
                <a:ext cx="878543" cy="49127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b="0" i="1" dirty="0" smtClean="0">
                              <a:solidFill>
                                <a:schemeClr val="tx1"/>
                              </a:solidFill>
                              <a:latin typeface="Cambria Math" panose="02040503050406030204" pitchFamily="18" charset="0"/>
                            </a:rPr>
                          </m:ctrlPr>
                        </m:sSubPr>
                        <m:e>
                          <m:r>
                            <a:rPr lang="en-US" b="0" i="1" dirty="0" smtClean="0">
                              <a:solidFill>
                                <a:schemeClr val="tx1"/>
                              </a:solidFill>
                              <a:latin typeface="Cambria Math" panose="02040503050406030204" pitchFamily="18" charset="0"/>
                            </a:rPr>
                            <m:t>𝑂</m:t>
                          </m:r>
                        </m:e>
                        <m:sub>
                          <m:r>
                            <a:rPr lang="en-US" i="1" dirty="0" smtClean="0">
                              <a:solidFill>
                                <a:schemeClr val="tx1"/>
                              </a:solidFill>
                              <a:latin typeface="Cambria Math" panose="02040503050406030204" pitchFamily="18" charset="0"/>
                            </a:rPr>
                            <m:t>1</m:t>
                          </m:r>
                        </m:sub>
                      </m:sSub>
                    </m:oMath>
                  </m:oMathPara>
                </a14:m>
                <a:endParaRPr lang="en-US" dirty="0"/>
              </a:p>
            </p:txBody>
          </p:sp>
        </mc:Choice>
        <mc:Fallback xmlns="">
          <p:sp>
            <p:nvSpPr>
              <p:cNvPr id="36" name="Content Placeholder 2">
                <a:extLst>
                  <a:ext uri="{FF2B5EF4-FFF2-40B4-BE49-F238E27FC236}">
                    <a16:creationId xmlns:a16="http://schemas.microsoft.com/office/drawing/2014/main" id="{A3511906-2F34-2B4E-898C-BF187B86B7A7}"/>
                  </a:ext>
                </a:extLst>
              </p:cNvPr>
              <p:cNvSpPr txBox="1">
                <a:spLocks noRot="1" noChangeAspect="1" noMove="1" noResize="1" noEditPoints="1" noAdjustHandles="1" noChangeArrowheads="1" noChangeShapeType="1" noTextEdit="1"/>
              </p:cNvSpPr>
              <p:nvPr/>
            </p:nvSpPr>
            <p:spPr>
              <a:xfrm>
                <a:off x="9087294" y="3314198"/>
                <a:ext cx="878543" cy="491270"/>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Content Placeholder 2">
                <a:extLst>
                  <a:ext uri="{FF2B5EF4-FFF2-40B4-BE49-F238E27FC236}">
                    <a16:creationId xmlns:a16="http://schemas.microsoft.com/office/drawing/2014/main" id="{E6FE47F3-203E-1C4C-BBDE-FEE31023C960}"/>
                  </a:ext>
                </a:extLst>
              </p:cNvPr>
              <p:cNvSpPr txBox="1">
                <a:spLocks/>
              </p:cNvSpPr>
              <p:nvPr/>
            </p:nvSpPr>
            <p:spPr>
              <a:xfrm>
                <a:off x="460243" y="2972616"/>
                <a:ext cx="878543" cy="49127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𝐼</m:t>
                          </m:r>
                        </m:e>
                        <m:sub>
                          <m:r>
                            <a:rPr lang="en-US" i="1" dirty="0" smtClean="0">
                              <a:latin typeface="Cambria Math" panose="02040503050406030204" pitchFamily="18" charset="0"/>
                            </a:rPr>
                            <m:t>1</m:t>
                          </m:r>
                        </m:sub>
                      </m:sSub>
                    </m:oMath>
                  </m:oMathPara>
                </a14:m>
                <a:endParaRPr lang="en-US" dirty="0"/>
              </a:p>
            </p:txBody>
          </p:sp>
        </mc:Choice>
        <mc:Fallback xmlns="">
          <p:sp>
            <p:nvSpPr>
              <p:cNvPr id="37" name="Content Placeholder 2">
                <a:extLst>
                  <a:ext uri="{FF2B5EF4-FFF2-40B4-BE49-F238E27FC236}">
                    <a16:creationId xmlns:a16="http://schemas.microsoft.com/office/drawing/2014/main" id="{E6FE47F3-203E-1C4C-BBDE-FEE31023C960}"/>
                  </a:ext>
                </a:extLst>
              </p:cNvPr>
              <p:cNvSpPr txBox="1">
                <a:spLocks noRot="1" noChangeAspect="1" noMove="1" noResize="1" noEditPoints="1" noAdjustHandles="1" noChangeArrowheads="1" noChangeShapeType="1" noTextEdit="1"/>
              </p:cNvSpPr>
              <p:nvPr/>
            </p:nvSpPr>
            <p:spPr>
              <a:xfrm>
                <a:off x="460243" y="2972616"/>
                <a:ext cx="878543" cy="491270"/>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Content Placeholder 2">
                <a:extLst>
                  <a:ext uri="{FF2B5EF4-FFF2-40B4-BE49-F238E27FC236}">
                    <a16:creationId xmlns:a16="http://schemas.microsoft.com/office/drawing/2014/main" id="{8DDE642B-DD9F-594F-96A3-C488EC8620DC}"/>
                  </a:ext>
                </a:extLst>
              </p:cNvPr>
              <p:cNvSpPr txBox="1">
                <a:spLocks/>
              </p:cNvSpPr>
              <p:nvPr/>
            </p:nvSpPr>
            <p:spPr>
              <a:xfrm>
                <a:off x="460243" y="4873766"/>
                <a:ext cx="878543" cy="49127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𝐼</m:t>
                          </m:r>
                        </m:e>
                        <m:sub>
                          <m:r>
                            <a:rPr lang="en-US" i="1" dirty="0" smtClean="0">
                              <a:latin typeface="Cambria Math" panose="02040503050406030204" pitchFamily="18" charset="0"/>
                            </a:rPr>
                            <m:t>2</m:t>
                          </m:r>
                        </m:sub>
                      </m:sSub>
                    </m:oMath>
                  </m:oMathPara>
                </a14:m>
                <a:endParaRPr lang="en-US" dirty="0"/>
              </a:p>
            </p:txBody>
          </p:sp>
        </mc:Choice>
        <mc:Fallback xmlns="">
          <p:sp>
            <p:nvSpPr>
              <p:cNvPr id="38" name="Content Placeholder 2">
                <a:extLst>
                  <a:ext uri="{FF2B5EF4-FFF2-40B4-BE49-F238E27FC236}">
                    <a16:creationId xmlns:a16="http://schemas.microsoft.com/office/drawing/2014/main" id="{8DDE642B-DD9F-594F-96A3-C488EC8620DC}"/>
                  </a:ext>
                </a:extLst>
              </p:cNvPr>
              <p:cNvSpPr txBox="1">
                <a:spLocks noRot="1" noChangeAspect="1" noMove="1" noResize="1" noEditPoints="1" noAdjustHandles="1" noChangeArrowheads="1" noChangeShapeType="1" noTextEdit="1"/>
              </p:cNvSpPr>
              <p:nvPr/>
            </p:nvSpPr>
            <p:spPr>
              <a:xfrm>
                <a:off x="460243" y="4873766"/>
                <a:ext cx="878543" cy="491270"/>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F3B050E5-10C6-794C-BDCC-F074D043D9DF}"/>
                  </a:ext>
                </a:extLst>
              </p:cNvPr>
              <p:cNvSpPr txBox="1"/>
              <p:nvPr/>
            </p:nvSpPr>
            <p:spPr>
              <a:xfrm>
                <a:off x="531729" y="1227639"/>
                <a:ext cx="10687050" cy="98655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m:rPr>
                          <m:sty m:val="p"/>
                        </m:rPr>
                        <a:rPr lang="en-US" sz="2400" smtClean="0">
                          <a:latin typeface="Cambria Math" panose="02040503050406030204" pitchFamily="18" charset="0"/>
                        </a:rPr>
                        <m:t>Δ</m:t>
                      </m:r>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𝑂</m:t>
                              </m:r>
                            </m:e>
                            <m:sub>
                              <m:r>
                                <a:rPr lang="en-US" sz="2400" i="1">
                                  <a:latin typeface="Cambria Math" panose="02040503050406030204" pitchFamily="18" charset="0"/>
                                </a:rPr>
                                <m:t>1</m:t>
                              </m:r>
                            </m:sub>
                          </m:sSub>
                        </m:e>
                      </m:d>
                      <m:r>
                        <a:rPr lang="en-US" sz="2400" i="1">
                          <a:latin typeface="Cambria Math" panose="02040503050406030204" pitchFamily="18" charset="0"/>
                        </a:rPr>
                        <m:t>=</m:t>
                      </m:r>
                      <m:r>
                        <a:rPr lang="en-US" sz="2400" b="0" i="1" smtClean="0">
                          <a:latin typeface="Cambria Math" panose="02040503050406030204" pitchFamily="18" charset="0"/>
                        </a:rPr>
                        <m:t>0.69</m:t>
                      </m:r>
                      <m:d>
                        <m:dPr>
                          <m:ctrlPr>
                            <a:rPr lang="en-US" sz="2400" i="1">
                              <a:latin typeface="Cambria Math" panose="02040503050406030204" pitchFamily="18" charset="0"/>
                            </a:rPr>
                          </m:ctrlPr>
                        </m:dPr>
                        <m:e>
                          <m:r>
                            <a:rPr lang="en-US" sz="2400" i="1">
                              <a:latin typeface="Cambria Math" panose="02040503050406030204" pitchFamily="18" charset="0"/>
                            </a:rPr>
                            <m:t>1−</m:t>
                          </m:r>
                          <m:r>
                            <a:rPr lang="en-US" sz="2400" b="0" i="1" smtClean="0">
                              <a:latin typeface="Cambria Math" panose="02040503050406030204" pitchFamily="18" charset="0"/>
                            </a:rPr>
                            <m:t>0.69</m:t>
                          </m:r>
                        </m:e>
                      </m:d>
                      <m:nary>
                        <m:naryPr>
                          <m:chr m:val="∑"/>
                          <m:supHide m:val="on"/>
                          <m:ctrlPr>
                            <a:rPr lang="en-US" sz="2400" i="1">
                              <a:latin typeface="Cambria Math" panose="02040503050406030204" pitchFamily="18" charset="0"/>
                            </a:rPr>
                          </m:ctrlPr>
                        </m:naryPr>
                        <m:sub>
                          <m:r>
                            <a:rPr lang="en-US" sz="2400" i="1">
                              <a:latin typeface="Cambria Math" panose="02040503050406030204" pitchFamily="18" charset="0"/>
                            </a:rPr>
                            <m:t>𝑌</m:t>
                          </m:r>
                        </m:sub>
                        <m:sup/>
                        <m:e>
                          <m:sSub>
                            <m:sSubPr>
                              <m:ctrlPr>
                                <a:rPr lang="en-US" sz="2400" i="1">
                                  <a:latin typeface="Cambria Math" panose="02040503050406030204" pitchFamily="18" charset="0"/>
                                </a:rPr>
                              </m:ctrlPr>
                            </m:sSubPr>
                            <m:e>
                              <m:r>
                                <a:rPr lang="en-US" sz="2400" i="1">
                                  <a:latin typeface="Cambria Math" panose="02040503050406030204" pitchFamily="18" charset="0"/>
                                </a:rPr>
                                <m:t>𝑤</m:t>
                              </m:r>
                            </m:e>
                            <m:sub>
                              <m:sSub>
                                <m:sSubPr>
                                  <m:ctrlPr>
                                    <a:rPr lang="en-US" sz="2400" i="1">
                                      <a:latin typeface="Cambria Math" panose="02040503050406030204" pitchFamily="18" charset="0"/>
                                    </a:rPr>
                                  </m:ctrlPr>
                                </m:sSubPr>
                                <m:e>
                                  <m:r>
                                    <a:rPr lang="en-US" sz="2400" i="1">
                                      <a:latin typeface="Cambria Math" panose="02040503050406030204" pitchFamily="18" charset="0"/>
                                    </a:rPr>
                                    <m:t>𝑂</m:t>
                                  </m:r>
                                </m:e>
                                <m:sub>
                                  <m:r>
                                    <a:rPr lang="en-US" sz="2400" i="1">
                                      <a:latin typeface="Cambria Math" panose="02040503050406030204" pitchFamily="18" charset="0"/>
                                    </a:rPr>
                                    <m:t>1</m:t>
                                  </m:r>
                                </m:sub>
                              </m:sSub>
                              <m:r>
                                <a:rPr lang="en-US" sz="2400" i="1">
                                  <a:latin typeface="Cambria Math" panose="02040503050406030204" pitchFamily="18" charset="0"/>
                                </a:rPr>
                                <m:t>→</m:t>
                              </m:r>
                              <m:r>
                                <a:rPr lang="en-US" sz="2400" i="1">
                                  <a:latin typeface="Cambria Math" panose="02040503050406030204" pitchFamily="18" charset="0"/>
                                </a:rPr>
                                <m:t>𝑌</m:t>
                              </m:r>
                            </m:sub>
                          </m:sSub>
                          <m:r>
                            <m:rPr>
                              <m:sty m:val="p"/>
                            </m:rPr>
                            <a:rPr lang="en-US" sz="2400">
                              <a:latin typeface="Cambria Math" panose="02040503050406030204" pitchFamily="18" charset="0"/>
                            </a:rPr>
                            <m:t>Δ</m:t>
                          </m:r>
                          <m:d>
                            <m:dPr>
                              <m:ctrlPr>
                                <a:rPr lang="en-US" sz="2400" i="1">
                                  <a:latin typeface="Cambria Math" panose="02040503050406030204" pitchFamily="18" charset="0"/>
                                </a:rPr>
                              </m:ctrlPr>
                            </m:dPr>
                            <m:e>
                              <m:r>
                                <a:rPr lang="en-US" sz="2400" i="1">
                                  <a:latin typeface="Cambria Math" panose="02040503050406030204" pitchFamily="18" charset="0"/>
                                </a:rPr>
                                <m:t>𝑌</m:t>
                              </m:r>
                            </m:e>
                          </m:d>
                        </m:e>
                      </m:nary>
                    </m:oMath>
                  </m:oMathPara>
                </a14:m>
                <a:endParaRPr lang="en-US" sz="2400" dirty="0"/>
              </a:p>
            </p:txBody>
          </p:sp>
        </mc:Choice>
        <mc:Fallback xmlns="">
          <p:sp>
            <p:nvSpPr>
              <p:cNvPr id="5" name="TextBox 4">
                <a:extLst>
                  <a:ext uri="{FF2B5EF4-FFF2-40B4-BE49-F238E27FC236}">
                    <a16:creationId xmlns:a16="http://schemas.microsoft.com/office/drawing/2014/main" id="{F3B050E5-10C6-794C-BDCC-F074D043D9DF}"/>
                  </a:ext>
                </a:extLst>
              </p:cNvPr>
              <p:cNvSpPr txBox="1">
                <a:spLocks noRot="1" noChangeAspect="1" noMove="1" noResize="1" noEditPoints="1" noAdjustHandles="1" noChangeArrowheads="1" noChangeShapeType="1" noTextEdit="1"/>
              </p:cNvSpPr>
              <p:nvPr/>
            </p:nvSpPr>
            <p:spPr>
              <a:xfrm>
                <a:off x="531729" y="1227639"/>
                <a:ext cx="10687050" cy="986552"/>
              </a:xfrm>
              <a:prstGeom prst="rect">
                <a:avLst/>
              </a:prstGeom>
              <a:blipFill>
                <a:blip r:embed="rId11"/>
                <a:stretch>
                  <a:fillRect l="-119" t="-129487" b="-1820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2644A6DB-99F0-164F-9D11-5E4655BA3F62}"/>
                  </a:ext>
                </a:extLst>
              </p:cNvPr>
              <p:cNvSpPr txBox="1"/>
              <p:nvPr/>
            </p:nvSpPr>
            <p:spPr>
              <a:xfrm>
                <a:off x="2170322" y="3686558"/>
                <a:ext cx="1456232" cy="4308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𝑤</m:t>
                          </m:r>
                        </m:e>
                        <m:sub>
                          <m:r>
                            <a:rPr lang="en-US" sz="2200" b="0" i="1" smtClean="0">
                              <a:latin typeface="Cambria Math" panose="02040503050406030204" pitchFamily="18" charset="0"/>
                            </a:rPr>
                            <m:t>2</m:t>
                          </m:r>
                        </m:sub>
                      </m:sSub>
                      <m:r>
                        <a:rPr lang="en-US" sz="2200" b="0" i="1" smtClean="0">
                          <a:latin typeface="Cambria Math" panose="02040503050406030204" pitchFamily="18" charset="0"/>
                        </a:rPr>
                        <m:t>=0.40</m:t>
                      </m:r>
                    </m:oMath>
                  </m:oMathPara>
                </a14:m>
                <a:endParaRPr lang="en-US" sz="2200" dirty="0"/>
              </a:p>
            </p:txBody>
          </p:sp>
        </mc:Choice>
        <mc:Fallback xmlns="">
          <p:sp>
            <p:nvSpPr>
              <p:cNvPr id="39" name="TextBox 38">
                <a:extLst>
                  <a:ext uri="{FF2B5EF4-FFF2-40B4-BE49-F238E27FC236}">
                    <a16:creationId xmlns:a16="http://schemas.microsoft.com/office/drawing/2014/main" id="{2644A6DB-99F0-164F-9D11-5E4655BA3F62}"/>
                  </a:ext>
                </a:extLst>
              </p:cNvPr>
              <p:cNvSpPr txBox="1">
                <a:spLocks noRot="1" noChangeAspect="1" noMove="1" noResize="1" noEditPoints="1" noAdjustHandles="1" noChangeArrowheads="1" noChangeShapeType="1" noTextEdit="1"/>
              </p:cNvSpPr>
              <p:nvPr/>
            </p:nvSpPr>
            <p:spPr>
              <a:xfrm>
                <a:off x="2170322" y="3686558"/>
                <a:ext cx="1456232" cy="430887"/>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3E3B7B50-ABF0-0245-BBC9-874F739BB847}"/>
                  </a:ext>
                </a:extLst>
              </p:cNvPr>
              <p:cNvSpPr txBox="1"/>
              <p:nvPr/>
            </p:nvSpPr>
            <p:spPr>
              <a:xfrm>
                <a:off x="2386565" y="4244592"/>
                <a:ext cx="1248227" cy="430887"/>
              </a:xfrm>
              <a:prstGeom prst="rect">
                <a:avLst/>
              </a:prstGeom>
              <a:noFill/>
            </p:spPr>
            <p:txBody>
              <a:bodyPr wrap="none" rtlCol="0">
                <a:spAutoFit/>
              </a:bodyPr>
              <a:lstStyle/>
              <a:p>
                <a14:m>
                  <m:oMath xmlns:m="http://schemas.openxmlformats.org/officeDocument/2006/math">
                    <m:sSub>
                      <m:sSubPr>
                        <m:ctrlPr>
                          <a:rPr lang="en-US" sz="2200" b="0" i="1" smtClean="0">
                            <a:latin typeface="Cambria Math" panose="02040503050406030204" pitchFamily="18" charset="0"/>
                            <a:ea typeface="Cambria Math" panose="02040503050406030204" pitchFamily="18" charset="0"/>
                          </a:rPr>
                        </m:ctrlPr>
                      </m:sSubPr>
                      <m:e>
                        <m:r>
                          <a:rPr lang="en-US" sz="2200" b="0" i="1" smtClean="0">
                            <a:latin typeface="Cambria Math" panose="02040503050406030204" pitchFamily="18" charset="0"/>
                            <a:ea typeface="Cambria Math" panose="02040503050406030204" pitchFamily="18" charset="0"/>
                          </a:rPr>
                          <m:t>𝑤</m:t>
                        </m:r>
                      </m:e>
                      <m:sub>
                        <m:r>
                          <a:rPr lang="en-US" sz="2200" b="0" i="1" smtClean="0">
                            <a:latin typeface="Cambria Math" panose="02040503050406030204" pitchFamily="18" charset="0"/>
                            <a:ea typeface="Cambria Math" panose="02040503050406030204" pitchFamily="18" charset="0"/>
                          </a:rPr>
                          <m:t>3</m:t>
                        </m:r>
                      </m:sub>
                    </m:sSub>
                  </m:oMath>
                </a14:m>
                <a:r>
                  <a:rPr lang="en-US" sz="2200" dirty="0">
                    <a:latin typeface="Cambria Math" panose="02040503050406030204" pitchFamily="18" charset="0"/>
                    <a:ea typeface="Cambria Math" panose="02040503050406030204" pitchFamily="18" charset="0"/>
                  </a:rPr>
                  <a:t>=0.80</a:t>
                </a:r>
              </a:p>
            </p:txBody>
          </p:sp>
        </mc:Choice>
        <mc:Fallback xmlns="">
          <p:sp>
            <p:nvSpPr>
              <p:cNvPr id="40" name="TextBox 39">
                <a:extLst>
                  <a:ext uri="{FF2B5EF4-FFF2-40B4-BE49-F238E27FC236}">
                    <a16:creationId xmlns:a16="http://schemas.microsoft.com/office/drawing/2014/main" id="{3E3B7B50-ABF0-0245-BBC9-874F739BB847}"/>
                  </a:ext>
                </a:extLst>
              </p:cNvPr>
              <p:cNvSpPr txBox="1">
                <a:spLocks noRot="1" noChangeAspect="1" noMove="1" noResize="1" noEditPoints="1" noAdjustHandles="1" noChangeArrowheads="1" noChangeShapeType="1" noTextEdit="1"/>
              </p:cNvSpPr>
              <p:nvPr/>
            </p:nvSpPr>
            <p:spPr>
              <a:xfrm>
                <a:off x="2386565" y="4244592"/>
                <a:ext cx="1248227" cy="430887"/>
              </a:xfrm>
              <a:prstGeom prst="rect">
                <a:avLst/>
              </a:prstGeom>
              <a:blipFill>
                <a:blip r:embed="rId13"/>
                <a:stretch>
                  <a:fillRect t="-5714" r="-5051" b="-28571"/>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3019BCD4-233D-B946-A188-285CAD19A19B}"/>
              </a:ext>
            </a:extLst>
          </p:cNvPr>
          <p:cNvSpPr txBox="1"/>
          <p:nvPr/>
        </p:nvSpPr>
        <p:spPr>
          <a:xfrm>
            <a:off x="9526565" y="4092274"/>
            <a:ext cx="1305935" cy="369332"/>
          </a:xfrm>
          <a:prstGeom prst="rect">
            <a:avLst/>
          </a:prstGeom>
          <a:noFill/>
        </p:spPr>
        <p:txBody>
          <a:bodyPr wrap="none" rtlCol="0">
            <a:spAutoFit/>
          </a:bodyPr>
          <a:lstStyle/>
          <a:p>
            <a:r>
              <a:rPr lang="en-US" dirty="0">
                <a:latin typeface="Helvetica" pitchFamily="2" charset="0"/>
              </a:rPr>
              <a:t>Target: 0.5</a:t>
            </a:r>
          </a:p>
        </p:txBody>
      </p: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7FB8EB7F-B0C0-8746-B3F5-5DF8D13CF1F5}"/>
                  </a:ext>
                </a:extLst>
              </p:cNvPr>
              <p:cNvSpPr txBox="1"/>
              <p:nvPr/>
            </p:nvSpPr>
            <p:spPr>
              <a:xfrm>
                <a:off x="7056645" y="473345"/>
                <a:ext cx="4554276" cy="2632900"/>
              </a:xfrm>
              <a:prstGeom prst="rect">
                <a:avLst/>
              </a:prstGeom>
              <a:noFill/>
            </p:spPr>
            <p:txBody>
              <a:bodyPr wrap="square" rtlCol="0">
                <a:spAutoFit/>
              </a:bodyPr>
              <a:lstStyle/>
              <a:p>
                <a:r>
                  <a:rPr lang="en-US" dirty="0">
                    <a:latin typeface="Helvetica" pitchFamily="2" charset="0"/>
                  </a:rPr>
                  <a:t>The </a:t>
                </a:r>
                <a14:m>
                  <m:oMath xmlns:m="http://schemas.openxmlformats.org/officeDocument/2006/math">
                    <m:nary>
                      <m:naryPr>
                        <m:chr m:val="∑"/>
                        <m:supHide m:val="on"/>
                        <m:ctrlPr>
                          <a:rPr lang="en-US" i="1">
                            <a:latin typeface="Cambria Math" panose="02040503050406030204" pitchFamily="18" charset="0"/>
                          </a:rPr>
                        </m:ctrlPr>
                      </m:naryPr>
                      <m:sub>
                        <m:r>
                          <a:rPr lang="en-US" i="1">
                            <a:latin typeface="Cambria Math" panose="02040503050406030204" pitchFamily="18" charset="0"/>
                          </a:rPr>
                          <m:t>𝑌</m:t>
                        </m:r>
                      </m:sub>
                      <m:sup/>
                      <m:e>
                        <m:sSub>
                          <m:sSubPr>
                            <m:ctrlPr>
                              <a:rPr lang="en-US" i="1">
                                <a:latin typeface="Cambria Math" panose="02040503050406030204" pitchFamily="18" charset="0"/>
                              </a:rPr>
                            </m:ctrlPr>
                          </m:sSubPr>
                          <m:e>
                            <m:r>
                              <a:rPr lang="en-US" i="1">
                                <a:latin typeface="Cambria Math" panose="02040503050406030204" pitchFamily="18" charset="0"/>
                              </a:rPr>
                              <m:t>𝑤</m:t>
                            </m:r>
                          </m:e>
                          <m:sub>
                            <m:sSub>
                              <m:sSubPr>
                                <m:ctrlPr>
                                  <a:rPr lang="en-US" i="1">
                                    <a:latin typeface="Cambria Math" panose="02040503050406030204" pitchFamily="18" charset="0"/>
                                  </a:rPr>
                                </m:ctrlPr>
                              </m:sSubPr>
                              <m:e>
                                <m:r>
                                  <a:rPr lang="en-US" i="1">
                                    <a:latin typeface="Cambria Math" panose="02040503050406030204" pitchFamily="18" charset="0"/>
                                  </a:rPr>
                                  <m:t>𝑂</m:t>
                                </m:r>
                              </m:e>
                              <m:sub>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𝑌</m:t>
                            </m:r>
                          </m:sub>
                        </m:sSub>
                        <m:r>
                          <m:rPr>
                            <m:sty m:val="p"/>
                          </m:rPr>
                          <a:rPr lang="en-US">
                            <a:latin typeface="Cambria Math" panose="02040503050406030204" pitchFamily="18" charset="0"/>
                          </a:rPr>
                          <m:t>Δ</m:t>
                        </m:r>
                        <m:d>
                          <m:dPr>
                            <m:ctrlPr>
                              <a:rPr lang="en-US" i="1">
                                <a:latin typeface="Cambria Math" panose="02040503050406030204" pitchFamily="18" charset="0"/>
                              </a:rPr>
                            </m:ctrlPr>
                          </m:dPr>
                          <m:e>
                            <m:r>
                              <a:rPr lang="en-US" i="1">
                                <a:latin typeface="Cambria Math" panose="02040503050406030204" pitchFamily="18" charset="0"/>
                              </a:rPr>
                              <m:t>𝑌</m:t>
                            </m:r>
                          </m:e>
                        </m:d>
                      </m:e>
                    </m:nary>
                  </m:oMath>
                </a14:m>
                <a:r>
                  <a:rPr lang="en-US" dirty="0">
                    <a:latin typeface="Helvetica" pitchFamily="2" charset="0"/>
                  </a:rPr>
                  <a:t> is the sum of the errors of all of the nodes this is connected to. </a:t>
                </a:r>
              </a:p>
              <a:p>
                <a:endParaRPr lang="en-US" dirty="0">
                  <a:latin typeface="Helvetica" pitchFamily="2" charset="0"/>
                </a:endParaRPr>
              </a:p>
              <a:p>
                <a:r>
                  <a:rPr lang="en-US" dirty="0">
                    <a:latin typeface="Helvetica" pitchFamily="2" charset="0"/>
                  </a:rPr>
                  <a:t>i.e., </a:t>
                </a:r>
                <a14:m>
                  <m:oMath xmlns:m="http://schemas.openxmlformats.org/officeDocument/2006/math">
                    <m:sSub>
                      <m:sSubPr>
                        <m:ctrlPr>
                          <a:rPr lang="en-US" sz="1800" i="1" smtClean="0">
                            <a:latin typeface="Cambria Math" panose="02040503050406030204" pitchFamily="18" charset="0"/>
                          </a:rPr>
                        </m:ctrlPr>
                      </m:sSubPr>
                      <m:e>
                        <m:r>
                          <a:rPr lang="en-US" sz="1800" i="1">
                            <a:latin typeface="Cambria Math" panose="02040503050406030204" pitchFamily="18" charset="0"/>
                          </a:rPr>
                          <m:t>𝑤</m:t>
                        </m:r>
                      </m:e>
                      <m:sub>
                        <m:sSub>
                          <m:sSubPr>
                            <m:ctrlPr>
                              <a:rPr lang="en-US" sz="1800" i="1">
                                <a:latin typeface="Cambria Math" panose="02040503050406030204" pitchFamily="18" charset="0"/>
                              </a:rPr>
                            </m:ctrlPr>
                          </m:sSubPr>
                          <m:e>
                            <m:r>
                              <a:rPr lang="en-US" sz="1800" i="1">
                                <a:latin typeface="Cambria Math" panose="02040503050406030204" pitchFamily="18" charset="0"/>
                              </a:rPr>
                              <m:t>𝑂</m:t>
                            </m:r>
                          </m:e>
                          <m:sub>
                            <m:r>
                              <a:rPr lang="en-US" sz="1800" i="1">
                                <a:latin typeface="Cambria Math" panose="02040503050406030204" pitchFamily="18" charset="0"/>
                              </a:rPr>
                              <m:t>1</m:t>
                            </m:r>
                          </m:sub>
                        </m:sSub>
                        <m:r>
                          <a:rPr lang="en-US" sz="1800" i="1">
                            <a:latin typeface="Cambria Math" panose="02040503050406030204" pitchFamily="18" charset="0"/>
                          </a:rPr>
                          <m:t>→</m:t>
                        </m:r>
                        <m:r>
                          <a:rPr lang="en-US" sz="1800" i="1">
                            <a:latin typeface="Cambria Math" panose="02040503050406030204" pitchFamily="18" charset="0"/>
                          </a:rPr>
                          <m:t>𝑌</m:t>
                        </m:r>
                      </m:sub>
                    </m:sSub>
                  </m:oMath>
                </a14:m>
                <a:r>
                  <a:rPr lang="en-US" dirty="0">
                    <a:latin typeface="Helvetica" pitchFamily="2" charset="0"/>
                  </a:rPr>
                  <a:t> is talking about the weights on the edges that have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𝑂</m:t>
                        </m:r>
                      </m:e>
                      <m:sub>
                        <m:r>
                          <a:rPr lang="en-US" i="1" dirty="0">
                            <a:latin typeface="Cambria Math" panose="02040503050406030204" pitchFamily="18" charset="0"/>
                          </a:rPr>
                          <m:t>1</m:t>
                        </m:r>
                      </m:sub>
                    </m:sSub>
                  </m:oMath>
                </a14:m>
                <a:r>
                  <a:rPr lang="en-US" dirty="0">
                    <a:latin typeface="Helvetica" pitchFamily="2" charset="0"/>
                  </a:rPr>
                  <a:t> as the source</a:t>
                </a:r>
              </a:p>
              <a:p>
                <a:endParaRPr lang="en-US" dirty="0">
                  <a:latin typeface="Helvetica" pitchFamily="2" charset="0"/>
                </a:endParaRPr>
              </a:p>
              <a:p>
                <a:r>
                  <a:rPr lang="en-US" dirty="0">
                    <a:latin typeface="Helvetica" pitchFamily="2" charset="0"/>
                  </a:rPr>
                  <a:t>But! </a:t>
                </a:r>
                <a14:m>
                  <m:oMath xmlns:m="http://schemas.openxmlformats.org/officeDocument/2006/math">
                    <m:sSub>
                      <m:sSubPr>
                        <m:ctrlPr>
                          <a:rPr lang="en-US" b="0" i="1" dirty="0" smtClean="0">
                            <a:solidFill>
                              <a:schemeClr val="tx1"/>
                            </a:solidFill>
                            <a:latin typeface="Cambria Math" panose="02040503050406030204" pitchFamily="18" charset="0"/>
                          </a:rPr>
                        </m:ctrlPr>
                      </m:sSubPr>
                      <m:e>
                        <m:r>
                          <a:rPr lang="en-US" b="0" i="1" dirty="0" smtClean="0">
                            <a:solidFill>
                              <a:schemeClr val="tx1"/>
                            </a:solidFill>
                            <a:latin typeface="Cambria Math" panose="02040503050406030204" pitchFamily="18" charset="0"/>
                          </a:rPr>
                          <m:t>𝑂</m:t>
                        </m:r>
                      </m:e>
                      <m:sub>
                        <m:r>
                          <a:rPr lang="en-US" i="1" dirty="0" smtClean="0">
                            <a:solidFill>
                              <a:schemeClr val="tx1"/>
                            </a:solidFill>
                            <a:latin typeface="Cambria Math" panose="02040503050406030204" pitchFamily="18" charset="0"/>
                          </a:rPr>
                          <m:t>1</m:t>
                        </m:r>
                      </m:sub>
                    </m:sSub>
                  </m:oMath>
                </a14:m>
                <a:r>
                  <a:rPr lang="en-US" dirty="0">
                    <a:latin typeface="Helvetica" pitchFamily="2" charset="0"/>
                  </a:rPr>
                  <a:t> is an output node, so it only has its own error (-0.19)! It doesn’t lead lead to any other nodes</a:t>
                </a:r>
              </a:p>
            </p:txBody>
          </p:sp>
        </mc:Choice>
        <mc:Fallback>
          <p:sp>
            <p:nvSpPr>
              <p:cNvPr id="7" name="TextBox 6">
                <a:extLst>
                  <a:ext uri="{FF2B5EF4-FFF2-40B4-BE49-F238E27FC236}">
                    <a16:creationId xmlns:a16="http://schemas.microsoft.com/office/drawing/2014/main" id="{7FB8EB7F-B0C0-8746-B3F5-5DF8D13CF1F5}"/>
                  </a:ext>
                </a:extLst>
              </p:cNvPr>
              <p:cNvSpPr txBox="1">
                <a:spLocks noRot="1" noChangeAspect="1" noMove="1" noResize="1" noEditPoints="1" noAdjustHandles="1" noChangeArrowheads="1" noChangeShapeType="1" noTextEdit="1"/>
              </p:cNvSpPr>
              <p:nvPr/>
            </p:nvSpPr>
            <p:spPr>
              <a:xfrm>
                <a:off x="7056645" y="473345"/>
                <a:ext cx="4554276" cy="2632900"/>
              </a:xfrm>
              <a:prstGeom prst="rect">
                <a:avLst/>
              </a:prstGeom>
              <a:blipFill>
                <a:blip r:embed="rId14"/>
                <a:stretch>
                  <a:fillRect l="-1111" t="-16346" r="-556" b="-2885"/>
                </a:stretch>
              </a:blipFill>
            </p:spPr>
            <p:txBody>
              <a:bodyPr/>
              <a:lstStyle/>
              <a:p>
                <a:r>
                  <a:rPr lang="en-US">
                    <a:noFill/>
                  </a:rPr>
                  <a:t> </a:t>
                </a:r>
              </a:p>
            </p:txBody>
          </p:sp>
        </mc:Fallback>
      </mc:AlternateContent>
    </p:spTree>
    <p:extLst>
      <p:ext uri="{BB962C8B-B14F-4D97-AF65-F5344CB8AC3E}">
        <p14:creationId xmlns:p14="http://schemas.microsoft.com/office/powerpoint/2010/main" val="40671542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a:xfrm>
            <a:off x="422536" y="27251"/>
            <a:ext cx="10058400" cy="1371600"/>
          </a:xfrm>
        </p:spPr>
        <p:txBody>
          <a:bodyPr/>
          <a:lstStyle/>
          <a:p>
            <a:r>
              <a:rPr lang="en-US" dirty="0">
                <a:latin typeface="Helvetica" pitchFamily="2" charset="0"/>
              </a:rPr>
              <a:t>Back Propagation Example</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p:txBody>
          <a:bodyPr>
            <a:normAutofit/>
          </a:bodyPr>
          <a:lstStyle/>
          <a:p>
            <a:endParaRPr lang="en-US" sz="2400" dirty="0">
              <a:latin typeface="Helvetica" pitchFamily="2" charset="0"/>
            </a:endParaRPr>
          </a:p>
          <a:p>
            <a:pPr marL="0" indent="0">
              <a:buNone/>
            </a:pPr>
            <a:endParaRPr lang="en-US" sz="2400" dirty="0">
              <a:latin typeface="Helvetica" pitchFamily="2" charset="0"/>
            </a:endParaRPr>
          </a:p>
        </p:txBody>
      </p:sp>
      <p:grpSp>
        <p:nvGrpSpPr>
          <p:cNvPr id="4" name="Group 3">
            <a:extLst>
              <a:ext uri="{FF2B5EF4-FFF2-40B4-BE49-F238E27FC236}">
                <a16:creationId xmlns:a16="http://schemas.microsoft.com/office/drawing/2014/main" id="{F2289EC0-BEE5-C54C-941C-D1D22C501FE9}"/>
              </a:ext>
            </a:extLst>
          </p:cNvPr>
          <p:cNvGrpSpPr/>
          <p:nvPr/>
        </p:nvGrpSpPr>
        <p:grpSpPr>
          <a:xfrm>
            <a:off x="1066799" y="2654306"/>
            <a:ext cx="8459767" cy="3092895"/>
            <a:chOff x="3375581" y="2991232"/>
            <a:chExt cx="4589912" cy="2034562"/>
          </a:xfrm>
        </p:grpSpPr>
        <p:sp>
          <p:nvSpPr>
            <p:cNvPr id="14" name="Oval 13">
              <a:extLst>
                <a:ext uri="{FF2B5EF4-FFF2-40B4-BE49-F238E27FC236}">
                  <a16:creationId xmlns:a16="http://schemas.microsoft.com/office/drawing/2014/main" id="{E74544D5-EB92-D349-B000-DF8E15FD9E07}"/>
                </a:ext>
              </a:extLst>
            </p:cNvPr>
            <p:cNvSpPr/>
            <p:nvPr/>
          </p:nvSpPr>
          <p:spPr>
            <a:xfrm>
              <a:off x="3375582" y="2991232"/>
              <a:ext cx="938637" cy="825956"/>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0.35</a:t>
              </a:r>
            </a:p>
          </p:txBody>
        </p:sp>
        <p:sp>
          <p:nvSpPr>
            <p:cNvPr id="15" name="Oval 14">
              <a:extLst>
                <a:ext uri="{FF2B5EF4-FFF2-40B4-BE49-F238E27FC236}">
                  <a16:creationId xmlns:a16="http://schemas.microsoft.com/office/drawing/2014/main" id="{F521F1DA-EC70-7F4B-9BE4-67D2FF50F7D7}"/>
                </a:ext>
              </a:extLst>
            </p:cNvPr>
            <p:cNvSpPr/>
            <p:nvPr/>
          </p:nvSpPr>
          <p:spPr>
            <a:xfrm>
              <a:off x="3375581" y="4199838"/>
              <a:ext cx="938637" cy="825956"/>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0.9</a:t>
              </a:r>
            </a:p>
          </p:txBody>
        </p:sp>
        <p:sp>
          <p:nvSpPr>
            <p:cNvPr id="16" name="Oval 15">
              <a:extLst>
                <a:ext uri="{FF2B5EF4-FFF2-40B4-BE49-F238E27FC236}">
                  <a16:creationId xmlns:a16="http://schemas.microsoft.com/office/drawing/2014/main" id="{9E2F0B38-4A5D-F14A-80F5-1268744DDA8E}"/>
                </a:ext>
              </a:extLst>
            </p:cNvPr>
            <p:cNvSpPr/>
            <p:nvPr/>
          </p:nvSpPr>
          <p:spPr>
            <a:xfrm>
              <a:off x="5285344" y="3001391"/>
              <a:ext cx="938637" cy="825956"/>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0.68</a:t>
              </a:r>
            </a:p>
          </p:txBody>
        </p:sp>
        <p:sp>
          <p:nvSpPr>
            <p:cNvPr id="17" name="Oval 16">
              <a:extLst>
                <a:ext uri="{FF2B5EF4-FFF2-40B4-BE49-F238E27FC236}">
                  <a16:creationId xmlns:a16="http://schemas.microsoft.com/office/drawing/2014/main" id="{E0DB1823-4CEA-3A4C-B00D-9089ECD8926D}"/>
                </a:ext>
              </a:extLst>
            </p:cNvPr>
            <p:cNvSpPr/>
            <p:nvPr/>
          </p:nvSpPr>
          <p:spPr>
            <a:xfrm>
              <a:off x="5285344" y="4199838"/>
              <a:ext cx="938637" cy="825956"/>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0.66</a:t>
              </a:r>
            </a:p>
          </p:txBody>
        </p:sp>
        <p:sp>
          <p:nvSpPr>
            <p:cNvPr id="18" name="Oval 17">
              <a:extLst>
                <a:ext uri="{FF2B5EF4-FFF2-40B4-BE49-F238E27FC236}">
                  <a16:creationId xmlns:a16="http://schemas.microsoft.com/office/drawing/2014/main" id="{212D0EF4-CDAF-3E48-9762-96B3A0BFDBFE}"/>
                </a:ext>
              </a:extLst>
            </p:cNvPr>
            <p:cNvSpPr/>
            <p:nvPr/>
          </p:nvSpPr>
          <p:spPr>
            <a:xfrm>
              <a:off x="7026856" y="3613735"/>
              <a:ext cx="938637" cy="825956"/>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0.69</a:t>
              </a:r>
            </a:p>
          </p:txBody>
        </p:sp>
        <p:cxnSp>
          <p:nvCxnSpPr>
            <p:cNvPr id="19" name="Straight Arrow Connector 18">
              <a:extLst>
                <a:ext uri="{FF2B5EF4-FFF2-40B4-BE49-F238E27FC236}">
                  <a16:creationId xmlns:a16="http://schemas.microsoft.com/office/drawing/2014/main" id="{904FB72E-F32B-4C40-B12A-58ED7C24BC10}"/>
                </a:ext>
              </a:extLst>
            </p:cNvPr>
            <p:cNvCxnSpPr>
              <a:stCxn id="14" idx="6"/>
              <a:endCxn id="16" idx="2"/>
            </p:cNvCxnSpPr>
            <p:nvPr/>
          </p:nvCxnSpPr>
          <p:spPr>
            <a:xfrm>
              <a:off x="4314219" y="3404210"/>
              <a:ext cx="971125" cy="10159"/>
            </a:xfrm>
            <a:prstGeom prst="straightConnector1">
              <a:avLst/>
            </a:prstGeom>
            <a:solidFill>
              <a:srgbClr val="FF0000"/>
            </a:solidFill>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0EAAED42-6560-7A4C-A1DB-DC39FB8DC617}"/>
                </a:ext>
              </a:extLst>
            </p:cNvPr>
            <p:cNvCxnSpPr/>
            <p:nvPr/>
          </p:nvCxnSpPr>
          <p:spPr>
            <a:xfrm>
              <a:off x="4314219" y="4619991"/>
              <a:ext cx="971125" cy="10159"/>
            </a:xfrm>
            <a:prstGeom prst="straightConnector1">
              <a:avLst/>
            </a:prstGeom>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5DD30C84-2C74-EC49-87EE-7653B34BD18B}"/>
                </a:ext>
              </a:extLst>
            </p:cNvPr>
            <p:cNvCxnSpPr>
              <a:cxnSpLocks/>
              <a:endCxn id="18" idx="2"/>
            </p:cNvCxnSpPr>
            <p:nvPr/>
          </p:nvCxnSpPr>
          <p:spPr>
            <a:xfrm>
              <a:off x="6223981" y="3442259"/>
              <a:ext cx="802875" cy="584454"/>
            </a:xfrm>
            <a:prstGeom prst="straightConnector1">
              <a:avLst/>
            </a:prstGeom>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FF3F8198-7A53-2A45-B950-88C6270E9670}"/>
                </a:ext>
              </a:extLst>
            </p:cNvPr>
            <p:cNvCxnSpPr>
              <a:cxnSpLocks/>
              <a:endCxn id="18" idx="2"/>
            </p:cNvCxnSpPr>
            <p:nvPr/>
          </p:nvCxnSpPr>
          <p:spPr>
            <a:xfrm flipV="1">
              <a:off x="6223981" y="4026713"/>
              <a:ext cx="802875" cy="588198"/>
            </a:xfrm>
            <a:prstGeom prst="straightConnector1">
              <a:avLst/>
            </a:prstGeom>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25B65946-CE70-9244-905F-BFE49F6C6ABD}"/>
                </a:ext>
              </a:extLst>
            </p:cNvPr>
            <p:cNvCxnSpPr>
              <a:cxnSpLocks/>
              <a:stCxn id="14" idx="6"/>
              <a:endCxn id="17" idx="1"/>
            </p:cNvCxnSpPr>
            <p:nvPr/>
          </p:nvCxnSpPr>
          <p:spPr>
            <a:xfrm>
              <a:off x="4314219" y="3404210"/>
              <a:ext cx="1108585" cy="916586"/>
            </a:xfrm>
            <a:prstGeom prst="straightConnector1">
              <a:avLst/>
            </a:prstGeom>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51F8FD80-36AF-EE45-976A-709D04550509}"/>
                </a:ext>
              </a:extLst>
            </p:cNvPr>
            <p:cNvCxnSpPr>
              <a:cxnSpLocks/>
              <a:stCxn id="15" idx="6"/>
              <a:endCxn id="16" idx="3"/>
            </p:cNvCxnSpPr>
            <p:nvPr/>
          </p:nvCxnSpPr>
          <p:spPr>
            <a:xfrm flipV="1">
              <a:off x="4314218" y="3706389"/>
              <a:ext cx="1108586" cy="906427"/>
            </a:xfrm>
            <a:prstGeom prst="straightConnector1">
              <a:avLst/>
            </a:prstGeom>
            <a:solidFill>
              <a:srgbClr val="FF0000"/>
            </a:solidFill>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BB0733E6-4BD7-8F4A-9505-E48C6EE57679}"/>
                  </a:ext>
                </a:extLst>
              </p:cNvPr>
              <p:cNvSpPr txBox="1"/>
              <p:nvPr/>
            </p:nvSpPr>
            <p:spPr>
              <a:xfrm>
                <a:off x="3000051" y="2772304"/>
                <a:ext cx="1449692" cy="4308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𝑤</m:t>
                          </m:r>
                        </m:e>
                        <m:sub>
                          <m:r>
                            <a:rPr lang="en-US" sz="2200" b="0" i="1" smtClean="0">
                              <a:latin typeface="Cambria Math" panose="02040503050406030204" pitchFamily="18" charset="0"/>
                            </a:rPr>
                            <m:t>1</m:t>
                          </m:r>
                        </m:sub>
                      </m:sSub>
                      <m:r>
                        <a:rPr lang="en-US" sz="2200" b="0" i="1" smtClean="0">
                          <a:latin typeface="Cambria Math" panose="02040503050406030204" pitchFamily="18" charset="0"/>
                        </a:rPr>
                        <m:t>=0.10</m:t>
                      </m:r>
                    </m:oMath>
                  </m:oMathPara>
                </a14:m>
                <a:endParaRPr lang="en-US" sz="2200" dirty="0"/>
              </a:p>
            </p:txBody>
          </p:sp>
        </mc:Choice>
        <mc:Fallback xmlns="">
          <p:sp>
            <p:nvSpPr>
              <p:cNvPr id="28" name="TextBox 27">
                <a:extLst>
                  <a:ext uri="{FF2B5EF4-FFF2-40B4-BE49-F238E27FC236}">
                    <a16:creationId xmlns:a16="http://schemas.microsoft.com/office/drawing/2014/main" id="{BB0733E6-4BD7-8F4A-9505-E48C6EE57679}"/>
                  </a:ext>
                </a:extLst>
              </p:cNvPr>
              <p:cNvSpPr txBox="1">
                <a:spLocks noRot="1" noChangeAspect="1" noMove="1" noResize="1" noEditPoints="1" noAdjustHandles="1" noChangeArrowheads="1" noChangeShapeType="1" noTextEdit="1"/>
              </p:cNvSpPr>
              <p:nvPr/>
            </p:nvSpPr>
            <p:spPr>
              <a:xfrm>
                <a:off x="3000051" y="2772304"/>
                <a:ext cx="1449692" cy="430887"/>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26C39DDA-A519-4D4F-A47D-D40ADAB1EF70}"/>
                  </a:ext>
                </a:extLst>
              </p:cNvPr>
              <p:cNvSpPr txBox="1"/>
              <p:nvPr/>
            </p:nvSpPr>
            <p:spPr>
              <a:xfrm>
                <a:off x="2988090" y="5125918"/>
                <a:ext cx="1239698" cy="430887"/>
              </a:xfrm>
              <a:prstGeom prst="rect">
                <a:avLst/>
              </a:prstGeom>
              <a:noFill/>
            </p:spPr>
            <p:txBody>
              <a:bodyPr wrap="none" rtlCol="0">
                <a:spAutoFit/>
              </a:bodyPr>
              <a:lstStyle/>
              <a:p>
                <a14:m>
                  <m:oMath xmlns:m="http://schemas.openxmlformats.org/officeDocument/2006/math">
                    <m:sSub>
                      <m:sSubPr>
                        <m:ctrlPr>
                          <a:rPr lang="en-US" sz="2200" b="0" i="1" smtClean="0">
                            <a:latin typeface="Cambria Math" panose="02040503050406030204" pitchFamily="18" charset="0"/>
                            <a:ea typeface="Cambria Math" panose="02040503050406030204" pitchFamily="18" charset="0"/>
                          </a:rPr>
                        </m:ctrlPr>
                      </m:sSubPr>
                      <m:e>
                        <m:r>
                          <a:rPr lang="en-US" sz="2200" b="0" i="1" smtClean="0">
                            <a:latin typeface="Cambria Math" panose="02040503050406030204" pitchFamily="18" charset="0"/>
                            <a:ea typeface="Cambria Math" panose="02040503050406030204" pitchFamily="18" charset="0"/>
                          </a:rPr>
                          <m:t>𝑤</m:t>
                        </m:r>
                      </m:e>
                      <m:sub>
                        <m:r>
                          <a:rPr lang="en-US" sz="2200" b="0" i="1" smtClean="0">
                            <a:latin typeface="Cambria Math" panose="02040503050406030204" pitchFamily="18" charset="0"/>
                            <a:ea typeface="Cambria Math" panose="02040503050406030204" pitchFamily="18" charset="0"/>
                          </a:rPr>
                          <m:t>4</m:t>
                        </m:r>
                      </m:sub>
                    </m:sSub>
                  </m:oMath>
                </a14:m>
                <a:r>
                  <a:rPr lang="en-US" sz="2200" dirty="0">
                    <a:latin typeface="Cambria Math" panose="02040503050406030204" pitchFamily="18" charset="0"/>
                    <a:ea typeface="Cambria Math" panose="02040503050406030204" pitchFamily="18" charset="0"/>
                  </a:rPr>
                  <a:t>=0.60</a:t>
                </a:r>
              </a:p>
            </p:txBody>
          </p:sp>
        </mc:Choice>
        <mc:Fallback xmlns="">
          <p:sp>
            <p:nvSpPr>
              <p:cNvPr id="29" name="TextBox 28">
                <a:extLst>
                  <a:ext uri="{FF2B5EF4-FFF2-40B4-BE49-F238E27FC236}">
                    <a16:creationId xmlns:a16="http://schemas.microsoft.com/office/drawing/2014/main" id="{26C39DDA-A519-4D4F-A47D-D40ADAB1EF70}"/>
                  </a:ext>
                </a:extLst>
              </p:cNvPr>
              <p:cNvSpPr txBox="1">
                <a:spLocks noRot="1" noChangeAspect="1" noMove="1" noResize="1" noEditPoints="1" noAdjustHandles="1" noChangeArrowheads="1" noChangeShapeType="1" noTextEdit="1"/>
              </p:cNvSpPr>
              <p:nvPr/>
            </p:nvSpPr>
            <p:spPr>
              <a:xfrm>
                <a:off x="2988090" y="5125918"/>
                <a:ext cx="1239698" cy="430887"/>
              </a:xfrm>
              <a:prstGeom prst="rect">
                <a:avLst/>
              </a:prstGeom>
              <a:blipFill>
                <a:blip r:embed="rId3"/>
                <a:stretch>
                  <a:fillRect t="-8571" r="-4040" b="-25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37663B59-496B-7949-B018-1E24CA72E070}"/>
                  </a:ext>
                </a:extLst>
              </p:cNvPr>
              <p:cNvSpPr txBox="1"/>
              <p:nvPr/>
            </p:nvSpPr>
            <p:spPr>
              <a:xfrm>
                <a:off x="6698499" y="3201761"/>
                <a:ext cx="1373261" cy="430887"/>
              </a:xfrm>
              <a:prstGeom prst="rect">
                <a:avLst/>
              </a:prstGeom>
              <a:noFill/>
            </p:spPr>
            <p:txBody>
              <a:bodyPr wrap="none" rtlCol="0">
                <a:spAutoFit/>
              </a:bodyPr>
              <a:lstStyle/>
              <a:p>
                <a14:m>
                  <m:oMath xmlns:m="http://schemas.openxmlformats.org/officeDocument/2006/math">
                    <m:sSub>
                      <m:sSubPr>
                        <m:ctrlPr>
                          <a:rPr lang="en-US" sz="2200" b="0" i="1" smtClean="0">
                            <a:latin typeface="Cambria Math" panose="02040503050406030204" pitchFamily="18" charset="0"/>
                            <a:ea typeface="Cambria Math" panose="02040503050406030204" pitchFamily="18" charset="0"/>
                          </a:rPr>
                        </m:ctrlPr>
                      </m:sSubPr>
                      <m:e>
                        <m:r>
                          <a:rPr lang="en-US" sz="2200" b="0" i="1" smtClean="0">
                            <a:latin typeface="Cambria Math" panose="02040503050406030204" pitchFamily="18" charset="0"/>
                            <a:ea typeface="Cambria Math" panose="02040503050406030204" pitchFamily="18" charset="0"/>
                          </a:rPr>
                          <m:t>𝑤</m:t>
                        </m:r>
                      </m:e>
                      <m:sub>
                        <m:r>
                          <a:rPr lang="en-US" sz="2200" b="0" i="1" smtClean="0">
                            <a:latin typeface="Cambria Math" panose="02040503050406030204" pitchFamily="18" charset="0"/>
                            <a:ea typeface="Cambria Math" panose="02040503050406030204" pitchFamily="18" charset="0"/>
                          </a:rPr>
                          <m:t>5</m:t>
                        </m:r>
                      </m:sub>
                    </m:sSub>
                  </m:oMath>
                </a14:m>
                <a:r>
                  <a:rPr lang="en-US" sz="2200" dirty="0">
                    <a:latin typeface="Cambria Math" panose="02040503050406030204" pitchFamily="18" charset="0"/>
                    <a:ea typeface="Cambria Math" panose="02040503050406030204" pitchFamily="18" charset="0"/>
                  </a:rPr>
                  <a:t> = 0.30</a:t>
                </a:r>
              </a:p>
            </p:txBody>
          </p:sp>
        </mc:Choice>
        <mc:Fallback xmlns="">
          <p:sp>
            <p:nvSpPr>
              <p:cNvPr id="32" name="TextBox 31">
                <a:extLst>
                  <a:ext uri="{FF2B5EF4-FFF2-40B4-BE49-F238E27FC236}">
                    <a16:creationId xmlns:a16="http://schemas.microsoft.com/office/drawing/2014/main" id="{37663B59-496B-7949-B018-1E24CA72E070}"/>
                  </a:ext>
                </a:extLst>
              </p:cNvPr>
              <p:cNvSpPr txBox="1">
                <a:spLocks noRot="1" noChangeAspect="1" noMove="1" noResize="1" noEditPoints="1" noAdjustHandles="1" noChangeArrowheads="1" noChangeShapeType="1" noTextEdit="1"/>
              </p:cNvSpPr>
              <p:nvPr/>
            </p:nvSpPr>
            <p:spPr>
              <a:xfrm>
                <a:off x="6698499" y="3201761"/>
                <a:ext cx="1373261" cy="430887"/>
              </a:xfrm>
              <a:prstGeom prst="rect">
                <a:avLst/>
              </a:prstGeom>
              <a:blipFill>
                <a:blip r:embed="rId4"/>
                <a:stretch>
                  <a:fillRect t="-8824" r="-3636" b="-2941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C68DF134-F471-7946-A598-A6E86653C083}"/>
                  </a:ext>
                </a:extLst>
              </p:cNvPr>
              <p:cNvSpPr txBox="1"/>
              <p:nvPr/>
            </p:nvSpPr>
            <p:spPr>
              <a:xfrm>
                <a:off x="6698499" y="4778776"/>
                <a:ext cx="1456231" cy="4308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𝑤</m:t>
                          </m:r>
                        </m:e>
                        <m:sub>
                          <m:r>
                            <a:rPr lang="en-US" sz="2200" b="0" i="1" smtClean="0">
                              <a:latin typeface="Cambria Math" panose="02040503050406030204" pitchFamily="18" charset="0"/>
                            </a:rPr>
                            <m:t>6</m:t>
                          </m:r>
                        </m:sub>
                      </m:sSub>
                      <m:r>
                        <a:rPr lang="en-US" sz="2200" b="0" i="1" smtClean="0">
                          <a:latin typeface="Cambria Math" panose="02040503050406030204" pitchFamily="18" charset="0"/>
                        </a:rPr>
                        <m:t>=0.90</m:t>
                      </m:r>
                    </m:oMath>
                  </m:oMathPara>
                </a14:m>
                <a:endParaRPr lang="en-US" sz="2200" dirty="0"/>
              </a:p>
            </p:txBody>
          </p:sp>
        </mc:Choice>
        <mc:Fallback xmlns="">
          <p:sp>
            <p:nvSpPr>
              <p:cNvPr id="33" name="TextBox 32">
                <a:extLst>
                  <a:ext uri="{FF2B5EF4-FFF2-40B4-BE49-F238E27FC236}">
                    <a16:creationId xmlns:a16="http://schemas.microsoft.com/office/drawing/2014/main" id="{C68DF134-F471-7946-A598-A6E86653C083}"/>
                  </a:ext>
                </a:extLst>
              </p:cNvPr>
              <p:cNvSpPr txBox="1">
                <a:spLocks noRot="1" noChangeAspect="1" noMove="1" noResize="1" noEditPoints="1" noAdjustHandles="1" noChangeArrowheads="1" noChangeShapeType="1" noTextEdit="1"/>
              </p:cNvSpPr>
              <p:nvPr/>
            </p:nvSpPr>
            <p:spPr>
              <a:xfrm>
                <a:off x="6698499" y="4778776"/>
                <a:ext cx="1456231" cy="430887"/>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Content Placeholder 2">
                <a:extLst>
                  <a:ext uri="{FF2B5EF4-FFF2-40B4-BE49-F238E27FC236}">
                    <a16:creationId xmlns:a16="http://schemas.microsoft.com/office/drawing/2014/main" id="{9EDBD7F6-A329-774F-8090-73CBB6B6EE1A}"/>
                  </a:ext>
                </a:extLst>
              </p:cNvPr>
              <p:cNvSpPr txBox="1">
                <a:spLocks/>
              </p:cNvSpPr>
              <p:nvPr/>
            </p:nvSpPr>
            <p:spPr>
              <a:xfrm>
                <a:off x="5953987" y="2513578"/>
                <a:ext cx="878543" cy="49127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b="0" i="1" dirty="0" smtClean="0">
                              <a:solidFill>
                                <a:schemeClr val="tx1"/>
                              </a:solidFill>
                              <a:latin typeface="Cambria Math" panose="02040503050406030204" pitchFamily="18" charset="0"/>
                            </a:rPr>
                          </m:ctrlPr>
                        </m:sSubPr>
                        <m:e>
                          <m:r>
                            <a:rPr lang="en-US" i="1" dirty="0" smtClean="0">
                              <a:solidFill>
                                <a:schemeClr val="tx1"/>
                              </a:solidFill>
                              <a:latin typeface="Cambria Math" panose="02040503050406030204" pitchFamily="18" charset="0"/>
                            </a:rPr>
                            <m:t>𝐻</m:t>
                          </m:r>
                        </m:e>
                        <m:sub>
                          <m:r>
                            <a:rPr lang="en-US" i="1" dirty="0" smtClean="0">
                              <a:solidFill>
                                <a:schemeClr val="tx1"/>
                              </a:solidFill>
                              <a:latin typeface="Cambria Math" panose="02040503050406030204" pitchFamily="18" charset="0"/>
                            </a:rPr>
                            <m:t>1</m:t>
                          </m:r>
                        </m:sub>
                      </m:sSub>
                    </m:oMath>
                  </m:oMathPara>
                </a14:m>
                <a:endParaRPr lang="en-US" dirty="0"/>
              </a:p>
            </p:txBody>
          </p:sp>
        </mc:Choice>
        <mc:Fallback xmlns="">
          <p:sp>
            <p:nvSpPr>
              <p:cNvPr id="34" name="Content Placeholder 2">
                <a:extLst>
                  <a:ext uri="{FF2B5EF4-FFF2-40B4-BE49-F238E27FC236}">
                    <a16:creationId xmlns:a16="http://schemas.microsoft.com/office/drawing/2014/main" id="{9EDBD7F6-A329-774F-8090-73CBB6B6EE1A}"/>
                  </a:ext>
                </a:extLst>
              </p:cNvPr>
              <p:cNvSpPr txBox="1">
                <a:spLocks noRot="1" noChangeAspect="1" noMove="1" noResize="1" noEditPoints="1" noAdjustHandles="1" noChangeArrowheads="1" noChangeShapeType="1" noTextEdit="1"/>
              </p:cNvSpPr>
              <p:nvPr/>
            </p:nvSpPr>
            <p:spPr>
              <a:xfrm>
                <a:off x="5953987" y="2513578"/>
                <a:ext cx="878543" cy="491270"/>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Content Placeholder 2">
                <a:extLst>
                  <a:ext uri="{FF2B5EF4-FFF2-40B4-BE49-F238E27FC236}">
                    <a16:creationId xmlns:a16="http://schemas.microsoft.com/office/drawing/2014/main" id="{9D8CC347-2FA3-E24F-9CB3-9A70A2102FC0}"/>
                  </a:ext>
                </a:extLst>
              </p:cNvPr>
              <p:cNvSpPr txBox="1">
                <a:spLocks/>
              </p:cNvSpPr>
              <p:nvPr/>
            </p:nvSpPr>
            <p:spPr>
              <a:xfrm>
                <a:off x="5875254" y="4260448"/>
                <a:ext cx="878543" cy="49127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b="0" i="1" dirty="0" smtClean="0">
                              <a:solidFill>
                                <a:schemeClr val="tx1"/>
                              </a:solidFill>
                              <a:latin typeface="Cambria Math" panose="02040503050406030204" pitchFamily="18" charset="0"/>
                            </a:rPr>
                          </m:ctrlPr>
                        </m:sSubPr>
                        <m:e>
                          <m:r>
                            <a:rPr lang="en-US" i="1" dirty="0" smtClean="0">
                              <a:solidFill>
                                <a:schemeClr val="tx1"/>
                              </a:solidFill>
                              <a:latin typeface="Cambria Math" panose="02040503050406030204" pitchFamily="18" charset="0"/>
                            </a:rPr>
                            <m:t>𝐻</m:t>
                          </m:r>
                        </m:e>
                        <m:sub>
                          <m:r>
                            <a:rPr lang="en-US" b="0" i="1" dirty="0" smtClean="0">
                              <a:solidFill>
                                <a:schemeClr val="tx1"/>
                              </a:solidFill>
                              <a:latin typeface="Cambria Math" panose="02040503050406030204" pitchFamily="18" charset="0"/>
                            </a:rPr>
                            <m:t>2</m:t>
                          </m:r>
                        </m:sub>
                      </m:sSub>
                    </m:oMath>
                  </m:oMathPara>
                </a14:m>
                <a:endParaRPr lang="en-US" dirty="0"/>
              </a:p>
            </p:txBody>
          </p:sp>
        </mc:Choice>
        <mc:Fallback xmlns="">
          <p:sp>
            <p:nvSpPr>
              <p:cNvPr id="35" name="Content Placeholder 2">
                <a:extLst>
                  <a:ext uri="{FF2B5EF4-FFF2-40B4-BE49-F238E27FC236}">
                    <a16:creationId xmlns:a16="http://schemas.microsoft.com/office/drawing/2014/main" id="{9D8CC347-2FA3-E24F-9CB3-9A70A2102FC0}"/>
                  </a:ext>
                </a:extLst>
              </p:cNvPr>
              <p:cNvSpPr txBox="1">
                <a:spLocks noRot="1" noChangeAspect="1" noMove="1" noResize="1" noEditPoints="1" noAdjustHandles="1" noChangeArrowheads="1" noChangeShapeType="1" noTextEdit="1"/>
              </p:cNvSpPr>
              <p:nvPr/>
            </p:nvSpPr>
            <p:spPr>
              <a:xfrm>
                <a:off x="5875254" y="4260448"/>
                <a:ext cx="878543" cy="491270"/>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Content Placeholder 2">
                <a:extLst>
                  <a:ext uri="{FF2B5EF4-FFF2-40B4-BE49-F238E27FC236}">
                    <a16:creationId xmlns:a16="http://schemas.microsoft.com/office/drawing/2014/main" id="{A3511906-2F34-2B4E-898C-BF187B86B7A7}"/>
                  </a:ext>
                </a:extLst>
              </p:cNvPr>
              <p:cNvSpPr txBox="1">
                <a:spLocks/>
              </p:cNvSpPr>
              <p:nvPr/>
            </p:nvSpPr>
            <p:spPr>
              <a:xfrm>
                <a:off x="9087294" y="3314198"/>
                <a:ext cx="878543" cy="49127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b="0" i="1" dirty="0" smtClean="0">
                              <a:solidFill>
                                <a:schemeClr val="tx1"/>
                              </a:solidFill>
                              <a:latin typeface="Cambria Math" panose="02040503050406030204" pitchFamily="18" charset="0"/>
                            </a:rPr>
                          </m:ctrlPr>
                        </m:sSubPr>
                        <m:e>
                          <m:r>
                            <a:rPr lang="en-US" b="0" i="1" dirty="0" smtClean="0">
                              <a:solidFill>
                                <a:schemeClr val="tx1"/>
                              </a:solidFill>
                              <a:latin typeface="Cambria Math" panose="02040503050406030204" pitchFamily="18" charset="0"/>
                            </a:rPr>
                            <m:t>𝑂</m:t>
                          </m:r>
                        </m:e>
                        <m:sub>
                          <m:r>
                            <a:rPr lang="en-US" i="1" dirty="0" smtClean="0">
                              <a:solidFill>
                                <a:schemeClr val="tx1"/>
                              </a:solidFill>
                              <a:latin typeface="Cambria Math" panose="02040503050406030204" pitchFamily="18" charset="0"/>
                            </a:rPr>
                            <m:t>1</m:t>
                          </m:r>
                        </m:sub>
                      </m:sSub>
                    </m:oMath>
                  </m:oMathPara>
                </a14:m>
                <a:endParaRPr lang="en-US" dirty="0"/>
              </a:p>
            </p:txBody>
          </p:sp>
        </mc:Choice>
        <mc:Fallback xmlns="">
          <p:sp>
            <p:nvSpPr>
              <p:cNvPr id="36" name="Content Placeholder 2">
                <a:extLst>
                  <a:ext uri="{FF2B5EF4-FFF2-40B4-BE49-F238E27FC236}">
                    <a16:creationId xmlns:a16="http://schemas.microsoft.com/office/drawing/2014/main" id="{A3511906-2F34-2B4E-898C-BF187B86B7A7}"/>
                  </a:ext>
                </a:extLst>
              </p:cNvPr>
              <p:cNvSpPr txBox="1">
                <a:spLocks noRot="1" noChangeAspect="1" noMove="1" noResize="1" noEditPoints="1" noAdjustHandles="1" noChangeArrowheads="1" noChangeShapeType="1" noTextEdit="1"/>
              </p:cNvSpPr>
              <p:nvPr/>
            </p:nvSpPr>
            <p:spPr>
              <a:xfrm>
                <a:off x="9087294" y="3314198"/>
                <a:ext cx="878543" cy="491270"/>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Content Placeholder 2">
                <a:extLst>
                  <a:ext uri="{FF2B5EF4-FFF2-40B4-BE49-F238E27FC236}">
                    <a16:creationId xmlns:a16="http://schemas.microsoft.com/office/drawing/2014/main" id="{E6FE47F3-203E-1C4C-BBDE-FEE31023C960}"/>
                  </a:ext>
                </a:extLst>
              </p:cNvPr>
              <p:cNvSpPr txBox="1">
                <a:spLocks/>
              </p:cNvSpPr>
              <p:nvPr/>
            </p:nvSpPr>
            <p:spPr>
              <a:xfrm>
                <a:off x="460243" y="2972616"/>
                <a:ext cx="878543" cy="49127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𝐼</m:t>
                          </m:r>
                        </m:e>
                        <m:sub>
                          <m:r>
                            <a:rPr lang="en-US" i="1" dirty="0" smtClean="0">
                              <a:latin typeface="Cambria Math" panose="02040503050406030204" pitchFamily="18" charset="0"/>
                            </a:rPr>
                            <m:t>1</m:t>
                          </m:r>
                        </m:sub>
                      </m:sSub>
                    </m:oMath>
                  </m:oMathPara>
                </a14:m>
                <a:endParaRPr lang="en-US" dirty="0"/>
              </a:p>
            </p:txBody>
          </p:sp>
        </mc:Choice>
        <mc:Fallback xmlns="">
          <p:sp>
            <p:nvSpPr>
              <p:cNvPr id="37" name="Content Placeholder 2">
                <a:extLst>
                  <a:ext uri="{FF2B5EF4-FFF2-40B4-BE49-F238E27FC236}">
                    <a16:creationId xmlns:a16="http://schemas.microsoft.com/office/drawing/2014/main" id="{E6FE47F3-203E-1C4C-BBDE-FEE31023C960}"/>
                  </a:ext>
                </a:extLst>
              </p:cNvPr>
              <p:cNvSpPr txBox="1">
                <a:spLocks noRot="1" noChangeAspect="1" noMove="1" noResize="1" noEditPoints="1" noAdjustHandles="1" noChangeArrowheads="1" noChangeShapeType="1" noTextEdit="1"/>
              </p:cNvSpPr>
              <p:nvPr/>
            </p:nvSpPr>
            <p:spPr>
              <a:xfrm>
                <a:off x="460243" y="2972616"/>
                <a:ext cx="878543" cy="491270"/>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Content Placeholder 2">
                <a:extLst>
                  <a:ext uri="{FF2B5EF4-FFF2-40B4-BE49-F238E27FC236}">
                    <a16:creationId xmlns:a16="http://schemas.microsoft.com/office/drawing/2014/main" id="{8DDE642B-DD9F-594F-96A3-C488EC8620DC}"/>
                  </a:ext>
                </a:extLst>
              </p:cNvPr>
              <p:cNvSpPr txBox="1">
                <a:spLocks/>
              </p:cNvSpPr>
              <p:nvPr/>
            </p:nvSpPr>
            <p:spPr>
              <a:xfrm>
                <a:off x="460243" y="4873766"/>
                <a:ext cx="878543" cy="49127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𝐼</m:t>
                          </m:r>
                        </m:e>
                        <m:sub>
                          <m:r>
                            <a:rPr lang="en-US" i="1" dirty="0" smtClean="0">
                              <a:latin typeface="Cambria Math" panose="02040503050406030204" pitchFamily="18" charset="0"/>
                            </a:rPr>
                            <m:t>2</m:t>
                          </m:r>
                        </m:sub>
                      </m:sSub>
                    </m:oMath>
                  </m:oMathPara>
                </a14:m>
                <a:endParaRPr lang="en-US" dirty="0"/>
              </a:p>
            </p:txBody>
          </p:sp>
        </mc:Choice>
        <mc:Fallback xmlns="">
          <p:sp>
            <p:nvSpPr>
              <p:cNvPr id="38" name="Content Placeholder 2">
                <a:extLst>
                  <a:ext uri="{FF2B5EF4-FFF2-40B4-BE49-F238E27FC236}">
                    <a16:creationId xmlns:a16="http://schemas.microsoft.com/office/drawing/2014/main" id="{8DDE642B-DD9F-594F-96A3-C488EC8620DC}"/>
                  </a:ext>
                </a:extLst>
              </p:cNvPr>
              <p:cNvSpPr txBox="1">
                <a:spLocks noRot="1" noChangeAspect="1" noMove="1" noResize="1" noEditPoints="1" noAdjustHandles="1" noChangeArrowheads="1" noChangeShapeType="1" noTextEdit="1"/>
              </p:cNvSpPr>
              <p:nvPr/>
            </p:nvSpPr>
            <p:spPr>
              <a:xfrm>
                <a:off x="460243" y="4873766"/>
                <a:ext cx="878543" cy="491270"/>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F3B050E5-10C6-794C-BDCC-F074D043D9DF}"/>
                  </a:ext>
                </a:extLst>
              </p:cNvPr>
              <p:cNvSpPr txBox="1"/>
              <p:nvPr/>
            </p:nvSpPr>
            <p:spPr>
              <a:xfrm>
                <a:off x="531729" y="1227639"/>
                <a:ext cx="10687050" cy="461665"/>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m:rPr>
                          <m:sty m:val="p"/>
                        </m:rPr>
                        <a:rPr lang="en-US" sz="2400" smtClean="0">
                          <a:latin typeface="Cambria Math" panose="02040503050406030204" pitchFamily="18" charset="0"/>
                        </a:rPr>
                        <m:t>Δ</m:t>
                      </m:r>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𝑂</m:t>
                              </m:r>
                            </m:e>
                            <m:sub>
                              <m:r>
                                <a:rPr lang="en-US" sz="2400" i="1">
                                  <a:latin typeface="Cambria Math" panose="02040503050406030204" pitchFamily="18" charset="0"/>
                                </a:rPr>
                                <m:t>1</m:t>
                              </m:r>
                            </m:sub>
                          </m:sSub>
                        </m:e>
                      </m:d>
                      <m:r>
                        <a:rPr lang="en-US" sz="2400" i="1">
                          <a:latin typeface="Cambria Math" panose="02040503050406030204" pitchFamily="18" charset="0"/>
                        </a:rPr>
                        <m:t>=</m:t>
                      </m:r>
                      <m:r>
                        <a:rPr lang="en-US" sz="2400" b="0" i="1" smtClean="0">
                          <a:latin typeface="Cambria Math" panose="02040503050406030204" pitchFamily="18" charset="0"/>
                        </a:rPr>
                        <m:t>0.69</m:t>
                      </m:r>
                      <m:d>
                        <m:dPr>
                          <m:ctrlPr>
                            <a:rPr lang="en-US" sz="2400" i="1">
                              <a:latin typeface="Cambria Math" panose="02040503050406030204" pitchFamily="18" charset="0"/>
                            </a:rPr>
                          </m:ctrlPr>
                        </m:dPr>
                        <m:e>
                          <m:r>
                            <a:rPr lang="en-US" sz="2400" i="1">
                              <a:latin typeface="Cambria Math" panose="02040503050406030204" pitchFamily="18" charset="0"/>
                            </a:rPr>
                            <m:t>1−</m:t>
                          </m:r>
                          <m:r>
                            <a:rPr lang="en-US" sz="2400" b="0" i="1" smtClean="0">
                              <a:latin typeface="Cambria Math" panose="02040503050406030204" pitchFamily="18" charset="0"/>
                            </a:rPr>
                            <m:t>0.69</m:t>
                          </m:r>
                        </m:e>
                      </m:d>
                      <m:r>
                        <a:rPr lang="en-US" sz="2400" b="0" i="1" smtClean="0">
                          <a:latin typeface="Cambria Math" panose="02040503050406030204" pitchFamily="18" charset="0"/>
                        </a:rPr>
                        <m:t>(−0.19)</m:t>
                      </m:r>
                    </m:oMath>
                  </m:oMathPara>
                </a14:m>
                <a:endParaRPr lang="en-US" sz="2400" dirty="0"/>
              </a:p>
            </p:txBody>
          </p:sp>
        </mc:Choice>
        <mc:Fallback xmlns="">
          <p:sp>
            <p:nvSpPr>
              <p:cNvPr id="5" name="TextBox 4">
                <a:extLst>
                  <a:ext uri="{FF2B5EF4-FFF2-40B4-BE49-F238E27FC236}">
                    <a16:creationId xmlns:a16="http://schemas.microsoft.com/office/drawing/2014/main" id="{F3B050E5-10C6-794C-BDCC-F074D043D9DF}"/>
                  </a:ext>
                </a:extLst>
              </p:cNvPr>
              <p:cNvSpPr txBox="1">
                <a:spLocks noRot="1" noChangeAspect="1" noMove="1" noResize="1" noEditPoints="1" noAdjustHandles="1" noChangeArrowheads="1" noChangeShapeType="1" noTextEdit="1"/>
              </p:cNvSpPr>
              <p:nvPr/>
            </p:nvSpPr>
            <p:spPr>
              <a:xfrm>
                <a:off x="531729" y="1227639"/>
                <a:ext cx="10687050" cy="461665"/>
              </a:xfrm>
              <a:prstGeom prst="rect">
                <a:avLst/>
              </a:prstGeom>
              <a:blipFill>
                <a:blip r:embed="rId11"/>
                <a:stretch>
                  <a:fillRect l="-119" b="-162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2644A6DB-99F0-164F-9D11-5E4655BA3F62}"/>
                  </a:ext>
                </a:extLst>
              </p:cNvPr>
              <p:cNvSpPr txBox="1"/>
              <p:nvPr/>
            </p:nvSpPr>
            <p:spPr>
              <a:xfrm>
                <a:off x="2170322" y="3686558"/>
                <a:ext cx="1456232" cy="4308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𝑤</m:t>
                          </m:r>
                        </m:e>
                        <m:sub>
                          <m:r>
                            <a:rPr lang="en-US" sz="2200" b="0" i="1" smtClean="0">
                              <a:latin typeface="Cambria Math" panose="02040503050406030204" pitchFamily="18" charset="0"/>
                            </a:rPr>
                            <m:t>2</m:t>
                          </m:r>
                        </m:sub>
                      </m:sSub>
                      <m:r>
                        <a:rPr lang="en-US" sz="2200" b="0" i="1" smtClean="0">
                          <a:latin typeface="Cambria Math" panose="02040503050406030204" pitchFamily="18" charset="0"/>
                        </a:rPr>
                        <m:t>=0.40</m:t>
                      </m:r>
                    </m:oMath>
                  </m:oMathPara>
                </a14:m>
                <a:endParaRPr lang="en-US" sz="2200" dirty="0"/>
              </a:p>
            </p:txBody>
          </p:sp>
        </mc:Choice>
        <mc:Fallback xmlns="">
          <p:sp>
            <p:nvSpPr>
              <p:cNvPr id="39" name="TextBox 38">
                <a:extLst>
                  <a:ext uri="{FF2B5EF4-FFF2-40B4-BE49-F238E27FC236}">
                    <a16:creationId xmlns:a16="http://schemas.microsoft.com/office/drawing/2014/main" id="{2644A6DB-99F0-164F-9D11-5E4655BA3F62}"/>
                  </a:ext>
                </a:extLst>
              </p:cNvPr>
              <p:cNvSpPr txBox="1">
                <a:spLocks noRot="1" noChangeAspect="1" noMove="1" noResize="1" noEditPoints="1" noAdjustHandles="1" noChangeArrowheads="1" noChangeShapeType="1" noTextEdit="1"/>
              </p:cNvSpPr>
              <p:nvPr/>
            </p:nvSpPr>
            <p:spPr>
              <a:xfrm>
                <a:off x="2170322" y="3686558"/>
                <a:ext cx="1456232" cy="430887"/>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3E3B7B50-ABF0-0245-BBC9-874F739BB847}"/>
                  </a:ext>
                </a:extLst>
              </p:cNvPr>
              <p:cNvSpPr txBox="1"/>
              <p:nvPr/>
            </p:nvSpPr>
            <p:spPr>
              <a:xfrm>
                <a:off x="2386565" y="4244592"/>
                <a:ext cx="1248227" cy="430887"/>
              </a:xfrm>
              <a:prstGeom prst="rect">
                <a:avLst/>
              </a:prstGeom>
              <a:noFill/>
            </p:spPr>
            <p:txBody>
              <a:bodyPr wrap="none" rtlCol="0">
                <a:spAutoFit/>
              </a:bodyPr>
              <a:lstStyle/>
              <a:p>
                <a14:m>
                  <m:oMath xmlns:m="http://schemas.openxmlformats.org/officeDocument/2006/math">
                    <m:sSub>
                      <m:sSubPr>
                        <m:ctrlPr>
                          <a:rPr lang="en-US" sz="2200" b="0" i="1" smtClean="0">
                            <a:latin typeface="Cambria Math" panose="02040503050406030204" pitchFamily="18" charset="0"/>
                            <a:ea typeface="Cambria Math" panose="02040503050406030204" pitchFamily="18" charset="0"/>
                          </a:rPr>
                        </m:ctrlPr>
                      </m:sSubPr>
                      <m:e>
                        <m:r>
                          <a:rPr lang="en-US" sz="2200" b="0" i="1" smtClean="0">
                            <a:latin typeface="Cambria Math" panose="02040503050406030204" pitchFamily="18" charset="0"/>
                            <a:ea typeface="Cambria Math" panose="02040503050406030204" pitchFamily="18" charset="0"/>
                          </a:rPr>
                          <m:t>𝑤</m:t>
                        </m:r>
                      </m:e>
                      <m:sub>
                        <m:r>
                          <a:rPr lang="en-US" sz="2200" b="0" i="1" smtClean="0">
                            <a:latin typeface="Cambria Math" panose="02040503050406030204" pitchFamily="18" charset="0"/>
                            <a:ea typeface="Cambria Math" panose="02040503050406030204" pitchFamily="18" charset="0"/>
                          </a:rPr>
                          <m:t>3</m:t>
                        </m:r>
                      </m:sub>
                    </m:sSub>
                  </m:oMath>
                </a14:m>
                <a:r>
                  <a:rPr lang="en-US" sz="2200" dirty="0">
                    <a:latin typeface="Cambria Math" panose="02040503050406030204" pitchFamily="18" charset="0"/>
                    <a:ea typeface="Cambria Math" panose="02040503050406030204" pitchFamily="18" charset="0"/>
                  </a:rPr>
                  <a:t>=0.80</a:t>
                </a:r>
              </a:p>
            </p:txBody>
          </p:sp>
        </mc:Choice>
        <mc:Fallback xmlns="">
          <p:sp>
            <p:nvSpPr>
              <p:cNvPr id="40" name="TextBox 39">
                <a:extLst>
                  <a:ext uri="{FF2B5EF4-FFF2-40B4-BE49-F238E27FC236}">
                    <a16:creationId xmlns:a16="http://schemas.microsoft.com/office/drawing/2014/main" id="{3E3B7B50-ABF0-0245-BBC9-874F739BB847}"/>
                  </a:ext>
                </a:extLst>
              </p:cNvPr>
              <p:cNvSpPr txBox="1">
                <a:spLocks noRot="1" noChangeAspect="1" noMove="1" noResize="1" noEditPoints="1" noAdjustHandles="1" noChangeArrowheads="1" noChangeShapeType="1" noTextEdit="1"/>
              </p:cNvSpPr>
              <p:nvPr/>
            </p:nvSpPr>
            <p:spPr>
              <a:xfrm>
                <a:off x="2386565" y="4244592"/>
                <a:ext cx="1248227" cy="430887"/>
              </a:xfrm>
              <a:prstGeom prst="rect">
                <a:avLst/>
              </a:prstGeom>
              <a:blipFill>
                <a:blip r:embed="rId13"/>
                <a:stretch>
                  <a:fillRect t="-5714" r="-5051" b="-28571"/>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3019BCD4-233D-B946-A188-285CAD19A19B}"/>
              </a:ext>
            </a:extLst>
          </p:cNvPr>
          <p:cNvSpPr txBox="1"/>
          <p:nvPr/>
        </p:nvSpPr>
        <p:spPr>
          <a:xfrm>
            <a:off x="9526565" y="4092274"/>
            <a:ext cx="1305935" cy="369332"/>
          </a:xfrm>
          <a:prstGeom prst="rect">
            <a:avLst/>
          </a:prstGeom>
          <a:noFill/>
        </p:spPr>
        <p:txBody>
          <a:bodyPr wrap="none" rtlCol="0">
            <a:spAutoFit/>
          </a:bodyPr>
          <a:lstStyle/>
          <a:p>
            <a:r>
              <a:rPr lang="en-US" dirty="0">
                <a:latin typeface="Helvetica" pitchFamily="2" charset="0"/>
              </a:rPr>
              <a:t>Target: 0.5</a:t>
            </a:r>
          </a:p>
        </p:txBody>
      </p:sp>
      <p:sp>
        <p:nvSpPr>
          <p:cNvPr id="7" name="TextBox 6">
            <a:extLst>
              <a:ext uri="{FF2B5EF4-FFF2-40B4-BE49-F238E27FC236}">
                <a16:creationId xmlns:a16="http://schemas.microsoft.com/office/drawing/2014/main" id="{7FB8EB7F-B0C0-8746-B3F5-5DF8D13CF1F5}"/>
              </a:ext>
            </a:extLst>
          </p:cNvPr>
          <p:cNvSpPr txBox="1"/>
          <p:nvPr/>
        </p:nvSpPr>
        <p:spPr>
          <a:xfrm>
            <a:off x="7215188" y="1115550"/>
            <a:ext cx="4554276" cy="369332"/>
          </a:xfrm>
          <a:prstGeom prst="rect">
            <a:avLst/>
          </a:prstGeom>
          <a:noFill/>
        </p:spPr>
        <p:txBody>
          <a:bodyPr wrap="square" rtlCol="0">
            <a:spAutoFit/>
          </a:bodyPr>
          <a:lstStyle/>
          <a:p>
            <a:r>
              <a:rPr lang="en-US" dirty="0">
                <a:latin typeface="Helvetica" pitchFamily="2" charset="0"/>
              </a:rPr>
              <a:t>Now it’s just arithmetic!</a:t>
            </a:r>
          </a:p>
        </p:txBody>
      </p:sp>
    </p:spTree>
    <p:extLst>
      <p:ext uri="{BB962C8B-B14F-4D97-AF65-F5344CB8AC3E}">
        <p14:creationId xmlns:p14="http://schemas.microsoft.com/office/powerpoint/2010/main" val="397489277"/>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a:xfrm>
            <a:off x="422536" y="27251"/>
            <a:ext cx="10058400" cy="1371600"/>
          </a:xfrm>
        </p:spPr>
        <p:txBody>
          <a:bodyPr/>
          <a:lstStyle/>
          <a:p>
            <a:r>
              <a:rPr lang="en-US" dirty="0">
                <a:latin typeface="Helvetica" pitchFamily="2" charset="0"/>
              </a:rPr>
              <a:t>Back Propagation Example</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p:txBody>
          <a:bodyPr>
            <a:normAutofit/>
          </a:bodyPr>
          <a:lstStyle/>
          <a:p>
            <a:endParaRPr lang="en-US" sz="2400" dirty="0">
              <a:latin typeface="Helvetica" pitchFamily="2" charset="0"/>
            </a:endParaRPr>
          </a:p>
          <a:p>
            <a:pPr marL="0" indent="0">
              <a:buNone/>
            </a:pPr>
            <a:endParaRPr lang="en-US" sz="2400" dirty="0">
              <a:latin typeface="Helvetica" pitchFamily="2" charset="0"/>
            </a:endParaRPr>
          </a:p>
        </p:txBody>
      </p:sp>
      <p:grpSp>
        <p:nvGrpSpPr>
          <p:cNvPr id="4" name="Group 3">
            <a:extLst>
              <a:ext uri="{FF2B5EF4-FFF2-40B4-BE49-F238E27FC236}">
                <a16:creationId xmlns:a16="http://schemas.microsoft.com/office/drawing/2014/main" id="{F2289EC0-BEE5-C54C-941C-D1D22C501FE9}"/>
              </a:ext>
            </a:extLst>
          </p:cNvPr>
          <p:cNvGrpSpPr/>
          <p:nvPr/>
        </p:nvGrpSpPr>
        <p:grpSpPr>
          <a:xfrm>
            <a:off x="1066799" y="2654306"/>
            <a:ext cx="8459767" cy="3092895"/>
            <a:chOff x="3375581" y="2991232"/>
            <a:chExt cx="4589912" cy="2034562"/>
          </a:xfrm>
        </p:grpSpPr>
        <p:sp>
          <p:nvSpPr>
            <p:cNvPr id="14" name="Oval 13">
              <a:extLst>
                <a:ext uri="{FF2B5EF4-FFF2-40B4-BE49-F238E27FC236}">
                  <a16:creationId xmlns:a16="http://schemas.microsoft.com/office/drawing/2014/main" id="{E74544D5-EB92-D349-B000-DF8E15FD9E07}"/>
                </a:ext>
              </a:extLst>
            </p:cNvPr>
            <p:cNvSpPr/>
            <p:nvPr/>
          </p:nvSpPr>
          <p:spPr>
            <a:xfrm>
              <a:off x="3375582" y="2991232"/>
              <a:ext cx="938637" cy="825956"/>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0.35</a:t>
              </a:r>
            </a:p>
          </p:txBody>
        </p:sp>
        <p:sp>
          <p:nvSpPr>
            <p:cNvPr id="15" name="Oval 14">
              <a:extLst>
                <a:ext uri="{FF2B5EF4-FFF2-40B4-BE49-F238E27FC236}">
                  <a16:creationId xmlns:a16="http://schemas.microsoft.com/office/drawing/2014/main" id="{F521F1DA-EC70-7F4B-9BE4-67D2FF50F7D7}"/>
                </a:ext>
              </a:extLst>
            </p:cNvPr>
            <p:cNvSpPr/>
            <p:nvPr/>
          </p:nvSpPr>
          <p:spPr>
            <a:xfrm>
              <a:off x="3375581" y="4199838"/>
              <a:ext cx="938637" cy="825956"/>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0.9</a:t>
              </a:r>
            </a:p>
          </p:txBody>
        </p:sp>
        <p:sp>
          <p:nvSpPr>
            <p:cNvPr id="16" name="Oval 15">
              <a:extLst>
                <a:ext uri="{FF2B5EF4-FFF2-40B4-BE49-F238E27FC236}">
                  <a16:creationId xmlns:a16="http://schemas.microsoft.com/office/drawing/2014/main" id="{9E2F0B38-4A5D-F14A-80F5-1268744DDA8E}"/>
                </a:ext>
              </a:extLst>
            </p:cNvPr>
            <p:cNvSpPr/>
            <p:nvPr/>
          </p:nvSpPr>
          <p:spPr>
            <a:xfrm>
              <a:off x="5285344" y="3001391"/>
              <a:ext cx="938637" cy="825956"/>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0.68</a:t>
              </a:r>
            </a:p>
          </p:txBody>
        </p:sp>
        <p:sp>
          <p:nvSpPr>
            <p:cNvPr id="17" name="Oval 16">
              <a:extLst>
                <a:ext uri="{FF2B5EF4-FFF2-40B4-BE49-F238E27FC236}">
                  <a16:creationId xmlns:a16="http://schemas.microsoft.com/office/drawing/2014/main" id="{E0DB1823-4CEA-3A4C-B00D-9089ECD8926D}"/>
                </a:ext>
              </a:extLst>
            </p:cNvPr>
            <p:cNvSpPr/>
            <p:nvPr/>
          </p:nvSpPr>
          <p:spPr>
            <a:xfrm>
              <a:off x="5285344" y="4199838"/>
              <a:ext cx="938637" cy="825956"/>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0.66</a:t>
              </a:r>
            </a:p>
          </p:txBody>
        </p:sp>
        <p:sp>
          <p:nvSpPr>
            <p:cNvPr id="18" name="Oval 17">
              <a:extLst>
                <a:ext uri="{FF2B5EF4-FFF2-40B4-BE49-F238E27FC236}">
                  <a16:creationId xmlns:a16="http://schemas.microsoft.com/office/drawing/2014/main" id="{212D0EF4-CDAF-3E48-9762-96B3A0BFDBFE}"/>
                </a:ext>
              </a:extLst>
            </p:cNvPr>
            <p:cNvSpPr/>
            <p:nvPr/>
          </p:nvSpPr>
          <p:spPr>
            <a:xfrm>
              <a:off x="7026856" y="3613735"/>
              <a:ext cx="938637" cy="825956"/>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0.69</a:t>
              </a:r>
            </a:p>
          </p:txBody>
        </p:sp>
        <p:cxnSp>
          <p:nvCxnSpPr>
            <p:cNvPr id="19" name="Straight Arrow Connector 18">
              <a:extLst>
                <a:ext uri="{FF2B5EF4-FFF2-40B4-BE49-F238E27FC236}">
                  <a16:creationId xmlns:a16="http://schemas.microsoft.com/office/drawing/2014/main" id="{904FB72E-F32B-4C40-B12A-58ED7C24BC10}"/>
                </a:ext>
              </a:extLst>
            </p:cNvPr>
            <p:cNvCxnSpPr>
              <a:stCxn id="14" idx="6"/>
              <a:endCxn id="16" idx="2"/>
            </p:cNvCxnSpPr>
            <p:nvPr/>
          </p:nvCxnSpPr>
          <p:spPr>
            <a:xfrm>
              <a:off x="4314219" y="3404210"/>
              <a:ext cx="971125" cy="10159"/>
            </a:xfrm>
            <a:prstGeom prst="straightConnector1">
              <a:avLst/>
            </a:prstGeom>
            <a:solidFill>
              <a:srgbClr val="FF0000"/>
            </a:solidFill>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0EAAED42-6560-7A4C-A1DB-DC39FB8DC617}"/>
                </a:ext>
              </a:extLst>
            </p:cNvPr>
            <p:cNvCxnSpPr/>
            <p:nvPr/>
          </p:nvCxnSpPr>
          <p:spPr>
            <a:xfrm>
              <a:off x="4314219" y="4619991"/>
              <a:ext cx="971125" cy="10159"/>
            </a:xfrm>
            <a:prstGeom prst="straightConnector1">
              <a:avLst/>
            </a:prstGeom>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5DD30C84-2C74-EC49-87EE-7653B34BD18B}"/>
                </a:ext>
              </a:extLst>
            </p:cNvPr>
            <p:cNvCxnSpPr>
              <a:cxnSpLocks/>
              <a:endCxn id="18" idx="2"/>
            </p:cNvCxnSpPr>
            <p:nvPr/>
          </p:nvCxnSpPr>
          <p:spPr>
            <a:xfrm>
              <a:off x="6223981" y="3442259"/>
              <a:ext cx="802875" cy="584454"/>
            </a:xfrm>
            <a:prstGeom prst="straightConnector1">
              <a:avLst/>
            </a:prstGeom>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FF3F8198-7A53-2A45-B950-88C6270E9670}"/>
                </a:ext>
              </a:extLst>
            </p:cNvPr>
            <p:cNvCxnSpPr>
              <a:cxnSpLocks/>
              <a:endCxn id="18" idx="2"/>
            </p:cNvCxnSpPr>
            <p:nvPr/>
          </p:nvCxnSpPr>
          <p:spPr>
            <a:xfrm flipV="1">
              <a:off x="6223981" y="4026713"/>
              <a:ext cx="802875" cy="588198"/>
            </a:xfrm>
            <a:prstGeom prst="straightConnector1">
              <a:avLst/>
            </a:prstGeom>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25B65946-CE70-9244-905F-BFE49F6C6ABD}"/>
                </a:ext>
              </a:extLst>
            </p:cNvPr>
            <p:cNvCxnSpPr>
              <a:cxnSpLocks/>
              <a:stCxn id="14" idx="6"/>
              <a:endCxn id="17" idx="1"/>
            </p:cNvCxnSpPr>
            <p:nvPr/>
          </p:nvCxnSpPr>
          <p:spPr>
            <a:xfrm>
              <a:off x="4314219" y="3404210"/>
              <a:ext cx="1108585" cy="916586"/>
            </a:xfrm>
            <a:prstGeom prst="straightConnector1">
              <a:avLst/>
            </a:prstGeom>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51F8FD80-36AF-EE45-976A-709D04550509}"/>
                </a:ext>
              </a:extLst>
            </p:cNvPr>
            <p:cNvCxnSpPr>
              <a:cxnSpLocks/>
              <a:stCxn id="15" idx="6"/>
              <a:endCxn id="16" idx="3"/>
            </p:cNvCxnSpPr>
            <p:nvPr/>
          </p:nvCxnSpPr>
          <p:spPr>
            <a:xfrm flipV="1">
              <a:off x="4314218" y="3706389"/>
              <a:ext cx="1108586" cy="906427"/>
            </a:xfrm>
            <a:prstGeom prst="straightConnector1">
              <a:avLst/>
            </a:prstGeom>
            <a:solidFill>
              <a:srgbClr val="FF0000"/>
            </a:solidFill>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BB0733E6-4BD7-8F4A-9505-E48C6EE57679}"/>
                  </a:ext>
                </a:extLst>
              </p:cNvPr>
              <p:cNvSpPr txBox="1"/>
              <p:nvPr/>
            </p:nvSpPr>
            <p:spPr>
              <a:xfrm>
                <a:off x="3000051" y="2772304"/>
                <a:ext cx="1449692" cy="4308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𝑤</m:t>
                          </m:r>
                        </m:e>
                        <m:sub>
                          <m:r>
                            <a:rPr lang="en-US" sz="2200" b="0" i="1" smtClean="0">
                              <a:latin typeface="Cambria Math" panose="02040503050406030204" pitchFamily="18" charset="0"/>
                            </a:rPr>
                            <m:t>1</m:t>
                          </m:r>
                        </m:sub>
                      </m:sSub>
                      <m:r>
                        <a:rPr lang="en-US" sz="2200" b="0" i="1" smtClean="0">
                          <a:latin typeface="Cambria Math" panose="02040503050406030204" pitchFamily="18" charset="0"/>
                        </a:rPr>
                        <m:t>=0.10</m:t>
                      </m:r>
                    </m:oMath>
                  </m:oMathPara>
                </a14:m>
                <a:endParaRPr lang="en-US" sz="2200" dirty="0"/>
              </a:p>
            </p:txBody>
          </p:sp>
        </mc:Choice>
        <mc:Fallback xmlns="">
          <p:sp>
            <p:nvSpPr>
              <p:cNvPr id="28" name="TextBox 27">
                <a:extLst>
                  <a:ext uri="{FF2B5EF4-FFF2-40B4-BE49-F238E27FC236}">
                    <a16:creationId xmlns:a16="http://schemas.microsoft.com/office/drawing/2014/main" id="{BB0733E6-4BD7-8F4A-9505-E48C6EE57679}"/>
                  </a:ext>
                </a:extLst>
              </p:cNvPr>
              <p:cNvSpPr txBox="1">
                <a:spLocks noRot="1" noChangeAspect="1" noMove="1" noResize="1" noEditPoints="1" noAdjustHandles="1" noChangeArrowheads="1" noChangeShapeType="1" noTextEdit="1"/>
              </p:cNvSpPr>
              <p:nvPr/>
            </p:nvSpPr>
            <p:spPr>
              <a:xfrm>
                <a:off x="3000051" y="2772304"/>
                <a:ext cx="1449692" cy="430887"/>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26C39DDA-A519-4D4F-A47D-D40ADAB1EF70}"/>
                  </a:ext>
                </a:extLst>
              </p:cNvPr>
              <p:cNvSpPr txBox="1"/>
              <p:nvPr/>
            </p:nvSpPr>
            <p:spPr>
              <a:xfrm>
                <a:off x="2988090" y="5125918"/>
                <a:ext cx="1239698" cy="430887"/>
              </a:xfrm>
              <a:prstGeom prst="rect">
                <a:avLst/>
              </a:prstGeom>
              <a:noFill/>
            </p:spPr>
            <p:txBody>
              <a:bodyPr wrap="none" rtlCol="0">
                <a:spAutoFit/>
              </a:bodyPr>
              <a:lstStyle/>
              <a:p>
                <a14:m>
                  <m:oMath xmlns:m="http://schemas.openxmlformats.org/officeDocument/2006/math">
                    <m:sSub>
                      <m:sSubPr>
                        <m:ctrlPr>
                          <a:rPr lang="en-US" sz="2200" b="0" i="1" smtClean="0">
                            <a:latin typeface="Cambria Math" panose="02040503050406030204" pitchFamily="18" charset="0"/>
                            <a:ea typeface="Cambria Math" panose="02040503050406030204" pitchFamily="18" charset="0"/>
                          </a:rPr>
                        </m:ctrlPr>
                      </m:sSubPr>
                      <m:e>
                        <m:r>
                          <a:rPr lang="en-US" sz="2200" b="0" i="1" smtClean="0">
                            <a:latin typeface="Cambria Math" panose="02040503050406030204" pitchFamily="18" charset="0"/>
                            <a:ea typeface="Cambria Math" panose="02040503050406030204" pitchFamily="18" charset="0"/>
                          </a:rPr>
                          <m:t>𝑤</m:t>
                        </m:r>
                      </m:e>
                      <m:sub>
                        <m:r>
                          <a:rPr lang="en-US" sz="2200" b="0" i="1" smtClean="0">
                            <a:latin typeface="Cambria Math" panose="02040503050406030204" pitchFamily="18" charset="0"/>
                            <a:ea typeface="Cambria Math" panose="02040503050406030204" pitchFamily="18" charset="0"/>
                          </a:rPr>
                          <m:t>4</m:t>
                        </m:r>
                      </m:sub>
                    </m:sSub>
                  </m:oMath>
                </a14:m>
                <a:r>
                  <a:rPr lang="en-US" sz="2200" dirty="0">
                    <a:latin typeface="Cambria Math" panose="02040503050406030204" pitchFamily="18" charset="0"/>
                    <a:ea typeface="Cambria Math" panose="02040503050406030204" pitchFamily="18" charset="0"/>
                  </a:rPr>
                  <a:t>=0.60</a:t>
                </a:r>
              </a:p>
            </p:txBody>
          </p:sp>
        </mc:Choice>
        <mc:Fallback xmlns="">
          <p:sp>
            <p:nvSpPr>
              <p:cNvPr id="29" name="TextBox 28">
                <a:extLst>
                  <a:ext uri="{FF2B5EF4-FFF2-40B4-BE49-F238E27FC236}">
                    <a16:creationId xmlns:a16="http://schemas.microsoft.com/office/drawing/2014/main" id="{26C39DDA-A519-4D4F-A47D-D40ADAB1EF70}"/>
                  </a:ext>
                </a:extLst>
              </p:cNvPr>
              <p:cNvSpPr txBox="1">
                <a:spLocks noRot="1" noChangeAspect="1" noMove="1" noResize="1" noEditPoints="1" noAdjustHandles="1" noChangeArrowheads="1" noChangeShapeType="1" noTextEdit="1"/>
              </p:cNvSpPr>
              <p:nvPr/>
            </p:nvSpPr>
            <p:spPr>
              <a:xfrm>
                <a:off x="2988090" y="5125918"/>
                <a:ext cx="1239698" cy="430887"/>
              </a:xfrm>
              <a:prstGeom prst="rect">
                <a:avLst/>
              </a:prstGeom>
              <a:blipFill>
                <a:blip r:embed="rId3"/>
                <a:stretch>
                  <a:fillRect t="-8571" r="-4040" b="-25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37663B59-496B-7949-B018-1E24CA72E070}"/>
                  </a:ext>
                </a:extLst>
              </p:cNvPr>
              <p:cNvSpPr txBox="1"/>
              <p:nvPr/>
            </p:nvSpPr>
            <p:spPr>
              <a:xfrm>
                <a:off x="6698499" y="3201761"/>
                <a:ext cx="1373261" cy="430887"/>
              </a:xfrm>
              <a:prstGeom prst="rect">
                <a:avLst/>
              </a:prstGeom>
              <a:noFill/>
            </p:spPr>
            <p:txBody>
              <a:bodyPr wrap="none" rtlCol="0">
                <a:spAutoFit/>
              </a:bodyPr>
              <a:lstStyle/>
              <a:p>
                <a14:m>
                  <m:oMath xmlns:m="http://schemas.openxmlformats.org/officeDocument/2006/math">
                    <m:sSub>
                      <m:sSubPr>
                        <m:ctrlPr>
                          <a:rPr lang="en-US" sz="2200" b="0" i="1" smtClean="0">
                            <a:latin typeface="Cambria Math" panose="02040503050406030204" pitchFamily="18" charset="0"/>
                            <a:ea typeface="Cambria Math" panose="02040503050406030204" pitchFamily="18" charset="0"/>
                          </a:rPr>
                        </m:ctrlPr>
                      </m:sSubPr>
                      <m:e>
                        <m:r>
                          <a:rPr lang="en-US" sz="2200" b="0" i="1" smtClean="0">
                            <a:latin typeface="Cambria Math" panose="02040503050406030204" pitchFamily="18" charset="0"/>
                            <a:ea typeface="Cambria Math" panose="02040503050406030204" pitchFamily="18" charset="0"/>
                          </a:rPr>
                          <m:t>𝑤</m:t>
                        </m:r>
                      </m:e>
                      <m:sub>
                        <m:r>
                          <a:rPr lang="en-US" sz="2200" b="0" i="1" smtClean="0">
                            <a:latin typeface="Cambria Math" panose="02040503050406030204" pitchFamily="18" charset="0"/>
                            <a:ea typeface="Cambria Math" panose="02040503050406030204" pitchFamily="18" charset="0"/>
                          </a:rPr>
                          <m:t>5</m:t>
                        </m:r>
                      </m:sub>
                    </m:sSub>
                  </m:oMath>
                </a14:m>
                <a:r>
                  <a:rPr lang="en-US" sz="2200" dirty="0">
                    <a:latin typeface="Cambria Math" panose="02040503050406030204" pitchFamily="18" charset="0"/>
                    <a:ea typeface="Cambria Math" panose="02040503050406030204" pitchFamily="18" charset="0"/>
                  </a:rPr>
                  <a:t> = 0.30</a:t>
                </a:r>
              </a:p>
            </p:txBody>
          </p:sp>
        </mc:Choice>
        <mc:Fallback xmlns="">
          <p:sp>
            <p:nvSpPr>
              <p:cNvPr id="32" name="TextBox 31">
                <a:extLst>
                  <a:ext uri="{FF2B5EF4-FFF2-40B4-BE49-F238E27FC236}">
                    <a16:creationId xmlns:a16="http://schemas.microsoft.com/office/drawing/2014/main" id="{37663B59-496B-7949-B018-1E24CA72E070}"/>
                  </a:ext>
                </a:extLst>
              </p:cNvPr>
              <p:cNvSpPr txBox="1">
                <a:spLocks noRot="1" noChangeAspect="1" noMove="1" noResize="1" noEditPoints="1" noAdjustHandles="1" noChangeArrowheads="1" noChangeShapeType="1" noTextEdit="1"/>
              </p:cNvSpPr>
              <p:nvPr/>
            </p:nvSpPr>
            <p:spPr>
              <a:xfrm>
                <a:off x="6698499" y="3201761"/>
                <a:ext cx="1373261" cy="430887"/>
              </a:xfrm>
              <a:prstGeom prst="rect">
                <a:avLst/>
              </a:prstGeom>
              <a:blipFill>
                <a:blip r:embed="rId4"/>
                <a:stretch>
                  <a:fillRect t="-8824" r="-3636" b="-2941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C68DF134-F471-7946-A598-A6E86653C083}"/>
                  </a:ext>
                </a:extLst>
              </p:cNvPr>
              <p:cNvSpPr txBox="1"/>
              <p:nvPr/>
            </p:nvSpPr>
            <p:spPr>
              <a:xfrm>
                <a:off x="6698499" y="4778776"/>
                <a:ext cx="1456231" cy="4308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𝑤</m:t>
                          </m:r>
                        </m:e>
                        <m:sub>
                          <m:r>
                            <a:rPr lang="en-US" sz="2200" b="0" i="1" smtClean="0">
                              <a:latin typeface="Cambria Math" panose="02040503050406030204" pitchFamily="18" charset="0"/>
                            </a:rPr>
                            <m:t>6</m:t>
                          </m:r>
                        </m:sub>
                      </m:sSub>
                      <m:r>
                        <a:rPr lang="en-US" sz="2200" b="0" i="1" smtClean="0">
                          <a:latin typeface="Cambria Math" panose="02040503050406030204" pitchFamily="18" charset="0"/>
                        </a:rPr>
                        <m:t>=0.90</m:t>
                      </m:r>
                    </m:oMath>
                  </m:oMathPara>
                </a14:m>
                <a:endParaRPr lang="en-US" sz="2200" dirty="0"/>
              </a:p>
            </p:txBody>
          </p:sp>
        </mc:Choice>
        <mc:Fallback xmlns="">
          <p:sp>
            <p:nvSpPr>
              <p:cNvPr id="33" name="TextBox 32">
                <a:extLst>
                  <a:ext uri="{FF2B5EF4-FFF2-40B4-BE49-F238E27FC236}">
                    <a16:creationId xmlns:a16="http://schemas.microsoft.com/office/drawing/2014/main" id="{C68DF134-F471-7946-A598-A6E86653C083}"/>
                  </a:ext>
                </a:extLst>
              </p:cNvPr>
              <p:cNvSpPr txBox="1">
                <a:spLocks noRot="1" noChangeAspect="1" noMove="1" noResize="1" noEditPoints="1" noAdjustHandles="1" noChangeArrowheads="1" noChangeShapeType="1" noTextEdit="1"/>
              </p:cNvSpPr>
              <p:nvPr/>
            </p:nvSpPr>
            <p:spPr>
              <a:xfrm>
                <a:off x="6698499" y="4778776"/>
                <a:ext cx="1456231" cy="430887"/>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Content Placeholder 2">
                <a:extLst>
                  <a:ext uri="{FF2B5EF4-FFF2-40B4-BE49-F238E27FC236}">
                    <a16:creationId xmlns:a16="http://schemas.microsoft.com/office/drawing/2014/main" id="{9EDBD7F6-A329-774F-8090-73CBB6B6EE1A}"/>
                  </a:ext>
                </a:extLst>
              </p:cNvPr>
              <p:cNvSpPr txBox="1">
                <a:spLocks/>
              </p:cNvSpPr>
              <p:nvPr/>
            </p:nvSpPr>
            <p:spPr>
              <a:xfrm>
                <a:off x="5953987" y="2513578"/>
                <a:ext cx="878543" cy="49127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b="0" i="1" dirty="0" smtClean="0">
                              <a:solidFill>
                                <a:schemeClr val="tx1"/>
                              </a:solidFill>
                              <a:latin typeface="Cambria Math" panose="02040503050406030204" pitchFamily="18" charset="0"/>
                            </a:rPr>
                          </m:ctrlPr>
                        </m:sSubPr>
                        <m:e>
                          <m:r>
                            <a:rPr lang="en-US" i="1" dirty="0" smtClean="0">
                              <a:solidFill>
                                <a:schemeClr val="tx1"/>
                              </a:solidFill>
                              <a:latin typeface="Cambria Math" panose="02040503050406030204" pitchFamily="18" charset="0"/>
                            </a:rPr>
                            <m:t>𝐻</m:t>
                          </m:r>
                        </m:e>
                        <m:sub>
                          <m:r>
                            <a:rPr lang="en-US" i="1" dirty="0" smtClean="0">
                              <a:solidFill>
                                <a:schemeClr val="tx1"/>
                              </a:solidFill>
                              <a:latin typeface="Cambria Math" panose="02040503050406030204" pitchFamily="18" charset="0"/>
                            </a:rPr>
                            <m:t>1</m:t>
                          </m:r>
                        </m:sub>
                      </m:sSub>
                    </m:oMath>
                  </m:oMathPara>
                </a14:m>
                <a:endParaRPr lang="en-US" dirty="0"/>
              </a:p>
            </p:txBody>
          </p:sp>
        </mc:Choice>
        <mc:Fallback xmlns="">
          <p:sp>
            <p:nvSpPr>
              <p:cNvPr id="34" name="Content Placeholder 2">
                <a:extLst>
                  <a:ext uri="{FF2B5EF4-FFF2-40B4-BE49-F238E27FC236}">
                    <a16:creationId xmlns:a16="http://schemas.microsoft.com/office/drawing/2014/main" id="{9EDBD7F6-A329-774F-8090-73CBB6B6EE1A}"/>
                  </a:ext>
                </a:extLst>
              </p:cNvPr>
              <p:cNvSpPr txBox="1">
                <a:spLocks noRot="1" noChangeAspect="1" noMove="1" noResize="1" noEditPoints="1" noAdjustHandles="1" noChangeArrowheads="1" noChangeShapeType="1" noTextEdit="1"/>
              </p:cNvSpPr>
              <p:nvPr/>
            </p:nvSpPr>
            <p:spPr>
              <a:xfrm>
                <a:off x="5953987" y="2513578"/>
                <a:ext cx="878543" cy="491270"/>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Content Placeholder 2">
                <a:extLst>
                  <a:ext uri="{FF2B5EF4-FFF2-40B4-BE49-F238E27FC236}">
                    <a16:creationId xmlns:a16="http://schemas.microsoft.com/office/drawing/2014/main" id="{9D8CC347-2FA3-E24F-9CB3-9A70A2102FC0}"/>
                  </a:ext>
                </a:extLst>
              </p:cNvPr>
              <p:cNvSpPr txBox="1">
                <a:spLocks/>
              </p:cNvSpPr>
              <p:nvPr/>
            </p:nvSpPr>
            <p:spPr>
              <a:xfrm>
                <a:off x="5875254" y="4260448"/>
                <a:ext cx="878543" cy="49127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b="0" i="1" dirty="0" smtClean="0">
                              <a:solidFill>
                                <a:schemeClr val="tx1"/>
                              </a:solidFill>
                              <a:latin typeface="Cambria Math" panose="02040503050406030204" pitchFamily="18" charset="0"/>
                            </a:rPr>
                          </m:ctrlPr>
                        </m:sSubPr>
                        <m:e>
                          <m:r>
                            <a:rPr lang="en-US" i="1" dirty="0" smtClean="0">
                              <a:solidFill>
                                <a:schemeClr val="tx1"/>
                              </a:solidFill>
                              <a:latin typeface="Cambria Math" panose="02040503050406030204" pitchFamily="18" charset="0"/>
                            </a:rPr>
                            <m:t>𝐻</m:t>
                          </m:r>
                        </m:e>
                        <m:sub>
                          <m:r>
                            <a:rPr lang="en-US" b="0" i="1" dirty="0" smtClean="0">
                              <a:solidFill>
                                <a:schemeClr val="tx1"/>
                              </a:solidFill>
                              <a:latin typeface="Cambria Math" panose="02040503050406030204" pitchFamily="18" charset="0"/>
                            </a:rPr>
                            <m:t>2</m:t>
                          </m:r>
                        </m:sub>
                      </m:sSub>
                    </m:oMath>
                  </m:oMathPara>
                </a14:m>
                <a:endParaRPr lang="en-US" dirty="0"/>
              </a:p>
            </p:txBody>
          </p:sp>
        </mc:Choice>
        <mc:Fallback xmlns="">
          <p:sp>
            <p:nvSpPr>
              <p:cNvPr id="35" name="Content Placeholder 2">
                <a:extLst>
                  <a:ext uri="{FF2B5EF4-FFF2-40B4-BE49-F238E27FC236}">
                    <a16:creationId xmlns:a16="http://schemas.microsoft.com/office/drawing/2014/main" id="{9D8CC347-2FA3-E24F-9CB3-9A70A2102FC0}"/>
                  </a:ext>
                </a:extLst>
              </p:cNvPr>
              <p:cNvSpPr txBox="1">
                <a:spLocks noRot="1" noChangeAspect="1" noMove="1" noResize="1" noEditPoints="1" noAdjustHandles="1" noChangeArrowheads="1" noChangeShapeType="1" noTextEdit="1"/>
              </p:cNvSpPr>
              <p:nvPr/>
            </p:nvSpPr>
            <p:spPr>
              <a:xfrm>
                <a:off x="5875254" y="4260448"/>
                <a:ext cx="878543" cy="491270"/>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Content Placeholder 2">
                <a:extLst>
                  <a:ext uri="{FF2B5EF4-FFF2-40B4-BE49-F238E27FC236}">
                    <a16:creationId xmlns:a16="http://schemas.microsoft.com/office/drawing/2014/main" id="{A3511906-2F34-2B4E-898C-BF187B86B7A7}"/>
                  </a:ext>
                </a:extLst>
              </p:cNvPr>
              <p:cNvSpPr txBox="1">
                <a:spLocks/>
              </p:cNvSpPr>
              <p:nvPr/>
            </p:nvSpPr>
            <p:spPr>
              <a:xfrm>
                <a:off x="9087294" y="3314198"/>
                <a:ext cx="878543" cy="49127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b="0" i="1" dirty="0" smtClean="0">
                              <a:solidFill>
                                <a:schemeClr val="tx1"/>
                              </a:solidFill>
                              <a:latin typeface="Cambria Math" panose="02040503050406030204" pitchFamily="18" charset="0"/>
                            </a:rPr>
                          </m:ctrlPr>
                        </m:sSubPr>
                        <m:e>
                          <m:r>
                            <a:rPr lang="en-US" b="0" i="1" dirty="0" smtClean="0">
                              <a:solidFill>
                                <a:schemeClr val="tx1"/>
                              </a:solidFill>
                              <a:latin typeface="Cambria Math" panose="02040503050406030204" pitchFamily="18" charset="0"/>
                            </a:rPr>
                            <m:t>𝑂</m:t>
                          </m:r>
                        </m:e>
                        <m:sub>
                          <m:r>
                            <a:rPr lang="en-US" i="1" dirty="0" smtClean="0">
                              <a:solidFill>
                                <a:schemeClr val="tx1"/>
                              </a:solidFill>
                              <a:latin typeface="Cambria Math" panose="02040503050406030204" pitchFamily="18" charset="0"/>
                            </a:rPr>
                            <m:t>1</m:t>
                          </m:r>
                        </m:sub>
                      </m:sSub>
                    </m:oMath>
                  </m:oMathPara>
                </a14:m>
                <a:endParaRPr lang="en-US" dirty="0"/>
              </a:p>
            </p:txBody>
          </p:sp>
        </mc:Choice>
        <mc:Fallback xmlns="">
          <p:sp>
            <p:nvSpPr>
              <p:cNvPr id="36" name="Content Placeholder 2">
                <a:extLst>
                  <a:ext uri="{FF2B5EF4-FFF2-40B4-BE49-F238E27FC236}">
                    <a16:creationId xmlns:a16="http://schemas.microsoft.com/office/drawing/2014/main" id="{A3511906-2F34-2B4E-898C-BF187B86B7A7}"/>
                  </a:ext>
                </a:extLst>
              </p:cNvPr>
              <p:cNvSpPr txBox="1">
                <a:spLocks noRot="1" noChangeAspect="1" noMove="1" noResize="1" noEditPoints="1" noAdjustHandles="1" noChangeArrowheads="1" noChangeShapeType="1" noTextEdit="1"/>
              </p:cNvSpPr>
              <p:nvPr/>
            </p:nvSpPr>
            <p:spPr>
              <a:xfrm>
                <a:off x="9087294" y="3314198"/>
                <a:ext cx="878543" cy="491270"/>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Content Placeholder 2">
                <a:extLst>
                  <a:ext uri="{FF2B5EF4-FFF2-40B4-BE49-F238E27FC236}">
                    <a16:creationId xmlns:a16="http://schemas.microsoft.com/office/drawing/2014/main" id="{E6FE47F3-203E-1C4C-BBDE-FEE31023C960}"/>
                  </a:ext>
                </a:extLst>
              </p:cNvPr>
              <p:cNvSpPr txBox="1">
                <a:spLocks/>
              </p:cNvSpPr>
              <p:nvPr/>
            </p:nvSpPr>
            <p:spPr>
              <a:xfrm>
                <a:off x="460243" y="2972616"/>
                <a:ext cx="878543" cy="49127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𝐼</m:t>
                          </m:r>
                        </m:e>
                        <m:sub>
                          <m:r>
                            <a:rPr lang="en-US" i="1" dirty="0" smtClean="0">
                              <a:latin typeface="Cambria Math" panose="02040503050406030204" pitchFamily="18" charset="0"/>
                            </a:rPr>
                            <m:t>1</m:t>
                          </m:r>
                        </m:sub>
                      </m:sSub>
                    </m:oMath>
                  </m:oMathPara>
                </a14:m>
                <a:endParaRPr lang="en-US" dirty="0"/>
              </a:p>
            </p:txBody>
          </p:sp>
        </mc:Choice>
        <mc:Fallback xmlns="">
          <p:sp>
            <p:nvSpPr>
              <p:cNvPr id="37" name="Content Placeholder 2">
                <a:extLst>
                  <a:ext uri="{FF2B5EF4-FFF2-40B4-BE49-F238E27FC236}">
                    <a16:creationId xmlns:a16="http://schemas.microsoft.com/office/drawing/2014/main" id="{E6FE47F3-203E-1C4C-BBDE-FEE31023C960}"/>
                  </a:ext>
                </a:extLst>
              </p:cNvPr>
              <p:cNvSpPr txBox="1">
                <a:spLocks noRot="1" noChangeAspect="1" noMove="1" noResize="1" noEditPoints="1" noAdjustHandles="1" noChangeArrowheads="1" noChangeShapeType="1" noTextEdit="1"/>
              </p:cNvSpPr>
              <p:nvPr/>
            </p:nvSpPr>
            <p:spPr>
              <a:xfrm>
                <a:off x="460243" y="2972616"/>
                <a:ext cx="878543" cy="491270"/>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Content Placeholder 2">
                <a:extLst>
                  <a:ext uri="{FF2B5EF4-FFF2-40B4-BE49-F238E27FC236}">
                    <a16:creationId xmlns:a16="http://schemas.microsoft.com/office/drawing/2014/main" id="{8DDE642B-DD9F-594F-96A3-C488EC8620DC}"/>
                  </a:ext>
                </a:extLst>
              </p:cNvPr>
              <p:cNvSpPr txBox="1">
                <a:spLocks/>
              </p:cNvSpPr>
              <p:nvPr/>
            </p:nvSpPr>
            <p:spPr>
              <a:xfrm>
                <a:off x="460243" y="4873766"/>
                <a:ext cx="878543" cy="49127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𝐼</m:t>
                          </m:r>
                        </m:e>
                        <m:sub>
                          <m:r>
                            <a:rPr lang="en-US" i="1" dirty="0" smtClean="0">
                              <a:latin typeface="Cambria Math" panose="02040503050406030204" pitchFamily="18" charset="0"/>
                            </a:rPr>
                            <m:t>2</m:t>
                          </m:r>
                        </m:sub>
                      </m:sSub>
                    </m:oMath>
                  </m:oMathPara>
                </a14:m>
                <a:endParaRPr lang="en-US" dirty="0"/>
              </a:p>
            </p:txBody>
          </p:sp>
        </mc:Choice>
        <mc:Fallback xmlns="">
          <p:sp>
            <p:nvSpPr>
              <p:cNvPr id="38" name="Content Placeholder 2">
                <a:extLst>
                  <a:ext uri="{FF2B5EF4-FFF2-40B4-BE49-F238E27FC236}">
                    <a16:creationId xmlns:a16="http://schemas.microsoft.com/office/drawing/2014/main" id="{8DDE642B-DD9F-594F-96A3-C488EC8620DC}"/>
                  </a:ext>
                </a:extLst>
              </p:cNvPr>
              <p:cNvSpPr txBox="1">
                <a:spLocks noRot="1" noChangeAspect="1" noMove="1" noResize="1" noEditPoints="1" noAdjustHandles="1" noChangeArrowheads="1" noChangeShapeType="1" noTextEdit="1"/>
              </p:cNvSpPr>
              <p:nvPr/>
            </p:nvSpPr>
            <p:spPr>
              <a:xfrm>
                <a:off x="460243" y="4873766"/>
                <a:ext cx="878543" cy="491270"/>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F3B050E5-10C6-794C-BDCC-F074D043D9DF}"/>
                  </a:ext>
                </a:extLst>
              </p:cNvPr>
              <p:cNvSpPr txBox="1"/>
              <p:nvPr/>
            </p:nvSpPr>
            <p:spPr>
              <a:xfrm>
                <a:off x="531729" y="1227639"/>
                <a:ext cx="10687050" cy="461665"/>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m:rPr>
                          <m:sty m:val="p"/>
                        </m:rPr>
                        <a:rPr lang="en-US" sz="2400" smtClean="0">
                          <a:latin typeface="Cambria Math" panose="02040503050406030204" pitchFamily="18" charset="0"/>
                        </a:rPr>
                        <m:t>Δ</m:t>
                      </m:r>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𝑂</m:t>
                              </m:r>
                            </m:e>
                            <m:sub>
                              <m:r>
                                <a:rPr lang="en-US" sz="2400" i="1">
                                  <a:latin typeface="Cambria Math" panose="02040503050406030204" pitchFamily="18" charset="0"/>
                                </a:rPr>
                                <m:t>1</m:t>
                              </m:r>
                            </m:sub>
                          </m:sSub>
                        </m:e>
                      </m:d>
                      <m:r>
                        <a:rPr lang="en-US" sz="2400" i="1">
                          <a:latin typeface="Cambria Math" panose="02040503050406030204" pitchFamily="18" charset="0"/>
                        </a:rPr>
                        <m:t>≈−0.04</m:t>
                      </m:r>
                    </m:oMath>
                  </m:oMathPara>
                </a14:m>
                <a:endParaRPr lang="en-US" sz="2400" dirty="0"/>
              </a:p>
            </p:txBody>
          </p:sp>
        </mc:Choice>
        <mc:Fallback xmlns="">
          <p:sp>
            <p:nvSpPr>
              <p:cNvPr id="5" name="TextBox 4">
                <a:extLst>
                  <a:ext uri="{FF2B5EF4-FFF2-40B4-BE49-F238E27FC236}">
                    <a16:creationId xmlns:a16="http://schemas.microsoft.com/office/drawing/2014/main" id="{F3B050E5-10C6-794C-BDCC-F074D043D9DF}"/>
                  </a:ext>
                </a:extLst>
              </p:cNvPr>
              <p:cNvSpPr txBox="1">
                <a:spLocks noRot="1" noChangeAspect="1" noMove="1" noResize="1" noEditPoints="1" noAdjustHandles="1" noChangeArrowheads="1" noChangeShapeType="1" noTextEdit="1"/>
              </p:cNvSpPr>
              <p:nvPr/>
            </p:nvSpPr>
            <p:spPr>
              <a:xfrm>
                <a:off x="531729" y="1227639"/>
                <a:ext cx="10687050" cy="461665"/>
              </a:xfrm>
              <a:prstGeom prst="rect">
                <a:avLst/>
              </a:prstGeom>
              <a:blipFill>
                <a:blip r:embed="rId11"/>
                <a:stretch>
                  <a:fillRect l="-11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2644A6DB-99F0-164F-9D11-5E4655BA3F62}"/>
                  </a:ext>
                </a:extLst>
              </p:cNvPr>
              <p:cNvSpPr txBox="1"/>
              <p:nvPr/>
            </p:nvSpPr>
            <p:spPr>
              <a:xfrm>
                <a:off x="2170322" y="3686558"/>
                <a:ext cx="1456232" cy="4308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𝑤</m:t>
                          </m:r>
                        </m:e>
                        <m:sub>
                          <m:r>
                            <a:rPr lang="en-US" sz="2200" b="0" i="1" smtClean="0">
                              <a:latin typeface="Cambria Math" panose="02040503050406030204" pitchFamily="18" charset="0"/>
                            </a:rPr>
                            <m:t>2</m:t>
                          </m:r>
                        </m:sub>
                      </m:sSub>
                      <m:r>
                        <a:rPr lang="en-US" sz="2200" b="0" i="1" smtClean="0">
                          <a:latin typeface="Cambria Math" panose="02040503050406030204" pitchFamily="18" charset="0"/>
                        </a:rPr>
                        <m:t>=0.40</m:t>
                      </m:r>
                    </m:oMath>
                  </m:oMathPara>
                </a14:m>
                <a:endParaRPr lang="en-US" sz="2200" dirty="0"/>
              </a:p>
            </p:txBody>
          </p:sp>
        </mc:Choice>
        <mc:Fallback xmlns="">
          <p:sp>
            <p:nvSpPr>
              <p:cNvPr id="39" name="TextBox 38">
                <a:extLst>
                  <a:ext uri="{FF2B5EF4-FFF2-40B4-BE49-F238E27FC236}">
                    <a16:creationId xmlns:a16="http://schemas.microsoft.com/office/drawing/2014/main" id="{2644A6DB-99F0-164F-9D11-5E4655BA3F62}"/>
                  </a:ext>
                </a:extLst>
              </p:cNvPr>
              <p:cNvSpPr txBox="1">
                <a:spLocks noRot="1" noChangeAspect="1" noMove="1" noResize="1" noEditPoints="1" noAdjustHandles="1" noChangeArrowheads="1" noChangeShapeType="1" noTextEdit="1"/>
              </p:cNvSpPr>
              <p:nvPr/>
            </p:nvSpPr>
            <p:spPr>
              <a:xfrm>
                <a:off x="2170322" y="3686558"/>
                <a:ext cx="1456232" cy="430887"/>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3E3B7B50-ABF0-0245-BBC9-874F739BB847}"/>
                  </a:ext>
                </a:extLst>
              </p:cNvPr>
              <p:cNvSpPr txBox="1"/>
              <p:nvPr/>
            </p:nvSpPr>
            <p:spPr>
              <a:xfrm>
                <a:off x="2386565" y="4244592"/>
                <a:ext cx="1248227" cy="430887"/>
              </a:xfrm>
              <a:prstGeom prst="rect">
                <a:avLst/>
              </a:prstGeom>
              <a:noFill/>
            </p:spPr>
            <p:txBody>
              <a:bodyPr wrap="none" rtlCol="0">
                <a:spAutoFit/>
              </a:bodyPr>
              <a:lstStyle/>
              <a:p>
                <a14:m>
                  <m:oMath xmlns:m="http://schemas.openxmlformats.org/officeDocument/2006/math">
                    <m:sSub>
                      <m:sSubPr>
                        <m:ctrlPr>
                          <a:rPr lang="en-US" sz="2200" b="0" i="1" smtClean="0">
                            <a:latin typeface="Cambria Math" panose="02040503050406030204" pitchFamily="18" charset="0"/>
                            <a:ea typeface="Cambria Math" panose="02040503050406030204" pitchFamily="18" charset="0"/>
                          </a:rPr>
                        </m:ctrlPr>
                      </m:sSubPr>
                      <m:e>
                        <m:r>
                          <a:rPr lang="en-US" sz="2200" b="0" i="1" smtClean="0">
                            <a:latin typeface="Cambria Math" panose="02040503050406030204" pitchFamily="18" charset="0"/>
                            <a:ea typeface="Cambria Math" panose="02040503050406030204" pitchFamily="18" charset="0"/>
                          </a:rPr>
                          <m:t>𝑤</m:t>
                        </m:r>
                      </m:e>
                      <m:sub>
                        <m:r>
                          <a:rPr lang="en-US" sz="2200" b="0" i="1" smtClean="0">
                            <a:latin typeface="Cambria Math" panose="02040503050406030204" pitchFamily="18" charset="0"/>
                            <a:ea typeface="Cambria Math" panose="02040503050406030204" pitchFamily="18" charset="0"/>
                          </a:rPr>
                          <m:t>3</m:t>
                        </m:r>
                      </m:sub>
                    </m:sSub>
                  </m:oMath>
                </a14:m>
                <a:r>
                  <a:rPr lang="en-US" sz="2200" dirty="0">
                    <a:latin typeface="Cambria Math" panose="02040503050406030204" pitchFamily="18" charset="0"/>
                    <a:ea typeface="Cambria Math" panose="02040503050406030204" pitchFamily="18" charset="0"/>
                  </a:rPr>
                  <a:t>=0.80</a:t>
                </a:r>
              </a:p>
            </p:txBody>
          </p:sp>
        </mc:Choice>
        <mc:Fallback xmlns="">
          <p:sp>
            <p:nvSpPr>
              <p:cNvPr id="40" name="TextBox 39">
                <a:extLst>
                  <a:ext uri="{FF2B5EF4-FFF2-40B4-BE49-F238E27FC236}">
                    <a16:creationId xmlns:a16="http://schemas.microsoft.com/office/drawing/2014/main" id="{3E3B7B50-ABF0-0245-BBC9-874F739BB847}"/>
                  </a:ext>
                </a:extLst>
              </p:cNvPr>
              <p:cNvSpPr txBox="1">
                <a:spLocks noRot="1" noChangeAspect="1" noMove="1" noResize="1" noEditPoints="1" noAdjustHandles="1" noChangeArrowheads="1" noChangeShapeType="1" noTextEdit="1"/>
              </p:cNvSpPr>
              <p:nvPr/>
            </p:nvSpPr>
            <p:spPr>
              <a:xfrm>
                <a:off x="2386565" y="4244592"/>
                <a:ext cx="1248227" cy="430887"/>
              </a:xfrm>
              <a:prstGeom prst="rect">
                <a:avLst/>
              </a:prstGeom>
              <a:blipFill>
                <a:blip r:embed="rId13"/>
                <a:stretch>
                  <a:fillRect t="-5714" r="-5051" b="-28571"/>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3019BCD4-233D-B946-A188-285CAD19A19B}"/>
              </a:ext>
            </a:extLst>
          </p:cNvPr>
          <p:cNvSpPr txBox="1"/>
          <p:nvPr/>
        </p:nvSpPr>
        <p:spPr>
          <a:xfrm>
            <a:off x="9526565" y="4092274"/>
            <a:ext cx="1305935" cy="369332"/>
          </a:xfrm>
          <a:prstGeom prst="rect">
            <a:avLst/>
          </a:prstGeom>
          <a:noFill/>
        </p:spPr>
        <p:txBody>
          <a:bodyPr wrap="none" rtlCol="0">
            <a:spAutoFit/>
          </a:bodyPr>
          <a:lstStyle/>
          <a:p>
            <a:r>
              <a:rPr lang="en-US" dirty="0">
                <a:latin typeface="Helvetica" pitchFamily="2" charset="0"/>
              </a:rPr>
              <a:t>Target: 0.5</a:t>
            </a: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D3366970-6B92-2549-8087-A552EA490BE5}"/>
                  </a:ext>
                </a:extLst>
              </p:cNvPr>
              <p:cNvSpPr txBox="1"/>
              <p:nvPr/>
            </p:nvSpPr>
            <p:spPr>
              <a:xfrm>
                <a:off x="9123117" y="4664253"/>
                <a:ext cx="2220608"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sz="2400" b="0" i="0" smtClean="0">
                          <a:solidFill>
                            <a:srgbClr val="FF0000"/>
                          </a:solidFill>
                          <a:latin typeface="Cambria Math" panose="02040503050406030204" pitchFamily="18" charset="0"/>
                        </a:rPr>
                        <m:t>Δ</m:t>
                      </m:r>
                      <m:d>
                        <m:dPr>
                          <m:ctrlPr>
                            <a:rPr lang="en-US" sz="2400" b="0" i="1" smtClean="0">
                              <a:solidFill>
                                <a:srgbClr val="FF0000"/>
                              </a:solidFill>
                              <a:latin typeface="Cambria Math" panose="02040503050406030204" pitchFamily="18" charset="0"/>
                            </a:rPr>
                          </m:ctrlPr>
                        </m:dPr>
                        <m:e>
                          <m:sSub>
                            <m:sSubPr>
                              <m:ctrlPr>
                                <a:rPr lang="en-US" sz="2400" b="0" i="1" smtClean="0">
                                  <a:solidFill>
                                    <a:srgbClr val="FF0000"/>
                                  </a:solidFill>
                                  <a:latin typeface="Cambria Math" panose="02040503050406030204" pitchFamily="18" charset="0"/>
                                </a:rPr>
                              </m:ctrlPr>
                            </m:sSubPr>
                            <m:e>
                              <m:r>
                                <a:rPr lang="en-US" sz="2400" b="0" i="1" smtClean="0">
                                  <a:solidFill>
                                    <a:srgbClr val="FF0000"/>
                                  </a:solidFill>
                                  <a:latin typeface="Cambria Math" panose="02040503050406030204" pitchFamily="18" charset="0"/>
                                </a:rPr>
                                <m:t>𝑂</m:t>
                              </m:r>
                            </m:e>
                            <m:sub>
                              <m:r>
                                <a:rPr lang="en-US" sz="2400" b="0" i="1" smtClean="0">
                                  <a:solidFill>
                                    <a:srgbClr val="FF0000"/>
                                  </a:solidFill>
                                  <a:latin typeface="Cambria Math" panose="02040503050406030204" pitchFamily="18" charset="0"/>
                                </a:rPr>
                                <m:t>1</m:t>
                              </m:r>
                            </m:sub>
                          </m:sSub>
                        </m:e>
                      </m:d>
                      <m:r>
                        <a:rPr lang="en-US" sz="2400" b="0" i="1" smtClean="0">
                          <a:solidFill>
                            <a:srgbClr val="FF0000"/>
                          </a:solidFill>
                          <a:latin typeface="Cambria Math" panose="02040503050406030204" pitchFamily="18" charset="0"/>
                        </a:rPr>
                        <m:t>≈−0.04</m:t>
                      </m:r>
                    </m:oMath>
                  </m:oMathPara>
                </a14:m>
                <a:endParaRPr lang="en-US" sz="2400" dirty="0">
                  <a:solidFill>
                    <a:srgbClr val="FF0000"/>
                  </a:solidFill>
                </a:endParaRPr>
              </a:p>
            </p:txBody>
          </p:sp>
        </mc:Choice>
        <mc:Fallback xmlns="">
          <p:sp>
            <p:nvSpPr>
              <p:cNvPr id="30" name="TextBox 29">
                <a:extLst>
                  <a:ext uri="{FF2B5EF4-FFF2-40B4-BE49-F238E27FC236}">
                    <a16:creationId xmlns:a16="http://schemas.microsoft.com/office/drawing/2014/main" id="{D3366970-6B92-2549-8087-A552EA490BE5}"/>
                  </a:ext>
                </a:extLst>
              </p:cNvPr>
              <p:cNvSpPr txBox="1">
                <a:spLocks noRot="1" noChangeAspect="1" noMove="1" noResize="1" noEditPoints="1" noAdjustHandles="1" noChangeArrowheads="1" noChangeShapeType="1" noTextEdit="1"/>
              </p:cNvSpPr>
              <p:nvPr/>
            </p:nvSpPr>
            <p:spPr>
              <a:xfrm>
                <a:off x="9123117" y="4664253"/>
                <a:ext cx="2220608" cy="461665"/>
              </a:xfrm>
              <a:prstGeom prst="rect">
                <a:avLst/>
              </a:prstGeom>
              <a:blipFill>
                <a:blip r:embed="rId1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709599671"/>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a:xfrm>
            <a:off x="422536" y="27251"/>
            <a:ext cx="10058400" cy="1371600"/>
          </a:xfrm>
        </p:spPr>
        <p:txBody>
          <a:bodyPr/>
          <a:lstStyle/>
          <a:p>
            <a:r>
              <a:rPr lang="en-US" dirty="0">
                <a:latin typeface="Helvetica" pitchFamily="2" charset="0"/>
              </a:rPr>
              <a:t>Back Propagation Example</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p:txBody>
          <a:bodyPr>
            <a:normAutofit/>
          </a:bodyPr>
          <a:lstStyle/>
          <a:p>
            <a:endParaRPr lang="en-US" sz="2400" dirty="0">
              <a:latin typeface="Helvetica" pitchFamily="2" charset="0"/>
            </a:endParaRPr>
          </a:p>
          <a:p>
            <a:pPr marL="0" indent="0">
              <a:buNone/>
            </a:pPr>
            <a:endParaRPr lang="en-US" sz="2400" dirty="0">
              <a:latin typeface="Helvetica" pitchFamily="2" charset="0"/>
            </a:endParaRPr>
          </a:p>
        </p:txBody>
      </p:sp>
      <p:grpSp>
        <p:nvGrpSpPr>
          <p:cNvPr id="4" name="Group 3">
            <a:extLst>
              <a:ext uri="{FF2B5EF4-FFF2-40B4-BE49-F238E27FC236}">
                <a16:creationId xmlns:a16="http://schemas.microsoft.com/office/drawing/2014/main" id="{F2289EC0-BEE5-C54C-941C-D1D22C501FE9}"/>
              </a:ext>
            </a:extLst>
          </p:cNvPr>
          <p:cNvGrpSpPr/>
          <p:nvPr/>
        </p:nvGrpSpPr>
        <p:grpSpPr>
          <a:xfrm>
            <a:off x="1066799" y="2654306"/>
            <a:ext cx="8459767" cy="3092895"/>
            <a:chOff x="3375581" y="2991232"/>
            <a:chExt cx="4589912" cy="2034562"/>
          </a:xfrm>
        </p:grpSpPr>
        <p:sp>
          <p:nvSpPr>
            <p:cNvPr id="14" name="Oval 13">
              <a:extLst>
                <a:ext uri="{FF2B5EF4-FFF2-40B4-BE49-F238E27FC236}">
                  <a16:creationId xmlns:a16="http://schemas.microsoft.com/office/drawing/2014/main" id="{E74544D5-EB92-D349-B000-DF8E15FD9E07}"/>
                </a:ext>
              </a:extLst>
            </p:cNvPr>
            <p:cNvSpPr/>
            <p:nvPr/>
          </p:nvSpPr>
          <p:spPr>
            <a:xfrm>
              <a:off x="3375582" y="2991232"/>
              <a:ext cx="938637" cy="825956"/>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0.35</a:t>
              </a:r>
            </a:p>
          </p:txBody>
        </p:sp>
        <p:sp>
          <p:nvSpPr>
            <p:cNvPr id="15" name="Oval 14">
              <a:extLst>
                <a:ext uri="{FF2B5EF4-FFF2-40B4-BE49-F238E27FC236}">
                  <a16:creationId xmlns:a16="http://schemas.microsoft.com/office/drawing/2014/main" id="{F521F1DA-EC70-7F4B-9BE4-67D2FF50F7D7}"/>
                </a:ext>
              </a:extLst>
            </p:cNvPr>
            <p:cNvSpPr/>
            <p:nvPr/>
          </p:nvSpPr>
          <p:spPr>
            <a:xfrm>
              <a:off x="3375581" y="4199838"/>
              <a:ext cx="938637" cy="825956"/>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0.9</a:t>
              </a:r>
            </a:p>
          </p:txBody>
        </p:sp>
        <p:sp>
          <p:nvSpPr>
            <p:cNvPr id="16" name="Oval 15">
              <a:extLst>
                <a:ext uri="{FF2B5EF4-FFF2-40B4-BE49-F238E27FC236}">
                  <a16:creationId xmlns:a16="http://schemas.microsoft.com/office/drawing/2014/main" id="{9E2F0B38-4A5D-F14A-80F5-1268744DDA8E}"/>
                </a:ext>
              </a:extLst>
            </p:cNvPr>
            <p:cNvSpPr/>
            <p:nvPr/>
          </p:nvSpPr>
          <p:spPr>
            <a:xfrm>
              <a:off x="5285344" y="3001391"/>
              <a:ext cx="938637" cy="825956"/>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0.68</a:t>
              </a:r>
            </a:p>
          </p:txBody>
        </p:sp>
        <p:sp>
          <p:nvSpPr>
            <p:cNvPr id="17" name="Oval 16">
              <a:extLst>
                <a:ext uri="{FF2B5EF4-FFF2-40B4-BE49-F238E27FC236}">
                  <a16:creationId xmlns:a16="http://schemas.microsoft.com/office/drawing/2014/main" id="{E0DB1823-4CEA-3A4C-B00D-9089ECD8926D}"/>
                </a:ext>
              </a:extLst>
            </p:cNvPr>
            <p:cNvSpPr/>
            <p:nvPr/>
          </p:nvSpPr>
          <p:spPr>
            <a:xfrm>
              <a:off x="5285344" y="4199838"/>
              <a:ext cx="938637" cy="825956"/>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0.66</a:t>
              </a:r>
            </a:p>
          </p:txBody>
        </p:sp>
        <p:sp>
          <p:nvSpPr>
            <p:cNvPr id="18" name="Oval 17">
              <a:extLst>
                <a:ext uri="{FF2B5EF4-FFF2-40B4-BE49-F238E27FC236}">
                  <a16:creationId xmlns:a16="http://schemas.microsoft.com/office/drawing/2014/main" id="{212D0EF4-CDAF-3E48-9762-96B3A0BFDBFE}"/>
                </a:ext>
              </a:extLst>
            </p:cNvPr>
            <p:cNvSpPr/>
            <p:nvPr/>
          </p:nvSpPr>
          <p:spPr>
            <a:xfrm>
              <a:off x="7026856" y="3613735"/>
              <a:ext cx="938637" cy="825956"/>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0.69</a:t>
              </a:r>
            </a:p>
          </p:txBody>
        </p:sp>
        <p:cxnSp>
          <p:nvCxnSpPr>
            <p:cNvPr id="19" name="Straight Arrow Connector 18">
              <a:extLst>
                <a:ext uri="{FF2B5EF4-FFF2-40B4-BE49-F238E27FC236}">
                  <a16:creationId xmlns:a16="http://schemas.microsoft.com/office/drawing/2014/main" id="{904FB72E-F32B-4C40-B12A-58ED7C24BC10}"/>
                </a:ext>
              </a:extLst>
            </p:cNvPr>
            <p:cNvCxnSpPr>
              <a:stCxn id="14" idx="6"/>
              <a:endCxn id="16" idx="2"/>
            </p:cNvCxnSpPr>
            <p:nvPr/>
          </p:nvCxnSpPr>
          <p:spPr>
            <a:xfrm>
              <a:off x="4314219" y="3404210"/>
              <a:ext cx="971125" cy="10159"/>
            </a:xfrm>
            <a:prstGeom prst="straightConnector1">
              <a:avLst/>
            </a:prstGeom>
            <a:solidFill>
              <a:srgbClr val="FF0000"/>
            </a:solidFill>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0EAAED42-6560-7A4C-A1DB-DC39FB8DC617}"/>
                </a:ext>
              </a:extLst>
            </p:cNvPr>
            <p:cNvCxnSpPr/>
            <p:nvPr/>
          </p:nvCxnSpPr>
          <p:spPr>
            <a:xfrm>
              <a:off x="4314219" y="4619991"/>
              <a:ext cx="971125" cy="10159"/>
            </a:xfrm>
            <a:prstGeom prst="straightConnector1">
              <a:avLst/>
            </a:prstGeom>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5DD30C84-2C74-EC49-87EE-7653B34BD18B}"/>
                </a:ext>
              </a:extLst>
            </p:cNvPr>
            <p:cNvCxnSpPr>
              <a:cxnSpLocks/>
              <a:endCxn id="18" idx="2"/>
            </p:cNvCxnSpPr>
            <p:nvPr/>
          </p:nvCxnSpPr>
          <p:spPr>
            <a:xfrm>
              <a:off x="6223981" y="3442259"/>
              <a:ext cx="802875" cy="584454"/>
            </a:xfrm>
            <a:prstGeom prst="straightConnector1">
              <a:avLst/>
            </a:prstGeom>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FF3F8198-7A53-2A45-B950-88C6270E9670}"/>
                </a:ext>
              </a:extLst>
            </p:cNvPr>
            <p:cNvCxnSpPr>
              <a:cxnSpLocks/>
              <a:endCxn id="18" idx="2"/>
            </p:cNvCxnSpPr>
            <p:nvPr/>
          </p:nvCxnSpPr>
          <p:spPr>
            <a:xfrm flipV="1">
              <a:off x="6223981" y="4026713"/>
              <a:ext cx="802875" cy="588198"/>
            </a:xfrm>
            <a:prstGeom prst="straightConnector1">
              <a:avLst/>
            </a:prstGeom>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25B65946-CE70-9244-905F-BFE49F6C6ABD}"/>
                </a:ext>
              </a:extLst>
            </p:cNvPr>
            <p:cNvCxnSpPr>
              <a:cxnSpLocks/>
              <a:stCxn id="14" idx="6"/>
              <a:endCxn id="17" idx="1"/>
            </p:cNvCxnSpPr>
            <p:nvPr/>
          </p:nvCxnSpPr>
          <p:spPr>
            <a:xfrm>
              <a:off x="4314219" y="3404210"/>
              <a:ext cx="1108585" cy="916586"/>
            </a:xfrm>
            <a:prstGeom prst="straightConnector1">
              <a:avLst/>
            </a:prstGeom>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51F8FD80-36AF-EE45-976A-709D04550509}"/>
                </a:ext>
              </a:extLst>
            </p:cNvPr>
            <p:cNvCxnSpPr>
              <a:cxnSpLocks/>
              <a:stCxn id="15" idx="6"/>
              <a:endCxn id="16" idx="3"/>
            </p:cNvCxnSpPr>
            <p:nvPr/>
          </p:nvCxnSpPr>
          <p:spPr>
            <a:xfrm flipV="1">
              <a:off x="4314218" y="3706389"/>
              <a:ext cx="1108586" cy="906427"/>
            </a:xfrm>
            <a:prstGeom prst="straightConnector1">
              <a:avLst/>
            </a:prstGeom>
            <a:solidFill>
              <a:srgbClr val="FF0000"/>
            </a:solidFill>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BB0733E6-4BD7-8F4A-9505-E48C6EE57679}"/>
                  </a:ext>
                </a:extLst>
              </p:cNvPr>
              <p:cNvSpPr txBox="1"/>
              <p:nvPr/>
            </p:nvSpPr>
            <p:spPr>
              <a:xfrm>
                <a:off x="3000051" y="2772304"/>
                <a:ext cx="1449692" cy="4308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𝑤</m:t>
                          </m:r>
                        </m:e>
                        <m:sub>
                          <m:r>
                            <a:rPr lang="en-US" sz="2200" b="0" i="1" smtClean="0">
                              <a:latin typeface="Cambria Math" panose="02040503050406030204" pitchFamily="18" charset="0"/>
                            </a:rPr>
                            <m:t>1</m:t>
                          </m:r>
                        </m:sub>
                      </m:sSub>
                      <m:r>
                        <a:rPr lang="en-US" sz="2200" b="0" i="1" smtClean="0">
                          <a:latin typeface="Cambria Math" panose="02040503050406030204" pitchFamily="18" charset="0"/>
                        </a:rPr>
                        <m:t>=0.10</m:t>
                      </m:r>
                    </m:oMath>
                  </m:oMathPara>
                </a14:m>
                <a:endParaRPr lang="en-US" sz="2200" dirty="0"/>
              </a:p>
            </p:txBody>
          </p:sp>
        </mc:Choice>
        <mc:Fallback xmlns="">
          <p:sp>
            <p:nvSpPr>
              <p:cNvPr id="28" name="TextBox 27">
                <a:extLst>
                  <a:ext uri="{FF2B5EF4-FFF2-40B4-BE49-F238E27FC236}">
                    <a16:creationId xmlns:a16="http://schemas.microsoft.com/office/drawing/2014/main" id="{BB0733E6-4BD7-8F4A-9505-E48C6EE57679}"/>
                  </a:ext>
                </a:extLst>
              </p:cNvPr>
              <p:cNvSpPr txBox="1">
                <a:spLocks noRot="1" noChangeAspect="1" noMove="1" noResize="1" noEditPoints="1" noAdjustHandles="1" noChangeArrowheads="1" noChangeShapeType="1" noTextEdit="1"/>
              </p:cNvSpPr>
              <p:nvPr/>
            </p:nvSpPr>
            <p:spPr>
              <a:xfrm>
                <a:off x="3000051" y="2772304"/>
                <a:ext cx="1449692" cy="430887"/>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26C39DDA-A519-4D4F-A47D-D40ADAB1EF70}"/>
                  </a:ext>
                </a:extLst>
              </p:cNvPr>
              <p:cNvSpPr txBox="1"/>
              <p:nvPr/>
            </p:nvSpPr>
            <p:spPr>
              <a:xfrm>
                <a:off x="2988090" y="5125918"/>
                <a:ext cx="1239698" cy="430887"/>
              </a:xfrm>
              <a:prstGeom prst="rect">
                <a:avLst/>
              </a:prstGeom>
              <a:noFill/>
            </p:spPr>
            <p:txBody>
              <a:bodyPr wrap="none" rtlCol="0">
                <a:spAutoFit/>
              </a:bodyPr>
              <a:lstStyle/>
              <a:p>
                <a14:m>
                  <m:oMath xmlns:m="http://schemas.openxmlformats.org/officeDocument/2006/math">
                    <m:sSub>
                      <m:sSubPr>
                        <m:ctrlPr>
                          <a:rPr lang="en-US" sz="2200" b="0" i="1" smtClean="0">
                            <a:latin typeface="Cambria Math" panose="02040503050406030204" pitchFamily="18" charset="0"/>
                            <a:ea typeface="Cambria Math" panose="02040503050406030204" pitchFamily="18" charset="0"/>
                          </a:rPr>
                        </m:ctrlPr>
                      </m:sSubPr>
                      <m:e>
                        <m:r>
                          <a:rPr lang="en-US" sz="2200" b="0" i="1" smtClean="0">
                            <a:latin typeface="Cambria Math" panose="02040503050406030204" pitchFamily="18" charset="0"/>
                            <a:ea typeface="Cambria Math" panose="02040503050406030204" pitchFamily="18" charset="0"/>
                          </a:rPr>
                          <m:t>𝑤</m:t>
                        </m:r>
                      </m:e>
                      <m:sub>
                        <m:r>
                          <a:rPr lang="en-US" sz="2200" b="0" i="1" smtClean="0">
                            <a:latin typeface="Cambria Math" panose="02040503050406030204" pitchFamily="18" charset="0"/>
                            <a:ea typeface="Cambria Math" panose="02040503050406030204" pitchFamily="18" charset="0"/>
                          </a:rPr>
                          <m:t>4</m:t>
                        </m:r>
                      </m:sub>
                    </m:sSub>
                  </m:oMath>
                </a14:m>
                <a:r>
                  <a:rPr lang="en-US" sz="2200" dirty="0">
                    <a:latin typeface="Cambria Math" panose="02040503050406030204" pitchFamily="18" charset="0"/>
                    <a:ea typeface="Cambria Math" panose="02040503050406030204" pitchFamily="18" charset="0"/>
                  </a:rPr>
                  <a:t>=0.60</a:t>
                </a:r>
              </a:p>
            </p:txBody>
          </p:sp>
        </mc:Choice>
        <mc:Fallback xmlns="">
          <p:sp>
            <p:nvSpPr>
              <p:cNvPr id="29" name="TextBox 28">
                <a:extLst>
                  <a:ext uri="{FF2B5EF4-FFF2-40B4-BE49-F238E27FC236}">
                    <a16:creationId xmlns:a16="http://schemas.microsoft.com/office/drawing/2014/main" id="{26C39DDA-A519-4D4F-A47D-D40ADAB1EF70}"/>
                  </a:ext>
                </a:extLst>
              </p:cNvPr>
              <p:cNvSpPr txBox="1">
                <a:spLocks noRot="1" noChangeAspect="1" noMove="1" noResize="1" noEditPoints="1" noAdjustHandles="1" noChangeArrowheads="1" noChangeShapeType="1" noTextEdit="1"/>
              </p:cNvSpPr>
              <p:nvPr/>
            </p:nvSpPr>
            <p:spPr>
              <a:xfrm>
                <a:off x="2988090" y="5125918"/>
                <a:ext cx="1239698" cy="430887"/>
              </a:xfrm>
              <a:prstGeom prst="rect">
                <a:avLst/>
              </a:prstGeom>
              <a:blipFill>
                <a:blip r:embed="rId3"/>
                <a:stretch>
                  <a:fillRect t="-8571" r="-4040" b="-25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37663B59-496B-7949-B018-1E24CA72E070}"/>
                  </a:ext>
                </a:extLst>
              </p:cNvPr>
              <p:cNvSpPr txBox="1"/>
              <p:nvPr/>
            </p:nvSpPr>
            <p:spPr>
              <a:xfrm>
                <a:off x="6698499" y="3201761"/>
                <a:ext cx="1373261" cy="430887"/>
              </a:xfrm>
              <a:prstGeom prst="rect">
                <a:avLst/>
              </a:prstGeom>
              <a:noFill/>
            </p:spPr>
            <p:txBody>
              <a:bodyPr wrap="none" rtlCol="0">
                <a:spAutoFit/>
              </a:bodyPr>
              <a:lstStyle/>
              <a:p>
                <a14:m>
                  <m:oMath xmlns:m="http://schemas.openxmlformats.org/officeDocument/2006/math">
                    <m:sSub>
                      <m:sSubPr>
                        <m:ctrlPr>
                          <a:rPr lang="en-US" sz="2200" b="0" i="1" smtClean="0">
                            <a:latin typeface="Cambria Math" panose="02040503050406030204" pitchFamily="18" charset="0"/>
                            <a:ea typeface="Cambria Math" panose="02040503050406030204" pitchFamily="18" charset="0"/>
                          </a:rPr>
                        </m:ctrlPr>
                      </m:sSubPr>
                      <m:e>
                        <m:r>
                          <a:rPr lang="en-US" sz="2200" b="0" i="1" smtClean="0">
                            <a:latin typeface="Cambria Math" panose="02040503050406030204" pitchFamily="18" charset="0"/>
                            <a:ea typeface="Cambria Math" panose="02040503050406030204" pitchFamily="18" charset="0"/>
                          </a:rPr>
                          <m:t>𝑤</m:t>
                        </m:r>
                      </m:e>
                      <m:sub>
                        <m:r>
                          <a:rPr lang="en-US" sz="2200" b="0" i="1" smtClean="0">
                            <a:latin typeface="Cambria Math" panose="02040503050406030204" pitchFamily="18" charset="0"/>
                            <a:ea typeface="Cambria Math" panose="02040503050406030204" pitchFamily="18" charset="0"/>
                          </a:rPr>
                          <m:t>5</m:t>
                        </m:r>
                      </m:sub>
                    </m:sSub>
                  </m:oMath>
                </a14:m>
                <a:r>
                  <a:rPr lang="en-US" sz="2200" dirty="0">
                    <a:latin typeface="Cambria Math" panose="02040503050406030204" pitchFamily="18" charset="0"/>
                    <a:ea typeface="Cambria Math" panose="02040503050406030204" pitchFamily="18" charset="0"/>
                  </a:rPr>
                  <a:t> = 0.30</a:t>
                </a:r>
              </a:p>
            </p:txBody>
          </p:sp>
        </mc:Choice>
        <mc:Fallback xmlns="">
          <p:sp>
            <p:nvSpPr>
              <p:cNvPr id="32" name="TextBox 31">
                <a:extLst>
                  <a:ext uri="{FF2B5EF4-FFF2-40B4-BE49-F238E27FC236}">
                    <a16:creationId xmlns:a16="http://schemas.microsoft.com/office/drawing/2014/main" id="{37663B59-496B-7949-B018-1E24CA72E070}"/>
                  </a:ext>
                </a:extLst>
              </p:cNvPr>
              <p:cNvSpPr txBox="1">
                <a:spLocks noRot="1" noChangeAspect="1" noMove="1" noResize="1" noEditPoints="1" noAdjustHandles="1" noChangeArrowheads="1" noChangeShapeType="1" noTextEdit="1"/>
              </p:cNvSpPr>
              <p:nvPr/>
            </p:nvSpPr>
            <p:spPr>
              <a:xfrm>
                <a:off x="6698499" y="3201761"/>
                <a:ext cx="1373261" cy="430887"/>
              </a:xfrm>
              <a:prstGeom prst="rect">
                <a:avLst/>
              </a:prstGeom>
              <a:blipFill>
                <a:blip r:embed="rId4"/>
                <a:stretch>
                  <a:fillRect t="-8824" r="-3636" b="-2941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C68DF134-F471-7946-A598-A6E86653C083}"/>
                  </a:ext>
                </a:extLst>
              </p:cNvPr>
              <p:cNvSpPr txBox="1"/>
              <p:nvPr/>
            </p:nvSpPr>
            <p:spPr>
              <a:xfrm>
                <a:off x="6698499" y="4778776"/>
                <a:ext cx="1456231" cy="4308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𝑤</m:t>
                          </m:r>
                        </m:e>
                        <m:sub>
                          <m:r>
                            <a:rPr lang="en-US" sz="2200" b="0" i="1" smtClean="0">
                              <a:latin typeface="Cambria Math" panose="02040503050406030204" pitchFamily="18" charset="0"/>
                            </a:rPr>
                            <m:t>6</m:t>
                          </m:r>
                        </m:sub>
                      </m:sSub>
                      <m:r>
                        <a:rPr lang="en-US" sz="2200" b="0" i="1" smtClean="0">
                          <a:latin typeface="Cambria Math" panose="02040503050406030204" pitchFamily="18" charset="0"/>
                        </a:rPr>
                        <m:t>=0.90</m:t>
                      </m:r>
                    </m:oMath>
                  </m:oMathPara>
                </a14:m>
                <a:endParaRPr lang="en-US" sz="2200" dirty="0"/>
              </a:p>
            </p:txBody>
          </p:sp>
        </mc:Choice>
        <mc:Fallback xmlns="">
          <p:sp>
            <p:nvSpPr>
              <p:cNvPr id="33" name="TextBox 32">
                <a:extLst>
                  <a:ext uri="{FF2B5EF4-FFF2-40B4-BE49-F238E27FC236}">
                    <a16:creationId xmlns:a16="http://schemas.microsoft.com/office/drawing/2014/main" id="{C68DF134-F471-7946-A598-A6E86653C083}"/>
                  </a:ext>
                </a:extLst>
              </p:cNvPr>
              <p:cNvSpPr txBox="1">
                <a:spLocks noRot="1" noChangeAspect="1" noMove="1" noResize="1" noEditPoints="1" noAdjustHandles="1" noChangeArrowheads="1" noChangeShapeType="1" noTextEdit="1"/>
              </p:cNvSpPr>
              <p:nvPr/>
            </p:nvSpPr>
            <p:spPr>
              <a:xfrm>
                <a:off x="6698499" y="4778776"/>
                <a:ext cx="1456231" cy="430887"/>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Content Placeholder 2">
                <a:extLst>
                  <a:ext uri="{FF2B5EF4-FFF2-40B4-BE49-F238E27FC236}">
                    <a16:creationId xmlns:a16="http://schemas.microsoft.com/office/drawing/2014/main" id="{9EDBD7F6-A329-774F-8090-73CBB6B6EE1A}"/>
                  </a:ext>
                </a:extLst>
              </p:cNvPr>
              <p:cNvSpPr txBox="1">
                <a:spLocks/>
              </p:cNvSpPr>
              <p:nvPr/>
            </p:nvSpPr>
            <p:spPr>
              <a:xfrm>
                <a:off x="5953987" y="2513578"/>
                <a:ext cx="878543" cy="49127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b="0" i="1" dirty="0" smtClean="0">
                              <a:solidFill>
                                <a:schemeClr val="tx1"/>
                              </a:solidFill>
                              <a:latin typeface="Cambria Math" panose="02040503050406030204" pitchFamily="18" charset="0"/>
                            </a:rPr>
                          </m:ctrlPr>
                        </m:sSubPr>
                        <m:e>
                          <m:r>
                            <a:rPr lang="en-US" i="1" dirty="0" smtClean="0">
                              <a:solidFill>
                                <a:schemeClr val="tx1"/>
                              </a:solidFill>
                              <a:latin typeface="Cambria Math" panose="02040503050406030204" pitchFamily="18" charset="0"/>
                            </a:rPr>
                            <m:t>𝐻</m:t>
                          </m:r>
                        </m:e>
                        <m:sub>
                          <m:r>
                            <a:rPr lang="en-US" i="1" dirty="0" smtClean="0">
                              <a:solidFill>
                                <a:schemeClr val="tx1"/>
                              </a:solidFill>
                              <a:latin typeface="Cambria Math" panose="02040503050406030204" pitchFamily="18" charset="0"/>
                            </a:rPr>
                            <m:t>1</m:t>
                          </m:r>
                        </m:sub>
                      </m:sSub>
                    </m:oMath>
                  </m:oMathPara>
                </a14:m>
                <a:endParaRPr lang="en-US" dirty="0"/>
              </a:p>
            </p:txBody>
          </p:sp>
        </mc:Choice>
        <mc:Fallback xmlns="">
          <p:sp>
            <p:nvSpPr>
              <p:cNvPr id="34" name="Content Placeholder 2">
                <a:extLst>
                  <a:ext uri="{FF2B5EF4-FFF2-40B4-BE49-F238E27FC236}">
                    <a16:creationId xmlns:a16="http://schemas.microsoft.com/office/drawing/2014/main" id="{9EDBD7F6-A329-774F-8090-73CBB6B6EE1A}"/>
                  </a:ext>
                </a:extLst>
              </p:cNvPr>
              <p:cNvSpPr txBox="1">
                <a:spLocks noRot="1" noChangeAspect="1" noMove="1" noResize="1" noEditPoints="1" noAdjustHandles="1" noChangeArrowheads="1" noChangeShapeType="1" noTextEdit="1"/>
              </p:cNvSpPr>
              <p:nvPr/>
            </p:nvSpPr>
            <p:spPr>
              <a:xfrm>
                <a:off x="5953987" y="2513578"/>
                <a:ext cx="878543" cy="491270"/>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Content Placeholder 2">
                <a:extLst>
                  <a:ext uri="{FF2B5EF4-FFF2-40B4-BE49-F238E27FC236}">
                    <a16:creationId xmlns:a16="http://schemas.microsoft.com/office/drawing/2014/main" id="{9D8CC347-2FA3-E24F-9CB3-9A70A2102FC0}"/>
                  </a:ext>
                </a:extLst>
              </p:cNvPr>
              <p:cNvSpPr txBox="1">
                <a:spLocks/>
              </p:cNvSpPr>
              <p:nvPr/>
            </p:nvSpPr>
            <p:spPr>
              <a:xfrm>
                <a:off x="5875254" y="4260448"/>
                <a:ext cx="878543" cy="49127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b="0" i="1" dirty="0" smtClean="0">
                              <a:solidFill>
                                <a:schemeClr val="tx1"/>
                              </a:solidFill>
                              <a:latin typeface="Cambria Math" panose="02040503050406030204" pitchFamily="18" charset="0"/>
                            </a:rPr>
                          </m:ctrlPr>
                        </m:sSubPr>
                        <m:e>
                          <m:r>
                            <a:rPr lang="en-US" i="1" dirty="0" smtClean="0">
                              <a:solidFill>
                                <a:schemeClr val="tx1"/>
                              </a:solidFill>
                              <a:latin typeface="Cambria Math" panose="02040503050406030204" pitchFamily="18" charset="0"/>
                            </a:rPr>
                            <m:t>𝐻</m:t>
                          </m:r>
                        </m:e>
                        <m:sub>
                          <m:r>
                            <a:rPr lang="en-US" b="0" i="1" dirty="0" smtClean="0">
                              <a:solidFill>
                                <a:schemeClr val="tx1"/>
                              </a:solidFill>
                              <a:latin typeface="Cambria Math" panose="02040503050406030204" pitchFamily="18" charset="0"/>
                            </a:rPr>
                            <m:t>2</m:t>
                          </m:r>
                        </m:sub>
                      </m:sSub>
                    </m:oMath>
                  </m:oMathPara>
                </a14:m>
                <a:endParaRPr lang="en-US" dirty="0"/>
              </a:p>
            </p:txBody>
          </p:sp>
        </mc:Choice>
        <mc:Fallback xmlns="">
          <p:sp>
            <p:nvSpPr>
              <p:cNvPr id="35" name="Content Placeholder 2">
                <a:extLst>
                  <a:ext uri="{FF2B5EF4-FFF2-40B4-BE49-F238E27FC236}">
                    <a16:creationId xmlns:a16="http://schemas.microsoft.com/office/drawing/2014/main" id="{9D8CC347-2FA3-E24F-9CB3-9A70A2102FC0}"/>
                  </a:ext>
                </a:extLst>
              </p:cNvPr>
              <p:cNvSpPr txBox="1">
                <a:spLocks noRot="1" noChangeAspect="1" noMove="1" noResize="1" noEditPoints="1" noAdjustHandles="1" noChangeArrowheads="1" noChangeShapeType="1" noTextEdit="1"/>
              </p:cNvSpPr>
              <p:nvPr/>
            </p:nvSpPr>
            <p:spPr>
              <a:xfrm>
                <a:off x="5875254" y="4260448"/>
                <a:ext cx="878543" cy="491270"/>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Content Placeholder 2">
                <a:extLst>
                  <a:ext uri="{FF2B5EF4-FFF2-40B4-BE49-F238E27FC236}">
                    <a16:creationId xmlns:a16="http://schemas.microsoft.com/office/drawing/2014/main" id="{A3511906-2F34-2B4E-898C-BF187B86B7A7}"/>
                  </a:ext>
                </a:extLst>
              </p:cNvPr>
              <p:cNvSpPr txBox="1">
                <a:spLocks/>
              </p:cNvSpPr>
              <p:nvPr/>
            </p:nvSpPr>
            <p:spPr>
              <a:xfrm>
                <a:off x="9087294" y="3314198"/>
                <a:ext cx="878543" cy="49127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b="0" i="1" dirty="0" smtClean="0">
                              <a:solidFill>
                                <a:schemeClr val="tx1"/>
                              </a:solidFill>
                              <a:latin typeface="Cambria Math" panose="02040503050406030204" pitchFamily="18" charset="0"/>
                            </a:rPr>
                          </m:ctrlPr>
                        </m:sSubPr>
                        <m:e>
                          <m:r>
                            <a:rPr lang="en-US" b="0" i="1" dirty="0" smtClean="0">
                              <a:solidFill>
                                <a:schemeClr val="tx1"/>
                              </a:solidFill>
                              <a:latin typeface="Cambria Math" panose="02040503050406030204" pitchFamily="18" charset="0"/>
                            </a:rPr>
                            <m:t>𝑂</m:t>
                          </m:r>
                        </m:e>
                        <m:sub>
                          <m:r>
                            <a:rPr lang="en-US" i="1" dirty="0" smtClean="0">
                              <a:solidFill>
                                <a:schemeClr val="tx1"/>
                              </a:solidFill>
                              <a:latin typeface="Cambria Math" panose="02040503050406030204" pitchFamily="18" charset="0"/>
                            </a:rPr>
                            <m:t>1</m:t>
                          </m:r>
                        </m:sub>
                      </m:sSub>
                    </m:oMath>
                  </m:oMathPara>
                </a14:m>
                <a:endParaRPr lang="en-US" dirty="0"/>
              </a:p>
            </p:txBody>
          </p:sp>
        </mc:Choice>
        <mc:Fallback xmlns="">
          <p:sp>
            <p:nvSpPr>
              <p:cNvPr id="36" name="Content Placeholder 2">
                <a:extLst>
                  <a:ext uri="{FF2B5EF4-FFF2-40B4-BE49-F238E27FC236}">
                    <a16:creationId xmlns:a16="http://schemas.microsoft.com/office/drawing/2014/main" id="{A3511906-2F34-2B4E-898C-BF187B86B7A7}"/>
                  </a:ext>
                </a:extLst>
              </p:cNvPr>
              <p:cNvSpPr txBox="1">
                <a:spLocks noRot="1" noChangeAspect="1" noMove="1" noResize="1" noEditPoints="1" noAdjustHandles="1" noChangeArrowheads="1" noChangeShapeType="1" noTextEdit="1"/>
              </p:cNvSpPr>
              <p:nvPr/>
            </p:nvSpPr>
            <p:spPr>
              <a:xfrm>
                <a:off x="9087294" y="3314198"/>
                <a:ext cx="878543" cy="491270"/>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Content Placeholder 2">
                <a:extLst>
                  <a:ext uri="{FF2B5EF4-FFF2-40B4-BE49-F238E27FC236}">
                    <a16:creationId xmlns:a16="http://schemas.microsoft.com/office/drawing/2014/main" id="{E6FE47F3-203E-1C4C-BBDE-FEE31023C960}"/>
                  </a:ext>
                </a:extLst>
              </p:cNvPr>
              <p:cNvSpPr txBox="1">
                <a:spLocks/>
              </p:cNvSpPr>
              <p:nvPr/>
            </p:nvSpPr>
            <p:spPr>
              <a:xfrm>
                <a:off x="460243" y="2972616"/>
                <a:ext cx="878543" cy="49127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𝐼</m:t>
                          </m:r>
                        </m:e>
                        <m:sub>
                          <m:r>
                            <a:rPr lang="en-US" i="1" dirty="0" smtClean="0">
                              <a:latin typeface="Cambria Math" panose="02040503050406030204" pitchFamily="18" charset="0"/>
                            </a:rPr>
                            <m:t>1</m:t>
                          </m:r>
                        </m:sub>
                      </m:sSub>
                    </m:oMath>
                  </m:oMathPara>
                </a14:m>
                <a:endParaRPr lang="en-US" dirty="0"/>
              </a:p>
            </p:txBody>
          </p:sp>
        </mc:Choice>
        <mc:Fallback xmlns="">
          <p:sp>
            <p:nvSpPr>
              <p:cNvPr id="37" name="Content Placeholder 2">
                <a:extLst>
                  <a:ext uri="{FF2B5EF4-FFF2-40B4-BE49-F238E27FC236}">
                    <a16:creationId xmlns:a16="http://schemas.microsoft.com/office/drawing/2014/main" id="{E6FE47F3-203E-1C4C-BBDE-FEE31023C960}"/>
                  </a:ext>
                </a:extLst>
              </p:cNvPr>
              <p:cNvSpPr txBox="1">
                <a:spLocks noRot="1" noChangeAspect="1" noMove="1" noResize="1" noEditPoints="1" noAdjustHandles="1" noChangeArrowheads="1" noChangeShapeType="1" noTextEdit="1"/>
              </p:cNvSpPr>
              <p:nvPr/>
            </p:nvSpPr>
            <p:spPr>
              <a:xfrm>
                <a:off x="460243" y="2972616"/>
                <a:ext cx="878543" cy="491270"/>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Content Placeholder 2">
                <a:extLst>
                  <a:ext uri="{FF2B5EF4-FFF2-40B4-BE49-F238E27FC236}">
                    <a16:creationId xmlns:a16="http://schemas.microsoft.com/office/drawing/2014/main" id="{8DDE642B-DD9F-594F-96A3-C488EC8620DC}"/>
                  </a:ext>
                </a:extLst>
              </p:cNvPr>
              <p:cNvSpPr txBox="1">
                <a:spLocks/>
              </p:cNvSpPr>
              <p:nvPr/>
            </p:nvSpPr>
            <p:spPr>
              <a:xfrm>
                <a:off x="460243" y="4873766"/>
                <a:ext cx="878543" cy="49127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𝐼</m:t>
                          </m:r>
                        </m:e>
                        <m:sub>
                          <m:r>
                            <a:rPr lang="en-US" i="1" dirty="0" smtClean="0">
                              <a:latin typeface="Cambria Math" panose="02040503050406030204" pitchFamily="18" charset="0"/>
                            </a:rPr>
                            <m:t>2</m:t>
                          </m:r>
                        </m:sub>
                      </m:sSub>
                    </m:oMath>
                  </m:oMathPara>
                </a14:m>
                <a:endParaRPr lang="en-US" dirty="0"/>
              </a:p>
            </p:txBody>
          </p:sp>
        </mc:Choice>
        <mc:Fallback xmlns="">
          <p:sp>
            <p:nvSpPr>
              <p:cNvPr id="38" name="Content Placeholder 2">
                <a:extLst>
                  <a:ext uri="{FF2B5EF4-FFF2-40B4-BE49-F238E27FC236}">
                    <a16:creationId xmlns:a16="http://schemas.microsoft.com/office/drawing/2014/main" id="{8DDE642B-DD9F-594F-96A3-C488EC8620DC}"/>
                  </a:ext>
                </a:extLst>
              </p:cNvPr>
              <p:cNvSpPr txBox="1">
                <a:spLocks noRot="1" noChangeAspect="1" noMove="1" noResize="1" noEditPoints="1" noAdjustHandles="1" noChangeArrowheads="1" noChangeShapeType="1" noTextEdit="1"/>
              </p:cNvSpPr>
              <p:nvPr/>
            </p:nvSpPr>
            <p:spPr>
              <a:xfrm>
                <a:off x="460243" y="4873766"/>
                <a:ext cx="878543" cy="491270"/>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F3B050E5-10C6-794C-BDCC-F074D043D9DF}"/>
                  </a:ext>
                </a:extLst>
              </p:cNvPr>
              <p:cNvSpPr txBox="1"/>
              <p:nvPr/>
            </p:nvSpPr>
            <p:spPr>
              <a:xfrm>
                <a:off x="531729" y="1227639"/>
                <a:ext cx="10687050" cy="830997"/>
              </a:xfrm>
              <a:prstGeom prst="rect">
                <a:avLst/>
              </a:prstGeom>
              <a:noFill/>
            </p:spPr>
            <p:txBody>
              <a:bodyPr wrap="square" rtlCol="0">
                <a:spAutoFit/>
              </a:bodyPr>
              <a:lstStyle/>
              <a:p>
                <a14:m>
                  <m:oMath xmlns:m="http://schemas.openxmlformats.org/officeDocument/2006/math">
                    <m:r>
                      <a:rPr lang="en-US" sz="2400" b="0" i="1" smtClean="0">
                        <a:latin typeface="Cambria Math" panose="02040503050406030204" pitchFamily="18" charset="0"/>
                      </a:rPr>
                      <m:t> </m:t>
                    </m:r>
                  </m:oMath>
                </a14:m>
                <a:r>
                  <a:rPr lang="en-US" sz="2400" dirty="0">
                    <a:latin typeface="Helvetica" pitchFamily="2" charset="0"/>
                  </a:rPr>
                  <a:t>Now we use this to update the weights of the edges leading to the output nodes. </a:t>
                </a:r>
              </a:p>
            </p:txBody>
          </p:sp>
        </mc:Choice>
        <mc:Fallback xmlns="">
          <p:sp>
            <p:nvSpPr>
              <p:cNvPr id="5" name="TextBox 4">
                <a:extLst>
                  <a:ext uri="{FF2B5EF4-FFF2-40B4-BE49-F238E27FC236}">
                    <a16:creationId xmlns:a16="http://schemas.microsoft.com/office/drawing/2014/main" id="{F3B050E5-10C6-794C-BDCC-F074D043D9DF}"/>
                  </a:ext>
                </a:extLst>
              </p:cNvPr>
              <p:cNvSpPr txBox="1">
                <a:spLocks noRot="1" noChangeAspect="1" noMove="1" noResize="1" noEditPoints="1" noAdjustHandles="1" noChangeArrowheads="1" noChangeShapeType="1" noTextEdit="1"/>
              </p:cNvSpPr>
              <p:nvPr/>
            </p:nvSpPr>
            <p:spPr>
              <a:xfrm>
                <a:off x="531729" y="1227639"/>
                <a:ext cx="10687050" cy="830997"/>
              </a:xfrm>
              <a:prstGeom prst="rect">
                <a:avLst/>
              </a:prstGeom>
              <a:blipFill>
                <a:blip r:embed="rId11"/>
                <a:stretch>
                  <a:fillRect l="-831" t="-6061" b="-1515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2644A6DB-99F0-164F-9D11-5E4655BA3F62}"/>
                  </a:ext>
                </a:extLst>
              </p:cNvPr>
              <p:cNvSpPr txBox="1"/>
              <p:nvPr/>
            </p:nvSpPr>
            <p:spPr>
              <a:xfrm>
                <a:off x="2170322" y="3686558"/>
                <a:ext cx="1456232" cy="4308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𝑤</m:t>
                          </m:r>
                        </m:e>
                        <m:sub>
                          <m:r>
                            <a:rPr lang="en-US" sz="2200" b="0" i="1" smtClean="0">
                              <a:latin typeface="Cambria Math" panose="02040503050406030204" pitchFamily="18" charset="0"/>
                            </a:rPr>
                            <m:t>2</m:t>
                          </m:r>
                        </m:sub>
                      </m:sSub>
                      <m:r>
                        <a:rPr lang="en-US" sz="2200" b="0" i="1" smtClean="0">
                          <a:latin typeface="Cambria Math" panose="02040503050406030204" pitchFamily="18" charset="0"/>
                        </a:rPr>
                        <m:t>=0.40</m:t>
                      </m:r>
                    </m:oMath>
                  </m:oMathPara>
                </a14:m>
                <a:endParaRPr lang="en-US" sz="2200" dirty="0"/>
              </a:p>
            </p:txBody>
          </p:sp>
        </mc:Choice>
        <mc:Fallback xmlns="">
          <p:sp>
            <p:nvSpPr>
              <p:cNvPr id="39" name="TextBox 38">
                <a:extLst>
                  <a:ext uri="{FF2B5EF4-FFF2-40B4-BE49-F238E27FC236}">
                    <a16:creationId xmlns:a16="http://schemas.microsoft.com/office/drawing/2014/main" id="{2644A6DB-99F0-164F-9D11-5E4655BA3F62}"/>
                  </a:ext>
                </a:extLst>
              </p:cNvPr>
              <p:cNvSpPr txBox="1">
                <a:spLocks noRot="1" noChangeAspect="1" noMove="1" noResize="1" noEditPoints="1" noAdjustHandles="1" noChangeArrowheads="1" noChangeShapeType="1" noTextEdit="1"/>
              </p:cNvSpPr>
              <p:nvPr/>
            </p:nvSpPr>
            <p:spPr>
              <a:xfrm>
                <a:off x="2170322" y="3686558"/>
                <a:ext cx="1456232" cy="430887"/>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3E3B7B50-ABF0-0245-BBC9-874F739BB847}"/>
                  </a:ext>
                </a:extLst>
              </p:cNvPr>
              <p:cNvSpPr txBox="1"/>
              <p:nvPr/>
            </p:nvSpPr>
            <p:spPr>
              <a:xfrm>
                <a:off x="2386565" y="4244592"/>
                <a:ext cx="1248227" cy="430887"/>
              </a:xfrm>
              <a:prstGeom prst="rect">
                <a:avLst/>
              </a:prstGeom>
              <a:noFill/>
            </p:spPr>
            <p:txBody>
              <a:bodyPr wrap="none" rtlCol="0">
                <a:spAutoFit/>
              </a:bodyPr>
              <a:lstStyle/>
              <a:p>
                <a14:m>
                  <m:oMath xmlns:m="http://schemas.openxmlformats.org/officeDocument/2006/math">
                    <m:sSub>
                      <m:sSubPr>
                        <m:ctrlPr>
                          <a:rPr lang="en-US" sz="2200" b="0" i="1" smtClean="0">
                            <a:latin typeface="Cambria Math" panose="02040503050406030204" pitchFamily="18" charset="0"/>
                            <a:ea typeface="Cambria Math" panose="02040503050406030204" pitchFamily="18" charset="0"/>
                          </a:rPr>
                        </m:ctrlPr>
                      </m:sSubPr>
                      <m:e>
                        <m:r>
                          <a:rPr lang="en-US" sz="2200" b="0" i="1" smtClean="0">
                            <a:latin typeface="Cambria Math" panose="02040503050406030204" pitchFamily="18" charset="0"/>
                            <a:ea typeface="Cambria Math" panose="02040503050406030204" pitchFamily="18" charset="0"/>
                          </a:rPr>
                          <m:t>𝑤</m:t>
                        </m:r>
                      </m:e>
                      <m:sub>
                        <m:r>
                          <a:rPr lang="en-US" sz="2200" b="0" i="1" smtClean="0">
                            <a:latin typeface="Cambria Math" panose="02040503050406030204" pitchFamily="18" charset="0"/>
                            <a:ea typeface="Cambria Math" panose="02040503050406030204" pitchFamily="18" charset="0"/>
                          </a:rPr>
                          <m:t>3</m:t>
                        </m:r>
                      </m:sub>
                    </m:sSub>
                  </m:oMath>
                </a14:m>
                <a:r>
                  <a:rPr lang="en-US" sz="2200" dirty="0">
                    <a:latin typeface="Cambria Math" panose="02040503050406030204" pitchFamily="18" charset="0"/>
                    <a:ea typeface="Cambria Math" panose="02040503050406030204" pitchFamily="18" charset="0"/>
                  </a:rPr>
                  <a:t>=0.80</a:t>
                </a:r>
              </a:p>
            </p:txBody>
          </p:sp>
        </mc:Choice>
        <mc:Fallback xmlns="">
          <p:sp>
            <p:nvSpPr>
              <p:cNvPr id="40" name="TextBox 39">
                <a:extLst>
                  <a:ext uri="{FF2B5EF4-FFF2-40B4-BE49-F238E27FC236}">
                    <a16:creationId xmlns:a16="http://schemas.microsoft.com/office/drawing/2014/main" id="{3E3B7B50-ABF0-0245-BBC9-874F739BB847}"/>
                  </a:ext>
                </a:extLst>
              </p:cNvPr>
              <p:cNvSpPr txBox="1">
                <a:spLocks noRot="1" noChangeAspect="1" noMove="1" noResize="1" noEditPoints="1" noAdjustHandles="1" noChangeArrowheads="1" noChangeShapeType="1" noTextEdit="1"/>
              </p:cNvSpPr>
              <p:nvPr/>
            </p:nvSpPr>
            <p:spPr>
              <a:xfrm>
                <a:off x="2386565" y="4244592"/>
                <a:ext cx="1248227" cy="430887"/>
              </a:xfrm>
              <a:prstGeom prst="rect">
                <a:avLst/>
              </a:prstGeom>
              <a:blipFill>
                <a:blip r:embed="rId13"/>
                <a:stretch>
                  <a:fillRect t="-5714" r="-5051" b="-28571"/>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3019BCD4-233D-B946-A188-285CAD19A19B}"/>
              </a:ext>
            </a:extLst>
          </p:cNvPr>
          <p:cNvSpPr txBox="1"/>
          <p:nvPr/>
        </p:nvSpPr>
        <p:spPr>
          <a:xfrm>
            <a:off x="9526565" y="4092274"/>
            <a:ext cx="1305935" cy="369332"/>
          </a:xfrm>
          <a:prstGeom prst="rect">
            <a:avLst/>
          </a:prstGeom>
          <a:noFill/>
        </p:spPr>
        <p:txBody>
          <a:bodyPr wrap="none" rtlCol="0">
            <a:spAutoFit/>
          </a:bodyPr>
          <a:lstStyle/>
          <a:p>
            <a:r>
              <a:rPr lang="en-US" dirty="0">
                <a:latin typeface="Helvetica" pitchFamily="2" charset="0"/>
              </a:rPr>
              <a:t>Target: 0.5</a:t>
            </a: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D3366970-6B92-2549-8087-A552EA490BE5}"/>
                  </a:ext>
                </a:extLst>
              </p:cNvPr>
              <p:cNvSpPr txBox="1"/>
              <p:nvPr/>
            </p:nvSpPr>
            <p:spPr>
              <a:xfrm>
                <a:off x="9123117" y="4664253"/>
                <a:ext cx="2220608"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sz="2400" b="0" i="0" smtClean="0">
                          <a:solidFill>
                            <a:schemeClr val="tx1"/>
                          </a:solidFill>
                          <a:latin typeface="Cambria Math" panose="02040503050406030204" pitchFamily="18" charset="0"/>
                        </a:rPr>
                        <m:t>Δ</m:t>
                      </m:r>
                      <m:d>
                        <m:dPr>
                          <m:ctrlPr>
                            <a:rPr lang="en-US" sz="2400" b="0" i="1" smtClean="0">
                              <a:solidFill>
                                <a:schemeClr val="tx1"/>
                              </a:solidFill>
                              <a:latin typeface="Cambria Math" panose="02040503050406030204" pitchFamily="18" charset="0"/>
                            </a:rPr>
                          </m:ctrlPr>
                        </m:dPr>
                        <m:e>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𝑂</m:t>
                              </m:r>
                            </m:e>
                            <m:sub>
                              <m:r>
                                <a:rPr lang="en-US" sz="2400" b="0" i="1" smtClean="0">
                                  <a:solidFill>
                                    <a:schemeClr val="tx1"/>
                                  </a:solidFill>
                                  <a:latin typeface="Cambria Math" panose="02040503050406030204" pitchFamily="18" charset="0"/>
                                </a:rPr>
                                <m:t>1</m:t>
                              </m:r>
                            </m:sub>
                          </m:sSub>
                        </m:e>
                      </m:d>
                      <m:r>
                        <a:rPr lang="en-US" sz="2400" b="0" i="1" smtClean="0">
                          <a:solidFill>
                            <a:schemeClr val="tx1"/>
                          </a:solidFill>
                          <a:latin typeface="Cambria Math" panose="02040503050406030204" pitchFamily="18" charset="0"/>
                        </a:rPr>
                        <m:t>≈−0.04</m:t>
                      </m:r>
                    </m:oMath>
                  </m:oMathPara>
                </a14:m>
                <a:endParaRPr lang="en-US" sz="2400" dirty="0">
                  <a:solidFill>
                    <a:schemeClr val="tx1"/>
                  </a:solidFill>
                </a:endParaRPr>
              </a:p>
            </p:txBody>
          </p:sp>
        </mc:Choice>
        <mc:Fallback xmlns="">
          <p:sp>
            <p:nvSpPr>
              <p:cNvPr id="30" name="TextBox 29">
                <a:extLst>
                  <a:ext uri="{FF2B5EF4-FFF2-40B4-BE49-F238E27FC236}">
                    <a16:creationId xmlns:a16="http://schemas.microsoft.com/office/drawing/2014/main" id="{D3366970-6B92-2549-8087-A552EA490BE5}"/>
                  </a:ext>
                </a:extLst>
              </p:cNvPr>
              <p:cNvSpPr txBox="1">
                <a:spLocks noRot="1" noChangeAspect="1" noMove="1" noResize="1" noEditPoints="1" noAdjustHandles="1" noChangeArrowheads="1" noChangeShapeType="1" noTextEdit="1"/>
              </p:cNvSpPr>
              <p:nvPr/>
            </p:nvSpPr>
            <p:spPr>
              <a:xfrm>
                <a:off x="9123117" y="4664253"/>
                <a:ext cx="2220608" cy="461665"/>
              </a:xfrm>
              <a:prstGeom prst="rect">
                <a:avLst/>
              </a:prstGeom>
              <a:blipFill>
                <a:blip r:embed="rId1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078245334"/>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a:xfrm>
            <a:off x="422536" y="27251"/>
            <a:ext cx="10058400" cy="1371600"/>
          </a:xfrm>
        </p:spPr>
        <p:txBody>
          <a:bodyPr/>
          <a:lstStyle/>
          <a:p>
            <a:r>
              <a:rPr lang="en-US" dirty="0">
                <a:latin typeface="Helvetica" pitchFamily="2" charset="0"/>
              </a:rPr>
              <a:t>Back Propagation Example</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p:txBody>
          <a:bodyPr>
            <a:normAutofit/>
          </a:bodyPr>
          <a:lstStyle/>
          <a:p>
            <a:endParaRPr lang="en-US" sz="2400" dirty="0">
              <a:latin typeface="Helvetica" pitchFamily="2" charset="0"/>
            </a:endParaRPr>
          </a:p>
          <a:p>
            <a:pPr marL="0" indent="0">
              <a:buNone/>
            </a:pPr>
            <a:endParaRPr lang="en-US" sz="2400" dirty="0">
              <a:latin typeface="Helvetica" pitchFamily="2" charset="0"/>
            </a:endParaRPr>
          </a:p>
        </p:txBody>
      </p:sp>
      <p:grpSp>
        <p:nvGrpSpPr>
          <p:cNvPr id="4" name="Group 3">
            <a:extLst>
              <a:ext uri="{FF2B5EF4-FFF2-40B4-BE49-F238E27FC236}">
                <a16:creationId xmlns:a16="http://schemas.microsoft.com/office/drawing/2014/main" id="{F2289EC0-BEE5-C54C-941C-D1D22C501FE9}"/>
              </a:ext>
            </a:extLst>
          </p:cNvPr>
          <p:cNvGrpSpPr/>
          <p:nvPr/>
        </p:nvGrpSpPr>
        <p:grpSpPr>
          <a:xfrm>
            <a:off x="1066799" y="2654306"/>
            <a:ext cx="8459767" cy="3092895"/>
            <a:chOff x="3375581" y="2991232"/>
            <a:chExt cx="4589912" cy="2034562"/>
          </a:xfrm>
        </p:grpSpPr>
        <p:sp>
          <p:nvSpPr>
            <p:cNvPr id="14" name="Oval 13">
              <a:extLst>
                <a:ext uri="{FF2B5EF4-FFF2-40B4-BE49-F238E27FC236}">
                  <a16:creationId xmlns:a16="http://schemas.microsoft.com/office/drawing/2014/main" id="{E74544D5-EB92-D349-B000-DF8E15FD9E07}"/>
                </a:ext>
              </a:extLst>
            </p:cNvPr>
            <p:cNvSpPr/>
            <p:nvPr/>
          </p:nvSpPr>
          <p:spPr>
            <a:xfrm>
              <a:off x="3375582" y="2991232"/>
              <a:ext cx="938637" cy="825956"/>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0.35</a:t>
              </a:r>
            </a:p>
          </p:txBody>
        </p:sp>
        <p:sp>
          <p:nvSpPr>
            <p:cNvPr id="15" name="Oval 14">
              <a:extLst>
                <a:ext uri="{FF2B5EF4-FFF2-40B4-BE49-F238E27FC236}">
                  <a16:creationId xmlns:a16="http://schemas.microsoft.com/office/drawing/2014/main" id="{F521F1DA-EC70-7F4B-9BE4-67D2FF50F7D7}"/>
                </a:ext>
              </a:extLst>
            </p:cNvPr>
            <p:cNvSpPr/>
            <p:nvPr/>
          </p:nvSpPr>
          <p:spPr>
            <a:xfrm>
              <a:off x="3375581" y="4199838"/>
              <a:ext cx="938637" cy="825956"/>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0.9</a:t>
              </a:r>
            </a:p>
          </p:txBody>
        </p:sp>
        <p:sp>
          <p:nvSpPr>
            <p:cNvPr id="16" name="Oval 15">
              <a:extLst>
                <a:ext uri="{FF2B5EF4-FFF2-40B4-BE49-F238E27FC236}">
                  <a16:creationId xmlns:a16="http://schemas.microsoft.com/office/drawing/2014/main" id="{9E2F0B38-4A5D-F14A-80F5-1268744DDA8E}"/>
                </a:ext>
              </a:extLst>
            </p:cNvPr>
            <p:cNvSpPr/>
            <p:nvPr/>
          </p:nvSpPr>
          <p:spPr>
            <a:xfrm>
              <a:off x="5285344" y="3001391"/>
              <a:ext cx="938637" cy="825956"/>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0.68</a:t>
              </a:r>
            </a:p>
          </p:txBody>
        </p:sp>
        <p:sp>
          <p:nvSpPr>
            <p:cNvPr id="17" name="Oval 16">
              <a:extLst>
                <a:ext uri="{FF2B5EF4-FFF2-40B4-BE49-F238E27FC236}">
                  <a16:creationId xmlns:a16="http://schemas.microsoft.com/office/drawing/2014/main" id="{E0DB1823-4CEA-3A4C-B00D-9089ECD8926D}"/>
                </a:ext>
              </a:extLst>
            </p:cNvPr>
            <p:cNvSpPr/>
            <p:nvPr/>
          </p:nvSpPr>
          <p:spPr>
            <a:xfrm>
              <a:off x="5285344" y="4199838"/>
              <a:ext cx="938637" cy="825956"/>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0.66</a:t>
              </a:r>
            </a:p>
          </p:txBody>
        </p:sp>
        <p:sp>
          <p:nvSpPr>
            <p:cNvPr id="18" name="Oval 17">
              <a:extLst>
                <a:ext uri="{FF2B5EF4-FFF2-40B4-BE49-F238E27FC236}">
                  <a16:creationId xmlns:a16="http://schemas.microsoft.com/office/drawing/2014/main" id="{212D0EF4-CDAF-3E48-9762-96B3A0BFDBFE}"/>
                </a:ext>
              </a:extLst>
            </p:cNvPr>
            <p:cNvSpPr/>
            <p:nvPr/>
          </p:nvSpPr>
          <p:spPr>
            <a:xfrm>
              <a:off x="7026856" y="3613735"/>
              <a:ext cx="938637" cy="825956"/>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0.69</a:t>
              </a:r>
            </a:p>
          </p:txBody>
        </p:sp>
        <p:cxnSp>
          <p:nvCxnSpPr>
            <p:cNvPr id="19" name="Straight Arrow Connector 18">
              <a:extLst>
                <a:ext uri="{FF2B5EF4-FFF2-40B4-BE49-F238E27FC236}">
                  <a16:creationId xmlns:a16="http://schemas.microsoft.com/office/drawing/2014/main" id="{904FB72E-F32B-4C40-B12A-58ED7C24BC10}"/>
                </a:ext>
              </a:extLst>
            </p:cNvPr>
            <p:cNvCxnSpPr>
              <a:stCxn id="14" idx="6"/>
              <a:endCxn id="16" idx="2"/>
            </p:cNvCxnSpPr>
            <p:nvPr/>
          </p:nvCxnSpPr>
          <p:spPr>
            <a:xfrm>
              <a:off x="4314219" y="3404210"/>
              <a:ext cx="971125" cy="10159"/>
            </a:xfrm>
            <a:prstGeom prst="straightConnector1">
              <a:avLst/>
            </a:prstGeom>
            <a:solidFill>
              <a:srgbClr val="FF0000"/>
            </a:solidFill>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0EAAED42-6560-7A4C-A1DB-DC39FB8DC617}"/>
                </a:ext>
              </a:extLst>
            </p:cNvPr>
            <p:cNvCxnSpPr/>
            <p:nvPr/>
          </p:nvCxnSpPr>
          <p:spPr>
            <a:xfrm>
              <a:off x="4314219" y="4619991"/>
              <a:ext cx="971125" cy="10159"/>
            </a:xfrm>
            <a:prstGeom prst="straightConnector1">
              <a:avLst/>
            </a:prstGeom>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5DD30C84-2C74-EC49-87EE-7653B34BD18B}"/>
                </a:ext>
              </a:extLst>
            </p:cNvPr>
            <p:cNvCxnSpPr>
              <a:cxnSpLocks/>
              <a:endCxn id="18" idx="2"/>
            </p:cNvCxnSpPr>
            <p:nvPr/>
          </p:nvCxnSpPr>
          <p:spPr>
            <a:xfrm>
              <a:off x="6223981" y="3442259"/>
              <a:ext cx="802875" cy="584454"/>
            </a:xfrm>
            <a:prstGeom prst="straightConnector1">
              <a:avLst/>
            </a:prstGeom>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FF3F8198-7A53-2A45-B950-88C6270E9670}"/>
                </a:ext>
              </a:extLst>
            </p:cNvPr>
            <p:cNvCxnSpPr>
              <a:cxnSpLocks/>
              <a:endCxn id="18" idx="2"/>
            </p:cNvCxnSpPr>
            <p:nvPr/>
          </p:nvCxnSpPr>
          <p:spPr>
            <a:xfrm flipV="1">
              <a:off x="6223981" y="4026713"/>
              <a:ext cx="802875" cy="588198"/>
            </a:xfrm>
            <a:prstGeom prst="straightConnector1">
              <a:avLst/>
            </a:prstGeom>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25B65946-CE70-9244-905F-BFE49F6C6ABD}"/>
                </a:ext>
              </a:extLst>
            </p:cNvPr>
            <p:cNvCxnSpPr>
              <a:cxnSpLocks/>
              <a:stCxn id="14" idx="6"/>
              <a:endCxn id="17" idx="1"/>
            </p:cNvCxnSpPr>
            <p:nvPr/>
          </p:nvCxnSpPr>
          <p:spPr>
            <a:xfrm>
              <a:off x="4314219" y="3404210"/>
              <a:ext cx="1108585" cy="916586"/>
            </a:xfrm>
            <a:prstGeom prst="straightConnector1">
              <a:avLst/>
            </a:prstGeom>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51F8FD80-36AF-EE45-976A-709D04550509}"/>
                </a:ext>
              </a:extLst>
            </p:cNvPr>
            <p:cNvCxnSpPr>
              <a:cxnSpLocks/>
              <a:stCxn id="15" idx="6"/>
              <a:endCxn id="16" idx="3"/>
            </p:cNvCxnSpPr>
            <p:nvPr/>
          </p:nvCxnSpPr>
          <p:spPr>
            <a:xfrm flipV="1">
              <a:off x="4314218" y="3706389"/>
              <a:ext cx="1108586" cy="906427"/>
            </a:xfrm>
            <a:prstGeom prst="straightConnector1">
              <a:avLst/>
            </a:prstGeom>
            <a:solidFill>
              <a:srgbClr val="FF0000"/>
            </a:solidFill>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BB0733E6-4BD7-8F4A-9505-E48C6EE57679}"/>
                  </a:ext>
                </a:extLst>
              </p:cNvPr>
              <p:cNvSpPr txBox="1"/>
              <p:nvPr/>
            </p:nvSpPr>
            <p:spPr>
              <a:xfrm>
                <a:off x="3000051" y="2772304"/>
                <a:ext cx="1449692" cy="4308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𝑤</m:t>
                          </m:r>
                        </m:e>
                        <m:sub>
                          <m:r>
                            <a:rPr lang="en-US" sz="2200" b="0" i="1" smtClean="0">
                              <a:latin typeface="Cambria Math" panose="02040503050406030204" pitchFamily="18" charset="0"/>
                            </a:rPr>
                            <m:t>1</m:t>
                          </m:r>
                        </m:sub>
                      </m:sSub>
                      <m:r>
                        <a:rPr lang="en-US" sz="2200" b="0" i="1" smtClean="0">
                          <a:latin typeface="Cambria Math" panose="02040503050406030204" pitchFamily="18" charset="0"/>
                        </a:rPr>
                        <m:t>=0.10</m:t>
                      </m:r>
                    </m:oMath>
                  </m:oMathPara>
                </a14:m>
                <a:endParaRPr lang="en-US" sz="2200" dirty="0"/>
              </a:p>
            </p:txBody>
          </p:sp>
        </mc:Choice>
        <mc:Fallback xmlns="">
          <p:sp>
            <p:nvSpPr>
              <p:cNvPr id="28" name="TextBox 27">
                <a:extLst>
                  <a:ext uri="{FF2B5EF4-FFF2-40B4-BE49-F238E27FC236}">
                    <a16:creationId xmlns:a16="http://schemas.microsoft.com/office/drawing/2014/main" id="{BB0733E6-4BD7-8F4A-9505-E48C6EE57679}"/>
                  </a:ext>
                </a:extLst>
              </p:cNvPr>
              <p:cNvSpPr txBox="1">
                <a:spLocks noRot="1" noChangeAspect="1" noMove="1" noResize="1" noEditPoints="1" noAdjustHandles="1" noChangeArrowheads="1" noChangeShapeType="1" noTextEdit="1"/>
              </p:cNvSpPr>
              <p:nvPr/>
            </p:nvSpPr>
            <p:spPr>
              <a:xfrm>
                <a:off x="3000051" y="2772304"/>
                <a:ext cx="1449692" cy="430887"/>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26C39DDA-A519-4D4F-A47D-D40ADAB1EF70}"/>
                  </a:ext>
                </a:extLst>
              </p:cNvPr>
              <p:cNvSpPr txBox="1"/>
              <p:nvPr/>
            </p:nvSpPr>
            <p:spPr>
              <a:xfrm>
                <a:off x="2988090" y="5125918"/>
                <a:ext cx="1239698" cy="430887"/>
              </a:xfrm>
              <a:prstGeom prst="rect">
                <a:avLst/>
              </a:prstGeom>
              <a:noFill/>
            </p:spPr>
            <p:txBody>
              <a:bodyPr wrap="none" rtlCol="0">
                <a:spAutoFit/>
              </a:bodyPr>
              <a:lstStyle/>
              <a:p>
                <a14:m>
                  <m:oMath xmlns:m="http://schemas.openxmlformats.org/officeDocument/2006/math">
                    <m:sSub>
                      <m:sSubPr>
                        <m:ctrlPr>
                          <a:rPr lang="en-US" sz="2200" b="0" i="1" smtClean="0">
                            <a:latin typeface="Cambria Math" panose="02040503050406030204" pitchFamily="18" charset="0"/>
                            <a:ea typeface="Cambria Math" panose="02040503050406030204" pitchFamily="18" charset="0"/>
                          </a:rPr>
                        </m:ctrlPr>
                      </m:sSubPr>
                      <m:e>
                        <m:r>
                          <a:rPr lang="en-US" sz="2200" b="0" i="1" smtClean="0">
                            <a:latin typeface="Cambria Math" panose="02040503050406030204" pitchFamily="18" charset="0"/>
                            <a:ea typeface="Cambria Math" panose="02040503050406030204" pitchFamily="18" charset="0"/>
                          </a:rPr>
                          <m:t>𝑤</m:t>
                        </m:r>
                      </m:e>
                      <m:sub>
                        <m:r>
                          <a:rPr lang="en-US" sz="2200" b="0" i="1" smtClean="0">
                            <a:latin typeface="Cambria Math" panose="02040503050406030204" pitchFamily="18" charset="0"/>
                            <a:ea typeface="Cambria Math" panose="02040503050406030204" pitchFamily="18" charset="0"/>
                          </a:rPr>
                          <m:t>4</m:t>
                        </m:r>
                      </m:sub>
                    </m:sSub>
                  </m:oMath>
                </a14:m>
                <a:r>
                  <a:rPr lang="en-US" sz="2200" dirty="0">
                    <a:latin typeface="Cambria Math" panose="02040503050406030204" pitchFamily="18" charset="0"/>
                    <a:ea typeface="Cambria Math" panose="02040503050406030204" pitchFamily="18" charset="0"/>
                  </a:rPr>
                  <a:t>=0.60</a:t>
                </a:r>
              </a:p>
            </p:txBody>
          </p:sp>
        </mc:Choice>
        <mc:Fallback xmlns="">
          <p:sp>
            <p:nvSpPr>
              <p:cNvPr id="29" name="TextBox 28">
                <a:extLst>
                  <a:ext uri="{FF2B5EF4-FFF2-40B4-BE49-F238E27FC236}">
                    <a16:creationId xmlns:a16="http://schemas.microsoft.com/office/drawing/2014/main" id="{26C39DDA-A519-4D4F-A47D-D40ADAB1EF70}"/>
                  </a:ext>
                </a:extLst>
              </p:cNvPr>
              <p:cNvSpPr txBox="1">
                <a:spLocks noRot="1" noChangeAspect="1" noMove="1" noResize="1" noEditPoints="1" noAdjustHandles="1" noChangeArrowheads="1" noChangeShapeType="1" noTextEdit="1"/>
              </p:cNvSpPr>
              <p:nvPr/>
            </p:nvSpPr>
            <p:spPr>
              <a:xfrm>
                <a:off x="2988090" y="5125918"/>
                <a:ext cx="1239698" cy="430887"/>
              </a:xfrm>
              <a:prstGeom prst="rect">
                <a:avLst/>
              </a:prstGeom>
              <a:blipFill>
                <a:blip r:embed="rId3"/>
                <a:stretch>
                  <a:fillRect t="-8571" r="-4040" b="-25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37663B59-496B-7949-B018-1E24CA72E070}"/>
                  </a:ext>
                </a:extLst>
              </p:cNvPr>
              <p:cNvSpPr txBox="1"/>
              <p:nvPr/>
            </p:nvSpPr>
            <p:spPr>
              <a:xfrm>
                <a:off x="6698499" y="3201761"/>
                <a:ext cx="1373261" cy="430887"/>
              </a:xfrm>
              <a:prstGeom prst="rect">
                <a:avLst/>
              </a:prstGeom>
              <a:noFill/>
            </p:spPr>
            <p:txBody>
              <a:bodyPr wrap="none" rtlCol="0">
                <a:spAutoFit/>
              </a:bodyPr>
              <a:lstStyle/>
              <a:p>
                <a14:m>
                  <m:oMath xmlns:m="http://schemas.openxmlformats.org/officeDocument/2006/math">
                    <m:sSub>
                      <m:sSubPr>
                        <m:ctrlPr>
                          <a:rPr lang="en-US" sz="2200" b="0" i="1" smtClean="0">
                            <a:latin typeface="Cambria Math" panose="02040503050406030204" pitchFamily="18" charset="0"/>
                            <a:ea typeface="Cambria Math" panose="02040503050406030204" pitchFamily="18" charset="0"/>
                          </a:rPr>
                        </m:ctrlPr>
                      </m:sSubPr>
                      <m:e>
                        <m:r>
                          <a:rPr lang="en-US" sz="2200" b="0" i="1" smtClean="0">
                            <a:latin typeface="Cambria Math" panose="02040503050406030204" pitchFamily="18" charset="0"/>
                            <a:ea typeface="Cambria Math" panose="02040503050406030204" pitchFamily="18" charset="0"/>
                          </a:rPr>
                          <m:t>𝑤</m:t>
                        </m:r>
                      </m:e>
                      <m:sub>
                        <m:r>
                          <a:rPr lang="en-US" sz="2200" b="0" i="1" smtClean="0">
                            <a:latin typeface="Cambria Math" panose="02040503050406030204" pitchFamily="18" charset="0"/>
                            <a:ea typeface="Cambria Math" panose="02040503050406030204" pitchFamily="18" charset="0"/>
                          </a:rPr>
                          <m:t>5</m:t>
                        </m:r>
                      </m:sub>
                    </m:sSub>
                  </m:oMath>
                </a14:m>
                <a:r>
                  <a:rPr lang="en-US" sz="2200" dirty="0">
                    <a:latin typeface="Cambria Math" panose="02040503050406030204" pitchFamily="18" charset="0"/>
                    <a:ea typeface="Cambria Math" panose="02040503050406030204" pitchFamily="18" charset="0"/>
                  </a:rPr>
                  <a:t> = 0.30</a:t>
                </a:r>
              </a:p>
            </p:txBody>
          </p:sp>
        </mc:Choice>
        <mc:Fallback xmlns="">
          <p:sp>
            <p:nvSpPr>
              <p:cNvPr id="32" name="TextBox 31">
                <a:extLst>
                  <a:ext uri="{FF2B5EF4-FFF2-40B4-BE49-F238E27FC236}">
                    <a16:creationId xmlns:a16="http://schemas.microsoft.com/office/drawing/2014/main" id="{37663B59-496B-7949-B018-1E24CA72E070}"/>
                  </a:ext>
                </a:extLst>
              </p:cNvPr>
              <p:cNvSpPr txBox="1">
                <a:spLocks noRot="1" noChangeAspect="1" noMove="1" noResize="1" noEditPoints="1" noAdjustHandles="1" noChangeArrowheads="1" noChangeShapeType="1" noTextEdit="1"/>
              </p:cNvSpPr>
              <p:nvPr/>
            </p:nvSpPr>
            <p:spPr>
              <a:xfrm>
                <a:off x="6698499" y="3201761"/>
                <a:ext cx="1373261" cy="430887"/>
              </a:xfrm>
              <a:prstGeom prst="rect">
                <a:avLst/>
              </a:prstGeom>
              <a:blipFill>
                <a:blip r:embed="rId4"/>
                <a:stretch>
                  <a:fillRect t="-8824" r="-3636" b="-2941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C68DF134-F471-7946-A598-A6E86653C083}"/>
                  </a:ext>
                </a:extLst>
              </p:cNvPr>
              <p:cNvSpPr txBox="1"/>
              <p:nvPr/>
            </p:nvSpPr>
            <p:spPr>
              <a:xfrm>
                <a:off x="6698499" y="4778776"/>
                <a:ext cx="1456231" cy="4308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𝑤</m:t>
                          </m:r>
                        </m:e>
                        <m:sub>
                          <m:r>
                            <a:rPr lang="en-US" sz="2200" b="0" i="1" smtClean="0">
                              <a:latin typeface="Cambria Math" panose="02040503050406030204" pitchFamily="18" charset="0"/>
                            </a:rPr>
                            <m:t>6</m:t>
                          </m:r>
                        </m:sub>
                      </m:sSub>
                      <m:r>
                        <a:rPr lang="en-US" sz="2200" b="0" i="1" smtClean="0">
                          <a:latin typeface="Cambria Math" panose="02040503050406030204" pitchFamily="18" charset="0"/>
                        </a:rPr>
                        <m:t>=0.90</m:t>
                      </m:r>
                    </m:oMath>
                  </m:oMathPara>
                </a14:m>
                <a:endParaRPr lang="en-US" sz="2200" dirty="0"/>
              </a:p>
            </p:txBody>
          </p:sp>
        </mc:Choice>
        <mc:Fallback xmlns="">
          <p:sp>
            <p:nvSpPr>
              <p:cNvPr id="33" name="TextBox 32">
                <a:extLst>
                  <a:ext uri="{FF2B5EF4-FFF2-40B4-BE49-F238E27FC236}">
                    <a16:creationId xmlns:a16="http://schemas.microsoft.com/office/drawing/2014/main" id="{C68DF134-F471-7946-A598-A6E86653C083}"/>
                  </a:ext>
                </a:extLst>
              </p:cNvPr>
              <p:cNvSpPr txBox="1">
                <a:spLocks noRot="1" noChangeAspect="1" noMove="1" noResize="1" noEditPoints="1" noAdjustHandles="1" noChangeArrowheads="1" noChangeShapeType="1" noTextEdit="1"/>
              </p:cNvSpPr>
              <p:nvPr/>
            </p:nvSpPr>
            <p:spPr>
              <a:xfrm>
                <a:off x="6698499" y="4778776"/>
                <a:ext cx="1456231" cy="430887"/>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Content Placeholder 2">
                <a:extLst>
                  <a:ext uri="{FF2B5EF4-FFF2-40B4-BE49-F238E27FC236}">
                    <a16:creationId xmlns:a16="http://schemas.microsoft.com/office/drawing/2014/main" id="{9EDBD7F6-A329-774F-8090-73CBB6B6EE1A}"/>
                  </a:ext>
                </a:extLst>
              </p:cNvPr>
              <p:cNvSpPr txBox="1">
                <a:spLocks/>
              </p:cNvSpPr>
              <p:nvPr/>
            </p:nvSpPr>
            <p:spPr>
              <a:xfrm>
                <a:off x="5953987" y="2513578"/>
                <a:ext cx="878543" cy="49127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b="0" i="1" dirty="0" smtClean="0">
                              <a:solidFill>
                                <a:schemeClr val="tx1"/>
                              </a:solidFill>
                              <a:latin typeface="Cambria Math" panose="02040503050406030204" pitchFamily="18" charset="0"/>
                            </a:rPr>
                          </m:ctrlPr>
                        </m:sSubPr>
                        <m:e>
                          <m:r>
                            <a:rPr lang="en-US" i="1" dirty="0" smtClean="0">
                              <a:solidFill>
                                <a:schemeClr val="tx1"/>
                              </a:solidFill>
                              <a:latin typeface="Cambria Math" panose="02040503050406030204" pitchFamily="18" charset="0"/>
                            </a:rPr>
                            <m:t>𝐻</m:t>
                          </m:r>
                        </m:e>
                        <m:sub>
                          <m:r>
                            <a:rPr lang="en-US" i="1" dirty="0" smtClean="0">
                              <a:solidFill>
                                <a:schemeClr val="tx1"/>
                              </a:solidFill>
                              <a:latin typeface="Cambria Math" panose="02040503050406030204" pitchFamily="18" charset="0"/>
                            </a:rPr>
                            <m:t>1</m:t>
                          </m:r>
                        </m:sub>
                      </m:sSub>
                    </m:oMath>
                  </m:oMathPara>
                </a14:m>
                <a:endParaRPr lang="en-US" dirty="0"/>
              </a:p>
            </p:txBody>
          </p:sp>
        </mc:Choice>
        <mc:Fallback xmlns="">
          <p:sp>
            <p:nvSpPr>
              <p:cNvPr id="34" name="Content Placeholder 2">
                <a:extLst>
                  <a:ext uri="{FF2B5EF4-FFF2-40B4-BE49-F238E27FC236}">
                    <a16:creationId xmlns:a16="http://schemas.microsoft.com/office/drawing/2014/main" id="{9EDBD7F6-A329-774F-8090-73CBB6B6EE1A}"/>
                  </a:ext>
                </a:extLst>
              </p:cNvPr>
              <p:cNvSpPr txBox="1">
                <a:spLocks noRot="1" noChangeAspect="1" noMove="1" noResize="1" noEditPoints="1" noAdjustHandles="1" noChangeArrowheads="1" noChangeShapeType="1" noTextEdit="1"/>
              </p:cNvSpPr>
              <p:nvPr/>
            </p:nvSpPr>
            <p:spPr>
              <a:xfrm>
                <a:off x="5953987" y="2513578"/>
                <a:ext cx="878543" cy="491270"/>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Content Placeholder 2">
                <a:extLst>
                  <a:ext uri="{FF2B5EF4-FFF2-40B4-BE49-F238E27FC236}">
                    <a16:creationId xmlns:a16="http://schemas.microsoft.com/office/drawing/2014/main" id="{9D8CC347-2FA3-E24F-9CB3-9A70A2102FC0}"/>
                  </a:ext>
                </a:extLst>
              </p:cNvPr>
              <p:cNvSpPr txBox="1">
                <a:spLocks/>
              </p:cNvSpPr>
              <p:nvPr/>
            </p:nvSpPr>
            <p:spPr>
              <a:xfrm>
                <a:off x="5875254" y="4260448"/>
                <a:ext cx="878543" cy="49127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b="0" i="1" dirty="0" smtClean="0">
                              <a:solidFill>
                                <a:schemeClr val="tx1"/>
                              </a:solidFill>
                              <a:latin typeface="Cambria Math" panose="02040503050406030204" pitchFamily="18" charset="0"/>
                            </a:rPr>
                          </m:ctrlPr>
                        </m:sSubPr>
                        <m:e>
                          <m:r>
                            <a:rPr lang="en-US" i="1" dirty="0" smtClean="0">
                              <a:solidFill>
                                <a:schemeClr val="tx1"/>
                              </a:solidFill>
                              <a:latin typeface="Cambria Math" panose="02040503050406030204" pitchFamily="18" charset="0"/>
                            </a:rPr>
                            <m:t>𝐻</m:t>
                          </m:r>
                        </m:e>
                        <m:sub>
                          <m:r>
                            <a:rPr lang="en-US" b="0" i="1" dirty="0" smtClean="0">
                              <a:solidFill>
                                <a:schemeClr val="tx1"/>
                              </a:solidFill>
                              <a:latin typeface="Cambria Math" panose="02040503050406030204" pitchFamily="18" charset="0"/>
                            </a:rPr>
                            <m:t>2</m:t>
                          </m:r>
                        </m:sub>
                      </m:sSub>
                    </m:oMath>
                  </m:oMathPara>
                </a14:m>
                <a:endParaRPr lang="en-US" dirty="0"/>
              </a:p>
            </p:txBody>
          </p:sp>
        </mc:Choice>
        <mc:Fallback xmlns="">
          <p:sp>
            <p:nvSpPr>
              <p:cNvPr id="35" name="Content Placeholder 2">
                <a:extLst>
                  <a:ext uri="{FF2B5EF4-FFF2-40B4-BE49-F238E27FC236}">
                    <a16:creationId xmlns:a16="http://schemas.microsoft.com/office/drawing/2014/main" id="{9D8CC347-2FA3-E24F-9CB3-9A70A2102FC0}"/>
                  </a:ext>
                </a:extLst>
              </p:cNvPr>
              <p:cNvSpPr txBox="1">
                <a:spLocks noRot="1" noChangeAspect="1" noMove="1" noResize="1" noEditPoints="1" noAdjustHandles="1" noChangeArrowheads="1" noChangeShapeType="1" noTextEdit="1"/>
              </p:cNvSpPr>
              <p:nvPr/>
            </p:nvSpPr>
            <p:spPr>
              <a:xfrm>
                <a:off x="5875254" y="4260448"/>
                <a:ext cx="878543" cy="491270"/>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Content Placeholder 2">
                <a:extLst>
                  <a:ext uri="{FF2B5EF4-FFF2-40B4-BE49-F238E27FC236}">
                    <a16:creationId xmlns:a16="http://schemas.microsoft.com/office/drawing/2014/main" id="{A3511906-2F34-2B4E-898C-BF187B86B7A7}"/>
                  </a:ext>
                </a:extLst>
              </p:cNvPr>
              <p:cNvSpPr txBox="1">
                <a:spLocks/>
              </p:cNvSpPr>
              <p:nvPr/>
            </p:nvSpPr>
            <p:spPr>
              <a:xfrm>
                <a:off x="9087294" y="3314198"/>
                <a:ext cx="878543" cy="49127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b="0" i="1" dirty="0" smtClean="0">
                              <a:solidFill>
                                <a:schemeClr val="tx1"/>
                              </a:solidFill>
                              <a:latin typeface="Cambria Math" panose="02040503050406030204" pitchFamily="18" charset="0"/>
                            </a:rPr>
                          </m:ctrlPr>
                        </m:sSubPr>
                        <m:e>
                          <m:r>
                            <a:rPr lang="en-US" b="0" i="1" dirty="0" smtClean="0">
                              <a:solidFill>
                                <a:schemeClr val="tx1"/>
                              </a:solidFill>
                              <a:latin typeface="Cambria Math" panose="02040503050406030204" pitchFamily="18" charset="0"/>
                            </a:rPr>
                            <m:t>𝑂</m:t>
                          </m:r>
                        </m:e>
                        <m:sub>
                          <m:r>
                            <a:rPr lang="en-US" i="1" dirty="0" smtClean="0">
                              <a:solidFill>
                                <a:schemeClr val="tx1"/>
                              </a:solidFill>
                              <a:latin typeface="Cambria Math" panose="02040503050406030204" pitchFamily="18" charset="0"/>
                            </a:rPr>
                            <m:t>1</m:t>
                          </m:r>
                        </m:sub>
                      </m:sSub>
                    </m:oMath>
                  </m:oMathPara>
                </a14:m>
                <a:endParaRPr lang="en-US" dirty="0"/>
              </a:p>
            </p:txBody>
          </p:sp>
        </mc:Choice>
        <mc:Fallback xmlns="">
          <p:sp>
            <p:nvSpPr>
              <p:cNvPr id="36" name="Content Placeholder 2">
                <a:extLst>
                  <a:ext uri="{FF2B5EF4-FFF2-40B4-BE49-F238E27FC236}">
                    <a16:creationId xmlns:a16="http://schemas.microsoft.com/office/drawing/2014/main" id="{A3511906-2F34-2B4E-898C-BF187B86B7A7}"/>
                  </a:ext>
                </a:extLst>
              </p:cNvPr>
              <p:cNvSpPr txBox="1">
                <a:spLocks noRot="1" noChangeAspect="1" noMove="1" noResize="1" noEditPoints="1" noAdjustHandles="1" noChangeArrowheads="1" noChangeShapeType="1" noTextEdit="1"/>
              </p:cNvSpPr>
              <p:nvPr/>
            </p:nvSpPr>
            <p:spPr>
              <a:xfrm>
                <a:off x="9087294" y="3314198"/>
                <a:ext cx="878543" cy="491270"/>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Content Placeholder 2">
                <a:extLst>
                  <a:ext uri="{FF2B5EF4-FFF2-40B4-BE49-F238E27FC236}">
                    <a16:creationId xmlns:a16="http://schemas.microsoft.com/office/drawing/2014/main" id="{E6FE47F3-203E-1C4C-BBDE-FEE31023C960}"/>
                  </a:ext>
                </a:extLst>
              </p:cNvPr>
              <p:cNvSpPr txBox="1">
                <a:spLocks/>
              </p:cNvSpPr>
              <p:nvPr/>
            </p:nvSpPr>
            <p:spPr>
              <a:xfrm>
                <a:off x="460243" y="2972616"/>
                <a:ext cx="878543" cy="49127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𝐼</m:t>
                          </m:r>
                        </m:e>
                        <m:sub>
                          <m:r>
                            <a:rPr lang="en-US" i="1" dirty="0" smtClean="0">
                              <a:latin typeface="Cambria Math" panose="02040503050406030204" pitchFamily="18" charset="0"/>
                            </a:rPr>
                            <m:t>1</m:t>
                          </m:r>
                        </m:sub>
                      </m:sSub>
                    </m:oMath>
                  </m:oMathPara>
                </a14:m>
                <a:endParaRPr lang="en-US" dirty="0"/>
              </a:p>
            </p:txBody>
          </p:sp>
        </mc:Choice>
        <mc:Fallback xmlns="">
          <p:sp>
            <p:nvSpPr>
              <p:cNvPr id="37" name="Content Placeholder 2">
                <a:extLst>
                  <a:ext uri="{FF2B5EF4-FFF2-40B4-BE49-F238E27FC236}">
                    <a16:creationId xmlns:a16="http://schemas.microsoft.com/office/drawing/2014/main" id="{E6FE47F3-203E-1C4C-BBDE-FEE31023C960}"/>
                  </a:ext>
                </a:extLst>
              </p:cNvPr>
              <p:cNvSpPr txBox="1">
                <a:spLocks noRot="1" noChangeAspect="1" noMove="1" noResize="1" noEditPoints="1" noAdjustHandles="1" noChangeArrowheads="1" noChangeShapeType="1" noTextEdit="1"/>
              </p:cNvSpPr>
              <p:nvPr/>
            </p:nvSpPr>
            <p:spPr>
              <a:xfrm>
                <a:off x="460243" y="2972616"/>
                <a:ext cx="878543" cy="491270"/>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Content Placeholder 2">
                <a:extLst>
                  <a:ext uri="{FF2B5EF4-FFF2-40B4-BE49-F238E27FC236}">
                    <a16:creationId xmlns:a16="http://schemas.microsoft.com/office/drawing/2014/main" id="{8DDE642B-DD9F-594F-96A3-C488EC8620DC}"/>
                  </a:ext>
                </a:extLst>
              </p:cNvPr>
              <p:cNvSpPr txBox="1">
                <a:spLocks/>
              </p:cNvSpPr>
              <p:nvPr/>
            </p:nvSpPr>
            <p:spPr>
              <a:xfrm>
                <a:off x="460243" y="4873766"/>
                <a:ext cx="878543" cy="49127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𝐼</m:t>
                          </m:r>
                        </m:e>
                        <m:sub>
                          <m:r>
                            <a:rPr lang="en-US" i="1" dirty="0" smtClean="0">
                              <a:latin typeface="Cambria Math" panose="02040503050406030204" pitchFamily="18" charset="0"/>
                            </a:rPr>
                            <m:t>2</m:t>
                          </m:r>
                        </m:sub>
                      </m:sSub>
                    </m:oMath>
                  </m:oMathPara>
                </a14:m>
                <a:endParaRPr lang="en-US" dirty="0"/>
              </a:p>
            </p:txBody>
          </p:sp>
        </mc:Choice>
        <mc:Fallback xmlns="">
          <p:sp>
            <p:nvSpPr>
              <p:cNvPr id="38" name="Content Placeholder 2">
                <a:extLst>
                  <a:ext uri="{FF2B5EF4-FFF2-40B4-BE49-F238E27FC236}">
                    <a16:creationId xmlns:a16="http://schemas.microsoft.com/office/drawing/2014/main" id="{8DDE642B-DD9F-594F-96A3-C488EC8620DC}"/>
                  </a:ext>
                </a:extLst>
              </p:cNvPr>
              <p:cNvSpPr txBox="1">
                <a:spLocks noRot="1" noChangeAspect="1" noMove="1" noResize="1" noEditPoints="1" noAdjustHandles="1" noChangeArrowheads="1" noChangeShapeType="1" noTextEdit="1"/>
              </p:cNvSpPr>
              <p:nvPr/>
            </p:nvSpPr>
            <p:spPr>
              <a:xfrm>
                <a:off x="460243" y="4873766"/>
                <a:ext cx="878543" cy="491270"/>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F3B050E5-10C6-794C-BDCC-F074D043D9DF}"/>
                  </a:ext>
                </a:extLst>
              </p:cNvPr>
              <p:cNvSpPr txBox="1"/>
              <p:nvPr/>
            </p:nvSpPr>
            <p:spPr>
              <a:xfrm>
                <a:off x="531729" y="1227639"/>
                <a:ext cx="10687050" cy="509178"/>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2400" i="1" smtClean="0">
                              <a:latin typeface="Cambria Math" panose="02040503050406030204" pitchFamily="18" charset="0"/>
                            </a:rPr>
                          </m:ctrlPr>
                        </m:sSubPr>
                        <m:e>
                          <m:r>
                            <a:rPr lang="en-US" sz="2400" i="1">
                              <a:latin typeface="Cambria Math" panose="02040503050406030204" pitchFamily="18" charset="0"/>
                            </a:rPr>
                            <m:t>𝑤</m:t>
                          </m:r>
                        </m:e>
                        <m:sub>
                          <m:r>
                            <a:rPr lang="en-US" sz="2400" i="1">
                              <a:latin typeface="Cambria Math" panose="02040503050406030204" pitchFamily="18" charset="0"/>
                            </a:rPr>
                            <m:t>𝑋</m:t>
                          </m:r>
                          <m:r>
                            <a:rPr lang="en-US" sz="2400" i="1">
                              <a:latin typeface="Cambria Math" panose="02040503050406030204" pitchFamily="18" charset="0"/>
                            </a:rPr>
                            <m:t>→</m:t>
                          </m:r>
                          <m:r>
                            <a:rPr lang="en-US" sz="2400" i="1">
                              <a:latin typeface="Cambria Math" panose="02040503050406030204" pitchFamily="18" charset="0"/>
                            </a:rPr>
                            <m:t>𝑌</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𝑤</m:t>
                          </m:r>
                        </m:e>
                        <m:sub>
                          <m:r>
                            <a:rPr lang="en-US" sz="2400" i="1">
                              <a:latin typeface="Cambria Math" panose="02040503050406030204" pitchFamily="18" charset="0"/>
                            </a:rPr>
                            <m:t>𝑋</m:t>
                          </m:r>
                          <m:r>
                            <a:rPr lang="en-US" sz="2400" i="1">
                              <a:latin typeface="Cambria Math" panose="02040503050406030204" pitchFamily="18" charset="0"/>
                            </a:rPr>
                            <m:t>→</m:t>
                          </m:r>
                          <m:r>
                            <a:rPr lang="en-US" sz="2400" i="1">
                              <a:latin typeface="Cambria Math" panose="02040503050406030204" pitchFamily="18" charset="0"/>
                            </a:rPr>
                            <m:t>𝑌</m:t>
                          </m:r>
                        </m:sub>
                      </m:sSub>
                      <m:r>
                        <a:rPr lang="en-US" sz="2400" i="1">
                          <a:latin typeface="Cambria Math" panose="02040503050406030204" pitchFamily="18" charset="0"/>
                        </a:rPr>
                        <m:t>+</m:t>
                      </m:r>
                      <m:d>
                        <m:dPr>
                          <m:ctrlPr>
                            <a:rPr lang="en-US" sz="2400" i="1">
                              <a:latin typeface="Cambria Math" panose="02040503050406030204" pitchFamily="18" charset="0"/>
                            </a:rPr>
                          </m:ctrlPr>
                        </m:dPr>
                        <m:e>
                          <m:r>
                            <a:rPr lang="en-US" sz="2400" i="1">
                              <a:latin typeface="Cambria Math" panose="02040503050406030204" pitchFamily="18" charset="0"/>
                            </a:rPr>
                            <m:t>𝑋</m:t>
                          </m:r>
                          <m:r>
                            <a:rPr lang="en-US" sz="2400" b="0" i="0" smtClean="0">
                              <a:latin typeface="Cambria Math" panose="02040503050406030204" pitchFamily="18" charset="0"/>
                            </a:rPr>
                            <m:t>∗</m:t>
                          </m:r>
                          <m:r>
                            <m:rPr>
                              <m:sty m:val="p"/>
                            </m:rPr>
                            <a:rPr lang="en-US" sz="2400">
                              <a:latin typeface="Cambria Math" panose="02040503050406030204" pitchFamily="18" charset="0"/>
                            </a:rPr>
                            <m:t>Δ</m:t>
                          </m:r>
                          <m:d>
                            <m:dPr>
                              <m:ctrlPr>
                                <a:rPr lang="en-US" sz="2400" i="1">
                                  <a:latin typeface="Cambria Math" panose="02040503050406030204" pitchFamily="18" charset="0"/>
                                </a:rPr>
                              </m:ctrlPr>
                            </m:dPr>
                            <m:e>
                              <m:r>
                                <a:rPr lang="en-US" sz="2400" i="1">
                                  <a:latin typeface="Cambria Math" panose="02040503050406030204" pitchFamily="18" charset="0"/>
                                </a:rPr>
                                <m:t>𝑌</m:t>
                              </m:r>
                            </m:e>
                          </m:d>
                        </m:e>
                      </m:d>
                    </m:oMath>
                  </m:oMathPara>
                </a14:m>
                <a:endParaRPr lang="en-US" sz="2400" dirty="0">
                  <a:latin typeface="Helvetica" pitchFamily="2" charset="0"/>
                </a:endParaRPr>
              </a:p>
            </p:txBody>
          </p:sp>
        </mc:Choice>
        <mc:Fallback xmlns="">
          <p:sp>
            <p:nvSpPr>
              <p:cNvPr id="5" name="TextBox 4">
                <a:extLst>
                  <a:ext uri="{FF2B5EF4-FFF2-40B4-BE49-F238E27FC236}">
                    <a16:creationId xmlns:a16="http://schemas.microsoft.com/office/drawing/2014/main" id="{F3B050E5-10C6-794C-BDCC-F074D043D9DF}"/>
                  </a:ext>
                </a:extLst>
              </p:cNvPr>
              <p:cNvSpPr txBox="1">
                <a:spLocks noRot="1" noChangeAspect="1" noMove="1" noResize="1" noEditPoints="1" noAdjustHandles="1" noChangeArrowheads="1" noChangeShapeType="1" noTextEdit="1"/>
              </p:cNvSpPr>
              <p:nvPr/>
            </p:nvSpPr>
            <p:spPr>
              <a:xfrm>
                <a:off x="531729" y="1227639"/>
                <a:ext cx="10687050" cy="509178"/>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2644A6DB-99F0-164F-9D11-5E4655BA3F62}"/>
                  </a:ext>
                </a:extLst>
              </p:cNvPr>
              <p:cNvSpPr txBox="1"/>
              <p:nvPr/>
            </p:nvSpPr>
            <p:spPr>
              <a:xfrm>
                <a:off x="2170322" y="3686558"/>
                <a:ext cx="1456232" cy="4308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𝑤</m:t>
                          </m:r>
                        </m:e>
                        <m:sub>
                          <m:r>
                            <a:rPr lang="en-US" sz="2200" b="0" i="1" smtClean="0">
                              <a:latin typeface="Cambria Math" panose="02040503050406030204" pitchFamily="18" charset="0"/>
                            </a:rPr>
                            <m:t>2</m:t>
                          </m:r>
                        </m:sub>
                      </m:sSub>
                      <m:r>
                        <a:rPr lang="en-US" sz="2200" b="0" i="1" smtClean="0">
                          <a:latin typeface="Cambria Math" panose="02040503050406030204" pitchFamily="18" charset="0"/>
                        </a:rPr>
                        <m:t>=0.40</m:t>
                      </m:r>
                    </m:oMath>
                  </m:oMathPara>
                </a14:m>
                <a:endParaRPr lang="en-US" sz="2200" dirty="0"/>
              </a:p>
            </p:txBody>
          </p:sp>
        </mc:Choice>
        <mc:Fallback xmlns="">
          <p:sp>
            <p:nvSpPr>
              <p:cNvPr id="39" name="TextBox 38">
                <a:extLst>
                  <a:ext uri="{FF2B5EF4-FFF2-40B4-BE49-F238E27FC236}">
                    <a16:creationId xmlns:a16="http://schemas.microsoft.com/office/drawing/2014/main" id="{2644A6DB-99F0-164F-9D11-5E4655BA3F62}"/>
                  </a:ext>
                </a:extLst>
              </p:cNvPr>
              <p:cNvSpPr txBox="1">
                <a:spLocks noRot="1" noChangeAspect="1" noMove="1" noResize="1" noEditPoints="1" noAdjustHandles="1" noChangeArrowheads="1" noChangeShapeType="1" noTextEdit="1"/>
              </p:cNvSpPr>
              <p:nvPr/>
            </p:nvSpPr>
            <p:spPr>
              <a:xfrm>
                <a:off x="2170322" y="3686558"/>
                <a:ext cx="1456232" cy="430887"/>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3E3B7B50-ABF0-0245-BBC9-874F739BB847}"/>
                  </a:ext>
                </a:extLst>
              </p:cNvPr>
              <p:cNvSpPr txBox="1"/>
              <p:nvPr/>
            </p:nvSpPr>
            <p:spPr>
              <a:xfrm>
                <a:off x="2386565" y="4244592"/>
                <a:ext cx="1248227" cy="430887"/>
              </a:xfrm>
              <a:prstGeom prst="rect">
                <a:avLst/>
              </a:prstGeom>
              <a:noFill/>
            </p:spPr>
            <p:txBody>
              <a:bodyPr wrap="none" rtlCol="0">
                <a:spAutoFit/>
              </a:bodyPr>
              <a:lstStyle/>
              <a:p>
                <a14:m>
                  <m:oMath xmlns:m="http://schemas.openxmlformats.org/officeDocument/2006/math">
                    <m:sSub>
                      <m:sSubPr>
                        <m:ctrlPr>
                          <a:rPr lang="en-US" sz="2200" b="0" i="1" smtClean="0">
                            <a:latin typeface="Cambria Math" panose="02040503050406030204" pitchFamily="18" charset="0"/>
                            <a:ea typeface="Cambria Math" panose="02040503050406030204" pitchFamily="18" charset="0"/>
                          </a:rPr>
                        </m:ctrlPr>
                      </m:sSubPr>
                      <m:e>
                        <m:r>
                          <a:rPr lang="en-US" sz="2200" b="0" i="1" smtClean="0">
                            <a:latin typeface="Cambria Math" panose="02040503050406030204" pitchFamily="18" charset="0"/>
                            <a:ea typeface="Cambria Math" panose="02040503050406030204" pitchFamily="18" charset="0"/>
                          </a:rPr>
                          <m:t>𝑤</m:t>
                        </m:r>
                      </m:e>
                      <m:sub>
                        <m:r>
                          <a:rPr lang="en-US" sz="2200" b="0" i="1" smtClean="0">
                            <a:latin typeface="Cambria Math" panose="02040503050406030204" pitchFamily="18" charset="0"/>
                            <a:ea typeface="Cambria Math" panose="02040503050406030204" pitchFamily="18" charset="0"/>
                          </a:rPr>
                          <m:t>3</m:t>
                        </m:r>
                      </m:sub>
                    </m:sSub>
                  </m:oMath>
                </a14:m>
                <a:r>
                  <a:rPr lang="en-US" sz="2200" dirty="0">
                    <a:latin typeface="Cambria Math" panose="02040503050406030204" pitchFamily="18" charset="0"/>
                    <a:ea typeface="Cambria Math" panose="02040503050406030204" pitchFamily="18" charset="0"/>
                  </a:rPr>
                  <a:t>=0.80</a:t>
                </a:r>
              </a:p>
            </p:txBody>
          </p:sp>
        </mc:Choice>
        <mc:Fallback xmlns="">
          <p:sp>
            <p:nvSpPr>
              <p:cNvPr id="40" name="TextBox 39">
                <a:extLst>
                  <a:ext uri="{FF2B5EF4-FFF2-40B4-BE49-F238E27FC236}">
                    <a16:creationId xmlns:a16="http://schemas.microsoft.com/office/drawing/2014/main" id="{3E3B7B50-ABF0-0245-BBC9-874F739BB847}"/>
                  </a:ext>
                </a:extLst>
              </p:cNvPr>
              <p:cNvSpPr txBox="1">
                <a:spLocks noRot="1" noChangeAspect="1" noMove="1" noResize="1" noEditPoints="1" noAdjustHandles="1" noChangeArrowheads="1" noChangeShapeType="1" noTextEdit="1"/>
              </p:cNvSpPr>
              <p:nvPr/>
            </p:nvSpPr>
            <p:spPr>
              <a:xfrm>
                <a:off x="2386565" y="4244592"/>
                <a:ext cx="1248227" cy="430887"/>
              </a:xfrm>
              <a:prstGeom prst="rect">
                <a:avLst/>
              </a:prstGeom>
              <a:blipFill>
                <a:blip r:embed="rId13"/>
                <a:stretch>
                  <a:fillRect t="-5714" r="-5051" b="-28571"/>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3019BCD4-233D-B946-A188-285CAD19A19B}"/>
              </a:ext>
            </a:extLst>
          </p:cNvPr>
          <p:cNvSpPr txBox="1"/>
          <p:nvPr/>
        </p:nvSpPr>
        <p:spPr>
          <a:xfrm>
            <a:off x="9526565" y="4092274"/>
            <a:ext cx="1305935" cy="369332"/>
          </a:xfrm>
          <a:prstGeom prst="rect">
            <a:avLst/>
          </a:prstGeom>
          <a:noFill/>
        </p:spPr>
        <p:txBody>
          <a:bodyPr wrap="none" rtlCol="0">
            <a:spAutoFit/>
          </a:bodyPr>
          <a:lstStyle/>
          <a:p>
            <a:r>
              <a:rPr lang="en-US" dirty="0">
                <a:latin typeface="Helvetica" pitchFamily="2" charset="0"/>
              </a:rPr>
              <a:t>Target: 0.5</a:t>
            </a: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D3366970-6B92-2549-8087-A552EA490BE5}"/>
                  </a:ext>
                </a:extLst>
              </p:cNvPr>
              <p:cNvSpPr txBox="1"/>
              <p:nvPr/>
            </p:nvSpPr>
            <p:spPr>
              <a:xfrm>
                <a:off x="9123117" y="4664253"/>
                <a:ext cx="2220608"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sz="2400" b="0" i="0" smtClean="0">
                          <a:solidFill>
                            <a:schemeClr val="tx1"/>
                          </a:solidFill>
                          <a:latin typeface="Cambria Math" panose="02040503050406030204" pitchFamily="18" charset="0"/>
                        </a:rPr>
                        <m:t>Δ</m:t>
                      </m:r>
                      <m:d>
                        <m:dPr>
                          <m:ctrlPr>
                            <a:rPr lang="en-US" sz="2400" b="0" i="1" smtClean="0">
                              <a:solidFill>
                                <a:schemeClr val="tx1"/>
                              </a:solidFill>
                              <a:latin typeface="Cambria Math" panose="02040503050406030204" pitchFamily="18" charset="0"/>
                            </a:rPr>
                          </m:ctrlPr>
                        </m:dPr>
                        <m:e>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𝑂</m:t>
                              </m:r>
                            </m:e>
                            <m:sub>
                              <m:r>
                                <a:rPr lang="en-US" sz="2400" b="0" i="1" smtClean="0">
                                  <a:solidFill>
                                    <a:schemeClr val="tx1"/>
                                  </a:solidFill>
                                  <a:latin typeface="Cambria Math" panose="02040503050406030204" pitchFamily="18" charset="0"/>
                                </a:rPr>
                                <m:t>1</m:t>
                              </m:r>
                            </m:sub>
                          </m:sSub>
                        </m:e>
                      </m:d>
                      <m:r>
                        <a:rPr lang="en-US" sz="2400" b="0" i="1" smtClean="0">
                          <a:solidFill>
                            <a:schemeClr val="tx1"/>
                          </a:solidFill>
                          <a:latin typeface="Cambria Math" panose="02040503050406030204" pitchFamily="18" charset="0"/>
                        </a:rPr>
                        <m:t>≈−0.04</m:t>
                      </m:r>
                    </m:oMath>
                  </m:oMathPara>
                </a14:m>
                <a:endParaRPr lang="en-US" sz="2400" dirty="0">
                  <a:solidFill>
                    <a:schemeClr val="tx1"/>
                  </a:solidFill>
                </a:endParaRPr>
              </a:p>
            </p:txBody>
          </p:sp>
        </mc:Choice>
        <mc:Fallback xmlns="">
          <p:sp>
            <p:nvSpPr>
              <p:cNvPr id="30" name="TextBox 29">
                <a:extLst>
                  <a:ext uri="{FF2B5EF4-FFF2-40B4-BE49-F238E27FC236}">
                    <a16:creationId xmlns:a16="http://schemas.microsoft.com/office/drawing/2014/main" id="{D3366970-6B92-2549-8087-A552EA490BE5}"/>
                  </a:ext>
                </a:extLst>
              </p:cNvPr>
              <p:cNvSpPr txBox="1">
                <a:spLocks noRot="1" noChangeAspect="1" noMove="1" noResize="1" noEditPoints="1" noAdjustHandles="1" noChangeArrowheads="1" noChangeShapeType="1" noTextEdit="1"/>
              </p:cNvSpPr>
              <p:nvPr/>
            </p:nvSpPr>
            <p:spPr>
              <a:xfrm>
                <a:off x="9123117" y="4664253"/>
                <a:ext cx="2220608" cy="461665"/>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BDDD8C03-56D8-6B45-9B9E-8A328A810B21}"/>
                  </a:ext>
                </a:extLst>
              </p:cNvPr>
              <p:cNvSpPr txBox="1"/>
              <p:nvPr/>
            </p:nvSpPr>
            <p:spPr>
              <a:xfrm>
                <a:off x="7056645" y="389885"/>
                <a:ext cx="4554276" cy="2031325"/>
              </a:xfrm>
              <a:prstGeom prst="rect">
                <a:avLst/>
              </a:prstGeom>
              <a:noFill/>
            </p:spPr>
            <p:txBody>
              <a:bodyPr wrap="square" rtlCol="0">
                <a:spAutoFit/>
              </a:bodyPr>
              <a:lstStyle/>
              <a:p>
                <a:r>
                  <a:rPr lang="en-US" dirty="0">
                    <a:latin typeface="Helvetica" pitchFamily="2" charset="0"/>
                  </a:rPr>
                  <a:t>This formula is saying, “please nudge the weight a little bit” </a:t>
                </a:r>
              </a:p>
              <a:p>
                <a:endParaRPr lang="en-US" dirty="0">
                  <a:latin typeface="Helvetica" pitchFamily="2" charset="0"/>
                </a:endParaRPr>
              </a:p>
              <a:p>
                <a:r>
                  <a:rPr lang="en-US" dirty="0">
                    <a:latin typeface="Helvetica" pitchFamily="2" charset="0"/>
                  </a:rPr>
                  <a:t>You are nudging it by error of the node you are connected to (</a:t>
                </a:r>
                <a14:m>
                  <m:oMath xmlns:m="http://schemas.openxmlformats.org/officeDocument/2006/math">
                    <m:r>
                      <m:rPr>
                        <m:sty m:val="p"/>
                      </m:rPr>
                      <a:rPr lang="en-US">
                        <a:latin typeface="Cambria Math" panose="02040503050406030204" pitchFamily="18" charset="0"/>
                      </a:rPr>
                      <m:t>Δ</m:t>
                    </m:r>
                    <m:d>
                      <m:dPr>
                        <m:ctrlPr>
                          <a:rPr lang="en-US" i="1">
                            <a:latin typeface="Cambria Math" panose="02040503050406030204" pitchFamily="18" charset="0"/>
                          </a:rPr>
                        </m:ctrlPr>
                      </m:dPr>
                      <m:e>
                        <m:r>
                          <a:rPr lang="en-US" i="1">
                            <a:latin typeface="Cambria Math" panose="02040503050406030204" pitchFamily="18" charset="0"/>
                          </a:rPr>
                          <m:t>𝑌</m:t>
                        </m:r>
                      </m:e>
                    </m:d>
                  </m:oMath>
                </a14:m>
                <a:r>
                  <a:rPr lang="en-US" dirty="0">
                    <a:latin typeface="Helvetica" pitchFamily="2" charset="0"/>
                  </a:rPr>
                  <a:t>) weighted by this node’s activation value (to account for just how culpable this node actually was).</a:t>
                </a:r>
              </a:p>
            </p:txBody>
          </p:sp>
        </mc:Choice>
        <mc:Fallback xmlns="">
          <p:sp>
            <p:nvSpPr>
              <p:cNvPr id="31" name="TextBox 30">
                <a:extLst>
                  <a:ext uri="{FF2B5EF4-FFF2-40B4-BE49-F238E27FC236}">
                    <a16:creationId xmlns:a16="http://schemas.microsoft.com/office/drawing/2014/main" id="{BDDD8C03-56D8-6B45-9B9E-8A328A810B21}"/>
                  </a:ext>
                </a:extLst>
              </p:cNvPr>
              <p:cNvSpPr txBox="1">
                <a:spLocks noRot="1" noChangeAspect="1" noMove="1" noResize="1" noEditPoints="1" noAdjustHandles="1" noChangeArrowheads="1" noChangeShapeType="1" noTextEdit="1"/>
              </p:cNvSpPr>
              <p:nvPr/>
            </p:nvSpPr>
            <p:spPr>
              <a:xfrm>
                <a:off x="7056645" y="389885"/>
                <a:ext cx="4554276" cy="2031325"/>
              </a:xfrm>
              <a:prstGeom prst="rect">
                <a:avLst/>
              </a:prstGeom>
              <a:blipFill>
                <a:blip r:embed="rId15"/>
                <a:stretch>
                  <a:fillRect l="-1114" t="-1242" b="-3106"/>
                </a:stretch>
              </a:blipFill>
            </p:spPr>
            <p:txBody>
              <a:bodyPr/>
              <a:lstStyle/>
              <a:p>
                <a:r>
                  <a:rPr lang="en-US">
                    <a:noFill/>
                  </a:rPr>
                  <a:t> </a:t>
                </a:r>
              </a:p>
            </p:txBody>
          </p:sp>
        </mc:Fallback>
      </mc:AlternateContent>
    </p:spTree>
    <p:extLst>
      <p:ext uri="{BB962C8B-B14F-4D97-AF65-F5344CB8AC3E}">
        <p14:creationId xmlns:p14="http://schemas.microsoft.com/office/powerpoint/2010/main" val="1523700869"/>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a:xfrm>
            <a:off x="422536" y="27251"/>
            <a:ext cx="10058400" cy="1371600"/>
          </a:xfrm>
        </p:spPr>
        <p:txBody>
          <a:bodyPr/>
          <a:lstStyle/>
          <a:p>
            <a:r>
              <a:rPr lang="en-US" dirty="0">
                <a:latin typeface="Helvetica" pitchFamily="2" charset="0"/>
              </a:rPr>
              <a:t>Back Propagation Example</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p:txBody>
          <a:bodyPr>
            <a:normAutofit/>
          </a:bodyPr>
          <a:lstStyle/>
          <a:p>
            <a:endParaRPr lang="en-US" sz="2400" dirty="0">
              <a:latin typeface="Helvetica" pitchFamily="2" charset="0"/>
            </a:endParaRPr>
          </a:p>
          <a:p>
            <a:pPr marL="0" indent="0">
              <a:buNone/>
            </a:pPr>
            <a:endParaRPr lang="en-US" sz="2400" dirty="0">
              <a:latin typeface="Helvetica" pitchFamily="2" charset="0"/>
            </a:endParaRPr>
          </a:p>
        </p:txBody>
      </p:sp>
      <p:grpSp>
        <p:nvGrpSpPr>
          <p:cNvPr id="4" name="Group 3">
            <a:extLst>
              <a:ext uri="{FF2B5EF4-FFF2-40B4-BE49-F238E27FC236}">
                <a16:creationId xmlns:a16="http://schemas.microsoft.com/office/drawing/2014/main" id="{F2289EC0-BEE5-C54C-941C-D1D22C501FE9}"/>
              </a:ext>
            </a:extLst>
          </p:cNvPr>
          <p:cNvGrpSpPr/>
          <p:nvPr/>
        </p:nvGrpSpPr>
        <p:grpSpPr>
          <a:xfrm>
            <a:off x="1066799" y="2654306"/>
            <a:ext cx="8459767" cy="3092895"/>
            <a:chOff x="3375581" y="2991232"/>
            <a:chExt cx="4589912" cy="2034562"/>
          </a:xfrm>
        </p:grpSpPr>
        <p:sp>
          <p:nvSpPr>
            <p:cNvPr id="14" name="Oval 13">
              <a:extLst>
                <a:ext uri="{FF2B5EF4-FFF2-40B4-BE49-F238E27FC236}">
                  <a16:creationId xmlns:a16="http://schemas.microsoft.com/office/drawing/2014/main" id="{E74544D5-EB92-D349-B000-DF8E15FD9E07}"/>
                </a:ext>
              </a:extLst>
            </p:cNvPr>
            <p:cNvSpPr/>
            <p:nvPr/>
          </p:nvSpPr>
          <p:spPr>
            <a:xfrm>
              <a:off x="3375582" y="2991232"/>
              <a:ext cx="938637" cy="825956"/>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0.35</a:t>
              </a:r>
            </a:p>
          </p:txBody>
        </p:sp>
        <p:sp>
          <p:nvSpPr>
            <p:cNvPr id="15" name="Oval 14">
              <a:extLst>
                <a:ext uri="{FF2B5EF4-FFF2-40B4-BE49-F238E27FC236}">
                  <a16:creationId xmlns:a16="http://schemas.microsoft.com/office/drawing/2014/main" id="{F521F1DA-EC70-7F4B-9BE4-67D2FF50F7D7}"/>
                </a:ext>
              </a:extLst>
            </p:cNvPr>
            <p:cNvSpPr/>
            <p:nvPr/>
          </p:nvSpPr>
          <p:spPr>
            <a:xfrm>
              <a:off x="3375581" y="4199838"/>
              <a:ext cx="938637" cy="825956"/>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0.9</a:t>
              </a:r>
            </a:p>
          </p:txBody>
        </p:sp>
        <p:sp>
          <p:nvSpPr>
            <p:cNvPr id="16" name="Oval 15">
              <a:extLst>
                <a:ext uri="{FF2B5EF4-FFF2-40B4-BE49-F238E27FC236}">
                  <a16:creationId xmlns:a16="http://schemas.microsoft.com/office/drawing/2014/main" id="{9E2F0B38-4A5D-F14A-80F5-1268744DDA8E}"/>
                </a:ext>
              </a:extLst>
            </p:cNvPr>
            <p:cNvSpPr/>
            <p:nvPr/>
          </p:nvSpPr>
          <p:spPr>
            <a:xfrm>
              <a:off x="5285344" y="3001391"/>
              <a:ext cx="938637" cy="825956"/>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0.68</a:t>
              </a:r>
            </a:p>
          </p:txBody>
        </p:sp>
        <p:sp>
          <p:nvSpPr>
            <p:cNvPr id="17" name="Oval 16">
              <a:extLst>
                <a:ext uri="{FF2B5EF4-FFF2-40B4-BE49-F238E27FC236}">
                  <a16:creationId xmlns:a16="http://schemas.microsoft.com/office/drawing/2014/main" id="{E0DB1823-4CEA-3A4C-B00D-9089ECD8926D}"/>
                </a:ext>
              </a:extLst>
            </p:cNvPr>
            <p:cNvSpPr/>
            <p:nvPr/>
          </p:nvSpPr>
          <p:spPr>
            <a:xfrm>
              <a:off x="5285344" y="4199838"/>
              <a:ext cx="938637" cy="825956"/>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0.66</a:t>
              </a:r>
            </a:p>
          </p:txBody>
        </p:sp>
        <p:sp>
          <p:nvSpPr>
            <p:cNvPr id="18" name="Oval 17">
              <a:extLst>
                <a:ext uri="{FF2B5EF4-FFF2-40B4-BE49-F238E27FC236}">
                  <a16:creationId xmlns:a16="http://schemas.microsoft.com/office/drawing/2014/main" id="{212D0EF4-CDAF-3E48-9762-96B3A0BFDBFE}"/>
                </a:ext>
              </a:extLst>
            </p:cNvPr>
            <p:cNvSpPr/>
            <p:nvPr/>
          </p:nvSpPr>
          <p:spPr>
            <a:xfrm>
              <a:off x="7026856" y="3613735"/>
              <a:ext cx="938637" cy="825956"/>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0.69</a:t>
              </a:r>
            </a:p>
          </p:txBody>
        </p:sp>
        <p:cxnSp>
          <p:nvCxnSpPr>
            <p:cNvPr id="19" name="Straight Arrow Connector 18">
              <a:extLst>
                <a:ext uri="{FF2B5EF4-FFF2-40B4-BE49-F238E27FC236}">
                  <a16:creationId xmlns:a16="http://schemas.microsoft.com/office/drawing/2014/main" id="{904FB72E-F32B-4C40-B12A-58ED7C24BC10}"/>
                </a:ext>
              </a:extLst>
            </p:cNvPr>
            <p:cNvCxnSpPr>
              <a:stCxn id="14" idx="6"/>
              <a:endCxn id="16" idx="2"/>
            </p:cNvCxnSpPr>
            <p:nvPr/>
          </p:nvCxnSpPr>
          <p:spPr>
            <a:xfrm>
              <a:off x="4314219" y="3404210"/>
              <a:ext cx="971125" cy="10159"/>
            </a:xfrm>
            <a:prstGeom prst="straightConnector1">
              <a:avLst/>
            </a:prstGeom>
            <a:solidFill>
              <a:srgbClr val="FF0000"/>
            </a:solidFill>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0EAAED42-6560-7A4C-A1DB-DC39FB8DC617}"/>
                </a:ext>
              </a:extLst>
            </p:cNvPr>
            <p:cNvCxnSpPr/>
            <p:nvPr/>
          </p:nvCxnSpPr>
          <p:spPr>
            <a:xfrm>
              <a:off x="4314219" y="4619991"/>
              <a:ext cx="971125" cy="10159"/>
            </a:xfrm>
            <a:prstGeom prst="straightConnector1">
              <a:avLst/>
            </a:prstGeom>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5DD30C84-2C74-EC49-87EE-7653B34BD18B}"/>
                </a:ext>
              </a:extLst>
            </p:cNvPr>
            <p:cNvCxnSpPr>
              <a:cxnSpLocks/>
              <a:endCxn id="18" idx="2"/>
            </p:cNvCxnSpPr>
            <p:nvPr/>
          </p:nvCxnSpPr>
          <p:spPr>
            <a:xfrm>
              <a:off x="6223981" y="3442259"/>
              <a:ext cx="802875" cy="584454"/>
            </a:xfrm>
            <a:prstGeom prst="straightConnector1">
              <a:avLst/>
            </a:prstGeom>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FF3F8198-7A53-2A45-B950-88C6270E9670}"/>
                </a:ext>
              </a:extLst>
            </p:cNvPr>
            <p:cNvCxnSpPr>
              <a:cxnSpLocks/>
              <a:endCxn id="18" idx="2"/>
            </p:cNvCxnSpPr>
            <p:nvPr/>
          </p:nvCxnSpPr>
          <p:spPr>
            <a:xfrm flipV="1">
              <a:off x="6223981" y="4026713"/>
              <a:ext cx="802875" cy="588198"/>
            </a:xfrm>
            <a:prstGeom prst="straightConnector1">
              <a:avLst/>
            </a:prstGeom>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25B65946-CE70-9244-905F-BFE49F6C6ABD}"/>
                </a:ext>
              </a:extLst>
            </p:cNvPr>
            <p:cNvCxnSpPr>
              <a:cxnSpLocks/>
              <a:stCxn id="14" idx="6"/>
              <a:endCxn id="17" idx="1"/>
            </p:cNvCxnSpPr>
            <p:nvPr/>
          </p:nvCxnSpPr>
          <p:spPr>
            <a:xfrm>
              <a:off x="4314219" y="3404210"/>
              <a:ext cx="1108585" cy="916586"/>
            </a:xfrm>
            <a:prstGeom prst="straightConnector1">
              <a:avLst/>
            </a:prstGeom>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51F8FD80-36AF-EE45-976A-709D04550509}"/>
                </a:ext>
              </a:extLst>
            </p:cNvPr>
            <p:cNvCxnSpPr>
              <a:cxnSpLocks/>
              <a:stCxn id="15" idx="6"/>
              <a:endCxn id="16" idx="3"/>
            </p:cNvCxnSpPr>
            <p:nvPr/>
          </p:nvCxnSpPr>
          <p:spPr>
            <a:xfrm flipV="1">
              <a:off x="4314218" y="3706389"/>
              <a:ext cx="1108586" cy="906427"/>
            </a:xfrm>
            <a:prstGeom prst="straightConnector1">
              <a:avLst/>
            </a:prstGeom>
            <a:solidFill>
              <a:srgbClr val="FF0000"/>
            </a:solidFill>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BB0733E6-4BD7-8F4A-9505-E48C6EE57679}"/>
                  </a:ext>
                </a:extLst>
              </p:cNvPr>
              <p:cNvSpPr txBox="1"/>
              <p:nvPr/>
            </p:nvSpPr>
            <p:spPr>
              <a:xfrm>
                <a:off x="3000051" y="2772304"/>
                <a:ext cx="1449692" cy="4308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𝑤</m:t>
                          </m:r>
                        </m:e>
                        <m:sub>
                          <m:r>
                            <a:rPr lang="en-US" sz="2200" b="0" i="1" smtClean="0">
                              <a:latin typeface="Cambria Math" panose="02040503050406030204" pitchFamily="18" charset="0"/>
                            </a:rPr>
                            <m:t>1</m:t>
                          </m:r>
                        </m:sub>
                      </m:sSub>
                      <m:r>
                        <a:rPr lang="en-US" sz="2200" b="0" i="1" smtClean="0">
                          <a:latin typeface="Cambria Math" panose="02040503050406030204" pitchFamily="18" charset="0"/>
                        </a:rPr>
                        <m:t>=0.10</m:t>
                      </m:r>
                    </m:oMath>
                  </m:oMathPara>
                </a14:m>
                <a:endParaRPr lang="en-US" sz="2200" dirty="0"/>
              </a:p>
            </p:txBody>
          </p:sp>
        </mc:Choice>
        <mc:Fallback xmlns="">
          <p:sp>
            <p:nvSpPr>
              <p:cNvPr id="28" name="TextBox 27">
                <a:extLst>
                  <a:ext uri="{FF2B5EF4-FFF2-40B4-BE49-F238E27FC236}">
                    <a16:creationId xmlns:a16="http://schemas.microsoft.com/office/drawing/2014/main" id="{BB0733E6-4BD7-8F4A-9505-E48C6EE57679}"/>
                  </a:ext>
                </a:extLst>
              </p:cNvPr>
              <p:cNvSpPr txBox="1">
                <a:spLocks noRot="1" noChangeAspect="1" noMove="1" noResize="1" noEditPoints="1" noAdjustHandles="1" noChangeArrowheads="1" noChangeShapeType="1" noTextEdit="1"/>
              </p:cNvSpPr>
              <p:nvPr/>
            </p:nvSpPr>
            <p:spPr>
              <a:xfrm>
                <a:off x="3000051" y="2772304"/>
                <a:ext cx="1449692" cy="430887"/>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26C39DDA-A519-4D4F-A47D-D40ADAB1EF70}"/>
                  </a:ext>
                </a:extLst>
              </p:cNvPr>
              <p:cNvSpPr txBox="1"/>
              <p:nvPr/>
            </p:nvSpPr>
            <p:spPr>
              <a:xfrm>
                <a:off x="2988090" y="5125918"/>
                <a:ext cx="1239698" cy="430887"/>
              </a:xfrm>
              <a:prstGeom prst="rect">
                <a:avLst/>
              </a:prstGeom>
              <a:noFill/>
            </p:spPr>
            <p:txBody>
              <a:bodyPr wrap="none" rtlCol="0">
                <a:spAutoFit/>
              </a:bodyPr>
              <a:lstStyle/>
              <a:p>
                <a14:m>
                  <m:oMath xmlns:m="http://schemas.openxmlformats.org/officeDocument/2006/math">
                    <m:sSub>
                      <m:sSubPr>
                        <m:ctrlPr>
                          <a:rPr lang="en-US" sz="2200" b="0" i="1" smtClean="0">
                            <a:latin typeface="Cambria Math" panose="02040503050406030204" pitchFamily="18" charset="0"/>
                            <a:ea typeface="Cambria Math" panose="02040503050406030204" pitchFamily="18" charset="0"/>
                          </a:rPr>
                        </m:ctrlPr>
                      </m:sSubPr>
                      <m:e>
                        <m:r>
                          <a:rPr lang="en-US" sz="2200" b="0" i="1" smtClean="0">
                            <a:latin typeface="Cambria Math" panose="02040503050406030204" pitchFamily="18" charset="0"/>
                            <a:ea typeface="Cambria Math" panose="02040503050406030204" pitchFamily="18" charset="0"/>
                          </a:rPr>
                          <m:t>𝑤</m:t>
                        </m:r>
                      </m:e>
                      <m:sub>
                        <m:r>
                          <a:rPr lang="en-US" sz="2200" b="0" i="1" smtClean="0">
                            <a:latin typeface="Cambria Math" panose="02040503050406030204" pitchFamily="18" charset="0"/>
                            <a:ea typeface="Cambria Math" panose="02040503050406030204" pitchFamily="18" charset="0"/>
                          </a:rPr>
                          <m:t>4</m:t>
                        </m:r>
                      </m:sub>
                    </m:sSub>
                  </m:oMath>
                </a14:m>
                <a:r>
                  <a:rPr lang="en-US" sz="2200" dirty="0">
                    <a:latin typeface="Cambria Math" panose="02040503050406030204" pitchFamily="18" charset="0"/>
                    <a:ea typeface="Cambria Math" panose="02040503050406030204" pitchFamily="18" charset="0"/>
                  </a:rPr>
                  <a:t>=0.60</a:t>
                </a:r>
              </a:p>
            </p:txBody>
          </p:sp>
        </mc:Choice>
        <mc:Fallback xmlns="">
          <p:sp>
            <p:nvSpPr>
              <p:cNvPr id="29" name="TextBox 28">
                <a:extLst>
                  <a:ext uri="{FF2B5EF4-FFF2-40B4-BE49-F238E27FC236}">
                    <a16:creationId xmlns:a16="http://schemas.microsoft.com/office/drawing/2014/main" id="{26C39DDA-A519-4D4F-A47D-D40ADAB1EF70}"/>
                  </a:ext>
                </a:extLst>
              </p:cNvPr>
              <p:cNvSpPr txBox="1">
                <a:spLocks noRot="1" noChangeAspect="1" noMove="1" noResize="1" noEditPoints="1" noAdjustHandles="1" noChangeArrowheads="1" noChangeShapeType="1" noTextEdit="1"/>
              </p:cNvSpPr>
              <p:nvPr/>
            </p:nvSpPr>
            <p:spPr>
              <a:xfrm>
                <a:off x="2988090" y="5125918"/>
                <a:ext cx="1239698" cy="430887"/>
              </a:xfrm>
              <a:prstGeom prst="rect">
                <a:avLst/>
              </a:prstGeom>
              <a:blipFill>
                <a:blip r:embed="rId3"/>
                <a:stretch>
                  <a:fillRect t="-8571" r="-4040" b="-25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37663B59-496B-7949-B018-1E24CA72E070}"/>
                  </a:ext>
                </a:extLst>
              </p:cNvPr>
              <p:cNvSpPr txBox="1"/>
              <p:nvPr/>
            </p:nvSpPr>
            <p:spPr>
              <a:xfrm>
                <a:off x="6698499" y="3201761"/>
                <a:ext cx="1373261" cy="430887"/>
              </a:xfrm>
              <a:prstGeom prst="rect">
                <a:avLst/>
              </a:prstGeom>
              <a:noFill/>
            </p:spPr>
            <p:txBody>
              <a:bodyPr wrap="none" rtlCol="0">
                <a:spAutoFit/>
              </a:bodyPr>
              <a:lstStyle/>
              <a:p>
                <a14:m>
                  <m:oMath xmlns:m="http://schemas.openxmlformats.org/officeDocument/2006/math">
                    <m:sSub>
                      <m:sSubPr>
                        <m:ctrlPr>
                          <a:rPr lang="en-US" sz="2200" b="0" i="1" smtClean="0">
                            <a:latin typeface="Cambria Math" panose="02040503050406030204" pitchFamily="18" charset="0"/>
                            <a:ea typeface="Cambria Math" panose="02040503050406030204" pitchFamily="18" charset="0"/>
                          </a:rPr>
                        </m:ctrlPr>
                      </m:sSubPr>
                      <m:e>
                        <m:r>
                          <a:rPr lang="en-US" sz="2200" b="0" i="1" smtClean="0">
                            <a:latin typeface="Cambria Math" panose="02040503050406030204" pitchFamily="18" charset="0"/>
                            <a:ea typeface="Cambria Math" panose="02040503050406030204" pitchFamily="18" charset="0"/>
                          </a:rPr>
                          <m:t>𝑤</m:t>
                        </m:r>
                      </m:e>
                      <m:sub>
                        <m:r>
                          <a:rPr lang="en-US" sz="2200" b="0" i="1" smtClean="0">
                            <a:latin typeface="Cambria Math" panose="02040503050406030204" pitchFamily="18" charset="0"/>
                            <a:ea typeface="Cambria Math" panose="02040503050406030204" pitchFamily="18" charset="0"/>
                          </a:rPr>
                          <m:t>5</m:t>
                        </m:r>
                      </m:sub>
                    </m:sSub>
                  </m:oMath>
                </a14:m>
                <a:r>
                  <a:rPr lang="en-US" sz="2200" dirty="0">
                    <a:latin typeface="Cambria Math" panose="02040503050406030204" pitchFamily="18" charset="0"/>
                    <a:ea typeface="Cambria Math" panose="02040503050406030204" pitchFamily="18" charset="0"/>
                  </a:rPr>
                  <a:t> = 0.30</a:t>
                </a:r>
              </a:p>
            </p:txBody>
          </p:sp>
        </mc:Choice>
        <mc:Fallback xmlns="">
          <p:sp>
            <p:nvSpPr>
              <p:cNvPr id="32" name="TextBox 31">
                <a:extLst>
                  <a:ext uri="{FF2B5EF4-FFF2-40B4-BE49-F238E27FC236}">
                    <a16:creationId xmlns:a16="http://schemas.microsoft.com/office/drawing/2014/main" id="{37663B59-496B-7949-B018-1E24CA72E070}"/>
                  </a:ext>
                </a:extLst>
              </p:cNvPr>
              <p:cNvSpPr txBox="1">
                <a:spLocks noRot="1" noChangeAspect="1" noMove="1" noResize="1" noEditPoints="1" noAdjustHandles="1" noChangeArrowheads="1" noChangeShapeType="1" noTextEdit="1"/>
              </p:cNvSpPr>
              <p:nvPr/>
            </p:nvSpPr>
            <p:spPr>
              <a:xfrm>
                <a:off x="6698499" y="3201761"/>
                <a:ext cx="1373261" cy="430887"/>
              </a:xfrm>
              <a:prstGeom prst="rect">
                <a:avLst/>
              </a:prstGeom>
              <a:blipFill>
                <a:blip r:embed="rId4"/>
                <a:stretch>
                  <a:fillRect t="-8824" r="-3636" b="-2941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C68DF134-F471-7946-A598-A6E86653C083}"/>
                  </a:ext>
                </a:extLst>
              </p:cNvPr>
              <p:cNvSpPr txBox="1"/>
              <p:nvPr/>
            </p:nvSpPr>
            <p:spPr>
              <a:xfrm>
                <a:off x="6698499" y="4778776"/>
                <a:ext cx="1456231" cy="4308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𝑤</m:t>
                          </m:r>
                        </m:e>
                        <m:sub>
                          <m:r>
                            <a:rPr lang="en-US" sz="2200" b="0" i="1" smtClean="0">
                              <a:latin typeface="Cambria Math" panose="02040503050406030204" pitchFamily="18" charset="0"/>
                            </a:rPr>
                            <m:t>6</m:t>
                          </m:r>
                        </m:sub>
                      </m:sSub>
                      <m:r>
                        <a:rPr lang="en-US" sz="2200" b="0" i="1" smtClean="0">
                          <a:latin typeface="Cambria Math" panose="02040503050406030204" pitchFamily="18" charset="0"/>
                        </a:rPr>
                        <m:t>=0.90</m:t>
                      </m:r>
                    </m:oMath>
                  </m:oMathPara>
                </a14:m>
                <a:endParaRPr lang="en-US" sz="2200" dirty="0"/>
              </a:p>
            </p:txBody>
          </p:sp>
        </mc:Choice>
        <mc:Fallback xmlns="">
          <p:sp>
            <p:nvSpPr>
              <p:cNvPr id="33" name="TextBox 32">
                <a:extLst>
                  <a:ext uri="{FF2B5EF4-FFF2-40B4-BE49-F238E27FC236}">
                    <a16:creationId xmlns:a16="http://schemas.microsoft.com/office/drawing/2014/main" id="{C68DF134-F471-7946-A598-A6E86653C083}"/>
                  </a:ext>
                </a:extLst>
              </p:cNvPr>
              <p:cNvSpPr txBox="1">
                <a:spLocks noRot="1" noChangeAspect="1" noMove="1" noResize="1" noEditPoints="1" noAdjustHandles="1" noChangeArrowheads="1" noChangeShapeType="1" noTextEdit="1"/>
              </p:cNvSpPr>
              <p:nvPr/>
            </p:nvSpPr>
            <p:spPr>
              <a:xfrm>
                <a:off x="6698499" y="4778776"/>
                <a:ext cx="1456231" cy="430887"/>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Content Placeholder 2">
                <a:extLst>
                  <a:ext uri="{FF2B5EF4-FFF2-40B4-BE49-F238E27FC236}">
                    <a16:creationId xmlns:a16="http://schemas.microsoft.com/office/drawing/2014/main" id="{9EDBD7F6-A329-774F-8090-73CBB6B6EE1A}"/>
                  </a:ext>
                </a:extLst>
              </p:cNvPr>
              <p:cNvSpPr txBox="1">
                <a:spLocks/>
              </p:cNvSpPr>
              <p:nvPr/>
            </p:nvSpPr>
            <p:spPr>
              <a:xfrm>
                <a:off x="5953987" y="2513578"/>
                <a:ext cx="878543" cy="49127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b="0" i="1" dirty="0" smtClean="0">
                              <a:solidFill>
                                <a:schemeClr val="tx1"/>
                              </a:solidFill>
                              <a:latin typeface="Cambria Math" panose="02040503050406030204" pitchFamily="18" charset="0"/>
                            </a:rPr>
                          </m:ctrlPr>
                        </m:sSubPr>
                        <m:e>
                          <m:r>
                            <a:rPr lang="en-US" i="1" dirty="0" smtClean="0">
                              <a:solidFill>
                                <a:schemeClr val="tx1"/>
                              </a:solidFill>
                              <a:latin typeface="Cambria Math" panose="02040503050406030204" pitchFamily="18" charset="0"/>
                            </a:rPr>
                            <m:t>𝐻</m:t>
                          </m:r>
                        </m:e>
                        <m:sub>
                          <m:r>
                            <a:rPr lang="en-US" i="1" dirty="0" smtClean="0">
                              <a:solidFill>
                                <a:schemeClr val="tx1"/>
                              </a:solidFill>
                              <a:latin typeface="Cambria Math" panose="02040503050406030204" pitchFamily="18" charset="0"/>
                            </a:rPr>
                            <m:t>1</m:t>
                          </m:r>
                        </m:sub>
                      </m:sSub>
                    </m:oMath>
                  </m:oMathPara>
                </a14:m>
                <a:endParaRPr lang="en-US" dirty="0"/>
              </a:p>
            </p:txBody>
          </p:sp>
        </mc:Choice>
        <mc:Fallback xmlns="">
          <p:sp>
            <p:nvSpPr>
              <p:cNvPr id="34" name="Content Placeholder 2">
                <a:extLst>
                  <a:ext uri="{FF2B5EF4-FFF2-40B4-BE49-F238E27FC236}">
                    <a16:creationId xmlns:a16="http://schemas.microsoft.com/office/drawing/2014/main" id="{9EDBD7F6-A329-774F-8090-73CBB6B6EE1A}"/>
                  </a:ext>
                </a:extLst>
              </p:cNvPr>
              <p:cNvSpPr txBox="1">
                <a:spLocks noRot="1" noChangeAspect="1" noMove="1" noResize="1" noEditPoints="1" noAdjustHandles="1" noChangeArrowheads="1" noChangeShapeType="1" noTextEdit="1"/>
              </p:cNvSpPr>
              <p:nvPr/>
            </p:nvSpPr>
            <p:spPr>
              <a:xfrm>
                <a:off x="5953987" y="2513578"/>
                <a:ext cx="878543" cy="491270"/>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Content Placeholder 2">
                <a:extLst>
                  <a:ext uri="{FF2B5EF4-FFF2-40B4-BE49-F238E27FC236}">
                    <a16:creationId xmlns:a16="http://schemas.microsoft.com/office/drawing/2014/main" id="{9D8CC347-2FA3-E24F-9CB3-9A70A2102FC0}"/>
                  </a:ext>
                </a:extLst>
              </p:cNvPr>
              <p:cNvSpPr txBox="1">
                <a:spLocks/>
              </p:cNvSpPr>
              <p:nvPr/>
            </p:nvSpPr>
            <p:spPr>
              <a:xfrm>
                <a:off x="5875254" y="4260448"/>
                <a:ext cx="878543" cy="49127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b="0" i="1" dirty="0" smtClean="0">
                              <a:solidFill>
                                <a:schemeClr val="tx1"/>
                              </a:solidFill>
                              <a:latin typeface="Cambria Math" panose="02040503050406030204" pitchFamily="18" charset="0"/>
                            </a:rPr>
                          </m:ctrlPr>
                        </m:sSubPr>
                        <m:e>
                          <m:r>
                            <a:rPr lang="en-US" i="1" dirty="0" smtClean="0">
                              <a:solidFill>
                                <a:schemeClr val="tx1"/>
                              </a:solidFill>
                              <a:latin typeface="Cambria Math" panose="02040503050406030204" pitchFamily="18" charset="0"/>
                            </a:rPr>
                            <m:t>𝐻</m:t>
                          </m:r>
                        </m:e>
                        <m:sub>
                          <m:r>
                            <a:rPr lang="en-US" b="0" i="1" dirty="0" smtClean="0">
                              <a:solidFill>
                                <a:schemeClr val="tx1"/>
                              </a:solidFill>
                              <a:latin typeface="Cambria Math" panose="02040503050406030204" pitchFamily="18" charset="0"/>
                            </a:rPr>
                            <m:t>2</m:t>
                          </m:r>
                        </m:sub>
                      </m:sSub>
                    </m:oMath>
                  </m:oMathPara>
                </a14:m>
                <a:endParaRPr lang="en-US" dirty="0"/>
              </a:p>
            </p:txBody>
          </p:sp>
        </mc:Choice>
        <mc:Fallback xmlns="">
          <p:sp>
            <p:nvSpPr>
              <p:cNvPr id="35" name="Content Placeholder 2">
                <a:extLst>
                  <a:ext uri="{FF2B5EF4-FFF2-40B4-BE49-F238E27FC236}">
                    <a16:creationId xmlns:a16="http://schemas.microsoft.com/office/drawing/2014/main" id="{9D8CC347-2FA3-E24F-9CB3-9A70A2102FC0}"/>
                  </a:ext>
                </a:extLst>
              </p:cNvPr>
              <p:cNvSpPr txBox="1">
                <a:spLocks noRot="1" noChangeAspect="1" noMove="1" noResize="1" noEditPoints="1" noAdjustHandles="1" noChangeArrowheads="1" noChangeShapeType="1" noTextEdit="1"/>
              </p:cNvSpPr>
              <p:nvPr/>
            </p:nvSpPr>
            <p:spPr>
              <a:xfrm>
                <a:off x="5875254" y="4260448"/>
                <a:ext cx="878543" cy="491270"/>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Content Placeholder 2">
                <a:extLst>
                  <a:ext uri="{FF2B5EF4-FFF2-40B4-BE49-F238E27FC236}">
                    <a16:creationId xmlns:a16="http://schemas.microsoft.com/office/drawing/2014/main" id="{A3511906-2F34-2B4E-898C-BF187B86B7A7}"/>
                  </a:ext>
                </a:extLst>
              </p:cNvPr>
              <p:cNvSpPr txBox="1">
                <a:spLocks/>
              </p:cNvSpPr>
              <p:nvPr/>
            </p:nvSpPr>
            <p:spPr>
              <a:xfrm>
                <a:off x="9087294" y="3314198"/>
                <a:ext cx="878543" cy="49127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b="0" i="1" dirty="0" smtClean="0">
                              <a:solidFill>
                                <a:schemeClr val="tx1"/>
                              </a:solidFill>
                              <a:latin typeface="Cambria Math" panose="02040503050406030204" pitchFamily="18" charset="0"/>
                            </a:rPr>
                          </m:ctrlPr>
                        </m:sSubPr>
                        <m:e>
                          <m:r>
                            <a:rPr lang="en-US" b="0" i="1" dirty="0" smtClean="0">
                              <a:solidFill>
                                <a:schemeClr val="tx1"/>
                              </a:solidFill>
                              <a:latin typeface="Cambria Math" panose="02040503050406030204" pitchFamily="18" charset="0"/>
                            </a:rPr>
                            <m:t>𝑂</m:t>
                          </m:r>
                        </m:e>
                        <m:sub>
                          <m:r>
                            <a:rPr lang="en-US" i="1" dirty="0" smtClean="0">
                              <a:solidFill>
                                <a:schemeClr val="tx1"/>
                              </a:solidFill>
                              <a:latin typeface="Cambria Math" panose="02040503050406030204" pitchFamily="18" charset="0"/>
                            </a:rPr>
                            <m:t>1</m:t>
                          </m:r>
                        </m:sub>
                      </m:sSub>
                    </m:oMath>
                  </m:oMathPara>
                </a14:m>
                <a:endParaRPr lang="en-US" dirty="0"/>
              </a:p>
            </p:txBody>
          </p:sp>
        </mc:Choice>
        <mc:Fallback xmlns="">
          <p:sp>
            <p:nvSpPr>
              <p:cNvPr id="36" name="Content Placeholder 2">
                <a:extLst>
                  <a:ext uri="{FF2B5EF4-FFF2-40B4-BE49-F238E27FC236}">
                    <a16:creationId xmlns:a16="http://schemas.microsoft.com/office/drawing/2014/main" id="{A3511906-2F34-2B4E-898C-BF187B86B7A7}"/>
                  </a:ext>
                </a:extLst>
              </p:cNvPr>
              <p:cNvSpPr txBox="1">
                <a:spLocks noRot="1" noChangeAspect="1" noMove="1" noResize="1" noEditPoints="1" noAdjustHandles="1" noChangeArrowheads="1" noChangeShapeType="1" noTextEdit="1"/>
              </p:cNvSpPr>
              <p:nvPr/>
            </p:nvSpPr>
            <p:spPr>
              <a:xfrm>
                <a:off x="9087294" y="3314198"/>
                <a:ext cx="878543" cy="491270"/>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Content Placeholder 2">
                <a:extLst>
                  <a:ext uri="{FF2B5EF4-FFF2-40B4-BE49-F238E27FC236}">
                    <a16:creationId xmlns:a16="http://schemas.microsoft.com/office/drawing/2014/main" id="{E6FE47F3-203E-1C4C-BBDE-FEE31023C960}"/>
                  </a:ext>
                </a:extLst>
              </p:cNvPr>
              <p:cNvSpPr txBox="1">
                <a:spLocks/>
              </p:cNvSpPr>
              <p:nvPr/>
            </p:nvSpPr>
            <p:spPr>
              <a:xfrm>
                <a:off x="460243" y="2972616"/>
                <a:ext cx="878543" cy="49127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𝐼</m:t>
                          </m:r>
                        </m:e>
                        <m:sub>
                          <m:r>
                            <a:rPr lang="en-US" i="1" dirty="0" smtClean="0">
                              <a:latin typeface="Cambria Math" panose="02040503050406030204" pitchFamily="18" charset="0"/>
                            </a:rPr>
                            <m:t>1</m:t>
                          </m:r>
                        </m:sub>
                      </m:sSub>
                    </m:oMath>
                  </m:oMathPara>
                </a14:m>
                <a:endParaRPr lang="en-US" dirty="0"/>
              </a:p>
            </p:txBody>
          </p:sp>
        </mc:Choice>
        <mc:Fallback xmlns="">
          <p:sp>
            <p:nvSpPr>
              <p:cNvPr id="37" name="Content Placeholder 2">
                <a:extLst>
                  <a:ext uri="{FF2B5EF4-FFF2-40B4-BE49-F238E27FC236}">
                    <a16:creationId xmlns:a16="http://schemas.microsoft.com/office/drawing/2014/main" id="{E6FE47F3-203E-1C4C-BBDE-FEE31023C960}"/>
                  </a:ext>
                </a:extLst>
              </p:cNvPr>
              <p:cNvSpPr txBox="1">
                <a:spLocks noRot="1" noChangeAspect="1" noMove="1" noResize="1" noEditPoints="1" noAdjustHandles="1" noChangeArrowheads="1" noChangeShapeType="1" noTextEdit="1"/>
              </p:cNvSpPr>
              <p:nvPr/>
            </p:nvSpPr>
            <p:spPr>
              <a:xfrm>
                <a:off x="460243" y="2972616"/>
                <a:ext cx="878543" cy="491270"/>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Content Placeholder 2">
                <a:extLst>
                  <a:ext uri="{FF2B5EF4-FFF2-40B4-BE49-F238E27FC236}">
                    <a16:creationId xmlns:a16="http://schemas.microsoft.com/office/drawing/2014/main" id="{8DDE642B-DD9F-594F-96A3-C488EC8620DC}"/>
                  </a:ext>
                </a:extLst>
              </p:cNvPr>
              <p:cNvSpPr txBox="1">
                <a:spLocks/>
              </p:cNvSpPr>
              <p:nvPr/>
            </p:nvSpPr>
            <p:spPr>
              <a:xfrm>
                <a:off x="460243" y="4873766"/>
                <a:ext cx="878543" cy="49127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𝐼</m:t>
                          </m:r>
                        </m:e>
                        <m:sub>
                          <m:r>
                            <a:rPr lang="en-US" i="1" dirty="0" smtClean="0">
                              <a:latin typeface="Cambria Math" panose="02040503050406030204" pitchFamily="18" charset="0"/>
                            </a:rPr>
                            <m:t>2</m:t>
                          </m:r>
                        </m:sub>
                      </m:sSub>
                    </m:oMath>
                  </m:oMathPara>
                </a14:m>
                <a:endParaRPr lang="en-US" dirty="0"/>
              </a:p>
            </p:txBody>
          </p:sp>
        </mc:Choice>
        <mc:Fallback xmlns="">
          <p:sp>
            <p:nvSpPr>
              <p:cNvPr id="38" name="Content Placeholder 2">
                <a:extLst>
                  <a:ext uri="{FF2B5EF4-FFF2-40B4-BE49-F238E27FC236}">
                    <a16:creationId xmlns:a16="http://schemas.microsoft.com/office/drawing/2014/main" id="{8DDE642B-DD9F-594F-96A3-C488EC8620DC}"/>
                  </a:ext>
                </a:extLst>
              </p:cNvPr>
              <p:cNvSpPr txBox="1">
                <a:spLocks noRot="1" noChangeAspect="1" noMove="1" noResize="1" noEditPoints="1" noAdjustHandles="1" noChangeArrowheads="1" noChangeShapeType="1" noTextEdit="1"/>
              </p:cNvSpPr>
              <p:nvPr/>
            </p:nvSpPr>
            <p:spPr>
              <a:xfrm>
                <a:off x="460243" y="4873766"/>
                <a:ext cx="878543" cy="491270"/>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F3B050E5-10C6-794C-BDCC-F074D043D9DF}"/>
                  </a:ext>
                </a:extLst>
              </p:cNvPr>
              <p:cNvSpPr txBox="1"/>
              <p:nvPr/>
            </p:nvSpPr>
            <p:spPr>
              <a:xfrm>
                <a:off x="531729" y="1227639"/>
                <a:ext cx="10687050" cy="509178"/>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2400" i="1" smtClean="0">
                              <a:latin typeface="Cambria Math" panose="02040503050406030204" pitchFamily="18" charset="0"/>
                            </a:rPr>
                          </m:ctrlPr>
                        </m:sSubPr>
                        <m:e>
                          <m:r>
                            <a:rPr lang="en-US" sz="2400" i="1">
                              <a:latin typeface="Cambria Math" panose="02040503050406030204" pitchFamily="18" charset="0"/>
                            </a:rPr>
                            <m:t>𝑤</m:t>
                          </m:r>
                        </m:e>
                        <m:sub>
                          <m:r>
                            <a:rPr lang="en-US" sz="2400" i="1">
                              <a:latin typeface="Cambria Math" panose="02040503050406030204" pitchFamily="18" charset="0"/>
                            </a:rPr>
                            <m:t>5</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𝑤</m:t>
                          </m:r>
                        </m:e>
                        <m:sub>
                          <m:r>
                            <a:rPr lang="en-US" sz="2400" i="1">
                              <a:latin typeface="Cambria Math" panose="02040503050406030204" pitchFamily="18" charset="0"/>
                            </a:rPr>
                            <m:t>5</m:t>
                          </m:r>
                        </m:sub>
                      </m:sSub>
                      <m:r>
                        <a:rPr lang="en-US" sz="2400" i="1">
                          <a:latin typeface="Cambria Math" panose="02040503050406030204" pitchFamily="18" charset="0"/>
                        </a:rPr>
                        <m:t>+</m:t>
                      </m:r>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𝐻</m:t>
                              </m:r>
                            </m:e>
                            <m:sub>
                              <m:r>
                                <a:rPr lang="en-US" sz="2400" i="1">
                                  <a:latin typeface="Cambria Math" panose="02040503050406030204" pitchFamily="18" charset="0"/>
                                </a:rPr>
                                <m:t>1</m:t>
                              </m:r>
                            </m:sub>
                          </m:sSub>
                          <m:r>
                            <a:rPr lang="en-US" sz="2400" b="0" i="1" smtClean="0">
                              <a:latin typeface="Cambria Math" panose="02040503050406030204" pitchFamily="18" charset="0"/>
                            </a:rPr>
                            <m:t>∗</m:t>
                          </m:r>
                          <m:r>
                            <m:rPr>
                              <m:sty m:val="p"/>
                            </m:rPr>
                            <a:rPr lang="en-US" sz="2400">
                              <a:latin typeface="Cambria Math" panose="02040503050406030204" pitchFamily="18" charset="0"/>
                            </a:rPr>
                            <m:t>Δ</m:t>
                          </m:r>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𝑂</m:t>
                                  </m:r>
                                </m:e>
                                <m:sub>
                                  <m:r>
                                    <a:rPr lang="en-US" sz="2400" i="1">
                                      <a:latin typeface="Cambria Math" panose="02040503050406030204" pitchFamily="18" charset="0"/>
                                    </a:rPr>
                                    <m:t>1</m:t>
                                  </m:r>
                                </m:sub>
                              </m:sSub>
                            </m:e>
                          </m:d>
                        </m:e>
                      </m:d>
                    </m:oMath>
                  </m:oMathPara>
                </a14:m>
                <a:endParaRPr lang="en-US" sz="2400" dirty="0">
                  <a:latin typeface="Helvetica" pitchFamily="2" charset="0"/>
                </a:endParaRPr>
              </a:p>
            </p:txBody>
          </p:sp>
        </mc:Choice>
        <mc:Fallback xmlns="">
          <p:sp>
            <p:nvSpPr>
              <p:cNvPr id="5" name="TextBox 4">
                <a:extLst>
                  <a:ext uri="{FF2B5EF4-FFF2-40B4-BE49-F238E27FC236}">
                    <a16:creationId xmlns:a16="http://schemas.microsoft.com/office/drawing/2014/main" id="{F3B050E5-10C6-794C-BDCC-F074D043D9DF}"/>
                  </a:ext>
                </a:extLst>
              </p:cNvPr>
              <p:cNvSpPr txBox="1">
                <a:spLocks noRot="1" noChangeAspect="1" noMove="1" noResize="1" noEditPoints="1" noAdjustHandles="1" noChangeArrowheads="1" noChangeShapeType="1" noTextEdit="1"/>
              </p:cNvSpPr>
              <p:nvPr/>
            </p:nvSpPr>
            <p:spPr>
              <a:xfrm>
                <a:off x="531729" y="1227639"/>
                <a:ext cx="10687050" cy="509178"/>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2644A6DB-99F0-164F-9D11-5E4655BA3F62}"/>
                  </a:ext>
                </a:extLst>
              </p:cNvPr>
              <p:cNvSpPr txBox="1"/>
              <p:nvPr/>
            </p:nvSpPr>
            <p:spPr>
              <a:xfrm>
                <a:off x="2170322" y="3686558"/>
                <a:ext cx="1456232" cy="4308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𝑤</m:t>
                          </m:r>
                        </m:e>
                        <m:sub>
                          <m:r>
                            <a:rPr lang="en-US" sz="2200" b="0" i="1" smtClean="0">
                              <a:latin typeface="Cambria Math" panose="02040503050406030204" pitchFamily="18" charset="0"/>
                            </a:rPr>
                            <m:t>2</m:t>
                          </m:r>
                        </m:sub>
                      </m:sSub>
                      <m:r>
                        <a:rPr lang="en-US" sz="2200" b="0" i="1" smtClean="0">
                          <a:latin typeface="Cambria Math" panose="02040503050406030204" pitchFamily="18" charset="0"/>
                        </a:rPr>
                        <m:t>=0.40</m:t>
                      </m:r>
                    </m:oMath>
                  </m:oMathPara>
                </a14:m>
                <a:endParaRPr lang="en-US" sz="2200" dirty="0"/>
              </a:p>
            </p:txBody>
          </p:sp>
        </mc:Choice>
        <mc:Fallback xmlns="">
          <p:sp>
            <p:nvSpPr>
              <p:cNvPr id="39" name="TextBox 38">
                <a:extLst>
                  <a:ext uri="{FF2B5EF4-FFF2-40B4-BE49-F238E27FC236}">
                    <a16:creationId xmlns:a16="http://schemas.microsoft.com/office/drawing/2014/main" id="{2644A6DB-99F0-164F-9D11-5E4655BA3F62}"/>
                  </a:ext>
                </a:extLst>
              </p:cNvPr>
              <p:cNvSpPr txBox="1">
                <a:spLocks noRot="1" noChangeAspect="1" noMove="1" noResize="1" noEditPoints="1" noAdjustHandles="1" noChangeArrowheads="1" noChangeShapeType="1" noTextEdit="1"/>
              </p:cNvSpPr>
              <p:nvPr/>
            </p:nvSpPr>
            <p:spPr>
              <a:xfrm>
                <a:off x="2170322" y="3686558"/>
                <a:ext cx="1456232" cy="430887"/>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3E3B7B50-ABF0-0245-BBC9-874F739BB847}"/>
                  </a:ext>
                </a:extLst>
              </p:cNvPr>
              <p:cNvSpPr txBox="1"/>
              <p:nvPr/>
            </p:nvSpPr>
            <p:spPr>
              <a:xfrm>
                <a:off x="2386565" y="4244592"/>
                <a:ext cx="1248227" cy="430887"/>
              </a:xfrm>
              <a:prstGeom prst="rect">
                <a:avLst/>
              </a:prstGeom>
              <a:noFill/>
            </p:spPr>
            <p:txBody>
              <a:bodyPr wrap="none" rtlCol="0">
                <a:spAutoFit/>
              </a:bodyPr>
              <a:lstStyle/>
              <a:p>
                <a14:m>
                  <m:oMath xmlns:m="http://schemas.openxmlformats.org/officeDocument/2006/math">
                    <m:sSub>
                      <m:sSubPr>
                        <m:ctrlPr>
                          <a:rPr lang="en-US" sz="2200" b="0" i="1" smtClean="0">
                            <a:latin typeface="Cambria Math" panose="02040503050406030204" pitchFamily="18" charset="0"/>
                            <a:ea typeface="Cambria Math" panose="02040503050406030204" pitchFamily="18" charset="0"/>
                          </a:rPr>
                        </m:ctrlPr>
                      </m:sSubPr>
                      <m:e>
                        <m:r>
                          <a:rPr lang="en-US" sz="2200" b="0" i="1" smtClean="0">
                            <a:latin typeface="Cambria Math" panose="02040503050406030204" pitchFamily="18" charset="0"/>
                            <a:ea typeface="Cambria Math" panose="02040503050406030204" pitchFamily="18" charset="0"/>
                          </a:rPr>
                          <m:t>𝑤</m:t>
                        </m:r>
                      </m:e>
                      <m:sub>
                        <m:r>
                          <a:rPr lang="en-US" sz="2200" b="0" i="1" smtClean="0">
                            <a:latin typeface="Cambria Math" panose="02040503050406030204" pitchFamily="18" charset="0"/>
                            <a:ea typeface="Cambria Math" panose="02040503050406030204" pitchFamily="18" charset="0"/>
                          </a:rPr>
                          <m:t>3</m:t>
                        </m:r>
                      </m:sub>
                    </m:sSub>
                  </m:oMath>
                </a14:m>
                <a:r>
                  <a:rPr lang="en-US" sz="2200" dirty="0">
                    <a:latin typeface="Cambria Math" panose="02040503050406030204" pitchFamily="18" charset="0"/>
                    <a:ea typeface="Cambria Math" panose="02040503050406030204" pitchFamily="18" charset="0"/>
                  </a:rPr>
                  <a:t>=0.80</a:t>
                </a:r>
              </a:p>
            </p:txBody>
          </p:sp>
        </mc:Choice>
        <mc:Fallback xmlns="">
          <p:sp>
            <p:nvSpPr>
              <p:cNvPr id="40" name="TextBox 39">
                <a:extLst>
                  <a:ext uri="{FF2B5EF4-FFF2-40B4-BE49-F238E27FC236}">
                    <a16:creationId xmlns:a16="http://schemas.microsoft.com/office/drawing/2014/main" id="{3E3B7B50-ABF0-0245-BBC9-874F739BB847}"/>
                  </a:ext>
                </a:extLst>
              </p:cNvPr>
              <p:cNvSpPr txBox="1">
                <a:spLocks noRot="1" noChangeAspect="1" noMove="1" noResize="1" noEditPoints="1" noAdjustHandles="1" noChangeArrowheads="1" noChangeShapeType="1" noTextEdit="1"/>
              </p:cNvSpPr>
              <p:nvPr/>
            </p:nvSpPr>
            <p:spPr>
              <a:xfrm>
                <a:off x="2386565" y="4244592"/>
                <a:ext cx="1248227" cy="430887"/>
              </a:xfrm>
              <a:prstGeom prst="rect">
                <a:avLst/>
              </a:prstGeom>
              <a:blipFill>
                <a:blip r:embed="rId13"/>
                <a:stretch>
                  <a:fillRect t="-5714" r="-5051" b="-28571"/>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3019BCD4-233D-B946-A188-285CAD19A19B}"/>
              </a:ext>
            </a:extLst>
          </p:cNvPr>
          <p:cNvSpPr txBox="1"/>
          <p:nvPr/>
        </p:nvSpPr>
        <p:spPr>
          <a:xfrm>
            <a:off x="9526565" y="4092274"/>
            <a:ext cx="1305935" cy="369332"/>
          </a:xfrm>
          <a:prstGeom prst="rect">
            <a:avLst/>
          </a:prstGeom>
          <a:noFill/>
        </p:spPr>
        <p:txBody>
          <a:bodyPr wrap="none" rtlCol="0">
            <a:spAutoFit/>
          </a:bodyPr>
          <a:lstStyle/>
          <a:p>
            <a:r>
              <a:rPr lang="en-US" dirty="0">
                <a:latin typeface="Helvetica" pitchFamily="2" charset="0"/>
              </a:rPr>
              <a:t>Target: 0.5</a:t>
            </a: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D3366970-6B92-2549-8087-A552EA490BE5}"/>
                  </a:ext>
                </a:extLst>
              </p:cNvPr>
              <p:cNvSpPr txBox="1"/>
              <p:nvPr/>
            </p:nvSpPr>
            <p:spPr>
              <a:xfrm>
                <a:off x="9123117" y="4664253"/>
                <a:ext cx="2220608"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sz="2400" b="0" i="0" smtClean="0">
                          <a:solidFill>
                            <a:schemeClr val="tx1"/>
                          </a:solidFill>
                          <a:latin typeface="Cambria Math" panose="02040503050406030204" pitchFamily="18" charset="0"/>
                        </a:rPr>
                        <m:t>Δ</m:t>
                      </m:r>
                      <m:d>
                        <m:dPr>
                          <m:ctrlPr>
                            <a:rPr lang="en-US" sz="2400" b="0" i="1" smtClean="0">
                              <a:solidFill>
                                <a:schemeClr val="tx1"/>
                              </a:solidFill>
                              <a:latin typeface="Cambria Math" panose="02040503050406030204" pitchFamily="18" charset="0"/>
                            </a:rPr>
                          </m:ctrlPr>
                        </m:dPr>
                        <m:e>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𝑂</m:t>
                              </m:r>
                            </m:e>
                            <m:sub>
                              <m:r>
                                <a:rPr lang="en-US" sz="2400" b="0" i="1" smtClean="0">
                                  <a:solidFill>
                                    <a:schemeClr val="tx1"/>
                                  </a:solidFill>
                                  <a:latin typeface="Cambria Math" panose="02040503050406030204" pitchFamily="18" charset="0"/>
                                </a:rPr>
                                <m:t>1</m:t>
                              </m:r>
                            </m:sub>
                          </m:sSub>
                        </m:e>
                      </m:d>
                      <m:r>
                        <a:rPr lang="en-US" sz="2400" b="0" i="1" smtClean="0">
                          <a:solidFill>
                            <a:schemeClr val="tx1"/>
                          </a:solidFill>
                          <a:latin typeface="Cambria Math" panose="02040503050406030204" pitchFamily="18" charset="0"/>
                        </a:rPr>
                        <m:t>≈−0.04</m:t>
                      </m:r>
                    </m:oMath>
                  </m:oMathPara>
                </a14:m>
                <a:endParaRPr lang="en-US" sz="2400" dirty="0">
                  <a:solidFill>
                    <a:schemeClr val="tx1"/>
                  </a:solidFill>
                </a:endParaRPr>
              </a:p>
            </p:txBody>
          </p:sp>
        </mc:Choice>
        <mc:Fallback xmlns="">
          <p:sp>
            <p:nvSpPr>
              <p:cNvPr id="30" name="TextBox 29">
                <a:extLst>
                  <a:ext uri="{FF2B5EF4-FFF2-40B4-BE49-F238E27FC236}">
                    <a16:creationId xmlns:a16="http://schemas.microsoft.com/office/drawing/2014/main" id="{D3366970-6B92-2549-8087-A552EA490BE5}"/>
                  </a:ext>
                </a:extLst>
              </p:cNvPr>
              <p:cNvSpPr txBox="1">
                <a:spLocks noRot="1" noChangeAspect="1" noMove="1" noResize="1" noEditPoints="1" noAdjustHandles="1" noChangeArrowheads="1" noChangeShapeType="1" noTextEdit="1"/>
              </p:cNvSpPr>
              <p:nvPr/>
            </p:nvSpPr>
            <p:spPr>
              <a:xfrm>
                <a:off x="9123117" y="4664253"/>
                <a:ext cx="2220608" cy="461665"/>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BDDD8C03-56D8-6B45-9B9E-8A328A810B21}"/>
                  </a:ext>
                </a:extLst>
              </p:cNvPr>
              <p:cNvSpPr txBox="1"/>
              <p:nvPr/>
            </p:nvSpPr>
            <p:spPr>
              <a:xfrm>
                <a:off x="7056645" y="389885"/>
                <a:ext cx="4554276" cy="2031325"/>
              </a:xfrm>
              <a:prstGeom prst="rect">
                <a:avLst/>
              </a:prstGeom>
              <a:noFill/>
            </p:spPr>
            <p:txBody>
              <a:bodyPr wrap="square" rtlCol="0">
                <a:spAutoFit/>
              </a:bodyPr>
              <a:lstStyle/>
              <a:p>
                <a:r>
                  <a:rPr lang="en-US" dirty="0">
                    <a:latin typeface="Helvetica" pitchFamily="2" charset="0"/>
                  </a:rPr>
                  <a:t>This formula is saying, “please nudge the weight a little bit” </a:t>
                </a:r>
              </a:p>
              <a:p>
                <a:endParaRPr lang="en-US" dirty="0">
                  <a:latin typeface="Helvetica" pitchFamily="2" charset="0"/>
                </a:endParaRPr>
              </a:p>
              <a:p>
                <a:r>
                  <a:rPr lang="en-US" dirty="0">
                    <a:latin typeface="Helvetica" pitchFamily="2" charset="0"/>
                  </a:rPr>
                  <a:t>You are nudging it by error of the node you are connected to (</a:t>
                </a:r>
                <a14:m>
                  <m:oMath xmlns:m="http://schemas.openxmlformats.org/officeDocument/2006/math">
                    <m:r>
                      <m:rPr>
                        <m:sty m:val="p"/>
                      </m:rPr>
                      <a:rPr lang="en-US">
                        <a:latin typeface="Cambria Math" panose="02040503050406030204" pitchFamily="18" charset="0"/>
                      </a:rPr>
                      <m:t>Δ</m:t>
                    </m:r>
                    <m:d>
                      <m:dPr>
                        <m:ctrlPr>
                          <a:rPr lang="en-US" i="1">
                            <a:latin typeface="Cambria Math" panose="02040503050406030204" pitchFamily="18" charset="0"/>
                          </a:rPr>
                        </m:ctrlPr>
                      </m:dPr>
                      <m:e>
                        <m:r>
                          <a:rPr lang="en-US" i="1">
                            <a:latin typeface="Cambria Math" panose="02040503050406030204" pitchFamily="18" charset="0"/>
                          </a:rPr>
                          <m:t>𝑌</m:t>
                        </m:r>
                      </m:e>
                    </m:d>
                  </m:oMath>
                </a14:m>
                <a:r>
                  <a:rPr lang="en-US" dirty="0">
                    <a:latin typeface="Helvetica" pitchFamily="2" charset="0"/>
                  </a:rPr>
                  <a:t>) weighted by this node’s activation value (to account for just how culpable this node actually was).</a:t>
                </a:r>
              </a:p>
            </p:txBody>
          </p:sp>
        </mc:Choice>
        <mc:Fallback xmlns="">
          <p:sp>
            <p:nvSpPr>
              <p:cNvPr id="31" name="TextBox 30">
                <a:extLst>
                  <a:ext uri="{FF2B5EF4-FFF2-40B4-BE49-F238E27FC236}">
                    <a16:creationId xmlns:a16="http://schemas.microsoft.com/office/drawing/2014/main" id="{BDDD8C03-56D8-6B45-9B9E-8A328A810B21}"/>
                  </a:ext>
                </a:extLst>
              </p:cNvPr>
              <p:cNvSpPr txBox="1">
                <a:spLocks noRot="1" noChangeAspect="1" noMove="1" noResize="1" noEditPoints="1" noAdjustHandles="1" noChangeArrowheads="1" noChangeShapeType="1" noTextEdit="1"/>
              </p:cNvSpPr>
              <p:nvPr/>
            </p:nvSpPr>
            <p:spPr>
              <a:xfrm>
                <a:off x="7056645" y="389885"/>
                <a:ext cx="4554276" cy="2031325"/>
              </a:xfrm>
              <a:prstGeom prst="rect">
                <a:avLst/>
              </a:prstGeom>
              <a:blipFill>
                <a:blip r:embed="rId15"/>
                <a:stretch>
                  <a:fillRect l="-1114" t="-1242" b="-3106"/>
                </a:stretch>
              </a:blipFill>
            </p:spPr>
            <p:txBody>
              <a:bodyPr/>
              <a:lstStyle/>
              <a:p>
                <a:r>
                  <a:rPr lang="en-US">
                    <a:noFill/>
                  </a:rPr>
                  <a:t> </a:t>
                </a:r>
              </a:p>
            </p:txBody>
          </p:sp>
        </mc:Fallback>
      </mc:AlternateContent>
    </p:spTree>
    <p:extLst>
      <p:ext uri="{BB962C8B-B14F-4D97-AF65-F5344CB8AC3E}">
        <p14:creationId xmlns:p14="http://schemas.microsoft.com/office/powerpoint/2010/main" val="746821990"/>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a:xfrm>
            <a:off x="422536" y="27251"/>
            <a:ext cx="10058400" cy="1371600"/>
          </a:xfrm>
        </p:spPr>
        <p:txBody>
          <a:bodyPr/>
          <a:lstStyle/>
          <a:p>
            <a:r>
              <a:rPr lang="en-US" dirty="0">
                <a:latin typeface="Helvetica" pitchFamily="2" charset="0"/>
              </a:rPr>
              <a:t>Back Propagation Example</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p:txBody>
          <a:bodyPr>
            <a:normAutofit/>
          </a:bodyPr>
          <a:lstStyle/>
          <a:p>
            <a:endParaRPr lang="en-US" sz="2400" dirty="0">
              <a:latin typeface="Helvetica" pitchFamily="2" charset="0"/>
            </a:endParaRPr>
          </a:p>
          <a:p>
            <a:pPr marL="0" indent="0">
              <a:buNone/>
            </a:pPr>
            <a:endParaRPr lang="en-US" sz="2400" dirty="0">
              <a:latin typeface="Helvetica" pitchFamily="2" charset="0"/>
            </a:endParaRPr>
          </a:p>
        </p:txBody>
      </p:sp>
      <p:grpSp>
        <p:nvGrpSpPr>
          <p:cNvPr id="4" name="Group 3">
            <a:extLst>
              <a:ext uri="{FF2B5EF4-FFF2-40B4-BE49-F238E27FC236}">
                <a16:creationId xmlns:a16="http://schemas.microsoft.com/office/drawing/2014/main" id="{F2289EC0-BEE5-C54C-941C-D1D22C501FE9}"/>
              </a:ext>
            </a:extLst>
          </p:cNvPr>
          <p:cNvGrpSpPr/>
          <p:nvPr/>
        </p:nvGrpSpPr>
        <p:grpSpPr>
          <a:xfrm>
            <a:off x="1066799" y="2654306"/>
            <a:ext cx="8459767" cy="3092895"/>
            <a:chOff x="3375581" y="2991232"/>
            <a:chExt cx="4589912" cy="2034562"/>
          </a:xfrm>
        </p:grpSpPr>
        <p:sp>
          <p:nvSpPr>
            <p:cNvPr id="14" name="Oval 13">
              <a:extLst>
                <a:ext uri="{FF2B5EF4-FFF2-40B4-BE49-F238E27FC236}">
                  <a16:creationId xmlns:a16="http://schemas.microsoft.com/office/drawing/2014/main" id="{E74544D5-EB92-D349-B000-DF8E15FD9E07}"/>
                </a:ext>
              </a:extLst>
            </p:cNvPr>
            <p:cNvSpPr/>
            <p:nvPr/>
          </p:nvSpPr>
          <p:spPr>
            <a:xfrm>
              <a:off x="3375582" y="2991232"/>
              <a:ext cx="938637" cy="825956"/>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0.35</a:t>
              </a:r>
            </a:p>
          </p:txBody>
        </p:sp>
        <p:sp>
          <p:nvSpPr>
            <p:cNvPr id="15" name="Oval 14">
              <a:extLst>
                <a:ext uri="{FF2B5EF4-FFF2-40B4-BE49-F238E27FC236}">
                  <a16:creationId xmlns:a16="http://schemas.microsoft.com/office/drawing/2014/main" id="{F521F1DA-EC70-7F4B-9BE4-67D2FF50F7D7}"/>
                </a:ext>
              </a:extLst>
            </p:cNvPr>
            <p:cNvSpPr/>
            <p:nvPr/>
          </p:nvSpPr>
          <p:spPr>
            <a:xfrm>
              <a:off x="3375581" y="4199838"/>
              <a:ext cx="938637" cy="825956"/>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0.9</a:t>
              </a:r>
            </a:p>
          </p:txBody>
        </p:sp>
        <p:sp>
          <p:nvSpPr>
            <p:cNvPr id="16" name="Oval 15">
              <a:extLst>
                <a:ext uri="{FF2B5EF4-FFF2-40B4-BE49-F238E27FC236}">
                  <a16:creationId xmlns:a16="http://schemas.microsoft.com/office/drawing/2014/main" id="{9E2F0B38-4A5D-F14A-80F5-1268744DDA8E}"/>
                </a:ext>
              </a:extLst>
            </p:cNvPr>
            <p:cNvSpPr/>
            <p:nvPr/>
          </p:nvSpPr>
          <p:spPr>
            <a:xfrm>
              <a:off x="5285344" y="3001391"/>
              <a:ext cx="938637" cy="825956"/>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0.68</a:t>
              </a:r>
            </a:p>
          </p:txBody>
        </p:sp>
        <p:sp>
          <p:nvSpPr>
            <p:cNvPr id="17" name="Oval 16">
              <a:extLst>
                <a:ext uri="{FF2B5EF4-FFF2-40B4-BE49-F238E27FC236}">
                  <a16:creationId xmlns:a16="http://schemas.microsoft.com/office/drawing/2014/main" id="{E0DB1823-4CEA-3A4C-B00D-9089ECD8926D}"/>
                </a:ext>
              </a:extLst>
            </p:cNvPr>
            <p:cNvSpPr/>
            <p:nvPr/>
          </p:nvSpPr>
          <p:spPr>
            <a:xfrm>
              <a:off x="5285344" y="4199838"/>
              <a:ext cx="938637" cy="825956"/>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0.66</a:t>
              </a:r>
            </a:p>
          </p:txBody>
        </p:sp>
        <p:sp>
          <p:nvSpPr>
            <p:cNvPr id="18" name="Oval 17">
              <a:extLst>
                <a:ext uri="{FF2B5EF4-FFF2-40B4-BE49-F238E27FC236}">
                  <a16:creationId xmlns:a16="http://schemas.microsoft.com/office/drawing/2014/main" id="{212D0EF4-CDAF-3E48-9762-96B3A0BFDBFE}"/>
                </a:ext>
              </a:extLst>
            </p:cNvPr>
            <p:cNvSpPr/>
            <p:nvPr/>
          </p:nvSpPr>
          <p:spPr>
            <a:xfrm>
              <a:off x="7026856" y="3613735"/>
              <a:ext cx="938637" cy="825956"/>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0.69</a:t>
              </a:r>
            </a:p>
          </p:txBody>
        </p:sp>
        <p:cxnSp>
          <p:nvCxnSpPr>
            <p:cNvPr id="19" name="Straight Arrow Connector 18">
              <a:extLst>
                <a:ext uri="{FF2B5EF4-FFF2-40B4-BE49-F238E27FC236}">
                  <a16:creationId xmlns:a16="http://schemas.microsoft.com/office/drawing/2014/main" id="{904FB72E-F32B-4C40-B12A-58ED7C24BC10}"/>
                </a:ext>
              </a:extLst>
            </p:cNvPr>
            <p:cNvCxnSpPr>
              <a:stCxn id="14" idx="6"/>
              <a:endCxn id="16" idx="2"/>
            </p:cNvCxnSpPr>
            <p:nvPr/>
          </p:nvCxnSpPr>
          <p:spPr>
            <a:xfrm>
              <a:off x="4314219" y="3404210"/>
              <a:ext cx="971125" cy="10159"/>
            </a:xfrm>
            <a:prstGeom prst="straightConnector1">
              <a:avLst/>
            </a:prstGeom>
            <a:solidFill>
              <a:srgbClr val="FF0000"/>
            </a:solidFill>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0EAAED42-6560-7A4C-A1DB-DC39FB8DC617}"/>
                </a:ext>
              </a:extLst>
            </p:cNvPr>
            <p:cNvCxnSpPr/>
            <p:nvPr/>
          </p:nvCxnSpPr>
          <p:spPr>
            <a:xfrm>
              <a:off x="4314219" y="4619991"/>
              <a:ext cx="971125" cy="10159"/>
            </a:xfrm>
            <a:prstGeom prst="straightConnector1">
              <a:avLst/>
            </a:prstGeom>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5DD30C84-2C74-EC49-87EE-7653B34BD18B}"/>
                </a:ext>
              </a:extLst>
            </p:cNvPr>
            <p:cNvCxnSpPr>
              <a:cxnSpLocks/>
              <a:endCxn id="18" idx="2"/>
            </p:cNvCxnSpPr>
            <p:nvPr/>
          </p:nvCxnSpPr>
          <p:spPr>
            <a:xfrm>
              <a:off x="6223981" y="3442259"/>
              <a:ext cx="802875" cy="584454"/>
            </a:xfrm>
            <a:prstGeom prst="straightConnector1">
              <a:avLst/>
            </a:prstGeom>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FF3F8198-7A53-2A45-B950-88C6270E9670}"/>
                </a:ext>
              </a:extLst>
            </p:cNvPr>
            <p:cNvCxnSpPr>
              <a:cxnSpLocks/>
              <a:endCxn id="18" idx="2"/>
            </p:cNvCxnSpPr>
            <p:nvPr/>
          </p:nvCxnSpPr>
          <p:spPr>
            <a:xfrm flipV="1">
              <a:off x="6223981" y="4026713"/>
              <a:ext cx="802875" cy="588198"/>
            </a:xfrm>
            <a:prstGeom prst="straightConnector1">
              <a:avLst/>
            </a:prstGeom>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25B65946-CE70-9244-905F-BFE49F6C6ABD}"/>
                </a:ext>
              </a:extLst>
            </p:cNvPr>
            <p:cNvCxnSpPr>
              <a:cxnSpLocks/>
              <a:stCxn id="14" idx="6"/>
              <a:endCxn id="17" idx="1"/>
            </p:cNvCxnSpPr>
            <p:nvPr/>
          </p:nvCxnSpPr>
          <p:spPr>
            <a:xfrm>
              <a:off x="4314219" y="3404210"/>
              <a:ext cx="1108585" cy="916586"/>
            </a:xfrm>
            <a:prstGeom prst="straightConnector1">
              <a:avLst/>
            </a:prstGeom>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51F8FD80-36AF-EE45-976A-709D04550509}"/>
                </a:ext>
              </a:extLst>
            </p:cNvPr>
            <p:cNvCxnSpPr>
              <a:cxnSpLocks/>
              <a:stCxn id="15" idx="6"/>
              <a:endCxn id="16" idx="3"/>
            </p:cNvCxnSpPr>
            <p:nvPr/>
          </p:nvCxnSpPr>
          <p:spPr>
            <a:xfrm flipV="1">
              <a:off x="4314218" y="3706389"/>
              <a:ext cx="1108586" cy="906427"/>
            </a:xfrm>
            <a:prstGeom prst="straightConnector1">
              <a:avLst/>
            </a:prstGeom>
            <a:solidFill>
              <a:srgbClr val="FF0000"/>
            </a:solidFill>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BB0733E6-4BD7-8F4A-9505-E48C6EE57679}"/>
                  </a:ext>
                </a:extLst>
              </p:cNvPr>
              <p:cNvSpPr txBox="1"/>
              <p:nvPr/>
            </p:nvSpPr>
            <p:spPr>
              <a:xfrm>
                <a:off x="3000051" y="2772304"/>
                <a:ext cx="1449692" cy="4308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𝑤</m:t>
                          </m:r>
                        </m:e>
                        <m:sub>
                          <m:r>
                            <a:rPr lang="en-US" sz="2200" b="0" i="1" smtClean="0">
                              <a:latin typeface="Cambria Math" panose="02040503050406030204" pitchFamily="18" charset="0"/>
                            </a:rPr>
                            <m:t>1</m:t>
                          </m:r>
                        </m:sub>
                      </m:sSub>
                      <m:r>
                        <a:rPr lang="en-US" sz="2200" b="0" i="1" smtClean="0">
                          <a:latin typeface="Cambria Math" panose="02040503050406030204" pitchFamily="18" charset="0"/>
                        </a:rPr>
                        <m:t>=0.10</m:t>
                      </m:r>
                    </m:oMath>
                  </m:oMathPara>
                </a14:m>
                <a:endParaRPr lang="en-US" sz="2200" dirty="0"/>
              </a:p>
            </p:txBody>
          </p:sp>
        </mc:Choice>
        <mc:Fallback xmlns="">
          <p:sp>
            <p:nvSpPr>
              <p:cNvPr id="28" name="TextBox 27">
                <a:extLst>
                  <a:ext uri="{FF2B5EF4-FFF2-40B4-BE49-F238E27FC236}">
                    <a16:creationId xmlns:a16="http://schemas.microsoft.com/office/drawing/2014/main" id="{BB0733E6-4BD7-8F4A-9505-E48C6EE57679}"/>
                  </a:ext>
                </a:extLst>
              </p:cNvPr>
              <p:cNvSpPr txBox="1">
                <a:spLocks noRot="1" noChangeAspect="1" noMove="1" noResize="1" noEditPoints="1" noAdjustHandles="1" noChangeArrowheads="1" noChangeShapeType="1" noTextEdit="1"/>
              </p:cNvSpPr>
              <p:nvPr/>
            </p:nvSpPr>
            <p:spPr>
              <a:xfrm>
                <a:off x="3000051" y="2772304"/>
                <a:ext cx="1449692" cy="430887"/>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26C39DDA-A519-4D4F-A47D-D40ADAB1EF70}"/>
                  </a:ext>
                </a:extLst>
              </p:cNvPr>
              <p:cNvSpPr txBox="1"/>
              <p:nvPr/>
            </p:nvSpPr>
            <p:spPr>
              <a:xfrm>
                <a:off x="2988090" y="5125918"/>
                <a:ext cx="1239698" cy="430887"/>
              </a:xfrm>
              <a:prstGeom prst="rect">
                <a:avLst/>
              </a:prstGeom>
              <a:noFill/>
            </p:spPr>
            <p:txBody>
              <a:bodyPr wrap="none" rtlCol="0">
                <a:spAutoFit/>
              </a:bodyPr>
              <a:lstStyle/>
              <a:p>
                <a14:m>
                  <m:oMath xmlns:m="http://schemas.openxmlformats.org/officeDocument/2006/math">
                    <m:sSub>
                      <m:sSubPr>
                        <m:ctrlPr>
                          <a:rPr lang="en-US" sz="2200" b="0" i="1" smtClean="0">
                            <a:latin typeface="Cambria Math" panose="02040503050406030204" pitchFamily="18" charset="0"/>
                            <a:ea typeface="Cambria Math" panose="02040503050406030204" pitchFamily="18" charset="0"/>
                          </a:rPr>
                        </m:ctrlPr>
                      </m:sSubPr>
                      <m:e>
                        <m:r>
                          <a:rPr lang="en-US" sz="2200" b="0" i="1" smtClean="0">
                            <a:latin typeface="Cambria Math" panose="02040503050406030204" pitchFamily="18" charset="0"/>
                            <a:ea typeface="Cambria Math" panose="02040503050406030204" pitchFamily="18" charset="0"/>
                          </a:rPr>
                          <m:t>𝑤</m:t>
                        </m:r>
                      </m:e>
                      <m:sub>
                        <m:r>
                          <a:rPr lang="en-US" sz="2200" b="0" i="1" smtClean="0">
                            <a:latin typeface="Cambria Math" panose="02040503050406030204" pitchFamily="18" charset="0"/>
                            <a:ea typeface="Cambria Math" panose="02040503050406030204" pitchFamily="18" charset="0"/>
                          </a:rPr>
                          <m:t>4</m:t>
                        </m:r>
                      </m:sub>
                    </m:sSub>
                  </m:oMath>
                </a14:m>
                <a:r>
                  <a:rPr lang="en-US" sz="2200" dirty="0">
                    <a:latin typeface="Cambria Math" panose="02040503050406030204" pitchFamily="18" charset="0"/>
                    <a:ea typeface="Cambria Math" panose="02040503050406030204" pitchFamily="18" charset="0"/>
                  </a:rPr>
                  <a:t>=0.60</a:t>
                </a:r>
              </a:p>
            </p:txBody>
          </p:sp>
        </mc:Choice>
        <mc:Fallback xmlns="">
          <p:sp>
            <p:nvSpPr>
              <p:cNvPr id="29" name="TextBox 28">
                <a:extLst>
                  <a:ext uri="{FF2B5EF4-FFF2-40B4-BE49-F238E27FC236}">
                    <a16:creationId xmlns:a16="http://schemas.microsoft.com/office/drawing/2014/main" id="{26C39DDA-A519-4D4F-A47D-D40ADAB1EF70}"/>
                  </a:ext>
                </a:extLst>
              </p:cNvPr>
              <p:cNvSpPr txBox="1">
                <a:spLocks noRot="1" noChangeAspect="1" noMove="1" noResize="1" noEditPoints="1" noAdjustHandles="1" noChangeArrowheads="1" noChangeShapeType="1" noTextEdit="1"/>
              </p:cNvSpPr>
              <p:nvPr/>
            </p:nvSpPr>
            <p:spPr>
              <a:xfrm>
                <a:off x="2988090" y="5125918"/>
                <a:ext cx="1239698" cy="430887"/>
              </a:xfrm>
              <a:prstGeom prst="rect">
                <a:avLst/>
              </a:prstGeom>
              <a:blipFill>
                <a:blip r:embed="rId3"/>
                <a:stretch>
                  <a:fillRect t="-8571" r="-4040" b="-25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37663B59-496B-7949-B018-1E24CA72E070}"/>
                  </a:ext>
                </a:extLst>
              </p:cNvPr>
              <p:cNvSpPr txBox="1"/>
              <p:nvPr/>
            </p:nvSpPr>
            <p:spPr>
              <a:xfrm>
                <a:off x="6698499" y="3201761"/>
                <a:ext cx="1373261" cy="430887"/>
              </a:xfrm>
              <a:prstGeom prst="rect">
                <a:avLst/>
              </a:prstGeom>
              <a:noFill/>
            </p:spPr>
            <p:txBody>
              <a:bodyPr wrap="none" rtlCol="0">
                <a:spAutoFit/>
              </a:bodyPr>
              <a:lstStyle/>
              <a:p>
                <a14:m>
                  <m:oMath xmlns:m="http://schemas.openxmlformats.org/officeDocument/2006/math">
                    <m:sSub>
                      <m:sSubPr>
                        <m:ctrlPr>
                          <a:rPr lang="en-US" sz="2200" b="0" i="1" smtClean="0">
                            <a:latin typeface="Cambria Math" panose="02040503050406030204" pitchFamily="18" charset="0"/>
                            <a:ea typeface="Cambria Math" panose="02040503050406030204" pitchFamily="18" charset="0"/>
                          </a:rPr>
                        </m:ctrlPr>
                      </m:sSubPr>
                      <m:e>
                        <m:r>
                          <a:rPr lang="en-US" sz="2200" b="0" i="1" smtClean="0">
                            <a:latin typeface="Cambria Math" panose="02040503050406030204" pitchFamily="18" charset="0"/>
                            <a:ea typeface="Cambria Math" panose="02040503050406030204" pitchFamily="18" charset="0"/>
                          </a:rPr>
                          <m:t>𝑤</m:t>
                        </m:r>
                      </m:e>
                      <m:sub>
                        <m:r>
                          <a:rPr lang="en-US" sz="2200" b="0" i="1" smtClean="0">
                            <a:latin typeface="Cambria Math" panose="02040503050406030204" pitchFamily="18" charset="0"/>
                            <a:ea typeface="Cambria Math" panose="02040503050406030204" pitchFamily="18" charset="0"/>
                          </a:rPr>
                          <m:t>5</m:t>
                        </m:r>
                      </m:sub>
                    </m:sSub>
                  </m:oMath>
                </a14:m>
                <a:r>
                  <a:rPr lang="en-US" sz="2200" dirty="0">
                    <a:latin typeface="Cambria Math" panose="02040503050406030204" pitchFamily="18" charset="0"/>
                    <a:ea typeface="Cambria Math" panose="02040503050406030204" pitchFamily="18" charset="0"/>
                  </a:rPr>
                  <a:t> = 0.30</a:t>
                </a:r>
              </a:p>
            </p:txBody>
          </p:sp>
        </mc:Choice>
        <mc:Fallback xmlns="">
          <p:sp>
            <p:nvSpPr>
              <p:cNvPr id="32" name="TextBox 31">
                <a:extLst>
                  <a:ext uri="{FF2B5EF4-FFF2-40B4-BE49-F238E27FC236}">
                    <a16:creationId xmlns:a16="http://schemas.microsoft.com/office/drawing/2014/main" id="{37663B59-496B-7949-B018-1E24CA72E070}"/>
                  </a:ext>
                </a:extLst>
              </p:cNvPr>
              <p:cNvSpPr txBox="1">
                <a:spLocks noRot="1" noChangeAspect="1" noMove="1" noResize="1" noEditPoints="1" noAdjustHandles="1" noChangeArrowheads="1" noChangeShapeType="1" noTextEdit="1"/>
              </p:cNvSpPr>
              <p:nvPr/>
            </p:nvSpPr>
            <p:spPr>
              <a:xfrm>
                <a:off x="6698499" y="3201761"/>
                <a:ext cx="1373261" cy="430887"/>
              </a:xfrm>
              <a:prstGeom prst="rect">
                <a:avLst/>
              </a:prstGeom>
              <a:blipFill>
                <a:blip r:embed="rId4"/>
                <a:stretch>
                  <a:fillRect t="-8824" r="-3636" b="-2941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C68DF134-F471-7946-A598-A6E86653C083}"/>
                  </a:ext>
                </a:extLst>
              </p:cNvPr>
              <p:cNvSpPr txBox="1"/>
              <p:nvPr/>
            </p:nvSpPr>
            <p:spPr>
              <a:xfrm>
                <a:off x="6698499" y="4778776"/>
                <a:ext cx="1456231" cy="4308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𝑤</m:t>
                          </m:r>
                        </m:e>
                        <m:sub>
                          <m:r>
                            <a:rPr lang="en-US" sz="2200" b="0" i="1" smtClean="0">
                              <a:latin typeface="Cambria Math" panose="02040503050406030204" pitchFamily="18" charset="0"/>
                            </a:rPr>
                            <m:t>6</m:t>
                          </m:r>
                        </m:sub>
                      </m:sSub>
                      <m:r>
                        <a:rPr lang="en-US" sz="2200" b="0" i="1" smtClean="0">
                          <a:latin typeface="Cambria Math" panose="02040503050406030204" pitchFamily="18" charset="0"/>
                        </a:rPr>
                        <m:t>=0.90</m:t>
                      </m:r>
                    </m:oMath>
                  </m:oMathPara>
                </a14:m>
                <a:endParaRPr lang="en-US" sz="2200" dirty="0"/>
              </a:p>
            </p:txBody>
          </p:sp>
        </mc:Choice>
        <mc:Fallback xmlns="">
          <p:sp>
            <p:nvSpPr>
              <p:cNvPr id="33" name="TextBox 32">
                <a:extLst>
                  <a:ext uri="{FF2B5EF4-FFF2-40B4-BE49-F238E27FC236}">
                    <a16:creationId xmlns:a16="http://schemas.microsoft.com/office/drawing/2014/main" id="{C68DF134-F471-7946-A598-A6E86653C083}"/>
                  </a:ext>
                </a:extLst>
              </p:cNvPr>
              <p:cNvSpPr txBox="1">
                <a:spLocks noRot="1" noChangeAspect="1" noMove="1" noResize="1" noEditPoints="1" noAdjustHandles="1" noChangeArrowheads="1" noChangeShapeType="1" noTextEdit="1"/>
              </p:cNvSpPr>
              <p:nvPr/>
            </p:nvSpPr>
            <p:spPr>
              <a:xfrm>
                <a:off x="6698499" y="4778776"/>
                <a:ext cx="1456231" cy="430887"/>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Content Placeholder 2">
                <a:extLst>
                  <a:ext uri="{FF2B5EF4-FFF2-40B4-BE49-F238E27FC236}">
                    <a16:creationId xmlns:a16="http://schemas.microsoft.com/office/drawing/2014/main" id="{9EDBD7F6-A329-774F-8090-73CBB6B6EE1A}"/>
                  </a:ext>
                </a:extLst>
              </p:cNvPr>
              <p:cNvSpPr txBox="1">
                <a:spLocks/>
              </p:cNvSpPr>
              <p:nvPr/>
            </p:nvSpPr>
            <p:spPr>
              <a:xfrm>
                <a:off x="5953987" y="2513578"/>
                <a:ext cx="878543" cy="49127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b="0" i="1" dirty="0" smtClean="0">
                              <a:solidFill>
                                <a:schemeClr val="tx1"/>
                              </a:solidFill>
                              <a:latin typeface="Cambria Math" panose="02040503050406030204" pitchFamily="18" charset="0"/>
                            </a:rPr>
                          </m:ctrlPr>
                        </m:sSubPr>
                        <m:e>
                          <m:r>
                            <a:rPr lang="en-US" i="1" dirty="0" smtClean="0">
                              <a:solidFill>
                                <a:schemeClr val="tx1"/>
                              </a:solidFill>
                              <a:latin typeface="Cambria Math" panose="02040503050406030204" pitchFamily="18" charset="0"/>
                            </a:rPr>
                            <m:t>𝐻</m:t>
                          </m:r>
                        </m:e>
                        <m:sub>
                          <m:r>
                            <a:rPr lang="en-US" i="1" dirty="0" smtClean="0">
                              <a:solidFill>
                                <a:schemeClr val="tx1"/>
                              </a:solidFill>
                              <a:latin typeface="Cambria Math" panose="02040503050406030204" pitchFamily="18" charset="0"/>
                            </a:rPr>
                            <m:t>1</m:t>
                          </m:r>
                        </m:sub>
                      </m:sSub>
                    </m:oMath>
                  </m:oMathPara>
                </a14:m>
                <a:endParaRPr lang="en-US" dirty="0"/>
              </a:p>
            </p:txBody>
          </p:sp>
        </mc:Choice>
        <mc:Fallback xmlns="">
          <p:sp>
            <p:nvSpPr>
              <p:cNvPr id="34" name="Content Placeholder 2">
                <a:extLst>
                  <a:ext uri="{FF2B5EF4-FFF2-40B4-BE49-F238E27FC236}">
                    <a16:creationId xmlns:a16="http://schemas.microsoft.com/office/drawing/2014/main" id="{9EDBD7F6-A329-774F-8090-73CBB6B6EE1A}"/>
                  </a:ext>
                </a:extLst>
              </p:cNvPr>
              <p:cNvSpPr txBox="1">
                <a:spLocks noRot="1" noChangeAspect="1" noMove="1" noResize="1" noEditPoints="1" noAdjustHandles="1" noChangeArrowheads="1" noChangeShapeType="1" noTextEdit="1"/>
              </p:cNvSpPr>
              <p:nvPr/>
            </p:nvSpPr>
            <p:spPr>
              <a:xfrm>
                <a:off x="5953987" y="2513578"/>
                <a:ext cx="878543" cy="491270"/>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Content Placeholder 2">
                <a:extLst>
                  <a:ext uri="{FF2B5EF4-FFF2-40B4-BE49-F238E27FC236}">
                    <a16:creationId xmlns:a16="http://schemas.microsoft.com/office/drawing/2014/main" id="{9D8CC347-2FA3-E24F-9CB3-9A70A2102FC0}"/>
                  </a:ext>
                </a:extLst>
              </p:cNvPr>
              <p:cNvSpPr txBox="1">
                <a:spLocks/>
              </p:cNvSpPr>
              <p:nvPr/>
            </p:nvSpPr>
            <p:spPr>
              <a:xfrm>
                <a:off x="5875254" y="4260448"/>
                <a:ext cx="878543" cy="49127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b="0" i="1" dirty="0" smtClean="0">
                              <a:solidFill>
                                <a:schemeClr val="tx1"/>
                              </a:solidFill>
                              <a:latin typeface="Cambria Math" panose="02040503050406030204" pitchFamily="18" charset="0"/>
                            </a:rPr>
                          </m:ctrlPr>
                        </m:sSubPr>
                        <m:e>
                          <m:r>
                            <a:rPr lang="en-US" i="1" dirty="0" smtClean="0">
                              <a:solidFill>
                                <a:schemeClr val="tx1"/>
                              </a:solidFill>
                              <a:latin typeface="Cambria Math" panose="02040503050406030204" pitchFamily="18" charset="0"/>
                            </a:rPr>
                            <m:t>𝐻</m:t>
                          </m:r>
                        </m:e>
                        <m:sub>
                          <m:r>
                            <a:rPr lang="en-US" b="0" i="1" dirty="0" smtClean="0">
                              <a:solidFill>
                                <a:schemeClr val="tx1"/>
                              </a:solidFill>
                              <a:latin typeface="Cambria Math" panose="02040503050406030204" pitchFamily="18" charset="0"/>
                            </a:rPr>
                            <m:t>2</m:t>
                          </m:r>
                        </m:sub>
                      </m:sSub>
                    </m:oMath>
                  </m:oMathPara>
                </a14:m>
                <a:endParaRPr lang="en-US" dirty="0"/>
              </a:p>
            </p:txBody>
          </p:sp>
        </mc:Choice>
        <mc:Fallback xmlns="">
          <p:sp>
            <p:nvSpPr>
              <p:cNvPr id="35" name="Content Placeholder 2">
                <a:extLst>
                  <a:ext uri="{FF2B5EF4-FFF2-40B4-BE49-F238E27FC236}">
                    <a16:creationId xmlns:a16="http://schemas.microsoft.com/office/drawing/2014/main" id="{9D8CC347-2FA3-E24F-9CB3-9A70A2102FC0}"/>
                  </a:ext>
                </a:extLst>
              </p:cNvPr>
              <p:cNvSpPr txBox="1">
                <a:spLocks noRot="1" noChangeAspect="1" noMove="1" noResize="1" noEditPoints="1" noAdjustHandles="1" noChangeArrowheads="1" noChangeShapeType="1" noTextEdit="1"/>
              </p:cNvSpPr>
              <p:nvPr/>
            </p:nvSpPr>
            <p:spPr>
              <a:xfrm>
                <a:off x="5875254" y="4260448"/>
                <a:ext cx="878543" cy="491270"/>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Content Placeholder 2">
                <a:extLst>
                  <a:ext uri="{FF2B5EF4-FFF2-40B4-BE49-F238E27FC236}">
                    <a16:creationId xmlns:a16="http://schemas.microsoft.com/office/drawing/2014/main" id="{A3511906-2F34-2B4E-898C-BF187B86B7A7}"/>
                  </a:ext>
                </a:extLst>
              </p:cNvPr>
              <p:cNvSpPr txBox="1">
                <a:spLocks/>
              </p:cNvSpPr>
              <p:nvPr/>
            </p:nvSpPr>
            <p:spPr>
              <a:xfrm>
                <a:off x="9087294" y="3314198"/>
                <a:ext cx="878543" cy="49127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b="0" i="1" dirty="0" smtClean="0">
                              <a:solidFill>
                                <a:schemeClr val="tx1"/>
                              </a:solidFill>
                              <a:latin typeface="Cambria Math" panose="02040503050406030204" pitchFamily="18" charset="0"/>
                            </a:rPr>
                          </m:ctrlPr>
                        </m:sSubPr>
                        <m:e>
                          <m:r>
                            <a:rPr lang="en-US" b="0" i="1" dirty="0" smtClean="0">
                              <a:solidFill>
                                <a:schemeClr val="tx1"/>
                              </a:solidFill>
                              <a:latin typeface="Cambria Math" panose="02040503050406030204" pitchFamily="18" charset="0"/>
                            </a:rPr>
                            <m:t>𝑂</m:t>
                          </m:r>
                        </m:e>
                        <m:sub>
                          <m:r>
                            <a:rPr lang="en-US" i="1" dirty="0" smtClean="0">
                              <a:solidFill>
                                <a:schemeClr val="tx1"/>
                              </a:solidFill>
                              <a:latin typeface="Cambria Math" panose="02040503050406030204" pitchFamily="18" charset="0"/>
                            </a:rPr>
                            <m:t>1</m:t>
                          </m:r>
                        </m:sub>
                      </m:sSub>
                    </m:oMath>
                  </m:oMathPara>
                </a14:m>
                <a:endParaRPr lang="en-US" dirty="0"/>
              </a:p>
            </p:txBody>
          </p:sp>
        </mc:Choice>
        <mc:Fallback xmlns="">
          <p:sp>
            <p:nvSpPr>
              <p:cNvPr id="36" name="Content Placeholder 2">
                <a:extLst>
                  <a:ext uri="{FF2B5EF4-FFF2-40B4-BE49-F238E27FC236}">
                    <a16:creationId xmlns:a16="http://schemas.microsoft.com/office/drawing/2014/main" id="{A3511906-2F34-2B4E-898C-BF187B86B7A7}"/>
                  </a:ext>
                </a:extLst>
              </p:cNvPr>
              <p:cNvSpPr txBox="1">
                <a:spLocks noRot="1" noChangeAspect="1" noMove="1" noResize="1" noEditPoints="1" noAdjustHandles="1" noChangeArrowheads="1" noChangeShapeType="1" noTextEdit="1"/>
              </p:cNvSpPr>
              <p:nvPr/>
            </p:nvSpPr>
            <p:spPr>
              <a:xfrm>
                <a:off x="9087294" y="3314198"/>
                <a:ext cx="878543" cy="491270"/>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Content Placeholder 2">
                <a:extLst>
                  <a:ext uri="{FF2B5EF4-FFF2-40B4-BE49-F238E27FC236}">
                    <a16:creationId xmlns:a16="http://schemas.microsoft.com/office/drawing/2014/main" id="{E6FE47F3-203E-1C4C-BBDE-FEE31023C960}"/>
                  </a:ext>
                </a:extLst>
              </p:cNvPr>
              <p:cNvSpPr txBox="1">
                <a:spLocks/>
              </p:cNvSpPr>
              <p:nvPr/>
            </p:nvSpPr>
            <p:spPr>
              <a:xfrm>
                <a:off x="460243" y="2972616"/>
                <a:ext cx="878543" cy="49127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𝐼</m:t>
                          </m:r>
                        </m:e>
                        <m:sub>
                          <m:r>
                            <a:rPr lang="en-US" i="1" dirty="0" smtClean="0">
                              <a:latin typeface="Cambria Math" panose="02040503050406030204" pitchFamily="18" charset="0"/>
                            </a:rPr>
                            <m:t>1</m:t>
                          </m:r>
                        </m:sub>
                      </m:sSub>
                    </m:oMath>
                  </m:oMathPara>
                </a14:m>
                <a:endParaRPr lang="en-US" dirty="0"/>
              </a:p>
            </p:txBody>
          </p:sp>
        </mc:Choice>
        <mc:Fallback xmlns="">
          <p:sp>
            <p:nvSpPr>
              <p:cNvPr id="37" name="Content Placeholder 2">
                <a:extLst>
                  <a:ext uri="{FF2B5EF4-FFF2-40B4-BE49-F238E27FC236}">
                    <a16:creationId xmlns:a16="http://schemas.microsoft.com/office/drawing/2014/main" id="{E6FE47F3-203E-1C4C-BBDE-FEE31023C960}"/>
                  </a:ext>
                </a:extLst>
              </p:cNvPr>
              <p:cNvSpPr txBox="1">
                <a:spLocks noRot="1" noChangeAspect="1" noMove="1" noResize="1" noEditPoints="1" noAdjustHandles="1" noChangeArrowheads="1" noChangeShapeType="1" noTextEdit="1"/>
              </p:cNvSpPr>
              <p:nvPr/>
            </p:nvSpPr>
            <p:spPr>
              <a:xfrm>
                <a:off x="460243" y="2972616"/>
                <a:ext cx="878543" cy="491270"/>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Content Placeholder 2">
                <a:extLst>
                  <a:ext uri="{FF2B5EF4-FFF2-40B4-BE49-F238E27FC236}">
                    <a16:creationId xmlns:a16="http://schemas.microsoft.com/office/drawing/2014/main" id="{8DDE642B-DD9F-594F-96A3-C488EC8620DC}"/>
                  </a:ext>
                </a:extLst>
              </p:cNvPr>
              <p:cNvSpPr txBox="1">
                <a:spLocks/>
              </p:cNvSpPr>
              <p:nvPr/>
            </p:nvSpPr>
            <p:spPr>
              <a:xfrm>
                <a:off x="460243" y="4873766"/>
                <a:ext cx="878543" cy="49127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𝐼</m:t>
                          </m:r>
                        </m:e>
                        <m:sub>
                          <m:r>
                            <a:rPr lang="en-US" i="1" dirty="0" smtClean="0">
                              <a:latin typeface="Cambria Math" panose="02040503050406030204" pitchFamily="18" charset="0"/>
                            </a:rPr>
                            <m:t>2</m:t>
                          </m:r>
                        </m:sub>
                      </m:sSub>
                    </m:oMath>
                  </m:oMathPara>
                </a14:m>
                <a:endParaRPr lang="en-US" dirty="0"/>
              </a:p>
            </p:txBody>
          </p:sp>
        </mc:Choice>
        <mc:Fallback xmlns="">
          <p:sp>
            <p:nvSpPr>
              <p:cNvPr id="38" name="Content Placeholder 2">
                <a:extLst>
                  <a:ext uri="{FF2B5EF4-FFF2-40B4-BE49-F238E27FC236}">
                    <a16:creationId xmlns:a16="http://schemas.microsoft.com/office/drawing/2014/main" id="{8DDE642B-DD9F-594F-96A3-C488EC8620DC}"/>
                  </a:ext>
                </a:extLst>
              </p:cNvPr>
              <p:cNvSpPr txBox="1">
                <a:spLocks noRot="1" noChangeAspect="1" noMove="1" noResize="1" noEditPoints="1" noAdjustHandles="1" noChangeArrowheads="1" noChangeShapeType="1" noTextEdit="1"/>
              </p:cNvSpPr>
              <p:nvPr/>
            </p:nvSpPr>
            <p:spPr>
              <a:xfrm>
                <a:off x="460243" y="4873766"/>
                <a:ext cx="878543" cy="491270"/>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F3B050E5-10C6-794C-BDCC-F074D043D9DF}"/>
                  </a:ext>
                </a:extLst>
              </p:cNvPr>
              <p:cNvSpPr txBox="1"/>
              <p:nvPr/>
            </p:nvSpPr>
            <p:spPr>
              <a:xfrm>
                <a:off x="531729" y="1227639"/>
                <a:ext cx="10687050" cy="461665"/>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2400" i="1" smtClean="0">
                              <a:latin typeface="Cambria Math" panose="02040503050406030204" pitchFamily="18" charset="0"/>
                            </a:rPr>
                          </m:ctrlPr>
                        </m:sSubPr>
                        <m:e>
                          <m:r>
                            <a:rPr lang="en-US" sz="2400" i="1">
                              <a:latin typeface="Cambria Math" panose="02040503050406030204" pitchFamily="18" charset="0"/>
                            </a:rPr>
                            <m:t>𝑤</m:t>
                          </m:r>
                        </m:e>
                        <m:sub>
                          <m:r>
                            <a:rPr lang="en-US" sz="2400" i="1">
                              <a:latin typeface="Cambria Math" panose="02040503050406030204" pitchFamily="18" charset="0"/>
                            </a:rPr>
                            <m:t>5</m:t>
                          </m:r>
                        </m:sub>
                      </m:sSub>
                      <m:r>
                        <a:rPr lang="en-US" sz="2400" i="1">
                          <a:latin typeface="Cambria Math" panose="02040503050406030204" pitchFamily="18" charset="0"/>
                        </a:rPr>
                        <m:t>=</m:t>
                      </m:r>
                      <m:r>
                        <a:rPr lang="en-US" sz="2400" b="0" i="1" smtClean="0">
                          <a:latin typeface="Cambria Math" panose="02040503050406030204" pitchFamily="18" charset="0"/>
                        </a:rPr>
                        <m:t>0.30</m:t>
                      </m:r>
                      <m:r>
                        <a:rPr lang="en-US" sz="2400" i="1">
                          <a:latin typeface="Cambria Math" panose="02040503050406030204" pitchFamily="18" charset="0"/>
                        </a:rPr>
                        <m:t>+</m:t>
                      </m:r>
                      <m:d>
                        <m:dPr>
                          <m:ctrlPr>
                            <a:rPr lang="en-US" sz="2400" i="1">
                              <a:latin typeface="Cambria Math" panose="02040503050406030204" pitchFamily="18" charset="0"/>
                            </a:rPr>
                          </m:ctrlPr>
                        </m:dPr>
                        <m:e>
                          <m:r>
                            <a:rPr lang="en-US" sz="2400" b="0" i="1" smtClean="0">
                              <a:latin typeface="Cambria Math" panose="02040503050406030204" pitchFamily="18" charset="0"/>
                            </a:rPr>
                            <m:t>0.68∗</m:t>
                          </m:r>
                          <m:r>
                            <a:rPr lang="en-US" sz="2400" b="0" i="0" smtClean="0">
                              <a:latin typeface="Cambria Math" panose="02040503050406030204" pitchFamily="18" charset="0"/>
                            </a:rPr>
                            <m:t>−0.04</m:t>
                          </m:r>
                        </m:e>
                      </m:d>
                    </m:oMath>
                  </m:oMathPara>
                </a14:m>
                <a:endParaRPr lang="en-US" sz="2400" dirty="0">
                  <a:latin typeface="Helvetica" pitchFamily="2" charset="0"/>
                </a:endParaRPr>
              </a:p>
            </p:txBody>
          </p:sp>
        </mc:Choice>
        <mc:Fallback xmlns="">
          <p:sp>
            <p:nvSpPr>
              <p:cNvPr id="5" name="TextBox 4">
                <a:extLst>
                  <a:ext uri="{FF2B5EF4-FFF2-40B4-BE49-F238E27FC236}">
                    <a16:creationId xmlns:a16="http://schemas.microsoft.com/office/drawing/2014/main" id="{F3B050E5-10C6-794C-BDCC-F074D043D9DF}"/>
                  </a:ext>
                </a:extLst>
              </p:cNvPr>
              <p:cNvSpPr txBox="1">
                <a:spLocks noRot="1" noChangeAspect="1" noMove="1" noResize="1" noEditPoints="1" noAdjustHandles="1" noChangeArrowheads="1" noChangeShapeType="1" noTextEdit="1"/>
              </p:cNvSpPr>
              <p:nvPr/>
            </p:nvSpPr>
            <p:spPr>
              <a:xfrm>
                <a:off x="531729" y="1227639"/>
                <a:ext cx="10687050" cy="461665"/>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2644A6DB-99F0-164F-9D11-5E4655BA3F62}"/>
                  </a:ext>
                </a:extLst>
              </p:cNvPr>
              <p:cNvSpPr txBox="1"/>
              <p:nvPr/>
            </p:nvSpPr>
            <p:spPr>
              <a:xfrm>
                <a:off x="2170322" y="3686558"/>
                <a:ext cx="1456232" cy="4308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𝑤</m:t>
                          </m:r>
                        </m:e>
                        <m:sub>
                          <m:r>
                            <a:rPr lang="en-US" sz="2200" b="0" i="1" smtClean="0">
                              <a:latin typeface="Cambria Math" panose="02040503050406030204" pitchFamily="18" charset="0"/>
                            </a:rPr>
                            <m:t>2</m:t>
                          </m:r>
                        </m:sub>
                      </m:sSub>
                      <m:r>
                        <a:rPr lang="en-US" sz="2200" b="0" i="1" smtClean="0">
                          <a:latin typeface="Cambria Math" panose="02040503050406030204" pitchFamily="18" charset="0"/>
                        </a:rPr>
                        <m:t>=0.40</m:t>
                      </m:r>
                    </m:oMath>
                  </m:oMathPara>
                </a14:m>
                <a:endParaRPr lang="en-US" sz="2200" dirty="0"/>
              </a:p>
            </p:txBody>
          </p:sp>
        </mc:Choice>
        <mc:Fallback xmlns="">
          <p:sp>
            <p:nvSpPr>
              <p:cNvPr id="39" name="TextBox 38">
                <a:extLst>
                  <a:ext uri="{FF2B5EF4-FFF2-40B4-BE49-F238E27FC236}">
                    <a16:creationId xmlns:a16="http://schemas.microsoft.com/office/drawing/2014/main" id="{2644A6DB-99F0-164F-9D11-5E4655BA3F62}"/>
                  </a:ext>
                </a:extLst>
              </p:cNvPr>
              <p:cNvSpPr txBox="1">
                <a:spLocks noRot="1" noChangeAspect="1" noMove="1" noResize="1" noEditPoints="1" noAdjustHandles="1" noChangeArrowheads="1" noChangeShapeType="1" noTextEdit="1"/>
              </p:cNvSpPr>
              <p:nvPr/>
            </p:nvSpPr>
            <p:spPr>
              <a:xfrm>
                <a:off x="2170322" y="3686558"/>
                <a:ext cx="1456232" cy="430887"/>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3E3B7B50-ABF0-0245-BBC9-874F739BB847}"/>
                  </a:ext>
                </a:extLst>
              </p:cNvPr>
              <p:cNvSpPr txBox="1"/>
              <p:nvPr/>
            </p:nvSpPr>
            <p:spPr>
              <a:xfrm>
                <a:off x="2386565" y="4244592"/>
                <a:ext cx="1248227" cy="430887"/>
              </a:xfrm>
              <a:prstGeom prst="rect">
                <a:avLst/>
              </a:prstGeom>
              <a:noFill/>
            </p:spPr>
            <p:txBody>
              <a:bodyPr wrap="none" rtlCol="0">
                <a:spAutoFit/>
              </a:bodyPr>
              <a:lstStyle/>
              <a:p>
                <a14:m>
                  <m:oMath xmlns:m="http://schemas.openxmlformats.org/officeDocument/2006/math">
                    <m:sSub>
                      <m:sSubPr>
                        <m:ctrlPr>
                          <a:rPr lang="en-US" sz="2200" b="0" i="1" smtClean="0">
                            <a:latin typeface="Cambria Math" panose="02040503050406030204" pitchFamily="18" charset="0"/>
                            <a:ea typeface="Cambria Math" panose="02040503050406030204" pitchFamily="18" charset="0"/>
                          </a:rPr>
                        </m:ctrlPr>
                      </m:sSubPr>
                      <m:e>
                        <m:r>
                          <a:rPr lang="en-US" sz="2200" b="0" i="1" smtClean="0">
                            <a:latin typeface="Cambria Math" panose="02040503050406030204" pitchFamily="18" charset="0"/>
                            <a:ea typeface="Cambria Math" panose="02040503050406030204" pitchFamily="18" charset="0"/>
                          </a:rPr>
                          <m:t>𝑤</m:t>
                        </m:r>
                      </m:e>
                      <m:sub>
                        <m:r>
                          <a:rPr lang="en-US" sz="2200" b="0" i="1" smtClean="0">
                            <a:latin typeface="Cambria Math" panose="02040503050406030204" pitchFamily="18" charset="0"/>
                            <a:ea typeface="Cambria Math" panose="02040503050406030204" pitchFamily="18" charset="0"/>
                          </a:rPr>
                          <m:t>3</m:t>
                        </m:r>
                      </m:sub>
                    </m:sSub>
                  </m:oMath>
                </a14:m>
                <a:r>
                  <a:rPr lang="en-US" sz="2200" dirty="0">
                    <a:latin typeface="Cambria Math" panose="02040503050406030204" pitchFamily="18" charset="0"/>
                    <a:ea typeface="Cambria Math" panose="02040503050406030204" pitchFamily="18" charset="0"/>
                  </a:rPr>
                  <a:t>=0.80</a:t>
                </a:r>
              </a:p>
            </p:txBody>
          </p:sp>
        </mc:Choice>
        <mc:Fallback xmlns="">
          <p:sp>
            <p:nvSpPr>
              <p:cNvPr id="40" name="TextBox 39">
                <a:extLst>
                  <a:ext uri="{FF2B5EF4-FFF2-40B4-BE49-F238E27FC236}">
                    <a16:creationId xmlns:a16="http://schemas.microsoft.com/office/drawing/2014/main" id="{3E3B7B50-ABF0-0245-BBC9-874F739BB847}"/>
                  </a:ext>
                </a:extLst>
              </p:cNvPr>
              <p:cNvSpPr txBox="1">
                <a:spLocks noRot="1" noChangeAspect="1" noMove="1" noResize="1" noEditPoints="1" noAdjustHandles="1" noChangeArrowheads="1" noChangeShapeType="1" noTextEdit="1"/>
              </p:cNvSpPr>
              <p:nvPr/>
            </p:nvSpPr>
            <p:spPr>
              <a:xfrm>
                <a:off x="2386565" y="4244592"/>
                <a:ext cx="1248227" cy="430887"/>
              </a:xfrm>
              <a:prstGeom prst="rect">
                <a:avLst/>
              </a:prstGeom>
              <a:blipFill>
                <a:blip r:embed="rId13"/>
                <a:stretch>
                  <a:fillRect t="-5714" r="-5051" b="-28571"/>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3019BCD4-233D-B946-A188-285CAD19A19B}"/>
              </a:ext>
            </a:extLst>
          </p:cNvPr>
          <p:cNvSpPr txBox="1"/>
          <p:nvPr/>
        </p:nvSpPr>
        <p:spPr>
          <a:xfrm>
            <a:off x="9526565" y="4092274"/>
            <a:ext cx="1305935" cy="369332"/>
          </a:xfrm>
          <a:prstGeom prst="rect">
            <a:avLst/>
          </a:prstGeom>
          <a:noFill/>
        </p:spPr>
        <p:txBody>
          <a:bodyPr wrap="none" rtlCol="0">
            <a:spAutoFit/>
          </a:bodyPr>
          <a:lstStyle/>
          <a:p>
            <a:r>
              <a:rPr lang="en-US" dirty="0">
                <a:latin typeface="Helvetica" pitchFamily="2" charset="0"/>
              </a:rPr>
              <a:t>Target: 0.5</a:t>
            </a: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D3366970-6B92-2549-8087-A552EA490BE5}"/>
                  </a:ext>
                </a:extLst>
              </p:cNvPr>
              <p:cNvSpPr txBox="1"/>
              <p:nvPr/>
            </p:nvSpPr>
            <p:spPr>
              <a:xfrm>
                <a:off x="9123117" y="4664253"/>
                <a:ext cx="2220608"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sz="2400" b="0" i="0" smtClean="0">
                          <a:solidFill>
                            <a:schemeClr val="tx1"/>
                          </a:solidFill>
                          <a:latin typeface="Cambria Math" panose="02040503050406030204" pitchFamily="18" charset="0"/>
                        </a:rPr>
                        <m:t>Δ</m:t>
                      </m:r>
                      <m:d>
                        <m:dPr>
                          <m:ctrlPr>
                            <a:rPr lang="en-US" sz="2400" b="0" i="1" smtClean="0">
                              <a:solidFill>
                                <a:schemeClr val="tx1"/>
                              </a:solidFill>
                              <a:latin typeface="Cambria Math" panose="02040503050406030204" pitchFamily="18" charset="0"/>
                            </a:rPr>
                          </m:ctrlPr>
                        </m:dPr>
                        <m:e>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𝑂</m:t>
                              </m:r>
                            </m:e>
                            <m:sub>
                              <m:r>
                                <a:rPr lang="en-US" sz="2400" b="0" i="1" smtClean="0">
                                  <a:solidFill>
                                    <a:schemeClr val="tx1"/>
                                  </a:solidFill>
                                  <a:latin typeface="Cambria Math" panose="02040503050406030204" pitchFamily="18" charset="0"/>
                                </a:rPr>
                                <m:t>1</m:t>
                              </m:r>
                            </m:sub>
                          </m:sSub>
                        </m:e>
                      </m:d>
                      <m:r>
                        <a:rPr lang="en-US" sz="2400" b="0" i="1" smtClean="0">
                          <a:solidFill>
                            <a:schemeClr val="tx1"/>
                          </a:solidFill>
                          <a:latin typeface="Cambria Math" panose="02040503050406030204" pitchFamily="18" charset="0"/>
                        </a:rPr>
                        <m:t>≈−0.04</m:t>
                      </m:r>
                    </m:oMath>
                  </m:oMathPara>
                </a14:m>
                <a:endParaRPr lang="en-US" sz="2400" dirty="0">
                  <a:solidFill>
                    <a:schemeClr val="tx1"/>
                  </a:solidFill>
                </a:endParaRPr>
              </a:p>
            </p:txBody>
          </p:sp>
        </mc:Choice>
        <mc:Fallback xmlns="">
          <p:sp>
            <p:nvSpPr>
              <p:cNvPr id="30" name="TextBox 29">
                <a:extLst>
                  <a:ext uri="{FF2B5EF4-FFF2-40B4-BE49-F238E27FC236}">
                    <a16:creationId xmlns:a16="http://schemas.microsoft.com/office/drawing/2014/main" id="{D3366970-6B92-2549-8087-A552EA490BE5}"/>
                  </a:ext>
                </a:extLst>
              </p:cNvPr>
              <p:cNvSpPr txBox="1">
                <a:spLocks noRot="1" noChangeAspect="1" noMove="1" noResize="1" noEditPoints="1" noAdjustHandles="1" noChangeArrowheads="1" noChangeShapeType="1" noTextEdit="1"/>
              </p:cNvSpPr>
              <p:nvPr/>
            </p:nvSpPr>
            <p:spPr>
              <a:xfrm>
                <a:off x="9123117" y="4664253"/>
                <a:ext cx="2220608" cy="461665"/>
              </a:xfrm>
              <a:prstGeom prst="rect">
                <a:avLst/>
              </a:prstGeom>
              <a:blipFill>
                <a:blip r:embed="rId14"/>
                <a:stretch>
                  <a:fillRect/>
                </a:stretch>
              </a:blipFill>
            </p:spPr>
            <p:txBody>
              <a:bodyPr/>
              <a:lstStyle/>
              <a:p>
                <a:r>
                  <a:rPr lang="en-US">
                    <a:noFill/>
                  </a:rPr>
                  <a:t> </a:t>
                </a:r>
              </a:p>
            </p:txBody>
          </p:sp>
        </mc:Fallback>
      </mc:AlternateContent>
      <p:sp>
        <p:nvSpPr>
          <p:cNvPr id="31" name="TextBox 30">
            <a:extLst>
              <a:ext uri="{FF2B5EF4-FFF2-40B4-BE49-F238E27FC236}">
                <a16:creationId xmlns:a16="http://schemas.microsoft.com/office/drawing/2014/main" id="{BDDD8C03-56D8-6B45-9B9E-8A328A810B21}"/>
              </a:ext>
            </a:extLst>
          </p:cNvPr>
          <p:cNvSpPr txBox="1"/>
          <p:nvPr/>
        </p:nvSpPr>
        <p:spPr>
          <a:xfrm>
            <a:off x="7056645" y="389885"/>
            <a:ext cx="4554276" cy="369332"/>
          </a:xfrm>
          <a:prstGeom prst="rect">
            <a:avLst/>
          </a:prstGeom>
          <a:noFill/>
        </p:spPr>
        <p:txBody>
          <a:bodyPr wrap="square" rtlCol="0">
            <a:spAutoFit/>
          </a:bodyPr>
          <a:lstStyle/>
          <a:p>
            <a:r>
              <a:rPr lang="en-US" dirty="0">
                <a:latin typeface="Helvetica" pitchFamily="2" charset="0"/>
              </a:rPr>
              <a:t>We know all these values already!</a:t>
            </a:r>
          </a:p>
        </p:txBody>
      </p:sp>
    </p:spTree>
    <p:extLst>
      <p:ext uri="{BB962C8B-B14F-4D97-AF65-F5344CB8AC3E}">
        <p14:creationId xmlns:p14="http://schemas.microsoft.com/office/powerpoint/2010/main" val="1838187035"/>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a:xfrm>
            <a:off x="422536" y="27251"/>
            <a:ext cx="10058400" cy="1371600"/>
          </a:xfrm>
        </p:spPr>
        <p:txBody>
          <a:bodyPr/>
          <a:lstStyle/>
          <a:p>
            <a:r>
              <a:rPr lang="en-US" dirty="0">
                <a:latin typeface="Helvetica" pitchFamily="2" charset="0"/>
              </a:rPr>
              <a:t>Back Propagation Example</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p:txBody>
          <a:bodyPr>
            <a:normAutofit/>
          </a:bodyPr>
          <a:lstStyle/>
          <a:p>
            <a:endParaRPr lang="en-US" sz="2400" dirty="0">
              <a:latin typeface="Helvetica" pitchFamily="2" charset="0"/>
            </a:endParaRPr>
          </a:p>
          <a:p>
            <a:pPr marL="0" indent="0">
              <a:buNone/>
            </a:pPr>
            <a:endParaRPr lang="en-US" sz="2400" dirty="0">
              <a:latin typeface="Helvetica" pitchFamily="2" charset="0"/>
            </a:endParaRPr>
          </a:p>
        </p:txBody>
      </p:sp>
      <p:grpSp>
        <p:nvGrpSpPr>
          <p:cNvPr id="4" name="Group 3">
            <a:extLst>
              <a:ext uri="{FF2B5EF4-FFF2-40B4-BE49-F238E27FC236}">
                <a16:creationId xmlns:a16="http://schemas.microsoft.com/office/drawing/2014/main" id="{F2289EC0-BEE5-C54C-941C-D1D22C501FE9}"/>
              </a:ext>
            </a:extLst>
          </p:cNvPr>
          <p:cNvGrpSpPr/>
          <p:nvPr/>
        </p:nvGrpSpPr>
        <p:grpSpPr>
          <a:xfrm>
            <a:off x="1066799" y="2654306"/>
            <a:ext cx="8459767" cy="3092895"/>
            <a:chOff x="3375581" y="2991232"/>
            <a:chExt cx="4589912" cy="2034562"/>
          </a:xfrm>
        </p:grpSpPr>
        <p:sp>
          <p:nvSpPr>
            <p:cNvPr id="14" name="Oval 13">
              <a:extLst>
                <a:ext uri="{FF2B5EF4-FFF2-40B4-BE49-F238E27FC236}">
                  <a16:creationId xmlns:a16="http://schemas.microsoft.com/office/drawing/2014/main" id="{E74544D5-EB92-D349-B000-DF8E15FD9E07}"/>
                </a:ext>
              </a:extLst>
            </p:cNvPr>
            <p:cNvSpPr/>
            <p:nvPr/>
          </p:nvSpPr>
          <p:spPr>
            <a:xfrm>
              <a:off x="3375582" y="2991232"/>
              <a:ext cx="938637" cy="825956"/>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0.35</a:t>
              </a:r>
            </a:p>
          </p:txBody>
        </p:sp>
        <p:sp>
          <p:nvSpPr>
            <p:cNvPr id="15" name="Oval 14">
              <a:extLst>
                <a:ext uri="{FF2B5EF4-FFF2-40B4-BE49-F238E27FC236}">
                  <a16:creationId xmlns:a16="http://schemas.microsoft.com/office/drawing/2014/main" id="{F521F1DA-EC70-7F4B-9BE4-67D2FF50F7D7}"/>
                </a:ext>
              </a:extLst>
            </p:cNvPr>
            <p:cNvSpPr/>
            <p:nvPr/>
          </p:nvSpPr>
          <p:spPr>
            <a:xfrm>
              <a:off x="3375581" y="4199838"/>
              <a:ext cx="938637" cy="825956"/>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0.9</a:t>
              </a:r>
            </a:p>
          </p:txBody>
        </p:sp>
        <p:sp>
          <p:nvSpPr>
            <p:cNvPr id="16" name="Oval 15">
              <a:extLst>
                <a:ext uri="{FF2B5EF4-FFF2-40B4-BE49-F238E27FC236}">
                  <a16:creationId xmlns:a16="http://schemas.microsoft.com/office/drawing/2014/main" id="{9E2F0B38-4A5D-F14A-80F5-1268744DDA8E}"/>
                </a:ext>
              </a:extLst>
            </p:cNvPr>
            <p:cNvSpPr/>
            <p:nvPr/>
          </p:nvSpPr>
          <p:spPr>
            <a:xfrm>
              <a:off x="5285344" y="3001391"/>
              <a:ext cx="938637" cy="825956"/>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0.68</a:t>
              </a:r>
            </a:p>
          </p:txBody>
        </p:sp>
        <p:sp>
          <p:nvSpPr>
            <p:cNvPr id="17" name="Oval 16">
              <a:extLst>
                <a:ext uri="{FF2B5EF4-FFF2-40B4-BE49-F238E27FC236}">
                  <a16:creationId xmlns:a16="http://schemas.microsoft.com/office/drawing/2014/main" id="{E0DB1823-4CEA-3A4C-B00D-9089ECD8926D}"/>
                </a:ext>
              </a:extLst>
            </p:cNvPr>
            <p:cNvSpPr/>
            <p:nvPr/>
          </p:nvSpPr>
          <p:spPr>
            <a:xfrm>
              <a:off x="5285344" y="4199838"/>
              <a:ext cx="938637" cy="825956"/>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0.66</a:t>
              </a:r>
            </a:p>
          </p:txBody>
        </p:sp>
        <p:sp>
          <p:nvSpPr>
            <p:cNvPr id="18" name="Oval 17">
              <a:extLst>
                <a:ext uri="{FF2B5EF4-FFF2-40B4-BE49-F238E27FC236}">
                  <a16:creationId xmlns:a16="http://schemas.microsoft.com/office/drawing/2014/main" id="{212D0EF4-CDAF-3E48-9762-96B3A0BFDBFE}"/>
                </a:ext>
              </a:extLst>
            </p:cNvPr>
            <p:cNvSpPr/>
            <p:nvPr/>
          </p:nvSpPr>
          <p:spPr>
            <a:xfrm>
              <a:off x="7026856" y="3613735"/>
              <a:ext cx="938637" cy="825956"/>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0.69</a:t>
              </a:r>
            </a:p>
          </p:txBody>
        </p:sp>
        <p:cxnSp>
          <p:nvCxnSpPr>
            <p:cNvPr id="19" name="Straight Arrow Connector 18">
              <a:extLst>
                <a:ext uri="{FF2B5EF4-FFF2-40B4-BE49-F238E27FC236}">
                  <a16:creationId xmlns:a16="http://schemas.microsoft.com/office/drawing/2014/main" id="{904FB72E-F32B-4C40-B12A-58ED7C24BC10}"/>
                </a:ext>
              </a:extLst>
            </p:cNvPr>
            <p:cNvCxnSpPr>
              <a:stCxn id="14" idx="6"/>
              <a:endCxn id="16" idx="2"/>
            </p:cNvCxnSpPr>
            <p:nvPr/>
          </p:nvCxnSpPr>
          <p:spPr>
            <a:xfrm>
              <a:off x="4314219" y="3404210"/>
              <a:ext cx="971125" cy="10159"/>
            </a:xfrm>
            <a:prstGeom prst="straightConnector1">
              <a:avLst/>
            </a:prstGeom>
            <a:solidFill>
              <a:srgbClr val="FF0000"/>
            </a:solidFill>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0EAAED42-6560-7A4C-A1DB-DC39FB8DC617}"/>
                </a:ext>
              </a:extLst>
            </p:cNvPr>
            <p:cNvCxnSpPr/>
            <p:nvPr/>
          </p:nvCxnSpPr>
          <p:spPr>
            <a:xfrm>
              <a:off x="4314219" y="4619991"/>
              <a:ext cx="971125" cy="10159"/>
            </a:xfrm>
            <a:prstGeom prst="straightConnector1">
              <a:avLst/>
            </a:prstGeom>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5DD30C84-2C74-EC49-87EE-7653B34BD18B}"/>
                </a:ext>
              </a:extLst>
            </p:cNvPr>
            <p:cNvCxnSpPr>
              <a:cxnSpLocks/>
              <a:endCxn id="18" idx="2"/>
            </p:cNvCxnSpPr>
            <p:nvPr/>
          </p:nvCxnSpPr>
          <p:spPr>
            <a:xfrm>
              <a:off x="6223981" y="3442259"/>
              <a:ext cx="802875" cy="584454"/>
            </a:xfrm>
            <a:prstGeom prst="straightConnector1">
              <a:avLst/>
            </a:prstGeom>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FF3F8198-7A53-2A45-B950-88C6270E9670}"/>
                </a:ext>
              </a:extLst>
            </p:cNvPr>
            <p:cNvCxnSpPr>
              <a:cxnSpLocks/>
              <a:endCxn id="18" idx="2"/>
            </p:cNvCxnSpPr>
            <p:nvPr/>
          </p:nvCxnSpPr>
          <p:spPr>
            <a:xfrm flipV="1">
              <a:off x="6223981" y="4026713"/>
              <a:ext cx="802875" cy="588198"/>
            </a:xfrm>
            <a:prstGeom prst="straightConnector1">
              <a:avLst/>
            </a:prstGeom>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25B65946-CE70-9244-905F-BFE49F6C6ABD}"/>
                </a:ext>
              </a:extLst>
            </p:cNvPr>
            <p:cNvCxnSpPr>
              <a:cxnSpLocks/>
              <a:stCxn id="14" idx="6"/>
              <a:endCxn id="17" idx="1"/>
            </p:cNvCxnSpPr>
            <p:nvPr/>
          </p:nvCxnSpPr>
          <p:spPr>
            <a:xfrm>
              <a:off x="4314219" y="3404210"/>
              <a:ext cx="1108585" cy="916586"/>
            </a:xfrm>
            <a:prstGeom prst="straightConnector1">
              <a:avLst/>
            </a:prstGeom>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51F8FD80-36AF-EE45-976A-709D04550509}"/>
                </a:ext>
              </a:extLst>
            </p:cNvPr>
            <p:cNvCxnSpPr>
              <a:cxnSpLocks/>
              <a:stCxn id="15" idx="6"/>
              <a:endCxn id="16" idx="3"/>
            </p:cNvCxnSpPr>
            <p:nvPr/>
          </p:nvCxnSpPr>
          <p:spPr>
            <a:xfrm flipV="1">
              <a:off x="4314218" y="3706389"/>
              <a:ext cx="1108586" cy="906427"/>
            </a:xfrm>
            <a:prstGeom prst="straightConnector1">
              <a:avLst/>
            </a:prstGeom>
            <a:solidFill>
              <a:srgbClr val="FF0000"/>
            </a:solidFill>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BB0733E6-4BD7-8F4A-9505-E48C6EE57679}"/>
                  </a:ext>
                </a:extLst>
              </p:cNvPr>
              <p:cNvSpPr txBox="1"/>
              <p:nvPr/>
            </p:nvSpPr>
            <p:spPr>
              <a:xfrm>
                <a:off x="3000051" y="2772304"/>
                <a:ext cx="1449692" cy="4308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𝑤</m:t>
                          </m:r>
                        </m:e>
                        <m:sub>
                          <m:r>
                            <a:rPr lang="en-US" sz="2200" b="0" i="1" smtClean="0">
                              <a:latin typeface="Cambria Math" panose="02040503050406030204" pitchFamily="18" charset="0"/>
                            </a:rPr>
                            <m:t>1</m:t>
                          </m:r>
                        </m:sub>
                      </m:sSub>
                      <m:r>
                        <a:rPr lang="en-US" sz="2200" b="0" i="1" smtClean="0">
                          <a:latin typeface="Cambria Math" panose="02040503050406030204" pitchFamily="18" charset="0"/>
                        </a:rPr>
                        <m:t>=0.10</m:t>
                      </m:r>
                    </m:oMath>
                  </m:oMathPara>
                </a14:m>
                <a:endParaRPr lang="en-US" sz="2200" dirty="0"/>
              </a:p>
            </p:txBody>
          </p:sp>
        </mc:Choice>
        <mc:Fallback xmlns="">
          <p:sp>
            <p:nvSpPr>
              <p:cNvPr id="28" name="TextBox 27">
                <a:extLst>
                  <a:ext uri="{FF2B5EF4-FFF2-40B4-BE49-F238E27FC236}">
                    <a16:creationId xmlns:a16="http://schemas.microsoft.com/office/drawing/2014/main" id="{BB0733E6-4BD7-8F4A-9505-E48C6EE57679}"/>
                  </a:ext>
                </a:extLst>
              </p:cNvPr>
              <p:cNvSpPr txBox="1">
                <a:spLocks noRot="1" noChangeAspect="1" noMove="1" noResize="1" noEditPoints="1" noAdjustHandles="1" noChangeArrowheads="1" noChangeShapeType="1" noTextEdit="1"/>
              </p:cNvSpPr>
              <p:nvPr/>
            </p:nvSpPr>
            <p:spPr>
              <a:xfrm>
                <a:off x="3000051" y="2772304"/>
                <a:ext cx="1449692" cy="430887"/>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26C39DDA-A519-4D4F-A47D-D40ADAB1EF70}"/>
                  </a:ext>
                </a:extLst>
              </p:cNvPr>
              <p:cNvSpPr txBox="1"/>
              <p:nvPr/>
            </p:nvSpPr>
            <p:spPr>
              <a:xfrm>
                <a:off x="2988090" y="5125918"/>
                <a:ext cx="1239698" cy="430887"/>
              </a:xfrm>
              <a:prstGeom prst="rect">
                <a:avLst/>
              </a:prstGeom>
              <a:noFill/>
            </p:spPr>
            <p:txBody>
              <a:bodyPr wrap="none" rtlCol="0">
                <a:spAutoFit/>
              </a:bodyPr>
              <a:lstStyle/>
              <a:p>
                <a14:m>
                  <m:oMath xmlns:m="http://schemas.openxmlformats.org/officeDocument/2006/math">
                    <m:sSub>
                      <m:sSubPr>
                        <m:ctrlPr>
                          <a:rPr lang="en-US" sz="2200" b="0" i="1" smtClean="0">
                            <a:latin typeface="Cambria Math" panose="02040503050406030204" pitchFamily="18" charset="0"/>
                            <a:ea typeface="Cambria Math" panose="02040503050406030204" pitchFamily="18" charset="0"/>
                          </a:rPr>
                        </m:ctrlPr>
                      </m:sSubPr>
                      <m:e>
                        <m:r>
                          <a:rPr lang="en-US" sz="2200" b="0" i="1" smtClean="0">
                            <a:latin typeface="Cambria Math" panose="02040503050406030204" pitchFamily="18" charset="0"/>
                            <a:ea typeface="Cambria Math" panose="02040503050406030204" pitchFamily="18" charset="0"/>
                          </a:rPr>
                          <m:t>𝑤</m:t>
                        </m:r>
                      </m:e>
                      <m:sub>
                        <m:r>
                          <a:rPr lang="en-US" sz="2200" b="0" i="1" smtClean="0">
                            <a:latin typeface="Cambria Math" panose="02040503050406030204" pitchFamily="18" charset="0"/>
                            <a:ea typeface="Cambria Math" panose="02040503050406030204" pitchFamily="18" charset="0"/>
                          </a:rPr>
                          <m:t>4</m:t>
                        </m:r>
                      </m:sub>
                    </m:sSub>
                  </m:oMath>
                </a14:m>
                <a:r>
                  <a:rPr lang="en-US" sz="2200" dirty="0">
                    <a:latin typeface="Cambria Math" panose="02040503050406030204" pitchFamily="18" charset="0"/>
                    <a:ea typeface="Cambria Math" panose="02040503050406030204" pitchFamily="18" charset="0"/>
                  </a:rPr>
                  <a:t>=0.60</a:t>
                </a:r>
              </a:p>
            </p:txBody>
          </p:sp>
        </mc:Choice>
        <mc:Fallback xmlns="">
          <p:sp>
            <p:nvSpPr>
              <p:cNvPr id="29" name="TextBox 28">
                <a:extLst>
                  <a:ext uri="{FF2B5EF4-FFF2-40B4-BE49-F238E27FC236}">
                    <a16:creationId xmlns:a16="http://schemas.microsoft.com/office/drawing/2014/main" id="{26C39DDA-A519-4D4F-A47D-D40ADAB1EF70}"/>
                  </a:ext>
                </a:extLst>
              </p:cNvPr>
              <p:cNvSpPr txBox="1">
                <a:spLocks noRot="1" noChangeAspect="1" noMove="1" noResize="1" noEditPoints="1" noAdjustHandles="1" noChangeArrowheads="1" noChangeShapeType="1" noTextEdit="1"/>
              </p:cNvSpPr>
              <p:nvPr/>
            </p:nvSpPr>
            <p:spPr>
              <a:xfrm>
                <a:off x="2988090" y="5125918"/>
                <a:ext cx="1239698" cy="430887"/>
              </a:xfrm>
              <a:prstGeom prst="rect">
                <a:avLst/>
              </a:prstGeom>
              <a:blipFill>
                <a:blip r:embed="rId3"/>
                <a:stretch>
                  <a:fillRect t="-8571" r="-4040" b="-25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37663B59-496B-7949-B018-1E24CA72E070}"/>
                  </a:ext>
                </a:extLst>
              </p:cNvPr>
              <p:cNvSpPr txBox="1"/>
              <p:nvPr/>
            </p:nvSpPr>
            <p:spPr>
              <a:xfrm>
                <a:off x="6698499" y="3201761"/>
                <a:ext cx="1373261" cy="430887"/>
              </a:xfrm>
              <a:prstGeom prst="rect">
                <a:avLst/>
              </a:prstGeom>
              <a:noFill/>
            </p:spPr>
            <p:txBody>
              <a:bodyPr wrap="none" rtlCol="0">
                <a:spAutoFit/>
              </a:bodyPr>
              <a:lstStyle/>
              <a:p>
                <a14:m>
                  <m:oMath xmlns:m="http://schemas.openxmlformats.org/officeDocument/2006/math">
                    <m:sSub>
                      <m:sSubPr>
                        <m:ctrlPr>
                          <a:rPr lang="en-US" sz="2200" b="0" i="1" smtClean="0">
                            <a:latin typeface="Cambria Math" panose="02040503050406030204" pitchFamily="18" charset="0"/>
                            <a:ea typeface="Cambria Math" panose="02040503050406030204" pitchFamily="18" charset="0"/>
                          </a:rPr>
                        </m:ctrlPr>
                      </m:sSubPr>
                      <m:e>
                        <m:r>
                          <a:rPr lang="en-US" sz="2200" b="0" i="1" smtClean="0">
                            <a:latin typeface="Cambria Math" panose="02040503050406030204" pitchFamily="18" charset="0"/>
                            <a:ea typeface="Cambria Math" panose="02040503050406030204" pitchFamily="18" charset="0"/>
                          </a:rPr>
                          <m:t>𝑤</m:t>
                        </m:r>
                      </m:e>
                      <m:sub>
                        <m:r>
                          <a:rPr lang="en-US" sz="2200" b="0" i="1" smtClean="0">
                            <a:latin typeface="Cambria Math" panose="02040503050406030204" pitchFamily="18" charset="0"/>
                            <a:ea typeface="Cambria Math" panose="02040503050406030204" pitchFamily="18" charset="0"/>
                          </a:rPr>
                          <m:t>5</m:t>
                        </m:r>
                      </m:sub>
                    </m:sSub>
                  </m:oMath>
                </a14:m>
                <a:r>
                  <a:rPr lang="en-US" sz="2200" dirty="0">
                    <a:latin typeface="Cambria Math" panose="02040503050406030204" pitchFamily="18" charset="0"/>
                    <a:ea typeface="Cambria Math" panose="02040503050406030204" pitchFamily="18" charset="0"/>
                  </a:rPr>
                  <a:t> = </a:t>
                </a:r>
                <a:r>
                  <a:rPr lang="en-US" sz="2200" dirty="0">
                    <a:solidFill>
                      <a:srgbClr val="FF0000"/>
                    </a:solidFill>
                    <a:latin typeface="Cambria Math" panose="02040503050406030204" pitchFamily="18" charset="0"/>
                    <a:ea typeface="Cambria Math" panose="02040503050406030204" pitchFamily="18" charset="0"/>
                  </a:rPr>
                  <a:t>0.27</a:t>
                </a:r>
              </a:p>
            </p:txBody>
          </p:sp>
        </mc:Choice>
        <mc:Fallback xmlns="">
          <p:sp>
            <p:nvSpPr>
              <p:cNvPr id="32" name="TextBox 31">
                <a:extLst>
                  <a:ext uri="{FF2B5EF4-FFF2-40B4-BE49-F238E27FC236}">
                    <a16:creationId xmlns:a16="http://schemas.microsoft.com/office/drawing/2014/main" id="{37663B59-496B-7949-B018-1E24CA72E070}"/>
                  </a:ext>
                </a:extLst>
              </p:cNvPr>
              <p:cNvSpPr txBox="1">
                <a:spLocks noRot="1" noChangeAspect="1" noMove="1" noResize="1" noEditPoints="1" noAdjustHandles="1" noChangeArrowheads="1" noChangeShapeType="1" noTextEdit="1"/>
              </p:cNvSpPr>
              <p:nvPr/>
            </p:nvSpPr>
            <p:spPr>
              <a:xfrm>
                <a:off x="6698499" y="3201761"/>
                <a:ext cx="1373261" cy="430887"/>
              </a:xfrm>
              <a:prstGeom prst="rect">
                <a:avLst/>
              </a:prstGeom>
              <a:blipFill>
                <a:blip r:embed="rId4"/>
                <a:stretch>
                  <a:fillRect t="-8824" r="-3636" b="-2941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C68DF134-F471-7946-A598-A6E86653C083}"/>
                  </a:ext>
                </a:extLst>
              </p:cNvPr>
              <p:cNvSpPr txBox="1"/>
              <p:nvPr/>
            </p:nvSpPr>
            <p:spPr>
              <a:xfrm>
                <a:off x="6698499" y="4778776"/>
                <a:ext cx="1456231" cy="4308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𝑤</m:t>
                          </m:r>
                        </m:e>
                        <m:sub>
                          <m:r>
                            <a:rPr lang="en-US" sz="2200" b="0" i="1" smtClean="0">
                              <a:latin typeface="Cambria Math" panose="02040503050406030204" pitchFamily="18" charset="0"/>
                            </a:rPr>
                            <m:t>6</m:t>
                          </m:r>
                        </m:sub>
                      </m:sSub>
                      <m:r>
                        <a:rPr lang="en-US" sz="2200" b="0" i="1" smtClean="0">
                          <a:latin typeface="Cambria Math" panose="02040503050406030204" pitchFamily="18" charset="0"/>
                        </a:rPr>
                        <m:t>=0.90</m:t>
                      </m:r>
                    </m:oMath>
                  </m:oMathPara>
                </a14:m>
                <a:endParaRPr lang="en-US" sz="2200" dirty="0"/>
              </a:p>
            </p:txBody>
          </p:sp>
        </mc:Choice>
        <mc:Fallback xmlns="">
          <p:sp>
            <p:nvSpPr>
              <p:cNvPr id="33" name="TextBox 32">
                <a:extLst>
                  <a:ext uri="{FF2B5EF4-FFF2-40B4-BE49-F238E27FC236}">
                    <a16:creationId xmlns:a16="http://schemas.microsoft.com/office/drawing/2014/main" id="{C68DF134-F471-7946-A598-A6E86653C083}"/>
                  </a:ext>
                </a:extLst>
              </p:cNvPr>
              <p:cNvSpPr txBox="1">
                <a:spLocks noRot="1" noChangeAspect="1" noMove="1" noResize="1" noEditPoints="1" noAdjustHandles="1" noChangeArrowheads="1" noChangeShapeType="1" noTextEdit="1"/>
              </p:cNvSpPr>
              <p:nvPr/>
            </p:nvSpPr>
            <p:spPr>
              <a:xfrm>
                <a:off x="6698499" y="4778776"/>
                <a:ext cx="1456231" cy="430887"/>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Content Placeholder 2">
                <a:extLst>
                  <a:ext uri="{FF2B5EF4-FFF2-40B4-BE49-F238E27FC236}">
                    <a16:creationId xmlns:a16="http://schemas.microsoft.com/office/drawing/2014/main" id="{9EDBD7F6-A329-774F-8090-73CBB6B6EE1A}"/>
                  </a:ext>
                </a:extLst>
              </p:cNvPr>
              <p:cNvSpPr txBox="1">
                <a:spLocks/>
              </p:cNvSpPr>
              <p:nvPr/>
            </p:nvSpPr>
            <p:spPr>
              <a:xfrm>
                <a:off x="5953987" y="2513578"/>
                <a:ext cx="878543" cy="49127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b="0" i="1" dirty="0" smtClean="0">
                              <a:solidFill>
                                <a:schemeClr val="tx1"/>
                              </a:solidFill>
                              <a:latin typeface="Cambria Math" panose="02040503050406030204" pitchFamily="18" charset="0"/>
                            </a:rPr>
                          </m:ctrlPr>
                        </m:sSubPr>
                        <m:e>
                          <m:r>
                            <a:rPr lang="en-US" i="1" dirty="0" smtClean="0">
                              <a:solidFill>
                                <a:schemeClr val="tx1"/>
                              </a:solidFill>
                              <a:latin typeface="Cambria Math" panose="02040503050406030204" pitchFamily="18" charset="0"/>
                            </a:rPr>
                            <m:t>𝐻</m:t>
                          </m:r>
                        </m:e>
                        <m:sub>
                          <m:r>
                            <a:rPr lang="en-US" i="1" dirty="0" smtClean="0">
                              <a:solidFill>
                                <a:schemeClr val="tx1"/>
                              </a:solidFill>
                              <a:latin typeface="Cambria Math" panose="02040503050406030204" pitchFamily="18" charset="0"/>
                            </a:rPr>
                            <m:t>1</m:t>
                          </m:r>
                        </m:sub>
                      </m:sSub>
                    </m:oMath>
                  </m:oMathPara>
                </a14:m>
                <a:endParaRPr lang="en-US" dirty="0"/>
              </a:p>
            </p:txBody>
          </p:sp>
        </mc:Choice>
        <mc:Fallback xmlns="">
          <p:sp>
            <p:nvSpPr>
              <p:cNvPr id="34" name="Content Placeholder 2">
                <a:extLst>
                  <a:ext uri="{FF2B5EF4-FFF2-40B4-BE49-F238E27FC236}">
                    <a16:creationId xmlns:a16="http://schemas.microsoft.com/office/drawing/2014/main" id="{9EDBD7F6-A329-774F-8090-73CBB6B6EE1A}"/>
                  </a:ext>
                </a:extLst>
              </p:cNvPr>
              <p:cNvSpPr txBox="1">
                <a:spLocks noRot="1" noChangeAspect="1" noMove="1" noResize="1" noEditPoints="1" noAdjustHandles="1" noChangeArrowheads="1" noChangeShapeType="1" noTextEdit="1"/>
              </p:cNvSpPr>
              <p:nvPr/>
            </p:nvSpPr>
            <p:spPr>
              <a:xfrm>
                <a:off x="5953987" y="2513578"/>
                <a:ext cx="878543" cy="491270"/>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Content Placeholder 2">
                <a:extLst>
                  <a:ext uri="{FF2B5EF4-FFF2-40B4-BE49-F238E27FC236}">
                    <a16:creationId xmlns:a16="http://schemas.microsoft.com/office/drawing/2014/main" id="{9D8CC347-2FA3-E24F-9CB3-9A70A2102FC0}"/>
                  </a:ext>
                </a:extLst>
              </p:cNvPr>
              <p:cNvSpPr txBox="1">
                <a:spLocks/>
              </p:cNvSpPr>
              <p:nvPr/>
            </p:nvSpPr>
            <p:spPr>
              <a:xfrm>
                <a:off x="5875254" y="4260448"/>
                <a:ext cx="878543" cy="49127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b="0" i="1" dirty="0" smtClean="0">
                              <a:solidFill>
                                <a:schemeClr val="tx1"/>
                              </a:solidFill>
                              <a:latin typeface="Cambria Math" panose="02040503050406030204" pitchFamily="18" charset="0"/>
                            </a:rPr>
                          </m:ctrlPr>
                        </m:sSubPr>
                        <m:e>
                          <m:r>
                            <a:rPr lang="en-US" i="1" dirty="0" smtClean="0">
                              <a:solidFill>
                                <a:schemeClr val="tx1"/>
                              </a:solidFill>
                              <a:latin typeface="Cambria Math" panose="02040503050406030204" pitchFamily="18" charset="0"/>
                            </a:rPr>
                            <m:t>𝐻</m:t>
                          </m:r>
                        </m:e>
                        <m:sub>
                          <m:r>
                            <a:rPr lang="en-US" b="0" i="1" dirty="0" smtClean="0">
                              <a:solidFill>
                                <a:schemeClr val="tx1"/>
                              </a:solidFill>
                              <a:latin typeface="Cambria Math" panose="02040503050406030204" pitchFamily="18" charset="0"/>
                            </a:rPr>
                            <m:t>2</m:t>
                          </m:r>
                        </m:sub>
                      </m:sSub>
                    </m:oMath>
                  </m:oMathPara>
                </a14:m>
                <a:endParaRPr lang="en-US" dirty="0"/>
              </a:p>
            </p:txBody>
          </p:sp>
        </mc:Choice>
        <mc:Fallback xmlns="">
          <p:sp>
            <p:nvSpPr>
              <p:cNvPr id="35" name="Content Placeholder 2">
                <a:extLst>
                  <a:ext uri="{FF2B5EF4-FFF2-40B4-BE49-F238E27FC236}">
                    <a16:creationId xmlns:a16="http://schemas.microsoft.com/office/drawing/2014/main" id="{9D8CC347-2FA3-E24F-9CB3-9A70A2102FC0}"/>
                  </a:ext>
                </a:extLst>
              </p:cNvPr>
              <p:cNvSpPr txBox="1">
                <a:spLocks noRot="1" noChangeAspect="1" noMove="1" noResize="1" noEditPoints="1" noAdjustHandles="1" noChangeArrowheads="1" noChangeShapeType="1" noTextEdit="1"/>
              </p:cNvSpPr>
              <p:nvPr/>
            </p:nvSpPr>
            <p:spPr>
              <a:xfrm>
                <a:off x="5875254" y="4260448"/>
                <a:ext cx="878543" cy="491270"/>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Content Placeholder 2">
                <a:extLst>
                  <a:ext uri="{FF2B5EF4-FFF2-40B4-BE49-F238E27FC236}">
                    <a16:creationId xmlns:a16="http://schemas.microsoft.com/office/drawing/2014/main" id="{A3511906-2F34-2B4E-898C-BF187B86B7A7}"/>
                  </a:ext>
                </a:extLst>
              </p:cNvPr>
              <p:cNvSpPr txBox="1">
                <a:spLocks/>
              </p:cNvSpPr>
              <p:nvPr/>
            </p:nvSpPr>
            <p:spPr>
              <a:xfrm>
                <a:off x="9087294" y="3314198"/>
                <a:ext cx="878543" cy="49127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b="0" i="1" dirty="0" smtClean="0">
                              <a:solidFill>
                                <a:schemeClr val="tx1"/>
                              </a:solidFill>
                              <a:latin typeface="Cambria Math" panose="02040503050406030204" pitchFamily="18" charset="0"/>
                            </a:rPr>
                          </m:ctrlPr>
                        </m:sSubPr>
                        <m:e>
                          <m:r>
                            <a:rPr lang="en-US" b="0" i="1" dirty="0" smtClean="0">
                              <a:solidFill>
                                <a:schemeClr val="tx1"/>
                              </a:solidFill>
                              <a:latin typeface="Cambria Math" panose="02040503050406030204" pitchFamily="18" charset="0"/>
                            </a:rPr>
                            <m:t>𝑂</m:t>
                          </m:r>
                        </m:e>
                        <m:sub>
                          <m:r>
                            <a:rPr lang="en-US" i="1" dirty="0" smtClean="0">
                              <a:solidFill>
                                <a:schemeClr val="tx1"/>
                              </a:solidFill>
                              <a:latin typeface="Cambria Math" panose="02040503050406030204" pitchFamily="18" charset="0"/>
                            </a:rPr>
                            <m:t>1</m:t>
                          </m:r>
                        </m:sub>
                      </m:sSub>
                    </m:oMath>
                  </m:oMathPara>
                </a14:m>
                <a:endParaRPr lang="en-US" dirty="0"/>
              </a:p>
            </p:txBody>
          </p:sp>
        </mc:Choice>
        <mc:Fallback xmlns="">
          <p:sp>
            <p:nvSpPr>
              <p:cNvPr id="36" name="Content Placeholder 2">
                <a:extLst>
                  <a:ext uri="{FF2B5EF4-FFF2-40B4-BE49-F238E27FC236}">
                    <a16:creationId xmlns:a16="http://schemas.microsoft.com/office/drawing/2014/main" id="{A3511906-2F34-2B4E-898C-BF187B86B7A7}"/>
                  </a:ext>
                </a:extLst>
              </p:cNvPr>
              <p:cNvSpPr txBox="1">
                <a:spLocks noRot="1" noChangeAspect="1" noMove="1" noResize="1" noEditPoints="1" noAdjustHandles="1" noChangeArrowheads="1" noChangeShapeType="1" noTextEdit="1"/>
              </p:cNvSpPr>
              <p:nvPr/>
            </p:nvSpPr>
            <p:spPr>
              <a:xfrm>
                <a:off x="9087294" y="3314198"/>
                <a:ext cx="878543" cy="491270"/>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Content Placeholder 2">
                <a:extLst>
                  <a:ext uri="{FF2B5EF4-FFF2-40B4-BE49-F238E27FC236}">
                    <a16:creationId xmlns:a16="http://schemas.microsoft.com/office/drawing/2014/main" id="{E6FE47F3-203E-1C4C-BBDE-FEE31023C960}"/>
                  </a:ext>
                </a:extLst>
              </p:cNvPr>
              <p:cNvSpPr txBox="1">
                <a:spLocks/>
              </p:cNvSpPr>
              <p:nvPr/>
            </p:nvSpPr>
            <p:spPr>
              <a:xfrm>
                <a:off x="460243" y="2972616"/>
                <a:ext cx="878543" cy="49127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𝐼</m:t>
                          </m:r>
                        </m:e>
                        <m:sub>
                          <m:r>
                            <a:rPr lang="en-US" i="1" dirty="0" smtClean="0">
                              <a:latin typeface="Cambria Math" panose="02040503050406030204" pitchFamily="18" charset="0"/>
                            </a:rPr>
                            <m:t>1</m:t>
                          </m:r>
                        </m:sub>
                      </m:sSub>
                    </m:oMath>
                  </m:oMathPara>
                </a14:m>
                <a:endParaRPr lang="en-US" dirty="0"/>
              </a:p>
            </p:txBody>
          </p:sp>
        </mc:Choice>
        <mc:Fallback xmlns="">
          <p:sp>
            <p:nvSpPr>
              <p:cNvPr id="37" name="Content Placeholder 2">
                <a:extLst>
                  <a:ext uri="{FF2B5EF4-FFF2-40B4-BE49-F238E27FC236}">
                    <a16:creationId xmlns:a16="http://schemas.microsoft.com/office/drawing/2014/main" id="{E6FE47F3-203E-1C4C-BBDE-FEE31023C960}"/>
                  </a:ext>
                </a:extLst>
              </p:cNvPr>
              <p:cNvSpPr txBox="1">
                <a:spLocks noRot="1" noChangeAspect="1" noMove="1" noResize="1" noEditPoints="1" noAdjustHandles="1" noChangeArrowheads="1" noChangeShapeType="1" noTextEdit="1"/>
              </p:cNvSpPr>
              <p:nvPr/>
            </p:nvSpPr>
            <p:spPr>
              <a:xfrm>
                <a:off x="460243" y="2972616"/>
                <a:ext cx="878543" cy="491270"/>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Content Placeholder 2">
                <a:extLst>
                  <a:ext uri="{FF2B5EF4-FFF2-40B4-BE49-F238E27FC236}">
                    <a16:creationId xmlns:a16="http://schemas.microsoft.com/office/drawing/2014/main" id="{8DDE642B-DD9F-594F-96A3-C488EC8620DC}"/>
                  </a:ext>
                </a:extLst>
              </p:cNvPr>
              <p:cNvSpPr txBox="1">
                <a:spLocks/>
              </p:cNvSpPr>
              <p:nvPr/>
            </p:nvSpPr>
            <p:spPr>
              <a:xfrm>
                <a:off x="460243" y="4873766"/>
                <a:ext cx="878543" cy="49127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𝐼</m:t>
                          </m:r>
                        </m:e>
                        <m:sub>
                          <m:r>
                            <a:rPr lang="en-US" i="1" dirty="0" smtClean="0">
                              <a:latin typeface="Cambria Math" panose="02040503050406030204" pitchFamily="18" charset="0"/>
                            </a:rPr>
                            <m:t>2</m:t>
                          </m:r>
                        </m:sub>
                      </m:sSub>
                    </m:oMath>
                  </m:oMathPara>
                </a14:m>
                <a:endParaRPr lang="en-US" dirty="0"/>
              </a:p>
            </p:txBody>
          </p:sp>
        </mc:Choice>
        <mc:Fallback xmlns="">
          <p:sp>
            <p:nvSpPr>
              <p:cNvPr id="38" name="Content Placeholder 2">
                <a:extLst>
                  <a:ext uri="{FF2B5EF4-FFF2-40B4-BE49-F238E27FC236}">
                    <a16:creationId xmlns:a16="http://schemas.microsoft.com/office/drawing/2014/main" id="{8DDE642B-DD9F-594F-96A3-C488EC8620DC}"/>
                  </a:ext>
                </a:extLst>
              </p:cNvPr>
              <p:cNvSpPr txBox="1">
                <a:spLocks noRot="1" noChangeAspect="1" noMove="1" noResize="1" noEditPoints="1" noAdjustHandles="1" noChangeArrowheads="1" noChangeShapeType="1" noTextEdit="1"/>
              </p:cNvSpPr>
              <p:nvPr/>
            </p:nvSpPr>
            <p:spPr>
              <a:xfrm>
                <a:off x="460243" y="4873766"/>
                <a:ext cx="878543" cy="491270"/>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F3B050E5-10C6-794C-BDCC-F074D043D9DF}"/>
                  </a:ext>
                </a:extLst>
              </p:cNvPr>
              <p:cNvSpPr txBox="1"/>
              <p:nvPr/>
            </p:nvSpPr>
            <p:spPr>
              <a:xfrm>
                <a:off x="531729" y="1227639"/>
                <a:ext cx="10687050" cy="461665"/>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𝑤</m:t>
                          </m:r>
                        </m:e>
                        <m:sub>
                          <m:r>
                            <a:rPr lang="en-US" sz="2400" i="1">
                              <a:latin typeface="Cambria Math" panose="02040503050406030204" pitchFamily="18" charset="0"/>
                            </a:rPr>
                            <m:t>5</m:t>
                          </m:r>
                        </m:sub>
                      </m:sSub>
                      <m:r>
                        <a:rPr lang="en-US" sz="2400" i="1">
                          <a:latin typeface="Cambria Math" panose="02040503050406030204" pitchFamily="18" charset="0"/>
                        </a:rPr>
                        <m:t>≈0.27</m:t>
                      </m:r>
                    </m:oMath>
                  </m:oMathPara>
                </a14:m>
                <a:endParaRPr lang="en-US" sz="2400" dirty="0">
                  <a:latin typeface="Helvetica" pitchFamily="2" charset="0"/>
                </a:endParaRPr>
              </a:p>
            </p:txBody>
          </p:sp>
        </mc:Choice>
        <mc:Fallback xmlns="">
          <p:sp>
            <p:nvSpPr>
              <p:cNvPr id="5" name="TextBox 4">
                <a:extLst>
                  <a:ext uri="{FF2B5EF4-FFF2-40B4-BE49-F238E27FC236}">
                    <a16:creationId xmlns:a16="http://schemas.microsoft.com/office/drawing/2014/main" id="{F3B050E5-10C6-794C-BDCC-F074D043D9DF}"/>
                  </a:ext>
                </a:extLst>
              </p:cNvPr>
              <p:cNvSpPr txBox="1">
                <a:spLocks noRot="1" noChangeAspect="1" noMove="1" noResize="1" noEditPoints="1" noAdjustHandles="1" noChangeArrowheads="1" noChangeShapeType="1" noTextEdit="1"/>
              </p:cNvSpPr>
              <p:nvPr/>
            </p:nvSpPr>
            <p:spPr>
              <a:xfrm>
                <a:off x="531729" y="1227639"/>
                <a:ext cx="10687050" cy="461665"/>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2644A6DB-99F0-164F-9D11-5E4655BA3F62}"/>
                  </a:ext>
                </a:extLst>
              </p:cNvPr>
              <p:cNvSpPr txBox="1"/>
              <p:nvPr/>
            </p:nvSpPr>
            <p:spPr>
              <a:xfrm>
                <a:off x="2170322" y="3686558"/>
                <a:ext cx="1456232" cy="4308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𝑤</m:t>
                          </m:r>
                        </m:e>
                        <m:sub>
                          <m:r>
                            <a:rPr lang="en-US" sz="2200" b="0" i="1" smtClean="0">
                              <a:latin typeface="Cambria Math" panose="02040503050406030204" pitchFamily="18" charset="0"/>
                            </a:rPr>
                            <m:t>2</m:t>
                          </m:r>
                        </m:sub>
                      </m:sSub>
                      <m:r>
                        <a:rPr lang="en-US" sz="2200" b="0" i="1" smtClean="0">
                          <a:latin typeface="Cambria Math" panose="02040503050406030204" pitchFamily="18" charset="0"/>
                        </a:rPr>
                        <m:t>=0.40</m:t>
                      </m:r>
                    </m:oMath>
                  </m:oMathPara>
                </a14:m>
                <a:endParaRPr lang="en-US" sz="2200" dirty="0"/>
              </a:p>
            </p:txBody>
          </p:sp>
        </mc:Choice>
        <mc:Fallback xmlns="">
          <p:sp>
            <p:nvSpPr>
              <p:cNvPr id="39" name="TextBox 38">
                <a:extLst>
                  <a:ext uri="{FF2B5EF4-FFF2-40B4-BE49-F238E27FC236}">
                    <a16:creationId xmlns:a16="http://schemas.microsoft.com/office/drawing/2014/main" id="{2644A6DB-99F0-164F-9D11-5E4655BA3F62}"/>
                  </a:ext>
                </a:extLst>
              </p:cNvPr>
              <p:cNvSpPr txBox="1">
                <a:spLocks noRot="1" noChangeAspect="1" noMove="1" noResize="1" noEditPoints="1" noAdjustHandles="1" noChangeArrowheads="1" noChangeShapeType="1" noTextEdit="1"/>
              </p:cNvSpPr>
              <p:nvPr/>
            </p:nvSpPr>
            <p:spPr>
              <a:xfrm>
                <a:off x="2170322" y="3686558"/>
                <a:ext cx="1456232" cy="430887"/>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3E3B7B50-ABF0-0245-BBC9-874F739BB847}"/>
                  </a:ext>
                </a:extLst>
              </p:cNvPr>
              <p:cNvSpPr txBox="1"/>
              <p:nvPr/>
            </p:nvSpPr>
            <p:spPr>
              <a:xfrm>
                <a:off x="2386565" y="4244592"/>
                <a:ext cx="1248227" cy="430887"/>
              </a:xfrm>
              <a:prstGeom prst="rect">
                <a:avLst/>
              </a:prstGeom>
              <a:noFill/>
            </p:spPr>
            <p:txBody>
              <a:bodyPr wrap="none" rtlCol="0">
                <a:spAutoFit/>
              </a:bodyPr>
              <a:lstStyle/>
              <a:p>
                <a14:m>
                  <m:oMath xmlns:m="http://schemas.openxmlformats.org/officeDocument/2006/math">
                    <m:sSub>
                      <m:sSubPr>
                        <m:ctrlPr>
                          <a:rPr lang="en-US" sz="2200" b="0" i="1" smtClean="0">
                            <a:latin typeface="Cambria Math" panose="02040503050406030204" pitchFamily="18" charset="0"/>
                            <a:ea typeface="Cambria Math" panose="02040503050406030204" pitchFamily="18" charset="0"/>
                          </a:rPr>
                        </m:ctrlPr>
                      </m:sSubPr>
                      <m:e>
                        <m:r>
                          <a:rPr lang="en-US" sz="2200" b="0" i="1" smtClean="0">
                            <a:latin typeface="Cambria Math" panose="02040503050406030204" pitchFamily="18" charset="0"/>
                            <a:ea typeface="Cambria Math" panose="02040503050406030204" pitchFamily="18" charset="0"/>
                          </a:rPr>
                          <m:t>𝑤</m:t>
                        </m:r>
                      </m:e>
                      <m:sub>
                        <m:r>
                          <a:rPr lang="en-US" sz="2200" b="0" i="1" smtClean="0">
                            <a:latin typeface="Cambria Math" panose="02040503050406030204" pitchFamily="18" charset="0"/>
                            <a:ea typeface="Cambria Math" panose="02040503050406030204" pitchFamily="18" charset="0"/>
                          </a:rPr>
                          <m:t>3</m:t>
                        </m:r>
                      </m:sub>
                    </m:sSub>
                  </m:oMath>
                </a14:m>
                <a:r>
                  <a:rPr lang="en-US" sz="2200" dirty="0">
                    <a:latin typeface="Cambria Math" panose="02040503050406030204" pitchFamily="18" charset="0"/>
                    <a:ea typeface="Cambria Math" panose="02040503050406030204" pitchFamily="18" charset="0"/>
                  </a:rPr>
                  <a:t>=0.80</a:t>
                </a:r>
              </a:p>
            </p:txBody>
          </p:sp>
        </mc:Choice>
        <mc:Fallback xmlns="">
          <p:sp>
            <p:nvSpPr>
              <p:cNvPr id="40" name="TextBox 39">
                <a:extLst>
                  <a:ext uri="{FF2B5EF4-FFF2-40B4-BE49-F238E27FC236}">
                    <a16:creationId xmlns:a16="http://schemas.microsoft.com/office/drawing/2014/main" id="{3E3B7B50-ABF0-0245-BBC9-874F739BB847}"/>
                  </a:ext>
                </a:extLst>
              </p:cNvPr>
              <p:cNvSpPr txBox="1">
                <a:spLocks noRot="1" noChangeAspect="1" noMove="1" noResize="1" noEditPoints="1" noAdjustHandles="1" noChangeArrowheads="1" noChangeShapeType="1" noTextEdit="1"/>
              </p:cNvSpPr>
              <p:nvPr/>
            </p:nvSpPr>
            <p:spPr>
              <a:xfrm>
                <a:off x="2386565" y="4244592"/>
                <a:ext cx="1248227" cy="430887"/>
              </a:xfrm>
              <a:prstGeom prst="rect">
                <a:avLst/>
              </a:prstGeom>
              <a:blipFill>
                <a:blip r:embed="rId13"/>
                <a:stretch>
                  <a:fillRect t="-5714" r="-5051" b="-28571"/>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3019BCD4-233D-B946-A188-285CAD19A19B}"/>
              </a:ext>
            </a:extLst>
          </p:cNvPr>
          <p:cNvSpPr txBox="1"/>
          <p:nvPr/>
        </p:nvSpPr>
        <p:spPr>
          <a:xfrm>
            <a:off x="9526565" y="4092274"/>
            <a:ext cx="1305935" cy="369332"/>
          </a:xfrm>
          <a:prstGeom prst="rect">
            <a:avLst/>
          </a:prstGeom>
          <a:noFill/>
        </p:spPr>
        <p:txBody>
          <a:bodyPr wrap="none" rtlCol="0">
            <a:spAutoFit/>
          </a:bodyPr>
          <a:lstStyle/>
          <a:p>
            <a:r>
              <a:rPr lang="en-US" dirty="0">
                <a:latin typeface="Helvetica" pitchFamily="2" charset="0"/>
              </a:rPr>
              <a:t>Target: 0.5</a:t>
            </a: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D3366970-6B92-2549-8087-A552EA490BE5}"/>
                  </a:ext>
                </a:extLst>
              </p:cNvPr>
              <p:cNvSpPr txBox="1"/>
              <p:nvPr/>
            </p:nvSpPr>
            <p:spPr>
              <a:xfrm>
                <a:off x="9123117" y="4664253"/>
                <a:ext cx="2220608"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sz="2400" b="0" i="0" smtClean="0">
                          <a:solidFill>
                            <a:schemeClr val="tx1"/>
                          </a:solidFill>
                          <a:latin typeface="Cambria Math" panose="02040503050406030204" pitchFamily="18" charset="0"/>
                        </a:rPr>
                        <m:t>Δ</m:t>
                      </m:r>
                      <m:d>
                        <m:dPr>
                          <m:ctrlPr>
                            <a:rPr lang="en-US" sz="2400" b="0" i="1" smtClean="0">
                              <a:solidFill>
                                <a:schemeClr val="tx1"/>
                              </a:solidFill>
                              <a:latin typeface="Cambria Math" panose="02040503050406030204" pitchFamily="18" charset="0"/>
                            </a:rPr>
                          </m:ctrlPr>
                        </m:dPr>
                        <m:e>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𝑂</m:t>
                              </m:r>
                            </m:e>
                            <m:sub>
                              <m:r>
                                <a:rPr lang="en-US" sz="2400" b="0" i="1" smtClean="0">
                                  <a:solidFill>
                                    <a:schemeClr val="tx1"/>
                                  </a:solidFill>
                                  <a:latin typeface="Cambria Math" panose="02040503050406030204" pitchFamily="18" charset="0"/>
                                </a:rPr>
                                <m:t>1</m:t>
                              </m:r>
                            </m:sub>
                          </m:sSub>
                        </m:e>
                      </m:d>
                      <m:r>
                        <a:rPr lang="en-US" sz="2400" b="0" i="1" smtClean="0">
                          <a:solidFill>
                            <a:schemeClr val="tx1"/>
                          </a:solidFill>
                          <a:latin typeface="Cambria Math" panose="02040503050406030204" pitchFamily="18" charset="0"/>
                        </a:rPr>
                        <m:t>≈−0.04</m:t>
                      </m:r>
                    </m:oMath>
                  </m:oMathPara>
                </a14:m>
                <a:endParaRPr lang="en-US" sz="2400" dirty="0">
                  <a:solidFill>
                    <a:schemeClr val="tx1"/>
                  </a:solidFill>
                </a:endParaRPr>
              </a:p>
            </p:txBody>
          </p:sp>
        </mc:Choice>
        <mc:Fallback xmlns="">
          <p:sp>
            <p:nvSpPr>
              <p:cNvPr id="30" name="TextBox 29">
                <a:extLst>
                  <a:ext uri="{FF2B5EF4-FFF2-40B4-BE49-F238E27FC236}">
                    <a16:creationId xmlns:a16="http://schemas.microsoft.com/office/drawing/2014/main" id="{D3366970-6B92-2549-8087-A552EA490BE5}"/>
                  </a:ext>
                </a:extLst>
              </p:cNvPr>
              <p:cNvSpPr txBox="1">
                <a:spLocks noRot="1" noChangeAspect="1" noMove="1" noResize="1" noEditPoints="1" noAdjustHandles="1" noChangeArrowheads="1" noChangeShapeType="1" noTextEdit="1"/>
              </p:cNvSpPr>
              <p:nvPr/>
            </p:nvSpPr>
            <p:spPr>
              <a:xfrm>
                <a:off x="9123117" y="4664253"/>
                <a:ext cx="2220608" cy="461665"/>
              </a:xfrm>
              <a:prstGeom prst="rect">
                <a:avLst/>
              </a:prstGeom>
              <a:blipFill>
                <a:blip r:embed="rId1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6340391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1204909" y="515950"/>
            <a:ext cx="10058400" cy="3849624"/>
          </a:xfrm>
        </p:spPr>
        <p:txBody>
          <a:bodyPr>
            <a:normAutofit/>
          </a:bodyPr>
          <a:lstStyle/>
          <a:p>
            <a:r>
              <a:rPr lang="en-US" sz="2400" dirty="0">
                <a:latin typeface="Helvetica" pitchFamily="2" charset="0"/>
              </a:rPr>
              <a:t>The process continues, with any given node in the next layer activating based on “its number.” </a:t>
            </a:r>
          </a:p>
          <a:p>
            <a:r>
              <a:rPr lang="en-US" sz="2400" dirty="0">
                <a:latin typeface="Helvetica" pitchFamily="2" charset="0"/>
              </a:rPr>
              <a:t>The numbers for each node in the next layer comes from all of the edges connecting it to all of the nodes in the previous layer.</a:t>
            </a:r>
            <a:endParaRPr lang="en-US" sz="1500" dirty="0">
              <a:latin typeface="Helvetica" pitchFamily="2" charset="0"/>
            </a:endParaRPr>
          </a:p>
        </p:txBody>
      </p:sp>
      <p:grpSp>
        <p:nvGrpSpPr>
          <p:cNvPr id="35" name="Group 34">
            <a:extLst>
              <a:ext uri="{FF2B5EF4-FFF2-40B4-BE49-F238E27FC236}">
                <a16:creationId xmlns:a16="http://schemas.microsoft.com/office/drawing/2014/main" id="{333A4914-F1DA-FC4E-AB49-485F59D2CD7E}"/>
              </a:ext>
            </a:extLst>
          </p:cNvPr>
          <p:cNvGrpSpPr/>
          <p:nvPr/>
        </p:nvGrpSpPr>
        <p:grpSpPr>
          <a:xfrm>
            <a:off x="3762374" y="3221831"/>
            <a:ext cx="461964" cy="2642547"/>
            <a:chOff x="3762374" y="3221831"/>
            <a:chExt cx="461964" cy="2642547"/>
          </a:xfrm>
        </p:grpSpPr>
        <p:sp>
          <p:nvSpPr>
            <p:cNvPr id="12" name="Oval 11">
              <a:extLst>
                <a:ext uri="{FF2B5EF4-FFF2-40B4-BE49-F238E27FC236}">
                  <a16:creationId xmlns:a16="http://schemas.microsoft.com/office/drawing/2014/main" id="{4FA8464E-4820-0D4F-9BB2-C0E10B200ECE}"/>
                </a:ext>
              </a:extLst>
            </p:cNvPr>
            <p:cNvSpPr/>
            <p:nvPr/>
          </p:nvSpPr>
          <p:spPr>
            <a:xfrm>
              <a:off x="3762375" y="3221831"/>
              <a:ext cx="461963" cy="414338"/>
            </a:xfrm>
            <a:prstGeom prst="ellipse">
              <a:avLst/>
            </a:prstGeom>
            <a:solidFill>
              <a:schemeClr val="tx1">
                <a:alpha val="45000"/>
              </a:schemeClr>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360BE1C9-33C5-644F-9C5F-32F8762E813B}"/>
                </a:ext>
              </a:extLst>
            </p:cNvPr>
            <p:cNvSpPr/>
            <p:nvPr/>
          </p:nvSpPr>
          <p:spPr>
            <a:xfrm>
              <a:off x="3762375" y="3644053"/>
              <a:ext cx="461963" cy="414338"/>
            </a:xfrm>
            <a:prstGeom prst="ellipse">
              <a:avLst/>
            </a:prstGeom>
            <a:solidFill>
              <a:schemeClr val="tx1">
                <a:alpha val="51000"/>
              </a:schemeClr>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501E0F2F-1142-604F-9470-D467CF15630D}"/>
                </a:ext>
              </a:extLst>
            </p:cNvPr>
            <p:cNvSpPr/>
            <p:nvPr/>
          </p:nvSpPr>
          <p:spPr>
            <a:xfrm>
              <a:off x="3762375" y="5017177"/>
              <a:ext cx="461963" cy="414338"/>
            </a:xfrm>
            <a:prstGeom prst="ellipse">
              <a:avLst/>
            </a:prstGeom>
            <a:solidFill>
              <a:schemeClr val="tx1">
                <a:alpha val="32000"/>
              </a:schemeClr>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3BB03C6B-86E9-8648-BD9E-E412A5187F14}"/>
                </a:ext>
              </a:extLst>
            </p:cNvPr>
            <p:cNvSpPr/>
            <p:nvPr/>
          </p:nvSpPr>
          <p:spPr>
            <a:xfrm>
              <a:off x="3762374" y="5450040"/>
              <a:ext cx="461963" cy="414338"/>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081ECB4B-5C7C-0743-A83E-7DD611529577}"/>
                </a:ext>
              </a:extLst>
            </p:cNvPr>
            <p:cNvSpPr txBox="1"/>
            <p:nvPr/>
          </p:nvSpPr>
          <p:spPr>
            <a:xfrm>
              <a:off x="3871910" y="4034283"/>
              <a:ext cx="185737" cy="923330"/>
            </a:xfrm>
            <a:prstGeom prst="rect">
              <a:avLst/>
            </a:prstGeom>
            <a:noFill/>
          </p:spPr>
          <p:txBody>
            <a:bodyPr wrap="square" rtlCol="0">
              <a:spAutoFit/>
            </a:bodyPr>
            <a:lstStyle/>
            <a:p>
              <a:r>
                <a:rPr lang="en-US" dirty="0"/>
                <a:t>.</a:t>
              </a:r>
            </a:p>
            <a:p>
              <a:r>
                <a:rPr lang="en-US" dirty="0"/>
                <a:t>.</a:t>
              </a:r>
            </a:p>
            <a:p>
              <a:r>
                <a:rPr lang="en-US" dirty="0"/>
                <a:t>.</a:t>
              </a:r>
            </a:p>
          </p:txBody>
        </p:sp>
      </p:grpSp>
      <p:grpSp>
        <p:nvGrpSpPr>
          <p:cNvPr id="36" name="Group 35">
            <a:extLst>
              <a:ext uri="{FF2B5EF4-FFF2-40B4-BE49-F238E27FC236}">
                <a16:creationId xmlns:a16="http://schemas.microsoft.com/office/drawing/2014/main" id="{470D2E71-6334-6648-9891-9FCC49635657}"/>
              </a:ext>
            </a:extLst>
          </p:cNvPr>
          <p:cNvGrpSpPr/>
          <p:nvPr/>
        </p:nvGrpSpPr>
        <p:grpSpPr>
          <a:xfrm>
            <a:off x="6688929" y="3221831"/>
            <a:ext cx="461964" cy="2642547"/>
            <a:chOff x="6688929" y="3221831"/>
            <a:chExt cx="461964" cy="2642547"/>
          </a:xfrm>
        </p:grpSpPr>
        <p:sp>
          <p:nvSpPr>
            <p:cNvPr id="19" name="Oval 18">
              <a:extLst>
                <a:ext uri="{FF2B5EF4-FFF2-40B4-BE49-F238E27FC236}">
                  <a16:creationId xmlns:a16="http://schemas.microsoft.com/office/drawing/2014/main" id="{7EBB5E09-197E-1D40-BEFA-5509D1AD7DC6}"/>
                </a:ext>
              </a:extLst>
            </p:cNvPr>
            <p:cNvSpPr/>
            <p:nvPr/>
          </p:nvSpPr>
          <p:spPr>
            <a:xfrm>
              <a:off x="6688930" y="3221831"/>
              <a:ext cx="461963" cy="414338"/>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16451F44-15ED-274D-A734-082027BA3D86}"/>
                </a:ext>
              </a:extLst>
            </p:cNvPr>
            <p:cNvSpPr/>
            <p:nvPr/>
          </p:nvSpPr>
          <p:spPr>
            <a:xfrm>
              <a:off x="6688930" y="3644053"/>
              <a:ext cx="461963" cy="414338"/>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BEEE62FC-39F5-274A-9E43-E1EE1944CA46}"/>
                </a:ext>
              </a:extLst>
            </p:cNvPr>
            <p:cNvSpPr/>
            <p:nvPr/>
          </p:nvSpPr>
          <p:spPr>
            <a:xfrm>
              <a:off x="6688930" y="5017177"/>
              <a:ext cx="461963" cy="414338"/>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0AF3FE92-D36D-2E45-9328-BA2744C48B5F}"/>
                </a:ext>
              </a:extLst>
            </p:cNvPr>
            <p:cNvSpPr/>
            <p:nvPr/>
          </p:nvSpPr>
          <p:spPr>
            <a:xfrm>
              <a:off x="6688929" y="5450040"/>
              <a:ext cx="461963" cy="414338"/>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9FCEE4FD-CA9B-7947-A7C7-D8888AC47540}"/>
                </a:ext>
              </a:extLst>
            </p:cNvPr>
            <p:cNvSpPr txBox="1"/>
            <p:nvPr/>
          </p:nvSpPr>
          <p:spPr>
            <a:xfrm>
              <a:off x="6798464" y="3978329"/>
              <a:ext cx="185737" cy="923330"/>
            </a:xfrm>
            <a:prstGeom prst="rect">
              <a:avLst/>
            </a:prstGeom>
            <a:noFill/>
          </p:spPr>
          <p:txBody>
            <a:bodyPr wrap="square" rtlCol="0">
              <a:spAutoFit/>
            </a:bodyPr>
            <a:lstStyle/>
            <a:p>
              <a:r>
                <a:rPr lang="en-US" dirty="0"/>
                <a:t>.</a:t>
              </a:r>
            </a:p>
            <a:p>
              <a:r>
                <a:rPr lang="en-US" dirty="0"/>
                <a:t>.</a:t>
              </a:r>
            </a:p>
            <a:p>
              <a:r>
                <a:rPr lang="en-US" dirty="0"/>
                <a:t>.</a:t>
              </a:r>
            </a:p>
          </p:txBody>
        </p:sp>
      </p:grpSp>
      <p:grpSp>
        <p:nvGrpSpPr>
          <p:cNvPr id="37" name="Group 36">
            <a:extLst>
              <a:ext uri="{FF2B5EF4-FFF2-40B4-BE49-F238E27FC236}">
                <a16:creationId xmlns:a16="http://schemas.microsoft.com/office/drawing/2014/main" id="{EC4B585F-D806-594F-B3B3-BBAD4FCB4BCA}"/>
              </a:ext>
            </a:extLst>
          </p:cNvPr>
          <p:cNvGrpSpPr/>
          <p:nvPr/>
        </p:nvGrpSpPr>
        <p:grpSpPr>
          <a:xfrm>
            <a:off x="9132088" y="3436884"/>
            <a:ext cx="483396" cy="2100351"/>
            <a:chOff x="9132088" y="3436884"/>
            <a:chExt cx="483396" cy="2100351"/>
          </a:xfrm>
        </p:grpSpPr>
        <p:sp>
          <p:nvSpPr>
            <p:cNvPr id="29" name="Oval 28">
              <a:extLst>
                <a:ext uri="{FF2B5EF4-FFF2-40B4-BE49-F238E27FC236}">
                  <a16:creationId xmlns:a16="http://schemas.microsoft.com/office/drawing/2014/main" id="{338D9667-7308-D64E-A5B2-2B7046FB108E}"/>
                </a:ext>
              </a:extLst>
            </p:cNvPr>
            <p:cNvSpPr/>
            <p:nvPr/>
          </p:nvSpPr>
          <p:spPr>
            <a:xfrm>
              <a:off x="9132089" y="3436884"/>
              <a:ext cx="461963" cy="414338"/>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473D6C21-ADF1-B546-96DB-EE63D3C28D57}"/>
                </a:ext>
              </a:extLst>
            </p:cNvPr>
            <p:cNvSpPr/>
            <p:nvPr/>
          </p:nvSpPr>
          <p:spPr>
            <a:xfrm>
              <a:off x="9132088" y="3851222"/>
              <a:ext cx="461963" cy="414338"/>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ED2E56FD-DC2F-9241-9CE7-6616A40C406C}"/>
                </a:ext>
              </a:extLst>
            </p:cNvPr>
            <p:cNvSpPr/>
            <p:nvPr/>
          </p:nvSpPr>
          <p:spPr>
            <a:xfrm>
              <a:off x="9141603" y="4302020"/>
              <a:ext cx="461963" cy="414338"/>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3569D032-E8FF-8246-AB64-15B3D0879E18}"/>
                </a:ext>
              </a:extLst>
            </p:cNvPr>
            <p:cNvSpPr/>
            <p:nvPr/>
          </p:nvSpPr>
          <p:spPr>
            <a:xfrm>
              <a:off x="9141603" y="4716358"/>
              <a:ext cx="461963" cy="414338"/>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4C7F8644-091A-8744-A2ED-CEA5B63E383B}"/>
                </a:ext>
              </a:extLst>
            </p:cNvPr>
            <p:cNvSpPr/>
            <p:nvPr/>
          </p:nvSpPr>
          <p:spPr>
            <a:xfrm>
              <a:off x="9153521" y="5122897"/>
              <a:ext cx="461963" cy="414338"/>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6" name="Straight Connector 15">
            <a:extLst>
              <a:ext uri="{FF2B5EF4-FFF2-40B4-BE49-F238E27FC236}">
                <a16:creationId xmlns:a16="http://schemas.microsoft.com/office/drawing/2014/main" id="{1F932CED-5851-424E-B08F-875F9C7F611C}"/>
              </a:ext>
            </a:extLst>
          </p:cNvPr>
          <p:cNvCxnSpPr>
            <a:cxnSpLocks/>
            <a:endCxn id="12" idx="2"/>
          </p:cNvCxnSpPr>
          <p:nvPr/>
        </p:nvCxnSpPr>
        <p:spPr>
          <a:xfrm>
            <a:off x="1528763" y="2921794"/>
            <a:ext cx="2233612" cy="507206"/>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ED988A74-323D-194D-9C21-12B521C9AEA0}"/>
              </a:ext>
            </a:extLst>
          </p:cNvPr>
          <p:cNvCxnSpPr>
            <a:cxnSpLocks/>
            <a:endCxn id="13" idx="2"/>
          </p:cNvCxnSpPr>
          <p:nvPr/>
        </p:nvCxnSpPr>
        <p:spPr>
          <a:xfrm>
            <a:off x="1528763" y="2921794"/>
            <a:ext cx="2233612" cy="929428"/>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2B44B37-7A7E-4143-AA0B-3422B07C36E6}"/>
              </a:ext>
            </a:extLst>
          </p:cNvPr>
          <p:cNvCxnSpPr>
            <a:cxnSpLocks/>
            <a:endCxn id="14" idx="1"/>
          </p:cNvCxnSpPr>
          <p:nvPr/>
        </p:nvCxnSpPr>
        <p:spPr>
          <a:xfrm>
            <a:off x="1528763" y="2921794"/>
            <a:ext cx="2301265" cy="215606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B1AEB62D-7676-A241-8E9B-229FC6D1FF1E}"/>
              </a:ext>
            </a:extLst>
          </p:cNvPr>
          <p:cNvCxnSpPr>
            <a:cxnSpLocks/>
            <a:endCxn id="15" idx="2"/>
          </p:cNvCxnSpPr>
          <p:nvPr/>
        </p:nvCxnSpPr>
        <p:spPr>
          <a:xfrm>
            <a:off x="1528763" y="2921794"/>
            <a:ext cx="2233611" cy="2735415"/>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E126CFF3-C416-9B42-8861-B350E747090F}"/>
              </a:ext>
            </a:extLst>
          </p:cNvPr>
          <p:cNvCxnSpPr>
            <a:cxnSpLocks/>
            <a:endCxn id="12" idx="2"/>
          </p:cNvCxnSpPr>
          <p:nvPr/>
        </p:nvCxnSpPr>
        <p:spPr>
          <a:xfrm>
            <a:off x="1481142" y="3276521"/>
            <a:ext cx="2281233" cy="152479"/>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E21A437C-B353-9644-818C-33C8202C64BA}"/>
              </a:ext>
            </a:extLst>
          </p:cNvPr>
          <p:cNvCxnSpPr>
            <a:cxnSpLocks/>
            <a:endCxn id="13" idx="2"/>
          </p:cNvCxnSpPr>
          <p:nvPr/>
        </p:nvCxnSpPr>
        <p:spPr>
          <a:xfrm>
            <a:off x="1481142" y="3276521"/>
            <a:ext cx="2281233" cy="574701"/>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095B5829-7B66-4B46-879E-D6E8A707C3BA}"/>
              </a:ext>
            </a:extLst>
          </p:cNvPr>
          <p:cNvCxnSpPr>
            <a:cxnSpLocks/>
            <a:endCxn id="14" idx="1"/>
          </p:cNvCxnSpPr>
          <p:nvPr/>
        </p:nvCxnSpPr>
        <p:spPr>
          <a:xfrm>
            <a:off x="1481142" y="3276521"/>
            <a:ext cx="2348886" cy="1801334"/>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6BA80796-BF3E-AF41-9294-17E04E54D19D}"/>
              </a:ext>
            </a:extLst>
          </p:cNvPr>
          <p:cNvCxnSpPr>
            <a:cxnSpLocks/>
            <a:endCxn id="15" idx="2"/>
          </p:cNvCxnSpPr>
          <p:nvPr/>
        </p:nvCxnSpPr>
        <p:spPr>
          <a:xfrm>
            <a:off x="1481142" y="3276521"/>
            <a:ext cx="2281232" cy="2380688"/>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868B5889-27E4-8346-A574-A31EF4D57030}"/>
              </a:ext>
            </a:extLst>
          </p:cNvPr>
          <p:cNvCxnSpPr>
            <a:cxnSpLocks/>
            <a:endCxn id="12" idx="2"/>
          </p:cNvCxnSpPr>
          <p:nvPr/>
        </p:nvCxnSpPr>
        <p:spPr>
          <a:xfrm flipV="1">
            <a:off x="1515162" y="3429000"/>
            <a:ext cx="2247213" cy="315928"/>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9056B6BF-5938-1247-A258-58ADEE2A3AEC}"/>
              </a:ext>
            </a:extLst>
          </p:cNvPr>
          <p:cNvCxnSpPr>
            <a:cxnSpLocks/>
            <a:endCxn id="13" idx="2"/>
          </p:cNvCxnSpPr>
          <p:nvPr/>
        </p:nvCxnSpPr>
        <p:spPr>
          <a:xfrm>
            <a:off x="1515162" y="3744927"/>
            <a:ext cx="2247213" cy="106295"/>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3F2CF0C0-3398-AF41-8574-B71F34578255}"/>
              </a:ext>
            </a:extLst>
          </p:cNvPr>
          <p:cNvCxnSpPr>
            <a:cxnSpLocks/>
            <a:endCxn id="14" idx="1"/>
          </p:cNvCxnSpPr>
          <p:nvPr/>
        </p:nvCxnSpPr>
        <p:spPr>
          <a:xfrm>
            <a:off x="1515162" y="3744927"/>
            <a:ext cx="2314866" cy="1332928"/>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E81EF9F6-FF31-2148-A4DE-E36D9EF1EE0F}"/>
              </a:ext>
            </a:extLst>
          </p:cNvPr>
          <p:cNvCxnSpPr>
            <a:cxnSpLocks/>
            <a:endCxn id="15" idx="2"/>
          </p:cNvCxnSpPr>
          <p:nvPr/>
        </p:nvCxnSpPr>
        <p:spPr>
          <a:xfrm>
            <a:off x="1515162" y="3744927"/>
            <a:ext cx="2247212" cy="1912282"/>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DE275446-EEA1-C549-992D-C6B12966826D}"/>
              </a:ext>
            </a:extLst>
          </p:cNvPr>
          <p:cNvCxnSpPr>
            <a:cxnSpLocks/>
            <a:endCxn id="12" idx="2"/>
          </p:cNvCxnSpPr>
          <p:nvPr/>
        </p:nvCxnSpPr>
        <p:spPr>
          <a:xfrm flipV="1">
            <a:off x="1494934" y="3429000"/>
            <a:ext cx="2267441" cy="1761370"/>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7104A622-0B5B-DC4F-9860-39411E57F790}"/>
              </a:ext>
            </a:extLst>
          </p:cNvPr>
          <p:cNvCxnSpPr>
            <a:cxnSpLocks/>
            <a:endCxn id="13" idx="2"/>
          </p:cNvCxnSpPr>
          <p:nvPr/>
        </p:nvCxnSpPr>
        <p:spPr>
          <a:xfrm flipV="1">
            <a:off x="1494934" y="3851222"/>
            <a:ext cx="2267441" cy="133914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BEBD2C96-0045-C84D-9C4D-DC9A77EC2041}"/>
              </a:ext>
            </a:extLst>
          </p:cNvPr>
          <p:cNvCxnSpPr>
            <a:cxnSpLocks/>
            <a:endCxn id="14" idx="2"/>
          </p:cNvCxnSpPr>
          <p:nvPr/>
        </p:nvCxnSpPr>
        <p:spPr>
          <a:xfrm>
            <a:off x="1494934" y="5190370"/>
            <a:ext cx="2267441" cy="33976"/>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8BC88CDF-1DE5-EC49-A642-6F3609D08502}"/>
              </a:ext>
            </a:extLst>
          </p:cNvPr>
          <p:cNvCxnSpPr>
            <a:cxnSpLocks/>
            <a:endCxn id="15" idx="2"/>
          </p:cNvCxnSpPr>
          <p:nvPr/>
        </p:nvCxnSpPr>
        <p:spPr>
          <a:xfrm>
            <a:off x="1494934" y="5190370"/>
            <a:ext cx="2267440" cy="466839"/>
          </a:xfrm>
          <a:prstGeom prst="line">
            <a:avLst/>
          </a:prstGeom>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A6E49033-7D71-4B45-864A-80FDD79BCEEC}"/>
              </a:ext>
            </a:extLst>
          </p:cNvPr>
          <p:cNvCxnSpPr>
            <a:cxnSpLocks/>
            <a:endCxn id="12" idx="2"/>
          </p:cNvCxnSpPr>
          <p:nvPr/>
        </p:nvCxnSpPr>
        <p:spPr>
          <a:xfrm flipV="1">
            <a:off x="1494934" y="3429000"/>
            <a:ext cx="2267441" cy="2217370"/>
          </a:xfrm>
          <a:prstGeom prst="line">
            <a:avLst/>
          </a:prstGeom>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BF2594CE-472A-BD4B-89E3-91DA4EC7ABCF}"/>
              </a:ext>
            </a:extLst>
          </p:cNvPr>
          <p:cNvCxnSpPr>
            <a:cxnSpLocks/>
            <a:endCxn id="13" idx="2"/>
          </p:cNvCxnSpPr>
          <p:nvPr/>
        </p:nvCxnSpPr>
        <p:spPr>
          <a:xfrm flipV="1">
            <a:off x="1494934" y="3851222"/>
            <a:ext cx="2267441" cy="1795148"/>
          </a:xfrm>
          <a:prstGeom prst="line">
            <a:avLst/>
          </a:prstGeom>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A18F52C9-4A29-C645-8CF7-C211317125C5}"/>
              </a:ext>
            </a:extLst>
          </p:cNvPr>
          <p:cNvCxnSpPr>
            <a:cxnSpLocks/>
            <a:endCxn id="14" idx="2"/>
          </p:cNvCxnSpPr>
          <p:nvPr/>
        </p:nvCxnSpPr>
        <p:spPr>
          <a:xfrm flipV="1">
            <a:off x="1494934" y="5224346"/>
            <a:ext cx="2267441" cy="42202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84DC0ACF-418F-084E-B075-DAFDAFC2D88B}"/>
              </a:ext>
            </a:extLst>
          </p:cNvPr>
          <p:cNvCxnSpPr>
            <a:cxnSpLocks/>
            <a:endCxn id="15" idx="2"/>
          </p:cNvCxnSpPr>
          <p:nvPr/>
        </p:nvCxnSpPr>
        <p:spPr>
          <a:xfrm>
            <a:off x="1494934" y="5646369"/>
            <a:ext cx="2267440" cy="10840"/>
          </a:xfrm>
          <a:prstGeom prst="line">
            <a:avLst/>
          </a:prstGeom>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A8394814-4BAA-8344-9489-EF341503713F}"/>
              </a:ext>
            </a:extLst>
          </p:cNvPr>
          <p:cNvCxnSpPr>
            <a:cxnSpLocks/>
            <a:endCxn id="12" idx="2"/>
          </p:cNvCxnSpPr>
          <p:nvPr/>
        </p:nvCxnSpPr>
        <p:spPr>
          <a:xfrm flipV="1">
            <a:off x="1528760" y="3429000"/>
            <a:ext cx="2233615" cy="2602520"/>
          </a:xfrm>
          <a:prstGeom prst="line">
            <a:avLst/>
          </a:prstGeom>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33F582B6-8EF1-3441-A802-287909667F39}"/>
              </a:ext>
            </a:extLst>
          </p:cNvPr>
          <p:cNvCxnSpPr>
            <a:cxnSpLocks/>
            <a:endCxn id="13" idx="2"/>
          </p:cNvCxnSpPr>
          <p:nvPr/>
        </p:nvCxnSpPr>
        <p:spPr>
          <a:xfrm flipV="1">
            <a:off x="1528760" y="3851222"/>
            <a:ext cx="2233615" cy="218029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F7F6E5C9-26EB-E343-8A11-0868692BA837}"/>
              </a:ext>
            </a:extLst>
          </p:cNvPr>
          <p:cNvCxnSpPr>
            <a:cxnSpLocks/>
            <a:endCxn id="14" idx="2"/>
          </p:cNvCxnSpPr>
          <p:nvPr/>
        </p:nvCxnSpPr>
        <p:spPr>
          <a:xfrm flipV="1">
            <a:off x="1528760" y="5224346"/>
            <a:ext cx="2233615" cy="807174"/>
          </a:xfrm>
          <a:prstGeom prst="line">
            <a:avLst/>
          </a:prstGeom>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93B52E68-A267-C746-B744-75BF5DC86BCA}"/>
              </a:ext>
            </a:extLst>
          </p:cNvPr>
          <p:cNvCxnSpPr>
            <a:cxnSpLocks/>
            <a:endCxn id="15" idx="2"/>
          </p:cNvCxnSpPr>
          <p:nvPr/>
        </p:nvCxnSpPr>
        <p:spPr>
          <a:xfrm flipV="1">
            <a:off x="1528760" y="5657209"/>
            <a:ext cx="2233614" cy="414186"/>
          </a:xfrm>
          <a:prstGeom prst="line">
            <a:avLst/>
          </a:prstGeom>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4501CBFE-87FA-CC4B-BCE2-060D3FAA7603}"/>
              </a:ext>
            </a:extLst>
          </p:cNvPr>
          <p:cNvCxnSpPr>
            <a:cxnSpLocks/>
            <a:endCxn id="19" idx="2"/>
          </p:cNvCxnSpPr>
          <p:nvPr/>
        </p:nvCxnSpPr>
        <p:spPr>
          <a:xfrm flipV="1">
            <a:off x="4208862" y="3429000"/>
            <a:ext cx="2480068" cy="7884"/>
          </a:xfrm>
          <a:prstGeom prst="line">
            <a:avLst/>
          </a:prstGeom>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EA6CF435-1B10-3D42-929A-F2D0DB0CB7A9}"/>
              </a:ext>
            </a:extLst>
          </p:cNvPr>
          <p:cNvCxnSpPr>
            <a:cxnSpLocks/>
            <a:endCxn id="20" idx="2"/>
          </p:cNvCxnSpPr>
          <p:nvPr/>
        </p:nvCxnSpPr>
        <p:spPr>
          <a:xfrm>
            <a:off x="4208862" y="3436884"/>
            <a:ext cx="2480068" cy="414338"/>
          </a:xfrm>
          <a:prstGeom prst="line">
            <a:avLst/>
          </a:prstGeom>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47766B44-B50F-134D-BD54-44A24C7C559E}"/>
              </a:ext>
            </a:extLst>
          </p:cNvPr>
          <p:cNvCxnSpPr>
            <a:cxnSpLocks/>
            <a:endCxn id="21" idx="2"/>
          </p:cNvCxnSpPr>
          <p:nvPr/>
        </p:nvCxnSpPr>
        <p:spPr>
          <a:xfrm>
            <a:off x="4208862" y="3436884"/>
            <a:ext cx="2480068" cy="1787462"/>
          </a:xfrm>
          <a:prstGeom prst="line">
            <a:avLst/>
          </a:prstGeom>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59B9A2D8-7E01-B74E-AA49-D5DE1279767F}"/>
              </a:ext>
            </a:extLst>
          </p:cNvPr>
          <p:cNvCxnSpPr>
            <a:cxnSpLocks/>
            <a:endCxn id="22" idx="2"/>
          </p:cNvCxnSpPr>
          <p:nvPr/>
        </p:nvCxnSpPr>
        <p:spPr>
          <a:xfrm>
            <a:off x="4208862" y="3436884"/>
            <a:ext cx="2480067" cy="2220325"/>
          </a:xfrm>
          <a:prstGeom prst="line">
            <a:avLst/>
          </a:prstGeom>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C3CE3D00-F631-1D4E-86BE-FCACA7AB4613}"/>
              </a:ext>
            </a:extLst>
          </p:cNvPr>
          <p:cNvCxnSpPr>
            <a:cxnSpLocks/>
            <a:endCxn id="19" idx="2"/>
          </p:cNvCxnSpPr>
          <p:nvPr/>
        </p:nvCxnSpPr>
        <p:spPr>
          <a:xfrm flipV="1">
            <a:off x="4234465" y="3429000"/>
            <a:ext cx="2454465" cy="430106"/>
          </a:xfrm>
          <a:prstGeom prst="line">
            <a:avLst/>
          </a:prstGeom>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3A3E71F4-288F-F64C-B0BC-DF8825E43227}"/>
              </a:ext>
            </a:extLst>
          </p:cNvPr>
          <p:cNvCxnSpPr>
            <a:cxnSpLocks/>
            <a:endCxn id="20" idx="2"/>
          </p:cNvCxnSpPr>
          <p:nvPr/>
        </p:nvCxnSpPr>
        <p:spPr>
          <a:xfrm flipV="1">
            <a:off x="4234465" y="3851222"/>
            <a:ext cx="2454465" cy="7884"/>
          </a:xfrm>
          <a:prstGeom prst="line">
            <a:avLst/>
          </a:prstGeom>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661C35C3-BEEC-8B42-9411-DC9618A17BAF}"/>
              </a:ext>
            </a:extLst>
          </p:cNvPr>
          <p:cNvCxnSpPr>
            <a:cxnSpLocks/>
            <a:endCxn id="21" idx="2"/>
          </p:cNvCxnSpPr>
          <p:nvPr/>
        </p:nvCxnSpPr>
        <p:spPr>
          <a:xfrm>
            <a:off x="4234465" y="3859106"/>
            <a:ext cx="2454465" cy="136524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9B50BA90-518B-2049-98A6-91D70E78DE9F}"/>
              </a:ext>
            </a:extLst>
          </p:cNvPr>
          <p:cNvCxnSpPr>
            <a:cxnSpLocks/>
            <a:endCxn id="22" idx="2"/>
          </p:cNvCxnSpPr>
          <p:nvPr/>
        </p:nvCxnSpPr>
        <p:spPr>
          <a:xfrm>
            <a:off x="4234465" y="3859106"/>
            <a:ext cx="2454464" cy="1798103"/>
          </a:xfrm>
          <a:prstGeom prst="line">
            <a:avLst/>
          </a:prstGeom>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D44D9554-63ED-4740-9481-D7382947D6D6}"/>
              </a:ext>
            </a:extLst>
          </p:cNvPr>
          <p:cNvCxnSpPr>
            <a:cxnSpLocks/>
            <a:stCxn id="14" idx="6"/>
            <a:endCxn id="19" idx="2"/>
          </p:cNvCxnSpPr>
          <p:nvPr/>
        </p:nvCxnSpPr>
        <p:spPr>
          <a:xfrm flipV="1">
            <a:off x="4224338" y="3429000"/>
            <a:ext cx="2464592" cy="1795346"/>
          </a:xfrm>
          <a:prstGeom prst="line">
            <a:avLst/>
          </a:prstGeom>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1D7A2C4F-A17C-DF4C-B0C6-DCB4EC7A88C2}"/>
              </a:ext>
            </a:extLst>
          </p:cNvPr>
          <p:cNvCxnSpPr>
            <a:cxnSpLocks/>
            <a:endCxn id="20" idx="2"/>
          </p:cNvCxnSpPr>
          <p:nvPr/>
        </p:nvCxnSpPr>
        <p:spPr>
          <a:xfrm flipV="1">
            <a:off x="4218391" y="3851222"/>
            <a:ext cx="2470539" cy="1365398"/>
          </a:xfrm>
          <a:prstGeom prst="line">
            <a:avLst/>
          </a:prstGeom>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29ED9993-E517-024B-8298-E0444B8D2048}"/>
              </a:ext>
            </a:extLst>
          </p:cNvPr>
          <p:cNvCxnSpPr>
            <a:cxnSpLocks/>
            <a:endCxn id="21" idx="2"/>
          </p:cNvCxnSpPr>
          <p:nvPr/>
        </p:nvCxnSpPr>
        <p:spPr>
          <a:xfrm>
            <a:off x="4176716" y="5216620"/>
            <a:ext cx="2512214" cy="7726"/>
          </a:xfrm>
          <a:prstGeom prst="line">
            <a:avLst/>
          </a:prstGeom>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69F3070F-24CA-BF49-A200-21A6214EA408}"/>
              </a:ext>
            </a:extLst>
          </p:cNvPr>
          <p:cNvCxnSpPr>
            <a:cxnSpLocks/>
            <a:stCxn id="14" idx="6"/>
            <a:endCxn id="22" idx="2"/>
          </p:cNvCxnSpPr>
          <p:nvPr/>
        </p:nvCxnSpPr>
        <p:spPr>
          <a:xfrm>
            <a:off x="4224338" y="5224346"/>
            <a:ext cx="2464591" cy="432863"/>
          </a:xfrm>
          <a:prstGeom prst="line">
            <a:avLst/>
          </a:prstGeom>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54100ECB-3D44-A042-802D-40CC26F25D02}"/>
              </a:ext>
            </a:extLst>
          </p:cNvPr>
          <p:cNvCxnSpPr>
            <a:cxnSpLocks/>
            <a:endCxn id="19" idx="2"/>
          </p:cNvCxnSpPr>
          <p:nvPr/>
        </p:nvCxnSpPr>
        <p:spPr>
          <a:xfrm flipV="1">
            <a:off x="4234465" y="3429000"/>
            <a:ext cx="2454465" cy="222821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54AA8D85-4F83-1441-AE04-87C9C80F0325}"/>
              </a:ext>
            </a:extLst>
          </p:cNvPr>
          <p:cNvCxnSpPr>
            <a:cxnSpLocks/>
            <a:endCxn id="20" idx="2"/>
          </p:cNvCxnSpPr>
          <p:nvPr/>
        </p:nvCxnSpPr>
        <p:spPr>
          <a:xfrm flipV="1">
            <a:off x="4234465" y="3851222"/>
            <a:ext cx="2454465" cy="1805988"/>
          </a:xfrm>
          <a:prstGeom prst="line">
            <a:avLst/>
          </a:prstGeom>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CD0FD916-FA60-3049-B590-6E0A362D5047}"/>
              </a:ext>
            </a:extLst>
          </p:cNvPr>
          <p:cNvCxnSpPr>
            <a:cxnSpLocks/>
            <a:endCxn id="21" idx="2"/>
          </p:cNvCxnSpPr>
          <p:nvPr/>
        </p:nvCxnSpPr>
        <p:spPr>
          <a:xfrm flipV="1">
            <a:off x="4234465" y="5224346"/>
            <a:ext cx="2454465" cy="432864"/>
          </a:xfrm>
          <a:prstGeom prst="line">
            <a:avLst/>
          </a:prstGeom>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389A68B3-D6BB-A94D-9EB1-1E2C145CC8A5}"/>
              </a:ext>
            </a:extLst>
          </p:cNvPr>
          <p:cNvCxnSpPr>
            <a:cxnSpLocks/>
            <a:endCxn id="22" idx="2"/>
          </p:cNvCxnSpPr>
          <p:nvPr/>
        </p:nvCxnSpPr>
        <p:spPr>
          <a:xfrm>
            <a:off x="4234465" y="5657209"/>
            <a:ext cx="245446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049C1339-5D33-CC46-A01C-FEBC8ADE4087}"/>
              </a:ext>
            </a:extLst>
          </p:cNvPr>
          <p:cNvCxnSpPr>
            <a:cxnSpLocks/>
            <a:endCxn id="29" idx="2"/>
          </p:cNvCxnSpPr>
          <p:nvPr/>
        </p:nvCxnSpPr>
        <p:spPr>
          <a:xfrm>
            <a:off x="7150892" y="3432447"/>
            <a:ext cx="1981197" cy="211606"/>
          </a:xfrm>
          <a:prstGeom prst="line">
            <a:avLst/>
          </a:prstGeom>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97694DF7-CB7D-6F4E-B940-837C59555A05}"/>
              </a:ext>
            </a:extLst>
          </p:cNvPr>
          <p:cNvCxnSpPr>
            <a:cxnSpLocks/>
            <a:endCxn id="30" idx="2"/>
          </p:cNvCxnSpPr>
          <p:nvPr/>
        </p:nvCxnSpPr>
        <p:spPr>
          <a:xfrm>
            <a:off x="7150892" y="3432447"/>
            <a:ext cx="1981196" cy="625944"/>
          </a:xfrm>
          <a:prstGeom prst="line">
            <a:avLst/>
          </a:prstGeom>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1866B615-DA99-1C4F-B2ED-17724A034AD6}"/>
              </a:ext>
            </a:extLst>
          </p:cNvPr>
          <p:cNvCxnSpPr>
            <a:cxnSpLocks/>
            <a:endCxn id="31" idx="2"/>
          </p:cNvCxnSpPr>
          <p:nvPr/>
        </p:nvCxnSpPr>
        <p:spPr>
          <a:xfrm>
            <a:off x="7150892" y="3432447"/>
            <a:ext cx="1990711" cy="1076742"/>
          </a:xfrm>
          <a:prstGeom prst="line">
            <a:avLst/>
          </a:prstGeom>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1436E09A-FFBD-564B-8DA2-0CB02E7BCC5A}"/>
              </a:ext>
            </a:extLst>
          </p:cNvPr>
          <p:cNvCxnSpPr>
            <a:cxnSpLocks/>
            <a:endCxn id="32" idx="2"/>
          </p:cNvCxnSpPr>
          <p:nvPr/>
        </p:nvCxnSpPr>
        <p:spPr>
          <a:xfrm>
            <a:off x="7150892" y="3432447"/>
            <a:ext cx="1990711" cy="149108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AB34593A-1215-314A-87D1-8E50EEC667E6}"/>
              </a:ext>
            </a:extLst>
          </p:cNvPr>
          <p:cNvCxnSpPr>
            <a:cxnSpLocks/>
            <a:stCxn id="19" idx="6"/>
            <a:endCxn id="33" idx="2"/>
          </p:cNvCxnSpPr>
          <p:nvPr/>
        </p:nvCxnSpPr>
        <p:spPr>
          <a:xfrm>
            <a:off x="7150893" y="3429000"/>
            <a:ext cx="2002628" cy="1901066"/>
          </a:xfrm>
          <a:prstGeom prst="line">
            <a:avLst/>
          </a:prstGeom>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2FE286B8-39D5-664E-A3D1-EC55248982EE}"/>
              </a:ext>
            </a:extLst>
          </p:cNvPr>
          <p:cNvCxnSpPr>
            <a:cxnSpLocks/>
            <a:endCxn id="29" idx="2"/>
          </p:cNvCxnSpPr>
          <p:nvPr/>
        </p:nvCxnSpPr>
        <p:spPr>
          <a:xfrm flipV="1">
            <a:off x="7134227" y="3644053"/>
            <a:ext cx="1997862" cy="199286"/>
          </a:xfrm>
          <a:prstGeom prst="line">
            <a:avLst/>
          </a:prstGeom>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8B136AFB-327D-914B-8E5B-BE5B4CF60914}"/>
              </a:ext>
            </a:extLst>
          </p:cNvPr>
          <p:cNvCxnSpPr>
            <a:cxnSpLocks/>
            <a:endCxn id="30" idx="2"/>
          </p:cNvCxnSpPr>
          <p:nvPr/>
        </p:nvCxnSpPr>
        <p:spPr>
          <a:xfrm>
            <a:off x="7134227" y="3843338"/>
            <a:ext cx="1997861" cy="215053"/>
          </a:xfrm>
          <a:prstGeom prst="line">
            <a:avLst/>
          </a:prstGeom>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6728A62E-558E-8041-BA3F-86B530F92623}"/>
              </a:ext>
            </a:extLst>
          </p:cNvPr>
          <p:cNvCxnSpPr>
            <a:cxnSpLocks/>
            <a:endCxn id="31" idx="2"/>
          </p:cNvCxnSpPr>
          <p:nvPr/>
        </p:nvCxnSpPr>
        <p:spPr>
          <a:xfrm>
            <a:off x="7134227" y="3843338"/>
            <a:ext cx="2007376" cy="665851"/>
          </a:xfrm>
          <a:prstGeom prst="line">
            <a:avLst/>
          </a:prstGeom>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B00F6282-95A9-CC4D-AC91-2BAF92E79217}"/>
              </a:ext>
            </a:extLst>
          </p:cNvPr>
          <p:cNvCxnSpPr>
            <a:cxnSpLocks/>
            <a:endCxn id="32" idx="2"/>
          </p:cNvCxnSpPr>
          <p:nvPr/>
        </p:nvCxnSpPr>
        <p:spPr>
          <a:xfrm>
            <a:off x="7134227" y="3843338"/>
            <a:ext cx="2007376" cy="1080189"/>
          </a:xfrm>
          <a:prstGeom prst="line">
            <a:avLst/>
          </a:prstGeom>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F0F972C9-F38A-2146-822F-F6BDFD45AC24}"/>
              </a:ext>
            </a:extLst>
          </p:cNvPr>
          <p:cNvCxnSpPr>
            <a:cxnSpLocks/>
            <a:endCxn id="33" idx="2"/>
          </p:cNvCxnSpPr>
          <p:nvPr/>
        </p:nvCxnSpPr>
        <p:spPr>
          <a:xfrm>
            <a:off x="7134228" y="3839891"/>
            <a:ext cx="2019293" cy="1490175"/>
          </a:xfrm>
          <a:prstGeom prst="line">
            <a:avLst/>
          </a:prstGeom>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69CAE411-560A-C642-85F1-819A127C5D26}"/>
              </a:ext>
            </a:extLst>
          </p:cNvPr>
          <p:cNvCxnSpPr>
            <a:cxnSpLocks/>
            <a:endCxn id="29" idx="2"/>
          </p:cNvCxnSpPr>
          <p:nvPr/>
        </p:nvCxnSpPr>
        <p:spPr>
          <a:xfrm flipV="1">
            <a:off x="7147313" y="3644053"/>
            <a:ext cx="1984776" cy="158374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CDD59DC9-FF05-8B41-AC7B-DF3856D2BC06}"/>
              </a:ext>
            </a:extLst>
          </p:cNvPr>
          <p:cNvCxnSpPr>
            <a:cxnSpLocks/>
            <a:endCxn id="30" idx="2"/>
          </p:cNvCxnSpPr>
          <p:nvPr/>
        </p:nvCxnSpPr>
        <p:spPr>
          <a:xfrm flipV="1">
            <a:off x="7147313" y="4058391"/>
            <a:ext cx="1984775" cy="1169402"/>
          </a:xfrm>
          <a:prstGeom prst="line">
            <a:avLst/>
          </a:prstGeom>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10344CA5-8C15-514E-85DB-E99BF2D19601}"/>
              </a:ext>
            </a:extLst>
          </p:cNvPr>
          <p:cNvCxnSpPr>
            <a:cxnSpLocks/>
            <a:endCxn id="31" idx="2"/>
          </p:cNvCxnSpPr>
          <p:nvPr/>
        </p:nvCxnSpPr>
        <p:spPr>
          <a:xfrm flipV="1">
            <a:off x="7147313" y="4509189"/>
            <a:ext cx="1994290" cy="718604"/>
          </a:xfrm>
          <a:prstGeom prst="line">
            <a:avLst/>
          </a:prstGeom>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C16A3927-F409-074E-A846-C7CFF8108E5D}"/>
              </a:ext>
            </a:extLst>
          </p:cNvPr>
          <p:cNvCxnSpPr>
            <a:cxnSpLocks/>
            <a:endCxn id="32" idx="2"/>
          </p:cNvCxnSpPr>
          <p:nvPr/>
        </p:nvCxnSpPr>
        <p:spPr>
          <a:xfrm flipV="1">
            <a:off x="7147313" y="4923527"/>
            <a:ext cx="1994290" cy="30426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DFB7F826-AEB4-3B45-9ACE-BF0DC642AC77}"/>
              </a:ext>
            </a:extLst>
          </p:cNvPr>
          <p:cNvCxnSpPr>
            <a:cxnSpLocks/>
            <a:endCxn id="33" idx="2"/>
          </p:cNvCxnSpPr>
          <p:nvPr/>
        </p:nvCxnSpPr>
        <p:spPr>
          <a:xfrm>
            <a:off x="7147314" y="5224346"/>
            <a:ext cx="2006207" cy="10572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0B903532-EA66-CD47-BF97-0E06A933878B}"/>
              </a:ext>
            </a:extLst>
          </p:cNvPr>
          <p:cNvCxnSpPr>
            <a:cxnSpLocks/>
            <a:endCxn id="29" idx="2"/>
          </p:cNvCxnSpPr>
          <p:nvPr/>
        </p:nvCxnSpPr>
        <p:spPr>
          <a:xfrm flipV="1">
            <a:off x="7129459" y="3644053"/>
            <a:ext cx="2002630" cy="1982478"/>
          </a:xfrm>
          <a:prstGeom prst="line">
            <a:avLst/>
          </a:prstGeom>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A7526632-F20F-F448-8089-708A04C05A20}"/>
              </a:ext>
            </a:extLst>
          </p:cNvPr>
          <p:cNvCxnSpPr>
            <a:cxnSpLocks/>
            <a:endCxn id="30" idx="2"/>
          </p:cNvCxnSpPr>
          <p:nvPr/>
        </p:nvCxnSpPr>
        <p:spPr>
          <a:xfrm flipV="1">
            <a:off x="7129459" y="4058391"/>
            <a:ext cx="2002629" cy="156814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63F96464-8248-1C47-83B9-6F78C1AA92CC}"/>
              </a:ext>
            </a:extLst>
          </p:cNvPr>
          <p:cNvCxnSpPr>
            <a:cxnSpLocks/>
            <a:endCxn id="31" idx="2"/>
          </p:cNvCxnSpPr>
          <p:nvPr/>
        </p:nvCxnSpPr>
        <p:spPr>
          <a:xfrm flipV="1">
            <a:off x="7129459" y="4509189"/>
            <a:ext cx="2012144" cy="1117342"/>
          </a:xfrm>
          <a:prstGeom prst="line">
            <a:avLst/>
          </a:prstGeom>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A9054466-2CBB-8740-96AA-24286739B2AA}"/>
              </a:ext>
            </a:extLst>
          </p:cNvPr>
          <p:cNvCxnSpPr>
            <a:cxnSpLocks/>
            <a:endCxn id="32" idx="2"/>
          </p:cNvCxnSpPr>
          <p:nvPr/>
        </p:nvCxnSpPr>
        <p:spPr>
          <a:xfrm flipV="1">
            <a:off x="7129459" y="4923527"/>
            <a:ext cx="2012144" cy="703004"/>
          </a:xfrm>
          <a:prstGeom prst="line">
            <a:avLst/>
          </a:prstGeom>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6E45355D-0B96-3640-99EF-4E22AFF2E3A4}"/>
              </a:ext>
            </a:extLst>
          </p:cNvPr>
          <p:cNvCxnSpPr>
            <a:cxnSpLocks/>
            <a:endCxn id="33" idx="2"/>
          </p:cNvCxnSpPr>
          <p:nvPr/>
        </p:nvCxnSpPr>
        <p:spPr>
          <a:xfrm flipV="1">
            <a:off x="7129460" y="5330066"/>
            <a:ext cx="2024061" cy="293018"/>
          </a:xfrm>
          <a:prstGeom prst="line">
            <a:avLst/>
          </a:prstGeom>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89F3B467-B820-B141-985F-09B0094C12F8}"/>
              </a:ext>
            </a:extLst>
          </p:cNvPr>
          <p:cNvSpPr txBox="1"/>
          <p:nvPr/>
        </p:nvSpPr>
        <p:spPr>
          <a:xfrm>
            <a:off x="484394" y="2552541"/>
            <a:ext cx="575992" cy="3970318"/>
          </a:xfrm>
          <a:prstGeom prst="rect">
            <a:avLst/>
          </a:prstGeom>
          <a:noFill/>
        </p:spPr>
        <p:txBody>
          <a:bodyPr wrap="none" rtlCol="0">
            <a:spAutoFit/>
          </a:bodyPr>
          <a:lstStyle/>
          <a:p>
            <a:r>
              <a:rPr lang="en-US" sz="1400" dirty="0"/>
              <a:t>[</a:t>
            </a:r>
          </a:p>
          <a:p>
            <a:r>
              <a:rPr lang="en-US" sz="1400" dirty="0"/>
              <a:t>0.87,</a:t>
            </a:r>
          </a:p>
          <a:p>
            <a:endParaRPr lang="en-US" sz="1400" dirty="0"/>
          </a:p>
          <a:p>
            <a:r>
              <a:rPr lang="en-US" sz="1400" dirty="0"/>
              <a:t>0.23,</a:t>
            </a:r>
          </a:p>
          <a:p>
            <a:endParaRPr lang="en-US" sz="1400" dirty="0"/>
          </a:p>
          <a:p>
            <a:r>
              <a:rPr lang="en-US" sz="1400" dirty="0"/>
              <a:t>0.01,</a:t>
            </a:r>
          </a:p>
          <a:p>
            <a:endParaRPr lang="en-US" sz="1400" dirty="0"/>
          </a:p>
          <a:p>
            <a:endParaRPr lang="en-US" sz="1400" dirty="0"/>
          </a:p>
          <a:p>
            <a:endParaRPr lang="en-US" sz="1400" dirty="0"/>
          </a:p>
          <a:p>
            <a:endParaRPr lang="en-US" sz="1400" dirty="0"/>
          </a:p>
          <a:p>
            <a:endParaRPr lang="en-US" sz="1400" dirty="0"/>
          </a:p>
          <a:p>
            <a:endParaRPr lang="en-US" sz="1400" dirty="0"/>
          </a:p>
          <a:p>
            <a:r>
              <a:rPr lang="en-US" sz="1400" dirty="0"/>
              <a:t>0.34</a:t>
            </a:r>
          </a:p>
          <a:p>
            <a:endParaRPr lang="en-US" sz="1400" dirty="0"/>
          </a:p>
          <a:p>
            <a:r>
              <a:rPr lang="en-US" sz="1400" dirty="0"/>
              <a:t>0.11</a:t>
            </a:r>
          </a:p>
          <a:p>
            <a:endParaRPr lang="en-US" sz="1400" dirty="0"/>
          </a:p>
          <a:p>
            <a:r>
              <a:rPr lang="en-US" sz="1400" dirty="0"/>
              <a:t>0.53</a:t>
            </a:r>
          </a:p>
          <a:p>
            <a:r>
              <a:rPr lang="en-US" sz="1400" dirty="0"/>
              <a:t>]</a:t>
            </a:r>
          </a:p>
        </p:txBody>
      </p:sp>
      <p:grpSp>
        <p:nvGrpSpPr>
          <p:cNvPr id="94" name="Group 93">
            <a:extLst>
              <a:ext uri="{FF2B5EF4-FFF2-40B4-BE49-F238E27FC236}">
                <a16:creationId xmlns:a16="http://schemas.microsoft.com/office/drawing/2014/main" id="{D1EDEAB3-B08F-0C45-A0C9-DC02314FC38E}"/>
              </a:ext>
            </a:extLst>
          </p:cNvPr>
          <p:cNvGrpSpPr/>
          <p:nvPr/>
        </p:nvGrpSpPr>
        <p:grpSpPr>
          <a:xfrm>
            <a:off x="1066797" y="2714625"/>
            <a:ext cx="461966" cy="3563939"/>
            <a:chOff x="1066797" y="2714625"/>
            <a:chExt cx="461966" cy="3563939"/>
          </a:xfrm>
        </p:grpSpPr>
        <p:sp>
          <p:nvSpPr>
            <p:cNvPr id="95" name="Oval 94">
              <a:extLst>
                <a:ext uri="{FF2B5EF4-FFF2-40B4-BE49-F238E27FC236}">
                  <a16:creationId xmlns:a16="http://schemas.microsoft.com/office/drawing/2014/main" id="{0E13EC3C-A3FE-A84C-89AE-6BFE81953AFF}"/>
                </a:ext>
              </a:extLst>
            </p:cNvPr>
            <p:cNvSpPr/>
            <p:nvPr/>
          </p:nvSpPr>
          <p:spPr>
            <a:xfrm>
              <a:off x="1066800" y="2714625"/>
              <a:ext cx="461963" cy="414338"/>
            </a:xfrm>
            <a:prstGeom prst="ellipse">
              <a:avLst/>
            </a:prstGeom>
            <a:solidFill>
              <a:schemeClr val="tx1">
                <a:alpha val="39000"/>
              </a:schemeClr>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a:extLst>
                <a:ext uri="{FF2B5EF4-FFF2-40B4-BE49-F238E27FC236}">
                  <a16:creationId xmlns:a16="http://schemas.microsoft.com/office/drawing/2014/main" id="{B02DECA1-F86F-E442-A148-8030C4263086}"/>
                </a:ext>
              </a:extLst>
            </p:cNvPr>
            <p:cNvSpPr/>
            <p:nvPr/>
          </p:nvSpPr>
          <p:spPr>
            <a:xfrm>
              <a:off x="1066799" y="3149653"/>
              <a:ext cx="461963" cy="414338"/>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Oval 96">
              <a:extLst>
                <a:ext uri="{FF2B5EF4-FFF2-40B4-BE49-F238E27FC236}">
                  <a16:creationId xmlns:a16="http://schemas.microsoft.com/office/drawing/2014/main" id="{B7D07C30-6598-1048-8E88-218791707748}"/>
                </a:ext>
              </a:extLst>
            </p:cNvPr>
            <p:cNvSpPr/>
            <p:nvPr/>
          </p:nvSpPr>
          <p:spPr>
            <a:xfrm>
              <a:off x="1066799" y="3563991"/>
              <a:ext cx="461963" cy="414338"/>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a:extLst>
                <a:ext uri="{FF2B5EF4-FFF2-40B4-BE49-F238E27FC236}">
                  <a16:creationId xmlns:a16="http://schemas.microsoft.com/office/drawing/2014/main" id="{5E72B03F-2140-0D45-ABCA-7900EDB97197}"/>
                </a:ext>
              </a:extLst>
            </p:cNvPr>
            <p:cNvSpPr/>
            <p:nvPr/>
          </p:nvSpPr>
          <p:spPr>
            <a:xfrm>
              <a:off x="1066798" y="5024862"/>
              <a:ext cx="461963" cy="414338"/>
            </a:xfrm>
            <a:prstGeom prst="ellipse">
              <a:avLst/>
            </a:prstGeom>
            <a:solidFill>
              <a:schemeClr val="tx1">
                <a:alpha val="40000"/>
              </a:schemeClr>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Oval 98">
              <a:extLst>
                <a:ext uri="{FF2B5EF4-FFF2-40B4-BE49-F238E27FC236}">
                  <a16:creationId xmlns:a16="http://schemas.microsoft.com/office/drawing/2014/main" id="{66779817-025B-0F43-8910-26DE84C35A79}"/>
                </a:ext>
              </a:extLst>
            </p:cNvPr>
            <p:cNvSpPr/>
            <p:nvPr/>
          </p:nvSpPr>
          <p:spPr>
            <a:xfrm>
              <a:off x="1066798" y="5439200"/>
              <a:ext cx="461963" cy="414338"/>
            </a:xfrm>
            <a:prstGeom prst="ellipse">
              <a:avLst/>
            </a:prstGeom>
            <a:solidFill>
              <a:schemeClr val="tx1">
                <a:alpha val="63000"/>
              </a:schemeClr>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a:extLst>
                <a:ext uri="{FF2B5EF4-FFF2-40B4-BE49-F238E27FC236}">
                  <a16:creationId xmlns:a16="http://schemas.microsoft.com/office/drawing/2014/main" id="{01CE20ED-6C9A-F64E-B0FC-8B78F37CB8B4}"/>
                </a:ext>
              </a:extLst>
            </p:cNvPr>
            <p:cNvSpPr/>
            <p:nvPr/>
          </p:nvSpPr>
          <p:spPr>
            <a:xfrm>
              <a:off x="1066797" y="5864226"/>
              <a:ext cx="461963" cy="414338"/>
            </a:xfrm>
            <a:prstGeom prst="ellipse">
              <a:avLst/>
            </a:prstGeom>
            <a:solidFill>
              <a:schemeClr val="tx1">
                <a:alpha val="41000"/>
              </a:schemeClr>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TextBox 100">
              <a:extLst>
                <a:ext uri="{FF2B5EF4-FFF2-40B4-BE49-F238E27FC236}">
                  <a16:creationId xmlns:a16="http://schemas.microsoft.com/office/drawing/2014/main" id="{814D274D-C65A-2547-9165-B153676AA7E8}"/>
                </a:ext>
              </a:extLst>
            </p:cNvPr>
            <p:cNvSpPr txBox="1"/>
            <p:nvPr/>
          </p:nvSpPr>
          <p:spPr>
            <a:xfrm>
              <a:off x="1204909" y="3989017"/>
              <a:ext cx="185737" cy="923330"/>
            </a:xfrm>
            <a:prstGeom prst="rect">
              <a:avLst/>
            </a:prstGeom>
            <a:noFill/>
          </p:spPr>
          <p:txBody>
            <a:bodyPr wrap="square" rtlCol="0">
              <a:spAutoFit/>
            </a:bodyPr>
            <a:lstStyle/>
            <a:p>
              <a:r>
                <a:rPr lang="en-US" dirty="0"/>
                <a:t>.</a:t>
              </a:r>
            </a:p>
            <a:p>
              <a:r>
                <a:rPr lang="en-US" dirty="0"/>
                <a:t>.</a:t>
              </a:r>
            </a:p>
            <a:p>
              <a:r>
                <a:rPr lang="en-US" dirty="0"/>
                <a:t>.</a:t>
              </a:r>
            </a:p>
          </p:txBody>
        </p:sp>
      </p:grpSp>
    </p:spTree>
    <p:extLst>
      <p:ext uri="{BB962C8B-B14F-4D97-AF65-F5344CB8AC3E}">
        <p14:creationId xmlns:p14="http://schemas.microsoft.com/office/powerpoint/2010/main" val="9302881"/>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a:xfrm>
            <a:off x="422536" y="27251"/>
            <a:ext cx="10058400" cy="1371600"/>
          </a:xfrm>
        </p:spPr>
        <p:txBody>
          <a:bodyPr/>
          <a:lstStyle/>
          <a:p>
            <a:r>
              <a:rPr lang="en-US" dirty="0">
                <a:latin typeface="Helvetica" pitchFamily="2" charset="0"/>
              </a:rPr>
              <a:t>Back Propagation Example</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p:txBody>
          <a:bodyPr>
            <a:normAutofit/>
          </a:bodyPr>
          <a:lstStyle/>
          <a:p>
            <a:endParaRPr lang="en-US" sz="2400" dirty="0">
              <a:latin typeface="Helvetica" pitchFamily="2" charset="0"/>
            </a:endParaRPr>
          </a:p>
          <a:p>
            <a:pPr marL="0" indent="0">
              <a:buNone/>
            </a:pPr>
            <a:endParaRPr lang="en-US" sz="2400" dirty="0">
              <a:latin typeface="Helvetica" pitchFamily="2" charset="0"/>
            </a:endParaRPr>
          </a:p>
        </p:txBody>
      </p:sp>
      <p:grpSp>
        <p:nvGrpSpPr>
          <p:cNvPr id="4" name="Group 3">
            <a:extLst>
              <a:ext uri="{FF2B5EF4-FFF2-40B4-BE49-F238E27FC236}">
                <a16:creationId xmlns:a16="http://schemas.microsoft.com/office/drawing/2014/main" id="{F2289EC0-BEE5-C54C-941C-D1D22C501FE9}"/>
              </a:ext>
            </a:extLst>
          </p:cNvPr>
          <p:cNvGrpSpPr/>
          <p:nvPr/>
        </p:nvGrpSpPr>
        <p:grpSpPr>
          <a:xfrm>
            <a:off x="1066799" y="2654306"/>
            <a:ext cx="8459767" cy="3092895"/>
            <a:chOff x="3375581" y="2991232"/>
            <a:chExt cx="4589912" cy="2034562"/>
          </a:xfrm>
        </p:grpSpPr>
        <p:sp>
          <p:nvSpPr>
            <p:cNvPr id="14" name="Oval 13">
              <a:extLst>
                <a:ext uri="{FF2B5EF4-FFF2-40B4-BE49-F238E27FC236}">
                  <a16:creationId xmlns:a16="http://schemas.microsoft.com/office/drawing/2014/main" id="{E74544D5-EB92-D349-B000-DF8E15FD9E07}"/>
                </a:ext>
              </a:extLst>
            </p:cNvPr>
            <p:cNvSpPr/>
            <p:nvPr/>
          </p:nvSpPr>
          <p:spPr>
            <a:xfrm>
              <a:off x="3375582" y="2991232"/>
              <a:ext cx="938637" cy="825956"/>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0.35</a:t>
              </a:r>
            </a:p>
          </p:txBody>
        </p:sp>
        <p:sp>
          <p:nvSpPr>
            <p:cNvPr id="15" name="Oval 14">
              <a:extLst>
                <a:ext uri="{FF2B5EF4-FFF2-40B4-BE49-F238E27FC236}">
                  <a16:creationId xmlns:a16="http://schemas.microsoft.com/office/drawing/2014/main" id="{F521F1DA-EC70-7F4B-9BE4-67D2FF50F7D7}"/>
                </a:ext>
              </a:extLst>
            </p:cNvPr>
            <p:cNvSpPr/>
            <p:nvPr/>
          </p:nvSpPr>
          <p:spPr>
            <a:xfrm>
              <a:off x="3375581" y="4199838"/>
              <a:ext cx="938637" cy="825956"/>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0.9</a:t>
              </a:r>
            </a:p>
          </p:txBody>
        </p:sp>
        <p:sp>
          <p:nvSpPr>
            <p:cNvPr id="16" name="Oval 15">
              <a:extLst>
                <a:ext uri="{FF2B5EF4-FFF2-40B4-BE49-F238E27FC236}">
                  <a16:creationId xmlns:a16="http://schemas.microsoft.com/office/drawing/2014/main" id="{9E2F0B38-4A5D-F14A-80F5-1268744DDA8E}"/>
                </a:ext>
              </a:extLst>
            </p:cNvPr>
            <p:cNvSpPr/>
            <p:nvPr/>
          </p:nvSpPr>
          <p:spPr>
            <a:xfrm>
              <a:off x="5285344" y="3001391"/>
              <a:ext cx="938637" cy="825956"/>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0.68</a:t>
              </a:r>
            </a:p>
          </p:txBody>
        </p:sp>
        <p:sp>
          <p:nvSpPr>
            <p:cNvPr id="17" name="Oval 16">
              <a:extLst>
                <a:ext uri="{FF2B5EF4-FFF2-40B4-BE49-F238E27FC236}">
                  <a16:creationId xmlns:a16="http://schemas.microsoft.com/office/drawing/2014/main" id="{E0DB1823-4CEA-3A4C-B00D-9089ECD8926D}"/>
                </a:ext>
              </a:extLst>
            </p:cNvPr>
            <p:cNvSpPr/>
            <p:nvPr/>
          </p:nvSpPr>
          <p:spPr>
            <a:xfrm>
              <a:off x="5285344" y="4199838"/>
              <a:ext cx="938637" cy="825956"/>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0.66</a:t>
              </a:r>
            </a:p>
          </p:txBody>
        </p:sp>
        <p:sp>
          <p:nvSpPr>
            <p:cNvPr id="18" name="Oval 17">
              <a:extLst>
                <a:ext uri="{FF2B5EF4-FFF2-40B4-BE49-F238E27FC236}">
                  <a16:creationId xmlns:a16="http://schemas.microsoft.com/office/drawing/2014/main" id="{212D0EF4-CDAF-3E48-9762-96B3A0BFDBFE}"/>
                </a:ext>
              </a:extLst>
            </p:cNvPr>
            <p:cNvSpPr/>
            <p:nvPr/>
          </p:nvSpPr>
          <p:spPr>
            <a:xfrm>
              <a:off x="7026856" y="3613735"/>
              <a:ext cx="938637" cy="825956"/>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0.69</a:t>
              </a:r>
            </a:p>
          </p:txBody>
        </p:sp>
        <p:cxnSp>
          <p:nvCxnSpPr>
            <p:cNvPr id="19" name="Straight Arrow Connector 18">
              <a:extLst>
                <a:ext uri="{FF2B5EF4-FFF2-40B4-BE49-F238E27FC236}">
                  <a16:creationId xmlns:a16="http://schemas.microsoft.com/office/drawing/2014/main" id="{904FB72E-F32B-4C40-B12A-58ED7C24BC10}"/>
                </a:ext>
              </a:extLst>
            </p:cNvPr>
            <p:cNvCxnSpPr>
              <a:stCxn id="14" idx="6"/>
              <a:endCxn id="16" idx="2"/>
            </p:cNvCxnSpPr>
            <p:nvPr/>
          </p:nvCxnSpPr>
          <p:spPr>
            <a:xfrm>
              <a:off x="4314219" y="3404210"/>
              <a:ext cx="971125" cy="10159"/>
            </a:xfrm>
            <a:prstGeom prst="straightConnector1">
              <a:avLst/>
            </a:prstGeom>
            <a:solidFill>
              <a:srgbClr val="FF0000"/>
            </a:solidFill>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0EAAED42-6560-7A4C-A1DB-DC39FB8DC617}"/>
                </a:ext>
              </a:extLst>
            </p:cNvPr>
            <p:cNvCxnSpPr/>
            <p:nvPr/>
          </p:nvCxnSpPr>
          <p:spPr>
            <a:xfrm>
              <a:off x="4314219" y="4619991"/>
              <a:ext cx="971125" cy="10159"/>
            </a:xfrm>
            <a:prstGeom prst="straightConnector1">
              <a:avLst/>
            </a:prstGeom>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5DD30C84-2C74-EC49-87EE-7653B34BD18B}"/>
                </a:ext>
              </a:extLst>
            </p:cNvPr>
            <p:cNvCxnSpPr>
              <a:cxnSpLocks/>
              <a:endCxn id="18" idx="2"/>
            </p:cNvCxnSpPr>
            <p:nvPr/>
          </p:nvCxnSpPr>
          <p:spPr>
            <a:xfrm>
              <a:off x="6223981" y="3442259"/>
              <a:ext cx="802875" cy="584454"/>
            </a:xfrm>
            <a:prstGeom prst="straightConnector1">
              <a:avLst/>
            </a:prstGeom>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FF3F8198-7A53-2A45-B950-88C6270E9670}"/>
                </a:ext>
              </a:extLst>
            </p:cNvPr>
            <p:cNvCxnSpPr>
              <a:cxnSpLocks/>
              <a:endCxn id="18" idx="2"/>
            </p:cNvCxnSpPr>
            <p:nvPr/>
          </p:nvCxnSpPr>
          <p:spPr>
            <a:xfrm flipV="1">
              <a:off x="6223981" y="4026713"/>
              <a:ext cx="802875" cy="588198"/>
            </a:xfrm>
            <a:prstGeom prst="straightConnector1">
              <a:avLst/>
            </a:prstGeom>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25B65946-CE70-9244-905F-BFE49F6C6ABD}"/>
                </a:ext>
              </a:extLst>
            </p:cNvPr>
            <p:cNvCxnSpPr>
              <a:cxnSpLocks/>
              <a:stCxn id="14" idx="6"/>
              <a:endCxn id="17" idx="1"/>
            </p:cNvCxnSpPr>
            <p:nvPr/>
          </p:nvCxnSpPr>
          <p:spPr>
            <a:xfrm>
              <a:off x="4314219" y="3404210"/>
              <a:ext cx="1108585" cy="916586"/>
            </a:xfrm>
            <a:prstGeom prst="straightConnector1">
              <a:avLst/>
            </a:prstGeom>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51F8FD80-36AF-EE45-976A-709D04550509}"/>
                </a:ext>
              </a:extLst>
            </p:cNvPr>
            <p:cNvCxnSpPr>
              <a:cxnSpLocks/>
              <a:stCxn id="15" idx="6"/>
              <a:endCxn id="16" idx="3"/>
            </p:cNvCxnSpPr>
            <p:nvPr/>
          </p:nvCxnSpPr>
          <p:spPr>
            <a:xfrm flipV="1">
              <a:off x="4314218" y="3706389"/>
              <a:ext cx="1108586" cy="906427"/>
            </a:xfrm>
            <a:prstGeom prst="straightConnector1">
              <a:avLst/>
            </a:prstGeom>
            <a:solidFill>
              <a:srgbClr val="FF0000"/>
            </a:solidFill>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BB0733E6-4BD7-8F4A-9505-E48C6EE57679}"/>
                  </a:ext>
                </a:extLst>
              </p:cNvPr>
              <p:cNvSpPr txBox="1"/>
              <p:nvPr/>
            </p:nvSpPr>
            <p:spPr>
              <a:xfrm>
                <a:off x="3000051" y="2772304"/>
                <a:ext cx="1449692" cy="4308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𝑤</m:t>
                          </m:r>
                        </m:e>
                        <m:sub>
                          <m:r>
                            <a:rPr lang="en-US" sz="2200" b="0" i="1" smtClean="0">
                              <a:latin typeface="Cambria Math" panose="02040503050406030204" pitchFamily="18" charset="0"/>
                            </a:rPr>
                            <m:t>1</m:t>
                          </m:r>
                        </m:sub>
                      </m:sSub>
                      <m:r>
                        <a:rPr lang="en-US" sz="2200" b="0" i="1" smtClean="0">
                          <a:latin typeface="Cambria Math" panose="02040503050406030204" pitchFamily="18" charset="0"/>
                        </a:rPr>
                        <m:t>=0.10</m:t>
                      </m:r>
                    </m:oMath>
                  </m:oMathPara>
                </a14:m>
                <a:endParaRPr lang="en-US" sz="2200" dirty="0"/>
              </a:p>
            </p:txBody>
          </p:sp>
        </mc:Choice>
        <mc:Fallback xmlns="">
          <p:sp>
            <p:nvSpPr>
              <p:cNvPr id="28" name="TextBox 27">
                <a:extLst>
                  <a:ext uri="{FF2B5EF4-FFF2-40B4-BE49-F238E27FC236}">
                    <a16:creationId xmlns:a16="http://schemas.microsoft.com/office/drawing/2014/main" id="{BB0733E6-4BD7-8F4A-9505-E48C6EE57679}"/>
                  </a:ext>
                </a:extLst>
              </p:cNvPr>
              <p:cNvSpPr txBox="1">
                <a:spLocks noRot="1" noChangeAspect="1" noMove="1" noResize="1" noEditPoints="1" noAdjustHandles="1" noChangeArrowheads="1" noChangeShapeType="1" noTextEdit="1"/>
              </p:cNvSpPr>
              <p:nvPr/>
            </p:nvSpPr>
            <p:spPr>
              <a:xfrm>
                <a:off x="3000051" y="2772304"/>
                <a:ext cx="1449692" cy="430887"/>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26C39DDA-A519-4D4F-A47D-D40ADAB1EF70}"/>
                  </a:ext>
                </a:extLst>
              </p:cNvPr>
              <p:cNvSpPr txBox="1"/>
              <p:nvPr/>
            </p:nvSpPr>
            <p:spPr>
              <a:xfrm>
                <a:off x="2988090" y="5125918"/>
                <a:ext cx="1239698" cy="430887"/>
              </a:xfrm>
              <a:prstGeom prst="rect">
                <a:avLst/>
              </a:prstGeom>
              <a:noFill/>
            </p:spPr>
            <p:txBody>
              <a:bodyPr wrap="none" rtlCol="0">
                <a:spAutoFit/>
              </a:bodyPr>
              <a:lstStyle/>
              <a:p>
                <a14:m>
                  <m:oMath xmlns:m="http://schemas.openxmlformats.org/officeDocument/2006/math">
                    <m:sSub>
                      <m:sSubPr>
                        <m:ctrlPr>
                          <a:rPr lang="en-US" sz="2200" b="0" i="1" smtClean="0">
                            <a:latin typeface="Cambria Math" panose="02040503050406030204" pitchFamily="18" charset="0"/>
                            <a:ea typeface="Cambria Math" panose="02040503050406030204" pitchFamily="18" charset="0"/>
                          </a:rPr>
                        </m:ctrlPr>
                      </m:sSubPr>
                      <m:e>
                        <m:r>
                          <a:rPr lang="en-US" sz="2200" b="0" i="1" smtClean="0">
                            <a:latin typeface="Cambria Math" panose="02040503050406030204" pitchFamily="18" charset="0"/>
                            <a:ea typeface="Cambria Math" panose="02040503050406030204" pitchFamily="18" charset="0"/>
                          </a:rPr>
                          <m:t>𝑤</m:t>
                        </m:r>
                      </m:e>
                      <m:sub>
                        <m:r>
                          <a:rPr lang="en-US" sz="2200" b="0" i="1" smtClean="0">
                            <a:latin typeface="Cambria Math" panose="02040503050406030204" pitchFamily="18" charset="0"/>
                            <a:ea typeface="Cambria Math" panose="02040503050406030204" pitchFamily="18" charset="0"/>
                          </a:rPr>
                          <m:t>4</m:t>
                        </m:r>
                      </m:sub>
                    </m:sSub>
                  </m:oMath>
                </a14:m>
                <a:r>
                  <a:rPr lang="en-US" sz="2200" dirty="0">
                    <a:latin typeface="Cambria Math" panose="02040503050406030204" pitchFamily="18" charset="0"/>
                    <a:ea typeface="Cambria Math" panose="02040503050406030204" pitchFamily="18" charset="0"/>
                  </a:rPr>
                  <a:t>=0.60</a:t>
                </a:r>
              </a:p>
            </p:txBody>
          </p:sp>
        </mc:Choice>
        <mc:Fallback xmlns="">
          <p:sp>
            <p:nvSpPr>
              <p:cNvPr id="29" name="TextBox 28">
                <a:extLst>
                  <a:ext uri="{FF2B5EF4-FFF2-40B4-BE49-F238E27FC236}">
                    <a16:creationId xmlns:a16="http://schemas.microsoft.com/office/drawing/2014/main" id="{26C39DDA-A519-4D4F-A47D-D40ADAB1EF70}"/>
                  </a:ext>
                </a:extLst>
              </p:cNvPr>
              <p:cNvSpPr txBox="1">
                <a:spLocks noRot="1" noChangeAspect="1" noMove="1" noResize="1" noEditPoints="1" noAdjustHandles="1" noChangeArrowheads="1" noChangeShapeType="1" noTextEdit="1"/>
              </p:cNvSpPr>
              <p:nvPr/>
            </p:nvSpPr>
            <p:spPr>
              <a:xfrm>
                <a:off x="2988090" y="5125918"/>
                <a:ext cx="1239698" cy="430887"/>
              </a:xfrm>
              <a:prstGeom prst="rect">
                <a:avLst/>
              </a:prstGeom>
              <a:blipFill>
                <a:blip r:embed="rId3"/>
                <a:stretch>
                  <a:fillRect t="-8571" r="-4040" b="-25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37663B59-496B-7949-B018-1E24CA72E070}"/>
                  </a:ext>
                </a:extLst>
              </p:cNvPr>
              <p:cNvSpPr txBox="1"/>
              <p:nvPr/>
            </p:nvSpPr>
            <p:spPr>
              <a:xfrm>
                <a:off x="6698499" y="3201761"/>
                <a:ext cx="1373261" cy="430887"/>
              </a:xfrm>
              <a:prstGeom prst="rect">
                <a:avLst/>
              </a:prstGeom>
              <a:noFill/>
            </p:spPr>
            <p:txBody>
              <a:bodyPr wrap="none" rtlCol="0">
                <a:spAutoFit/>
              </a:bodyPr>
              <a:lstStyle/>
              <a:p>
                <a14:m>
                  <m:oMath xmlns:m="http://schemas.openxmlformats.org/officeDocument/2006/math">
                    <m:sSub>
                      <m:sSubPr>
                        <m:ctrlPr>
                          <a:rPr lang="en-US" sz="2200" b="0" i="1" smtClean="0">
                            <a:latin typeface="Cambria Math" panose="02040503050406030204" pitchFamily="18" charset="0"/>
                            <a:ea typeface="Cambria Math" panose="02040503050406030204" pitchFamily="18" charset="0"/>
                          </a:rPr>
                        </m:ctrlPr>
                      </m:sSubPr>
                      <m:e>
                        <m:r>
                          <a:rPr lang="en-US" sz="2200" b="0" i="1" smtClean="0">
                            <a:latin typeface="Cambria Math" panose="02040503050406030204" pitchFamily="18" charset="0"/>
                            <a:ea typeface="Cambria Math" panose="02040503050406030204" pitchFamily="18" charset="0"/>
                          </a:rPr>
                          <m:t>𝑤</m:t>
                        </m:r>
                      </m:e>
                      <m:sub>
                        <m:r>
                          <a:rPr lang="en-US" sz="2200" b="0" i="1" smtClean="0">
                            <a:latin typeface="Cambria Math" panose="02040503050406030204" pitchFamily="18" charset="0"/>
                            <a:ea typeface="Cambria Math" panose="02040503050406030204" pitchFamily="18" charset="0"/>
                          </a:rPr>
                          <m:t>5</m:t>
                        </m:r>
                      </m:sub>
                    </m:sSub>
                  </m:oMath>
                </a14:m>
                <a:r>
                  <a:rPr lang="en-US" sz="2200" dirty="0">
                    <a:latin typeface="Cambria Math" panose="02040503050406030204" pitchFamily="18" charset="0"/>
                    <a:ea typeface="Cambria Math" panose="02040503050406030204" pitchFamily="18" charset="0"/>
                  </a:rPr>
                  <a:t> = 0.27</a:t>
                </a:r>
              </a:p>
            </p:txBody>
          </p:sp>
        </mc:Choice>
        <mc:Fallback xmlns="">
          <p:sp>
            <p:nvSpPr>
              <p:cNvPr id="32" name="TextBox 31">
                <a:extLst>
                  <a:ext uri="{FF2B5EF4-FFF2-40B4-BE49-F238E27FC236}">
                    <a16:creationId xmlns:a16="http://schemas.microsoft.com/office/drawing/2014/main" id="{37663B59-496B-7949-B018-1E24CA72E070}"/>
                  </a:ext>
                </a:extLst>
              </p:cNvPr>
              <p:cNvSpPr txBox="1">
                <a:spLocks noRot="1" noChangeAspect="1" noMove="1" noResize="1" noEditPoints="1" noAdjustHandles="1" noChangeArrowheads="1" noChangeShapeType="1" noTextEdit="1"/>
              </p:cNvSpPr>
              <p:nvPr/>
            </p:nvSpPr>
            <p:spPr>
              <a:xfrm>
                <a:off x="6698499" y="3201761"/>
                <a:ext cx="1373261" cy="430887"/>
              </a:xfrm>
              <a:prstGeom prst="rect">
                <a:avLst/>
              </a:prstGeom>
              <a:blipFill>
                <a:blip r:embed="rId4"/>
                <a:stretch>
                  <a:fillRect t="-8824" r="-3636" b="-2941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C68DF134-F471-7946-A598-A6E86653C083}"/>
                  </a:ext>
                </a:extLst>
              </p:cNvPr>
              <p:cNvSpPr txBox="1"/>
              <p:nvPr/>
            </p:nvSpPr>
            <p:spPr>
              <a:xfrm>
                <a:off x="6698499" y="4778776"/>
                <a:ext cx="1456231" cy="4308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𝑤</m:t>
                          </m:r>
                        </m:e>
                        <m:sub>
                          <m:r>
                            <a:rPr lang="en-US" sz="2200" b="0" i="1" smtClean="0">
                              <a:latin typeface="Cambria Math" panose="02040503050406030204" pitchFamily="18" charset="0"/>
                            </a:rPr>
                            <m:t>6</m:t>
                          </m:r>
                        </m:sub>
                      </m:sSub>
                      <m:r>
                        <a:rPr lang="en-US" sz="2200" b="0" i="1" smtClean="0">
                          <a:latin typeface="Cambria Math" panose="02040503050406030204" pitchFamily="18" charset="0"/>
                        </a:rPr>
                        <m:t>=0.90</m:t>
                      </m:r>
                    </m:oMath>
                  </m:oMathPara>
                </a14:m>
                <a:endParaRPr lang="en-US" sz="2200" dirty="0"/>
              </a:p>
            </p:txBody>
          </p:sp>
        </mc:Choice>
        <mc:Fallback xmlns="">
          <p:sp>
            <p:nvSpPr>
              <p:cNvPr id="33" name="TextBox 32">
                <a:extLst>
                  <a:ext uri="{FF2B5EF4-FFF2-40B4-BE49-F238E27FC236}">
                    <a16:creationId xmlns:a16="http://schemas.microsoft.com/office/drawing/2014/main" id="{C68DF134-F471-7946-A598-A6E86653C083}"/>
                  </a:ext>
                </a:extLst>
              </p:cNvPr>
              <p:cNvSpPr txBox="1">
                <a:spLocks noRot="1" noChangeAspect="1" noMove="1" noResize="1" noEditPoints="1" noAdjustHandles="1" noChangeArrowheads="1" noChangeShapeType="1" noTextEdit="1"/>
              </p:cNvSpPr>
              <p:nvPr/>
            </p:nvSpPr>
            <p:spPr>
              <a:xfrm>
                <a:off x="6698499" y="4778776"/>
                <a:ext cx="1456231" cy="430887"/>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Content Placeholder 2">
                <a:extLst>
                  <a:ext uri="{FF2B5EF4-FFF2-40B4-BE49-F238E27FC236}">
                    <a16:creationId xmlns:a16="http://schemas.microsoft.com/office/drawing/2014/main" id="{9EDBD7F6-A329-774F-8090-73CBB6B6EE1A}"/>
                  </a:ext>
                </a:extLst>
              </p:cNvPr>
              <p:cNvSpPr txBox="1">
                <a:spLocks/>
              </p:cNvSpPr>
              <p:nvPr/>
            </p:nvSpPr>
            <p:spPr>
              <a:xfrm>
                <a:off x="5953987" y="2513578"/>
                <a:ext cx="878543" cy="49127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b="0" i="1" dirty="0" smtClean="0">
                              <a:solidFill>
                                <a:schemeClr val="tx1"/>
                              </a:solidFill>
                              <a:latin typeface="Cambria Math" panose="02040503050406030204" pitchFamily="18" charset="0"/>
                            </a:rPr>
                          </m:ctrlPr>
                        </m:sSubPr>
                        <m:e>
                          <m:r>
                            <a:rPr lang="en-US" i="1" dirty="0" smtClean="0">
                              <a:solidFill>
                                <a:schemeClr val="tx1"/>
                              </a:solidFill>
                              <a:latin typeface="Cambria Math" panose="02040503050406030204" pitchFamily="18" charset="0"/>
                            </a:rPr>
                            <m:t>𝐻</m:t>
                          </m:r>
                        </m:e>
                        <m:sub>
                          <m:r>
                            <a:rPr lang="en-US" i="1" dirty="0" smtClean="0">
                              <a:solidFill>
                                <a:schemeClr val="tx1"/>
                              </a:solidFill>
                              <a:latin typeface="Cambria Math" panose="02040503050406030204" pitchFamily="18" charset="0"/>
                            </a:rPr>
                            <m:t>1</m:t>
                          </m:r>
                        </m:sub>
                      </m:sSub>
                    </m:oMath>
                  </m:oMathPara>
                </a14:m>
                <a:endParaRPr lang="en-US" dirty="0"/>
              </a:p>
            </p:txBody>
          </p:sp>
        </mc:Choice>
        <mc:Fallback xmlns="">
          <p:sp>
            <p:nvSpPr>
              <p:cNvPr id="34" name="Content Placeholder 2">
                <a:extLst>
                  <a:ext uri="{FF2B5EF4-FFF2-40B4-BE49-F238E27FC236}">
                    <a16:creationId xmlns:a16="http://schemas.microsoft.com/office/drawing/2014/main" id="{9EDBD7F6-A329-774F-8090-73CBB6B6EE1A}"/>
                  </a:ext>
                </a:extLst>
              </p:cNvPr>
              <p:cNvSpPr txBox="1">
                <a:spLocks noRot="1" noChangeAspect="1" noMove="1" noResize="1" noEditPoints="1" noAdjustHandles="1" noChangeArrowheads="1" noChangeShapeType="1" noTextEdit="1"/>
              </p:cNvSpPr>
              <p:nvPr/>
            </p:nvSpPr>
            <p:spPr>
              <a:xfrm>
                <a:off x="5953987" y="2513578"/>
                <a:ext cx="878543" cy="491270"/>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Content Placeholder 2">
                <a:extLst>
                  <a:ext uri="{FF2B5EF4-FFF2-40B4-BE49-F238E27FC236}">
                    <a16:creationId xmlns:a16="http://schemas.microsoft.com/office/drawing/2014/main" id="{9D8CC347-2FA3-E24F-9CB3-9A70A2102FC0}"/>
                  </a:ext>
                </a:extLst>
              </p:cNvPr>
              <p:cNvSpPr txBox="1">
                <a:spLocks/>
              </p:cNvSpPr>
              <p:nvPr/>
            </p:nvSpPr>
            <p:spPr>
              <a:xfrm>
                <a:off x="5875254" y="4260448"/>
                <a:ext cx="878543" cy="49127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b="0" i="1" dirty="0" smtClean="0">
                              <a:solidFill>
                                <a:schemeClr val="tx1"/>
                              </a:solidFill>
                              <a:latin typeface="Cambria Math" panose="02040503050406030204" pitchFamily="18" charset="0"/>
                            </a:rPr>
                          </m:ctrlPr>
                        </m:sSubPr>
                        <m:e>
                          <m:r>
                            <a:rPr lang="en-US" i="1" dirty="0" smtClean="0">
                              <a:solidFill>
                                <a:schemeClr val="tx1"/>
                              </a:solidFill>
                              <a:latin typeface="Cambria Math" panose="02040503050406030204" pitchFamily="18" charset="0"/>
                            </a:rPr>
                            <m:t>𝐻</m:t>
                          </m:r>
                        </m:e>
                        <m:sub>
                          <m:r>
                            <a:rPr lang="en-US" b="0" i="1" dirty="0" smtClean="0">
                              <a:solidFill>
                                <a:schemeClr val="tx1"/>
                              </a:solidFill>
                              <a:latin typeface="Cambria Math" panose="02040503050406030204" pitchFamily="18" charset="0"/>
                            </a:rPr>
                            <m:t>2</m:t>
                          </m:r>
                        </m:sub>
                      </m:sSub>
                    </m:oMath>
                  </m:oMathPara>
                </a14:m>
                <a:endParaRPr lang="en-US" dirty="0"/>
              </a:p>
            </p:txBody>
          </p:sp>
        </mc:Choice>
        <mc:Fallback xmlns="">
          <p:sp>
            <p:nvSpPr>
              <p:cNvPr id="35" name="Content Placeholder 2">
                <a:extLst>
                  <a:ext uri="{FF2B5EF4-FFF2-40B4-BE49-F238E27FC236}">
                    <a16:creationId xmlns:a16="http://schemas.microsoft.com/office/drawing/2014/main" id="{9D8CC347-2FA3-E24F-9CB3-9A70A2102FC0}"/>
                  </a:ext>
                </a:extLst>
              </p:cNvPr>
              <p:cNvSpPr txBox="1">
                <a:spLocks noRot="1" noChangeAspect="1" noMove="1" noResize="1" noEditPoints="1" noAdjustHandles="1" noChangeArrowheads="1" noChangeShapeType="1" noTextEdit="1"/>
              </p:cNvSpPr>
              <p:nvPr/>
            </p:nvSpPr>
            <p:spPr>
              <a:xfrm>
                <a:off x="5875254" y="4260448"/>
                <a:ext cx="878543" cy="491270"/>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Content Placeholder 2">
                <a:extLst>
                  <a:ext uri="{FF2B5EF4-FFF2-40B4-BE49-F238E27FC236}">
                    <a16:creationId xmlns:a16="http://schemas.microsoft.com/office/drawing/2014/main" id="{A3511906-2F34-2B4E-898C-BF187B86B7A7}"/>
                  </a:ext>
                </a:extLst>
              </p:cNvPr>
              <p:cNvSpPr txBox="1">
                <a:spLocks/>
              </p:cNvSpPr>
              <p:nvPr/>
            </p:nvSpPr>
            <p:spPr>
              <a:xfrm>
                <a:off x="9087294" y="3314198"/>
                <a:ext cx="878543" cy="49127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b="0" i="1" dirty="0" smtClean="0">
                              <a:solidFill>
                                <a:schemeClr val="tx1"/>
                              </a:solidFill>
                              <a:latin typeface="Cambria Math" panose="02040503050406030204" pitchFamily="18" charset="0"/>
                            </a:rPr>
                          </m:ctrlPr>
                        </m:sSubPr>
                        <m:e>
                          <m:r>
                            <a:rPr lang="en-US" b="0" i="1" dirty="0" smtClean="0">
                              <a:solidFill>
                                <a:schemeClr val="tx1"/>
                              </a:solidFill>
                              <a:latin typeface="Cambria Math" panose="02040503050406030204" pitchFamily="18" charset="0"/>
                            </a:rPr>
                            <m:t>𝑂</m:t>
                          </m:r>
                        </m:e>
                        <m:sub>
                          <m:r>
                            <a:rPr lang="en-US" i="1" dirty="0" smtClean="0">
                              <a:solidFill>
                                <a:schemeClr val="tx1"/>
                              </a:solidFill>
                              <a:latin typeface="Cambria Math" panose="02040503050406030204" pitchFamily="18" charset="0"/>
                            </a:rPr>
                            <m:t>1</m:t>
                          </m:r>
                        </m:sub>
                      </m:sSub>
                    </m:oMath>
                  </m:oMathPara>
                </a14:m>
                <a:endParaRPr lang="en-US" dirty="0"/>
              </a:p>
            </p:txBody>
          </p:sp>
        </mc:Choice>
        <mc:Fallback xmlns="">
          <p:sp>
            <p:nvSpPr>
              <p:cNvPr id="36" name="Content Placeholder 2">
                <a:extLst>
                  <a:ext uri="{FF2B5EF4-FFF2-40B4-BE49-F238E27FC236}">
                    <a16:creationId xmlns:a16="http://schemas.microsoft.com/office/drawing/2014/main" id="{A3511906-2F34-2B4E-898C-BF187B86B7A7}"/>
                  </a:ext>
                </a:extLst>
              </p:cNvPr>
              <p:cNvSpPr txBox="1">
                <a:spLocks noRot="1" noChangeAspect="1" noMove="1" noResize="1" noEditPoints="1" noAdjustHandles="1" noChangeArrowheads="1" noChangeShapeType="1" noTextEdit="1"/>
              </p:cNvSpPr>
              <p:nvPr/>
            </p:nvSpPr>
            <p:spPr>
              <a:xfrm>
                <a:off x="9087294" y="3314198"/>
                <a:ext cx="878543" cy="491270"/>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Content Placeholder 2">
                <a:extLst>
                  <a:ext uri="{FF2B5EF4-FFF2-40B4-BE49-F238E27FC236}">
                    <a16:creationId xmlns:a16="http://schemas.microsoft.com/office/drawing/2014/main" id="{E6FE47F3-203E-1C4C-BBDE-FEE31023C960}"/>
                  </a:ext>
                </a:extLst>
              </p:cNvPr>
              <p:cNvSpPr txBox="1">
                <a:spLocks/>
              </p:cNvSpPr>
              <p:nvPr/>
            </p:nvSpPr>
            <p:spPr>
              <a:xfrm>
                <a:off x="460243" y="2972616"/>
                <a:ext cx="878543" cy="49127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𝐼</m:t>
                          </m:r>
                        </m:e>
                        <m:sub>
                          <m:r>
                            <a:rPr lang="en-US" i="1" dirty="0" smtClean="0">
                              <a:latin typeface="Cambria Math" panose="02040503050406030204" pitchFamily="18" charset="0"/>
                            </a:rPr>
                            <m:t>1</m:t>
                          </m:r>
                        </m:sub>
                      </m:sSub>
                    </m:oMath>
                  </m:oMathPara>
                </a14:m>
                <a:endParaRPr lang="en-US" dirty="0"/>
              </a:p>
            </p:txBody>
          </p:sp>
        </mc:Choice>
        <mc:Fallback xmlns="">
          <p:sp>
            <p:nvSpPr>
              <p:cNvPr id="37" name="Content Placeholder 2">
                <a:extLst>
                  <a:ext uri="{FF2B5EF4-FFF2-40B4-BE49-F238E27FC236}">
                    <a16:creationId xmlns:a16="http://schemas.microsoft.com/office/drawing/2014/main" id="{E6FE47F3-203E-1C4C-BBDE-FEE31023C960}"/>
                  </a:ext>
                </a:extLst>
              </p:cNvPr>
              <p:cNvSpPr txBox="1">
                <a:spLocks noRot="1" noChangeAspect="1" noMove="1" noResize="1" noEditPoints="1" noAdjustHandles="1" noChangeArrowheads="1" noChangeShapeType="1" noTextEdit="1"/>
              </p:cNvSpPr>
              <p:nvPr/>
            </p:nvSpPr>
            <p:spPr>
              <a:xfrm>
                <a:off x="460243" y="2972616"/>
                <a:ext cx="878543" cy="491270"/>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Content Placeholder 2">
                <a:extLst>
                  <a:ext uri="{FF2B5EF4-FFF2-40B4-BE49-F238E27FC236}">
                    <a16:creationId xmlns:a16="http://schemas.microsoft.com/office/drawing/2014/main" id="{8DDE642B-DD9F-594F-96A3-C488EC8620DC}"/>
                  </a:ext>
                </a:extLst>
              </p:cNvPr>
              <p:cNvSpPr txBox="1">
                <a:spLocks/>
              </p:cNvSpPr>
              <p:nvPr/>
            </p:nvSpPr>
            <p:spPr>
              <a:xfrm>
                <a:off x="460243" y="4873766"/>
                <a:ext cx="878543" cy="49127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𝐼</m:t>
                          </m:r>
                        </m:e>
                        <m:sub>
                          <m:r>
                            <a:rPr lang="en-US" i="1" dirty="0" smtClean="0">
                              <a:latin typeface="Cambria Math" panose="02040503050406030204" pitchFamily="18" charset="0"/>
                            </a:rPr>
                            <m:t>2</m:t>
                          </m:r>
                        </m:sub>
                      </m:sSub>
                    </m:oMath>
                  </m:oMathPara>
                </a14:m>
                <a:endParaRPr lang="en-US" dirty="0"/>
              </a:p>
            </p:txBody>
          </p:sp>
        </mc:Choice>
        <mc:Fallback xmlns="">
          <p:sp>
            <p:nvSpPr>
              <p:cNvPr id="38" name="Content Placeholder 2">
                <a:extLst>
                  <a:ext uri="{FF2B5EF4-FFF2-40B4-BE49-F238E27FC236}">
                    <a16:creationId xmlns:a16="http://schemas.microsoft.com/office/drawing/2014/main" id="{8DDE642B-DD9F-594F-96A3-C488EC8620DC}"/>
                  </a:ext>
                </a:extLst>
              </p:cNvPr>
              <p:cNvSpPr txBox="1">
                <a:spLocks noRot="1" noChangeAspect="1" noMove="1" noResize="1" noEditPoints="1" noAdjustHandles="1" noChangeArrowheads="1" noChangeShapeType="1" noTextEdit="1"/>
              </p:cNvSpPr>
              <p:nvPr/>
            </p:nvSpPr>
            <p:spPr>
              <a:xfrm>
                <a:off x="460243" y="4873766"/>
                <a:ext cx="878543" cy="491270"/>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F3B050E5-10C6-794C-BDCC-F074D043D9DF}"/>
                  </a:ext>
                </a:extLst>
              </p:cNvPr>
              <p:cNvSpPr txBox="1"/>
              <p:nvPr/>
            </p:nvSpPr>
            <p:spPr>
              <a:xfrm>
                <a:off x="531729" y="1227639"/>
                <a:ext cx="10687050" cy="509178"/>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𝑤</m:t>
                          </m:r>
                        </m:e>
                        <m:sub>
                          <m:r>
                            <a:rPr lang="en-US" sz="2400" i="1">
                              <a:latin typeface="Cambria Math" panose="02040503050406030204" pitchFamily="18" charset="0"/>
                            </a:rPr>
                            <m:t>6</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𝑤</m:t>
                          </m:r>
                        </m:e>
                        <m:sub>
                          <m:r>
                            <a:rPr lang="en-US" sz="2400" i="1">
                              <a:latin typeface="Cambria Math" panose="02040503050406030204" pitchFamily="18" charset="0"/>
                            </a:rPr>
                            <m:t>6</m:t>
                          </m:r>
                        </m:sub>
                      </m:sSub>
                      <m:r>
                        <a:rPr lang="en-US" sz="2400" i="1">
                          <a:latin typeface="Cambria Math" panose="02040503050406030204" pitchFamily="18" charset="0"/>
                        </a:rPr>
                        <m:t>+</m:t>
                      </m:r>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𝐻</m:t>
                              </m:r>
                            </m:e>
                            <m:sub>
                              <m:r>
                                <a:rPr lang="en-US" sz="2400" i="1">
                                  <a:latin typeface="Cambria Math" panose="02040503050406030204" pitchFamily="18" charset="0"/>
                                </a:rPr>
                                <m:t>2</m:t>
                              </m:r>
                            </m:sub>
                          </m:sSub>
                          <m:r>
                            <a:rPr lang="en-US" sz="2400" i="1">
                              <a:latin typeface="Cambria Math" panose="02040503050406030204" pitchFamily="18" charset="0"/>
                            </a:rPr>
                            <m:t>⋅</m:t>
                          </m:r>
                          <m:r>
                            <m:rPr>
                              <m:sty m:val="p"/>
                            </m:rPr>
                            <a:rPr lang="en-US" sz="2400">
                              <a:latin typeface="Cambria Math" panose="02040503050406030204" pitchFamily="18" charset="0"/>
                            </a:rPr>
                            <m:t>Δ</m:t>
                          </m:r>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𝑂</m:t>
                                  </m:r>
                                </m:e>
                                <m:sub>
                                  <m:r>
                                    <a:rPr lang="en-US" sz="2400" i="1">
                                      <a:latin typeface="Cambria Math" panose="02040503050406030204" pitchFamily="18" charset="0"/>
                                    </a:rPr>
                                    <m:t>1</m:t>
                                  </m:r>
                                </m:sub>
                              </m:sSub>
                            </m:e>
                          </m:d>
                        </m:e>
                      </m:d>
                    </m:oMath>
                  </m:oMathPara>
                </a14:m>
                <a:endParaRPr lang="en-US" sz="2400" dirty="0">
                  <a:latin typeface="Helvetica" pitchFamily="2" charset="0"/>
                </a:endParaRPr>
              </a:p>
            </p:txBody>
          </p:sp>
        </mc:Choice>
        <mc:Fallback xmlns="">
          <p:sp>
            <p:nvSpPr>
              <p:cNvPr id="5" name="TextBox 4">
                <a:extLst>
                  <a:ext uri="{FF2B5EF4-FFF2-40B4-BE49-F238E27FC236}">
                    <a16:creationId xmlns:a16="http://schemas.microsoft.com/office/drawing/2014/main" id="{F3B050E5-10C6-794C-BDCC-F074D043D9DF}"/>
                  </a:ext>
                </a:extLst>
              </p:cNvPr>
              <p:cNvSpPr txBox="1">
                <a:spLocks noRot="1" noChangeAspect="1" noMove="1" noResize="1" noEditPoints="1" noAdjustHandles="1" noChangeArrowheads="1" noChangeShapeType="1" noTextEdit="1"/>
              </p:cNvSpPr>
              <p:nvPr/>
            </p:nvSpPr>
            <p:spPr>
              <a:xfrm>
                <a:off x="531729" y="1227639"/>
                <a:ext cx="10687050" cy="509178"/>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2644A6DB-99F0-164F-9D11-5E4655BA3F62}"/>
                  </a:ext>
                </a:extLst>
              </p:cNvPr>
              <p:cNvSpPr txBox="1"/>
              <p:nvPr/>
            </p:nvSpPr>
            <p:spPr>
              <a:xfrm>
                <a:off x="2170322" y="3686558"/>
                <a:ext cx="1456232" cy="4308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𝑤</m:t>
                          </m:r>
                        </m:e>
                        <m:sub>
                          <m:r>
                            <a:rPr lang="en-US" sz="2200" b="0" i="1" smtClean="0">
                              <a:latin typeface="Cambria Math" panose="02040503050406030204" pitchFamily="18" charset="0"/>
                            </a:rPr>
                            <m:t>2</m:t>
                          </m:r>
                        </m:sub>
                      </m:sSub>
                      <m:r>
                        <a:rPr lang="en-US" sz="2200" b="0" i="1" smtClean="0">
                          <a:latin typeface="Cambria Math" panose="02040503050406030204" pitchFamily="18" charset="0"/>
                        </a:rPr>
                        <m:t>=0.40</m:t>
                      </m:r>
                    </m:oMath>
                  </m:oMathPara>
                </a14:m>
                <a:endParaRPr lang="en-US" sz="2200" dirty="0"/>
              </a:p>
            </p:txBody>
          </p:sp>
        </mc:Choice>
        <mc:Fallback xmlns="">
          <p:sp>
            <p:nvSpPr>
              <p:cNvPr id="39" name="TextBox 38">
                <a:extLst>
                  <a:ext uri="{FF2B5EF4-FFF2-40B4-BE49-F238E27FC236}">
                    <a16:creationId xmlns:a16="http://schemas.microsoft.com/office/drawing/2014/main" id="{2644A6DB-99F0-164F-9D11-5E4655BA3F62}"/>
                  </a:ext>
                </a:extLst>
              </p:cNvPr>
              <p:cNvSpPr txBox="1">
                <a:spLocks noRot="1" noChangeAspect="1" noMove="1" noResize="1" noEditPoints="1" noAdjustHandles="1" noChangeArrowheads="1" noChangeShapeType="1" noTextEdit="1"/>
              </p:cNvSpPr>
              <p:nvPr/>
            </p:nvSpPr>
            <p:spPr>
              <a:xfrm>
                <a:off x="2170322" y="3686558"/>
                <a:ext cx="1456232" cy="430887"/>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3E3B7B50-ABF0-0245-BBC9-874F739BB847}"/>
                  </a:ext>
                </a:extLst>
              </p:cNvPr>
              <p:cNvSpPr txBox="1"/>
              <p:nvPr/>
            </p:nvSpPr>
            <p:spPr>
              <a:xfrm>
                <a:off x="2386565" y="4244592"/>
                <a:ext cx="1248227" cy="430887"/>
              </a:xfrm>
              <a:prstGeom prst="rect">
                <a:avLst/>
              </a:prstGeom>
              <a:noFill/>
            </p:spPr>
            <p:txBody>
              <a:bodyPr wrap="none" rtlCol="0">
                <a:spAutoFit/>
              </a:bodyPr>
              <a:lstStyle/>
              <a:p>
                <a14:m>
                  <m:oMath xmlns:m="http://schemas.openxmlformats.org/officeDocument/2006/math">
                    <m:sSub>
                      <m:sSubPr>
                        <m:ctrlPr>
                          <a:rPr lang="en-US" sz="2200" b="0" i="1" smtClean="0">
                            <a:latin typeface="Cambria Math" panose="02040503050406030204" pitchFamily="18" charset="0"/>
                            <a:ea typeface="Cambria Math" panose="02040503050406030204" pitchFamily="18" charset="0"/>
                          </a:rPr>
                        </m:ctrlPr>
                      </m:sSubPr>
                      <m:e>
                        <m:r>
                          <a:rPr lang="en-US" sz="2200" b="0" i="1" smtClean="0">
                            <a:latin typeface="Cambria Math" panose="02040503050406030204" pitchFamily="18" charset="0"/>
                            <a:ea typeface="Cambria Math" panose="02040503050406030204" pitchFamily="18" charset="0"/>
                          </a:rPr>
                          <m:t>𝑤</m:t>
                        </m:r>
                      </m:e>
                      <m:sub>
                        <m:r>
                          <a:rPr lang="en-US" sz="2200" b="0" i="1" smtClean="0">
                            <a:latin typeface="Cambria Math" panose="02040503050406030204" pitchFamily="18" charset="0"/>
                            <a:ea typeface="Cambria Math" panose="02040503050406030204" pitchFamily="18" charset="0"/>
                          </a:rPr>
                          <m:t>3</m:t>
                        </m:r>
                      </m:sub>
                    </m:sSub>
                  </m:oMath>
                </a14:m>
                <a:r>
                  <a:rPr lang="en-US" sz="2200" dirty="0">
                    <a:latin typeface="Cambria Math" panose="02040503050406030204" pitchFamily="18" charset="0"/>
                    <a:ea typeface="Cambria Math" panose="02040503050406030204" pitchFamily="18" charset="0"/>
                  </a:rPr>
                  <a:t>=0.80</a:t>
                </a:r>
              </a:p>
            </p:txBody>
          </p:sp>
        </mc:Choice>
        <mc:Fallback xmlns="">
          <p:sp>
            <p:nvSpPr>
              <p:cNvPr id="40" name="TextBox 39">
                <a:extLst>
                  <a:ext uri="{FF2B5EF4-FFF2-40B4-BE49-F238E27FC236}">
                    <a16:creationId xmlns:a16="http://schemas.microsoft.com/office/drawing/2014/main" id="{3E3B7B50-ABF0-0245-BBC9-874F739BB847}"/>
                  </a:ext>
                </a:extLst>
              </p:cNvPr>
              <p:cNvSpPr txBox="1">
                <a:spLocks noRot="1" noChangeAspect="1" noMove="1" noResize="1" noEditPoints="1" noAdjustHandles="1" noChangeArrowheads="1" noChangeShapeType="1" noTextEdit="1"/>
              </p:cNvSpPr>
              <p:nvPr/>
            </p:nvSpPr>
            <p:spPr>
              <a:xfrm>
                <a:off x="2386565" y="4244592"/>
                <a:ext cx="1248227" cy="430887"/>
              </a:xfrm>
              <a:prstGeom prst="rect">
                <a:avLst/>
              </a:prstGeom>
              <a:blipFill>
                <a:blip r:embed="rId13"/>
                <a:stretch>
                  <a:fillRect t="-5714" r="-5051" b="-28571"/>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3019BCD4-233D-B946-A188-285CAD19A19B}"/>
              </a:ext>
            </a:extLst>
          </p:cNvPr>
          <p:cNvSpPr txBox="1"/>
          <p:nvPr/>
        </p:nvSpPr>
        <p:spPr>
          <a:xfrm>
            <a:off x="9526565" y="4092274"/>
            <a:ext cx="1305935" cy="369332"/>
          </a:xfrm>
          <a:prstGeom prst="rect">
            <a:avLst/>
          </a:prstGeom>
          <a:noFill/>
        </p:spPr>
        <p:txBody>
          <a:bodyPr wrap="none" rtlCol="0">
            <a:spAutoFit/>
          </a:bodyPr>
          <a:lstStyle/>
          <a:p>
            <a:r>
              <a:rPr lang="en-US" dirty="0">
                <a:latin typeface="Helvetica" pitchFamily="2" charset="0"/>
              </a:rPr>
              <a:t>Target: 0.5</a:t>
            </a: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D3366970-6B92-2549-8087-A552EA490BE5}"/>
                  </a:ext>
                </a:extLst>
              </p:cNvPr>
              <p:cNvSpPr txBox="1"/>
              <p:nvPr/>
            </p:nvSpPr>
            <p:spPr>
              <a:xfrm>
                <a:off x="9123117" y="4664253"/>
                <a:ext cx="2220608"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sz="2400" b="0" i="0" smtClean="0">
                          <a:solidFill>
                            <a:schemeClr val="tx1"/>
                          </a:solidFill>
                          <a:latin typeface="Cambria Math" panose="02040503050406030204" pitchFamily="18" charset="0"/>
                        </a:rPr>
                        <m:t>Δ</m:t>
                      </m:r>
                      <m:d>
                        <m:dPr>
                          <m:ctrlPr>
                            <a:rPr lang="en-US" sz="2400" b="0" i="1" smtClean="0">
                              <a:solidFill>
                                <a:schemeClr val="tx1"/>
                              </a:solidFill>
                              <a:latin typeface="Cambria Math" panose="02040503050406030204" pitchFamily="18" charset="0"/>
                            </a:rPr>
                          </m:ctrlPr>
                        </m:dPr>
                        <m:e>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𝑂</m:t>
                              </m:r>
                            </m:e>
                            <m:sub>
                              <m:r>
                                <a:rPr lang="en-US" sz="2400" b="0" i="1" smtClean="0">
                                  <a:solidFill>
                                    <a:schemeClr val="tx1"/>
                                  </a:solidFill>
                                  <a:latin typeface="Cambria Math" panose="02040503050406030204" pitchFamily="18" charset="0"/>
                                </a:rPr>
                                <m:t>1</m:t>
                              </m:r>
                            </m:sub>
                          </m:sSub>
                        </m:e>
                      </m:d>
                      <m:r>
                        <a:rPr lang="en-US" sz="2400" b="0" i="1" smtClean="0">
                          <a:solidFill>
                            <a:schemeClr val="tx1"/>
                          </a:solidFill>
                          <a:latin typeface="Cambria Math" panose="02040503050406030204" pitchFamily="18" charset="0"/>
                        </a:rPr>
                        <m:t>≈−0.04</m:t>
                      </m:r>
                    </m:oMath>
                  </m:oMathPara>
                </a14:m>
                <a:endParaRPr lang="en-US" sz="2400" dirty="0">
                  <a:solidFill>
                    <a:schemeClr val="tx1"/>
                  </a:solidFill>
                </a:endParaRPr>
              </a:p>
            </p:txBody>
          </p:sp>
        </mc:Choice>
        <mc:Fallback xmlns="">
          <p:sp>
            <p:nvSpPr>
              <p:cNvPr id="30" name="TextBox 29">
                <a:extLst>
                  <a:ext uri="{FF2B5EF4-FFF2-40B4-BE49-F238E27FC236}">
                    <a16:creationId xmlns:a16="http://schemas.microsoft.com/office/drawing/2014/main" id="{D3366970-6B92-2549-8087-A552EA490BE5}"/>
                  </a:ext>
                </a:extLst>
              </p:cNvPr>
              <p:cNvSpPr txBox="1">
                <a:spLocks noRot="1" noChangeAspect="1" noMove="1" noResize="1" noEditPoints="1" noAdjustHandles="1" noChangeArrowheads="1" noChangeShapeType="1" noTextEdit="1"/>
              </p:cNvSpPr>
              <p:nvPr/>
            </p:nvSpPr>
            <p:spPr>
              <a:xfrm>
                <a:off x="9123117" y="4664253"/>
                <a:ext cx="2220608" cy="461665"/>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D9EA845A-BA27-8D4E-B42D-A06C0A2449A2}"/>
                  </a:ext>
                </a:extLst>
              </p:cNvPr>
              <p:cNvSpPr txBox="1"/>
              <p:nvPr/>
            </p:nvSpPr>
            <p:spPr>
              <a:xfrm>
                <a:off x="7056645" y="1227639"/>
                <a:ext cx="4554276" cy="646331"/>
              </a:xfrm>
              <a:prstGeom prst="rect">
                <a:avLst/>
              </a:prstGeom>
              <a:noFill/>
            </p:spPr>
            <p:txBody>
              <a:bodyPr wrap="square" rtlCol="0">
                <a:spAutoFit/>
              </a:bodyPr>
              <a:lstStyle/>
              <a:p>
                <a:r>
                  <a:rPr lang="en-US" dirty="0">
                    <a:latin typeface="Helvetica" pitchFamily="2" charset="0"/>
                  </a:rPr>
                  <a:t>We ask the same question of the second edge leading to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𝑂</m:t>
                        </m:r>
                      </m:e>
                      <m:sub>
                        <m:r>
                          <a:rPr lang="en-US" i="1">
                            <a:latin typeface="Cambria Math" panose="02040503050406030204" pitchFamily="18" charset="0"/>
                          </a:rPr>
                          <m:t>1</m:t>
                        </m:r>
                      </m:sub>
                    </m:sSub>
                  </m:oMath>
                </a14:m>
                <a:endParaRPr lang="en-US" dirty="0">
                  <a:latin typeface="Helvetica" pitchFamily="2" charset="0"/>
                </a:endParaRPr>
              </a:p>
            </p:txBody>
          </p:sp>
        </mc:Choice>
        <mc:Fallback xmlns="">
          <p:sp>
            <p:nvSpPr>
              <p:cNvPr id="31" name="TextBox 30">
                <a:extLst>
                  <a:ext uri="{FF2B5EF4-FFF2-40B4-BE49-F238E27FC236}">
                    <a16:creationId xmlns:a16="http://schemas.microsoft.com/office/drawing/2014/main" id="{D9EA845A-BA27-8D4E-B42D-A06C0A2449A2}"/>
                  </a:ext>
                </a:extLst>
              </p:cNvPr>
              <p:cNvSpPr txBox="1">
                <a:spLocks noRot="1" noChangeAspect="1" noMove="1" noResize="1" noEditPoints="1" noAdjustHandles="1" noChangeArrowheads="1" noChangeShapeType="1" noTextEdit="1"/>
              </p:cNvSpPr>
              <p:nvPr/>
            </p:nvSpPr>
            <p:spPr>
              <a:xfrm>
                <a:off x="7056645" y="1227639"/>
                <a:ext cx="4554276" cy="646331"/>
              </a:xfrm>
              <a:prstGeom prst="rect">
                <a:avLst/>
              </a:prstGeom>
              <a:blipFill>
                <a:blip r:embed="rId15"/>
                <a:stretch>
                  <a:fillRect l="-1114" t="-3846" b="-11538"/>
                </a:stretch>
              </a:blipFill>
            </p:spPr>
            <p:txBody>
              <a:bodyPr/>
              <a:lstStyle/>
              <a:p>
                <a:r>
                  <a:rPr lang="en-US">
                    <a:noFill/>
                  </a:rPr>
                  <a:t> </a:t>
                </a:r>
              </a:p>
            </p:txBody>
          </p:sp>
        </mc:Fallback>
      </mc:AlternateContent>
    </p:spTree>
    <p:extLst>
      <p:ext uri="{BB962C8B-B14F-4D97-AF65-F5344CB8AC3E}">
        <p14:creationId xmlns:p14="http://schemas.microsoft.com/office/powerpoint/2010/main" val="3937445403"/>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a:xfrm>
            <a:off x="422536" y="27251"/>
            <a:ext cx="10058400" cy="1371600"/>
          </a:xfrm>
        </p:spPr>
        <p:txBody>
          <a:bodyPr/>
          <a:lstStyle/>
          <a:p>
            <a:r>
              <a:rPr lang="en-US" dirty="0">
                <a:latin typeface="Helvetica" pitchFamily="2" charset="0"/>
              </a:rPr>
              <a:t>Back Propagation Example</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p:txBody>
          <a:bodyPr>
            <a:normAutofit/>
          </a:bodyPr>
          <a:lstStyle/>
          <a:p>
            <a:endParaRPr lang="en-US" sz="2400" dirty="0">
              <a:latin typeface="Helvetica" pitchFamily="2" charset="0"/>
            </a:endParaRPr>
          </a:p>
          <a:p>
            <a:pPr marL="0" indent="0">
              <a:buNone/>
            </a:pPr>
            <a:endParaRPr lang="en-US" sz="2400" dirty="0">
              <a:latin typeface="Helvetica" pitchFamily="2" charset="0"/>
            </a:endParaRPr>
          </a:p>
        </p:txBody>
      </p:sp>
      <p:grpSp>
        <p:nvGrpSpPr>
          <p:cNvPr id="4" name="Group 3">
            <a:extLst>
              <a:ext uri="{FF2B5EF4-FFF2-40B4-BE49-F238E27FC236}">
                <a16:creationId xmlns:a16="http://schemas.microsoft.com/office/drawing/2014/main" id="{F2289EC0-BEE5-C54C-941C-D1D22C501FE9}"/>
              </a:ext>
            </a:extLst>
          </p:cNvPr>
          <p:cNvGrpSpPr/>
          <p:nvPr/>
        </p:nvGrpSpPr>
        <p:grpSpPr>
          <a:xfrm>
            <a:off x="1066799" y="2654306"/>
            <a:ext cx="8459767" cy="3092895"/>
            <a:chOff x="3375581" y="2991232"/>
            <a:chExt cx="4589912" cy="2034562"/>
          </a:xfrm>
        </p:grpSpPr>
        <p:sp>
          <p:nvSpPr>
            <p:cNvPr id="14" name="Oval 13">
              <a:extLst>
                <a:ext uri="{FF2B5EF4-FFF2-40B4-BE49-F238E27FC236}">
                  <a16:creationId xmlns:a16="http://schemas.microsoft.com/office/drawing/2014/main" id="{E74544D5-EB92-D349-B000-DF8E15FD9E07}"/>
                </a:ext>
              </a:extLst>
            </p:cNvPr>
            <p:cNvSpPr/>
            <p:nvPr/>
          </p:nvSpPr>
          <p:spPr>
            <a:xfrm>
              <a:off x="3375582" y="2991232"/>
              <a:ext cx="938637" cy="825956"/>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0.35</a:t>
              </a:r>
            </a:p>
          </p:txBody>
        </p:sp>
        <p:sp>
          <p:nvSpPr>
            <p:cNvPr id="15" name="Oval 14">
              <a:extLst>
                <a:ext uri="{FF2B5EF4-FFF2-40B4-BE49-F238E27FC236}">
                  <a16:creationId xmlns:a16="http://schemas.microsoft.com/office/drawing/2014/main" id="{F521F1DA-EC70-7F4B-9BE4-67D2FF50F7D7}"/>
                </a:ext>
              </a:extLst>
            </p:cNvPr>
            <p:cNvSpPr/>
            <p:nvPr/>
          </p:nvSpPr>
          <p:spPr>
            <a:xfrm>
              <a:off x="3375581" y="4199838"/>
              <a:ext cx="938637" cy="825956"/>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0.9</a:t>
              </a:r>
            </a:p>
          </p:txBody>
        </p:sp>
        <p:sp>
          <p:nvSpPr>
            <p:cNvPr id="16" name="Oval 15">
              <a:extLst>
                <a:ext uri="{FF2B5EF4-FFF2-40B4-BE49-F238E27FC236}">
                  <a16:creationId xmlns:a16="http://schemas.microsoft.com/office/drawing/2014/main" id="{9E2F0B38-4A5D-F14A-80F5-1268744DDA8E}"/>
                </a:ext>
              </a:extLst>
            </p:cNvPr>
            <p:cNvSpPr/>
            <p:nvPr/>
          </p:nvSpPr>
          <p:spPr>
            <a:xfrm>
              <a:off x="5285344" y="3001391"/>
              <a:ext cx="938637" cy="825956"/>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0.68</a:t>
              </a:r>
            </a:p>
          </p:txBody>
        </p:sp>
        <p:sp>
          <p:nvSpPr>
            <p:cNvPr id="17" name="Oval 16">
              <a:extLst>
                <a:ext uri="{FF2B5EF4-FFF2-40B4-BE49-F238E27FC236}">
                  <a16:creationId xmlns:a16="http://schemas.microsoft.com/office/drawing/2014/main" id="{E0DB1823-4CEA-3A4C-B00D-9089ECD8926D}"/>
                </a:ext>
              </a:extLst>
            </p:cNvPr>
            <p:cNvSpPr/>
            <p:nvPr/>
          </p:nvSpPr>
          <p:spPr>
            <a:xfrm>
              <a:off x="5285344" y="4199838"/>
              <a:ext cx="938637" cy="825956"/>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0.66</a:t>
              </a:r>
            </a:p>
          </p:txBody>
        </p:sp>
        <p:sp>
          <p:nvSpPr>
            <p:cNvPr id="18" name="Oval 17">
              <a:extLst>
                <a:ext uri="{FF2B5EF4-FFF2-40B4-BE49-F238E27FC236}">
                  <a16:creationId xmlns:a16="http://schemas.microsoft.com/office/drawing/2014/main" id="{212D0EF4-CDAF-3E48-9762-96B3A0BFDBFE}"/>
                </a:ext>
              </a:extLst>
            </p:cNvPr>
            <p:cNvSpPr/>
            <p:nvPr/>
          </p:nvSpPr>
          <p:spPr>
            <a:xfrm>
              <a:off x="7026856" y="3613735"/>
              <a:ext cx="938637" cy="825956"/>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0.69</a:t>
              </a:r>
            </a:p>
          </p:txBody>
        </p:sp>
        <p:cxnSp>
          <p:nvCxnSpPr>
            <p:cNvPr id="19" name="Straight Arrow Connector 18">
              <a:extLst>
                <a:ext uri="{FF2B5EF4-FFF2-40B4-BE49-F238E27FC236}">
                  <a16:creationId xmlns:a16="http://schemas.microsoft.com/office/drawing/2014/main" id="{904FB72E-F32B-4C40-B12A-58ED7C24BC10}"/>
                </a:ext>
              </a:extLst>
            </p:cNvPr>
            <p:cNvCxnSpPr>
              <a:stCxn id="14" idx="6"/>
              <a:endCxn id="16" idx="2"/>
            </p:cNvCxnSpPr>
            <p:nvPr/>
          </p:nvCxnSpPr>
          <p:spPr>
            <a:xfrm>
              <a:off x="4314219" y="3404210"/>
              <a:ext cx="971125" cy="10159"/>
            </a:xfrm>
            <a:prstGeom prst="straightConnector1">
              <a:avLst/>
            </a:prstGeom>
            <a:solidFill>
              <a:srgbClr val="FF0000"/>
            </a:solidFill>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0EAAED42-6560-7A4C-A1DB-DC39FB8DC617}"/>
                </a:ext>
              </a:extLst>
            </p:cNvPr>
            <p:cNvCxnSpPr/>
            <p:nvPr/>
          </p:nvCxnSpPr>
          <p:spPr>
            <a:xfrm>
              <a:off x="4314219" y="4619991"/>
              <a:ext cx="971125" cy="10159"/>
            </a:xfrm>
            <a:prstGeom prst="straightConnector1">
              <a:avLst/>
            </a:prstGeom>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5DD30C84-2C74-EC49-87EE-7653B34BD18B}"/>
                </a:ext>
              </a:extLst>
            </p:cNvPr>
            <p:cNvCxnSpPr>
              <a:cxnSpLocks/>
              <a:endCxn id="18" idx="2"/>
            </p:cNvCxnSpPr>
            <p:nvPr/>
          </p:nvCxnSpPr>
          <p:spPr>
            <a:xfrm>
              <a:off x="6223981" y="3442259"/>
              <a:ext cx="802875" cy="584454"/>
            </a:xfrm>
            <a:prstGeom prst="straightConnector1">
              <a:avLst/>
            </a:prstGeom>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FF3F8198-7A53-2A45-B950-88C6270E9670}"/>
                </a:ext>
              </a:extLst>
            </p:cNvPr>
            <p:cNvCxnSpPr>
              <a:cxnSpLocks/>
              <a:endCxn id="18" idx="2"/>
            </p:cNvCxnSpPr>
            <p:nvPr/>
          </p:nvCxnSpPr>
          <p:spPr>
            <a:xfrm flipV="1">
              <a:off x="6223981" y="4026713"/>
              <a:ext cx="802875" cy="588198"/>
            </a:xfrm>
            <a:prstGeom prst="straightConnector1">
              <a:avLst/>
            </a:prstGeom>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25B65946-CE70-9244-905F-BFE49F6C6ABD}"/>
                </a:ext>
              </a:extLst>
            </p:cNvPr>
            <p:cNvCxnSpPr>
              <a:cxnSpLocks/>
              <a:stCxn id="14" idx="6"/>
              <a:endCxn id="17" idx="1"/>
            </p:cNvCxnSpPr>
            <p:nvPr/>
          </p:nvCxnSpPr>
          <p:spPr>
            <a:xfrm>
              <a:off x="4314219" y="3404210"/>
              <a:ext cx="1108585" cy="916586"/>
            </a:xfrm>
            <a:prstGeom prst="straightConnector1">
              <a:avLst/>
            </a:prstGeom>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51F8FD80-36AF-EE45-976A-709D04550509}"/>
                </a:ext>
              </a:extLst>
            </p:cNvPr>
            <p:cNvCxnSpPr>
              <a:cxnSpLocks/>
              <a:stCxn id="15" idx="6"/>
              <a:endCxn id="16" idx="3"/>
            </p:cNvCxnSpPr>
            <p:nvPr/>
          </p:nvCxnSpPr>
          <p:spPr>
            <a:xfrm flipV="1">
              <a:off x="4314218" y="3706389"/>
              <a:ext cx="1108586" cy="906427"/>
            </a:xfrm>
            <a:prstGeom prst="straightConnector1">
              <a:avLst/>
            </a:prstGeom>
            <a:solidFill>
              <a:srgbClr val="FF0000"/>
            </a:solidFill>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BB0733E6-4BD7-8F4A-9505-E48C6EE57679}"/>
                  </a:ext>
                </a:extLst>
              </p:cNvPr>
              <p:cNvSpPr txBox="1"/>
              <p:nvPr/>
            </p:nvSpPr>
            <p:spPr>
              <a:xfrm>
                <a:off x="3000051" y="2772304"/>
                <a:ext cx="1449692" cy="4308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𝑤</m:t>
                          </m:r>
                        </m:e>
                        <m:sub>
                          <m:r>
                            <a:rPr lang="en-US" sz="2200" b="0" i="1" smtClean="0">
                              <a:latin typeface="Cambria Math" panose="02040503050406030204" pitchFamily="18" charset="0"/>
                            </a:rPr>
                            <m:t>1</m:t>
                          </m:r>
                        </m:sub>
                      </m:sSub>
                      <m:r>
                        <a:rPr lang="en-US" sz="2200" b="0" i="1" smtClean="0">
                          <a:latin typeface="Cambria Math" panose="02040503050406030204" pitchFamily="18" charset="0"/>
                        </a:rPr>
                        <m:t>=0.10</m:t>
                      </m:r>
                    </m:oMath>
                  </m:oMathPara>
                </a14:m>
                <a:endParaRPr lang="en-US" sz="2200" dirty="0"/>
              </a:p>
            </p:txBody>
          </p:sp>
        </mc:Choice>
        <mc:Fallback xmlns="">
          <p:sp>
            <p:nvSpPr>
              <p:cNvPr id="28" name="TextBox 27">
                <a:extLst>
                  <a:ext uri="{FF2B5EF4-FFF2-40B4-BE49-F238E27FC236}">
                    <a16:creationId xmlns:a16="http://schemas.microsoft.com/office/drawing/2014/main" id="{BB0733E6-4BD7-8F4A-9505-E48C6EE57679}"/>
                  </a:ext>
                </a:extLst>
              </p:cNvPr>
              <p:cNvSpPr txBox="1">
                <a:spLocks noRot="1" noChangeAspect="1" noMove="1" noResize="1" noEditPoints="1" noAdjustHandles="1" noChangeArrowheads="1" noChangeShapeType="1" noTextEdit="1"/>
              </p:cNvSpPr>
              <p:nvPr/>
            </p:nvSpPr>
            <p:spPr>
              <a:xfrm>
                <a:off x="3000051" y="2772304"/>
                <a:ext cx="1449692" cy="430887"/>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26C39DDA-A519-4D4F-A47D-D40ADAB1EF70}"/>
                  </a:ext>
                </a:extLst>
              </p:cNvPr>
              <p:cNvSpPr txBox="1"/>
              <p:nvPr/>
            </p:nvSpPr>
            <p:spPr>
              <a:xfrm>
                <a:off x="2988090" y="5125918"/>
                <a:ext cx="1239698" cy="430887"/>
              </a:xfrm>
              <a:prstGeom prst="rect">
                <a:avLst/>
              </a:prstGeom>
              <a:noFill/>
            </p:spPr>
            <p:txBody>
              <a:bodyPr wrap="none" rtlCol="0">
                <a:spAutoFit/>
              </a:bodyPr>
              <a:lstStyle/>
              <a:p>
                <a14:m>
                  <m:oMath xmlns:m="http://schemas.openxmlformats.org/officeDocument/2006/math">
                    <m:sSub>
                      <m:sSubPr>
                        <m:ctrlPr>
                          <a:rPr lang="en-US" sz="2200" b="0" i="1" smtClean="0">
                            <a:latin typeface="Cambria Math" panose="02040503050406030204" pitchFamily="18" charset="0"/>
                            <a:ea typeface="Cambria Math" panose="02040503050406030204" pitchFamily="18" charset="0"/>
                          </a:rPr>
                        </m:ctrlPr>
                      </m:sSubPr>
                      <m:e>
                        <m:r>
                          <a:rPr lang="en-US" sz="2200" b="0" i="1" smtClean="0">
                            <a:latin typeface="Cambria Math" panose="02040503050406030204" pitchFamily="18" charset="0"/>
                            <a:ea typeface="Cambria Math" panose="02040503050406030204" pitchFamily="18" charset="0"/>
                          </a:rPr>
                          <m:t>𝑤</m:t>
                        </m:r>
                      </m:e>
                      <m:sub>
                        <m:r>
                          <a:rPr lang="en-US" sz="2200" b="0" i="1" smtClean="0">
                            <a:latin typeface="Cambria Math" panose="02040503050406030204" pitchFamily="18" charset="0"/>
                            <a:ea typeface="Cambria Math" panose="02040503050406030204" pitchFamily="18" charset="0"/>
                          </a:rPr>
                          <m:t>4</m:t>
                        </m:r>
                      </m:sub>
                    </m:sSub>
                  </m:oMath>
                </a14:m>
                <a:r>
                  <a:rPr lang="en-US" sz="2200" dirty="0">
                    <a:latin typeface="Cambria Math" panose="02040503050406030204" pitchFamily="18" charset="0"/>
                    <a:ea typeface="Cambria Math" panose="02040503050406030204" pitchFamily="18" charset="0"/>
                  </a:rPr>
                  <a:t>=0.60</a:t>
                </a:r>
              </a:p>
            </p:txBody>
          </p:sp>
        </mc:Choice>
        <mc:Fallback xmlns="">
          <p:sp>
            <p:nvSpPr>
              <p:cNvPr id="29" name="TextBox 28">
                <a:extLst>
                  <a:ext uri="{FF2B5EF4-FFF2-40B4-BE49-F238E27FC236}">
                    <a16:creationId xmlns:a16="http://schemas.microsoft.com/office/drawing/2014/main" id="{26C39DDA-A519-4D4F-A47D-D40ADAB1EF70}"/>
                  </a:ext>
                </a:extLst>
              </p:cNvPr>
              <p:cNvSpPr txBox="1">
                <a:spLocks noRot="1" noChangeAspect="1" noMove="1" noResize="1" noEditPoints="1" noAdjustHandles="1" noChangeArrowheads="1" noChangeShapeType="1" noTextEdit="1"/>
              </p:cNvSpPr>
              <p:nvPr/>
            </p:nvSpPr>
            <p:spPr>
              <a:xfrm>
                <a:off x="2988090" y="5125918"/>
                <a:ext cx="1239698" cy="430887"/>
              </a:xfrm>
              <a:prstGeom prst="rect">
                <a:avLst/>
              </a:prstGeom>
              <a:blipFill>
                <a:blip r:embed="rId3"/>
                <a:stretch>
                  <a:fillRect t="-8571" r="-4040" b="-25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37663B59-496B-7949-B018-1E24CA72E070}"/>
                  </a:ext>
                </a:extLst>
              </p:cNvPr>
              <p:cNvSpPr txBox="1"/>
              <p:nvPr/>
            </p:nvSpPr>
            <p:spPr>
              <a:xfrm>
                <a:off x="6698499" y="3201761"/>
                <a:ext cx="1373261" cy="430887"/>
              </a:xfrm>
              <a:prstGeom prst="rect">
                <a:avLst/>
              </a:prstGeom>
              <a:noFill/>
            </p:spPr>
            <p:txBody>
              <a:bodyPr wrap="none" rtlCol="0">
                <a:spAutoFit/>
              </a:bodyPr>
              <a:lstStyle/>
              <a:p>
                <a14:m>
                  <m:oMath xmlns:m="http://schemas.openxmlformats.org/officeDocument/2006/math">
                    <m:sSub>
                      <m:sSubPr>
                        <m:ctrlPr>
                          <a:rPr lang="en-US" sz="2200" b="0" i="1" smtClean="0">
                            <a:latin typeface="Cambria Math" panose="02040503050406030204" pitchFamily="18" charset="0"/>
                            <a:ea typeface="Cambria Math" panose="02040503050406030204" pitchFamily="18" charset="0"/>
                          </a:rPr>
                        </m:ctrlPr>
                      </m:sSubPr>
                      <m:e>
                        <m:r>
                          <a:rPr lang="en-US" sz="2200" b="0" i="1" smtClean="0">
                            <a:latin typeface="Cambria Math" panose="02040503050406030204" pitchFamily="18" charset="0"/>
                            <a:ea typeface="Cambria Math" panose="02040503050406030204" pitchFamily="18" charset="0"/>
                          </a:rPr>
                          <m:t>𝑤</m:t>
                        </m:r>
                      </m:e>
                      <m:sub>
                        <m:r>
                          <a:rPr lang="en-US" sz="2200" b="0" i="1" smtClean="0">
                            <a:latin typeface="Cambria Math" panose="02040503050406030204" pitchFamily="18" charset="0"/>
                            <a:ea typeface="Cambria Math" panose="02040503050406030204" pitchFamily="18" charset="0"/>
                          </a:rPr>
                          <m:t>5</m:t>
                        </m:r>
                      </m:sub>
                    </m:sSub>
                  </m:oMath>
                </a14:m>
                <a:r>
                  <a:rPr lang="en-US" sz="2200" dirty="0">
                    <a:latin typeface="Cambria Math" panose="02040503050406030204" pitchFamily="18" charset="0"/>
                    <a:ea typeface="Cambria Math" panose="02040503050406030204" pitchFamily="18" charset="0"/>
                  </a:rPr>
                  <a:t> = 0.27</a:t>
                </a:r>
              </a:p>
            </p:txBody>
          </p:sp>
        </mc:Choice>
        <mc:Fallback xmlns="">
          <p:sp>
            <p:nvSpPr>
              <p:cNvPr id="32" name="TextBox 31">
                <a:extLst>
                  <a:ext uri="{FF2B5EF4-FFF2-40B4-BE49-F238E27FC236}">
                    <a16:creationId xmlns:a16="http://schemas.microsoft.com/office/drawing/2014/main" id="{37663B59-496B-7949-B018-1E24CA72E070}"/>
                  </a:ext>
                </a:extLst>
              </p:cNvPr>
              <p:cNvSpPr txBox="1">
                <a:spLocks noRot="1" noChangeAspect="1" noMove="1" noResize="1" noEditPoints="1" noAdjustHandles="1" noChangeArrowheads="1" noChangeShapeType="1" noTextEdit="1"/>
              </p:cNvSpPr>
              <p:nvPr/>
            </p:nvSpPr>
            <p:spPr>
              <a:xfrm>
                <a:off x="6698499" y="3201761"/>
                <a:ext cx="1373261" cy="430887"/>
              </a:xfrm>
              <a:prstGeom prst="rect">
                <a:avLst/>
              </a:prstGeom>
              <a:blipFill>
                <a:blip r:embed="rId4"/>
                <a:stretch>
                  <a:fillRect t="-8824" r="-3636" b="-2941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C68DF134-F471-7946-A598-A6E86653C083}"/>
                  </a:ext>
                </a:extLst>
              </p:cNvPr>
              <p:cNvSpPr txBox="1"/>
              <p:nvPr/>
            </p:nvSpPr>
            <p:spPr>
              <a:xfrm>
                <a:off x="6698499" y="4778776"/>
                <a:ext cx="1456232" cy="4308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𝑤</m:t>
                          </m:r>
                        </m:e>
                        <m:sub>
                          <m:r>
                            <a:rPr lang="en-US" sz="2200" b="0" i="1" smtClean="0">
                              <a:latin typeface="Cambria Math" panose="02040503050406030204" pitchFamily="18" charset="0"/>
                            </a:rPr>
                            <m:t>6</m:t>
                          </m:r>
                        </m:sub>
                      </m:sSub>
                      <m:r>
                        <a:rPr lang="en-US" sz="2200" b="0" i="1" smtClean="0">
                          <a:latin typeface="Cambria Math" panose="02040503050406030204" pitchFamily="18" charset="0"/>
                        </a:rPr>
                        <m:t>=</m:t>
                      </m:r>
                      <m:r>
                        <a:rPr lang="en-US" sz="2200" b="0" i="1" smtClean="0">
                          <a:solidFill>
                            <a:srgbClr val="FF0000"/>
                          </a:solidFill>
                          <a:latin typeface="Cambria Math" panose="02040503050406030204" pitchFamily="18" charset="0"/>
                        </a:rPr>
                        <m:t>0.87</m:t>
                      </m:r>
                    </m:oMath>
                  </m:oMathPara>
                </a14:m>
                <a:endParaRPr lang="en-US" sz="2200" dirty="0"/>
              </a:p>
            </p:txBody>
          </p:sp>
        </mc:Choice>
        <mc:Fallback xmlns="">
          <p:sp>
            <p:nvSpPr>
              <p:cNvPr id="33" name="TextBox 32">
                <a:extLst>
                  <a:ext uri="{FF2B5EF4-FFF2-40B4-BE49-F238E27FC236}">
                    <a16:creationId xmlns:a16="http://schemas.microsoft.com/office/drawing/2014/main" id="{C68DF134-F471-7946-A598-A6E86653C083}"/>
                  </a:ext>
                </a:extLst>
              </p:cNvPr>
              <p:cNvSpPr txBox="1">
                <a:spLocks noRot="1" noChangeAspect="1" noMove="1" noResize="1" noEditPoints="1" noAdjustHandles="1" noChangeArrowheads="1" noChangeShapeType="1" noTextEdit="1"/>
              </p:cNvSpPr>
              <p:nvPr/>
            </p:nvSpPr>
            <p:spPr>
              <a:xfrm>
                <a:off x="6698499" y="4778776"/>
                <a:ext cx="1456232" cy="430887"/>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Content Placeholder 2">
                <a:extLst>
                  <a:ext uri="{FF2B5EF4-FFF2-40B4-BE49-F238E27FC236}">
                    <a16:creationId xmlns:a16="http://schemas.microsoft.com/office/drawing/2014/main" id="{9EDBD7F6-A329-774F-8090-73CBB6B6EE1A}"/>
                  </a:ext>
                </a:extLst>
              </p:cNvPr>
              <p:cNvSpPr txBox="1">
                <a:spLocks/>
              </p:cNvSpPr>
              <p:nvPr/>
            </p:nvSpPr>
            <p:spPr>
              <a:xfrm>
                <a:off x="5953987" y="2513578"/>
                <a:ext cx="878543" cy="49127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b="0" i="1" dirty="0" smtClean="0">
                              <a:solidFill>
                                <a:schemeClr val="tx1"/>
                              </a:solidFill>
                              <a:latin typeface="Cambria Math" panose="02040503050406030204" pitchFamily="18" charset="0"/>
                            </a:rPr>
                          </m:ctrlPr>
                        </m:sSubPr>
                        <m:e>
                          <m:r>
                            <a:rPr lang="en-US" i="1" dirty="0" smtClean="0">
                              <a:solidFill>
                                <a:schemeClr val="tx1"/>
                              </a:solidFill>
                              <a:latin typeface="Cambria Math" panose="02040503050406030204" pitchFamily="18" charset="0"/>
                            </a:rPr>
                            <m:t>𝐻</m:t>
                          </m:r>
                        </m:e>
                        <m:sub>
                          <m:r>
                            <a:rPr lang="en-US" i="1" dirty="0" smtClean="0">
                              <a:solidFill>
                                <a:schemeClr val="tx1"/>
                              </a:solidFill>
                              <a:latin typeface="Cambria Math" panose="02040503050406030204" pitchFamily="18" charset="0"/>
                            </a:rPr>
                            <m:t>1</m:t>
                          </m:r>
                        </m:sub>
                      </m:sSub>
                    </m:oMath>
                  </m:oMathPara>
                </a14:m>
                <a:endParaRPr lang="en-US" dirty="0"/>
              </a:p>
            </p:txBody>
          </p:sp>
        </mc:Choice>
        <mc:Fallback xmlns="">
          <p:sp>
            <p:nvSpPr>
              <p:cNvPr id="34" name="Content Placeholder 2">
                <a:extLst>
                  <a:ext uri="{FF2B5EF4-FFF2-40B4-BE49-F238E27FC236}">
                    <a16:creationId xmlns:a16="http://schemas.microsoft.com/office/drawing/2014/main" id="{9EDBD7F6-A329-774F-8090-73CBB6B6EE1A}"/>
                  </a:ext>
                </a:extLst>
              </p:cNvPr>
              <p:cNvSpPr txBox="1">
                <a:spLocks noRot="1" noChangeAspect="1" noMove="1" noResize="1" noEditPoints="1" noAdjustHandles="1" noChangeArrowheads="1" noChangeShapeType="1" noTextEdit="1"/>
              </p:cNvSpPr>
              <p:nvPr/>
            </p:nvSpPr>
            <p:spPr>
              <a:xfrm>
                <a:off x="5953987" y="2513578"/>
                <a:ext cx="878543" cy="491270"/>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Content Placeholder 2">
                <a:extLst>
                  <a:ext uri="{FF2B5EF4-FFF2-40B4-BE49-F238E27FC236}">
                    <a16:creationId xmlns:a16="http://schemas.microsoft.com/office/drawing/2014/main" id="{9D8CC347-2FA3-E24F-9CB3-9A70A2102FC0}"/>
                  </a:ext>
                </a:extLst>
              </p:cNvPr>
              <p:cNvSpPr txBox="1">
                <a:spLocks/>
              </p:cNvSpPr>
              <p:nvPr/>
            </p:nvSpPr>
            <p:spPr>
              <a:xfrm>
                <a:off x="5875254" y="4260448"/>
                <a:ext cx="878543" cy="49127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b="0" i="1" dirty="0" smtClean="0">
                              <a:solidFill>
                                <a:schemeClr val="tx1"/>
                              </a:solidFill>
                              <a:latin typeface="Cambria Math" panose="02040503050406030204" pitchFamily="18" charset="0"/>
                            </a:rPr>
                          </m:ctrlPr>
                        </m:sSubPr>
                        <m:e>
                          <m:r>
                            <a:rPr lang="en-US" i="1" dirty="0" smtClean="0">
                              <a:solidFill>
                                <a:schemeClr val="tx1"/>
                              </a:solidFill>
                              <a:latin typeface="Cambria Math" panose="02040503050406030204" pitchFamily="18" charset="0"/>
                            </a:rPr>
                            <m:t>𝐻</m:t>
                          </m:r>
                        </m:e>
                        <m:sub>
                          <m:r>
                            <a:rPr lang="en-US" b="0" i="1" dirty="0" smtClean="0">
                              <a:solidFill>
                                <a:schemeClr val="tx1"/>
                              </a:solidFill>
                              <a:latin typeface="Cambria Math" panose="02040503050406030204" pitchFamily="18" charset="0"/>
                            </a:rPr>
                            <m:t>2</m:t>
                          </m:r>
                        </m:sub>
                      </m:sSub>
                    </m:oMath>
                  </m:oMathPara>
                </a14:m>
                <a:endParaRPr lang="en-US" dirty="0"/>
              </a:p>
            </p:txBody>
          </p:sp>
        </mc:Choice>
        <mc:Fallback xmlns="">
          <p:sp>
            <p:nvSpPr>
              <p:cNvPr id="35" name="Content Placeholder 2">
                <a:extLst>
                  <a:ext uri="{FF2B5EF4-FFF2-40B4-BE49-F238E27FC236}">
                    <a16:creationId xmlns:a16="http://schemas.microsoft.com/office/drawing/2014/main" id="{9D8CC347-2FA3-E24F-9CB3-9A70A2102FC0}"/>
                  </a:ext>
                </a:extLst>
              </p:cNvPr>
              <p:cNvSpPr txBox="1">
                <a:spLocks noRot="1" noChangeAspect="1" noMove="1" noResize="1" noEditPoints="1" noAdjustHandles="1" noChangeArrowheads="1" noChangeShapeType="1" noTextEdit="1"/>
              </p:cNvSpPr>
              <p:nvPr/>
            </p:nvSpPr>
            <p:spPr>
              <a:xfrm>
                <a:off x="5875254" y="4260448"/>
                <a:ext cx="878543" cy="491270"/>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Content Placeholder 2">
                <a:extLst>
                  <a:ext uri="{FF2B5EF4-FFF2-40B4-BE49-F238E27FC236}">
                    <a16:creationId xmlns:a16="http://schemas.microsoft.com/office/drawing/2014/main" id="{A3511906-2F34-2B4E-898C-BF187B86B7A7}"/>
                  </a:ext>
                </a:extLst>
              </p:cNvPr>
              <p:cNvSpPr txBox="1">
                <a:spLocks/>
              </p:cNvSpPr>
              <p:nvPr/>
            </p:nvSpPr>
            <p:spPr>
              <a:xfrm>
                <a:off x="9087294" y="3314198"/>
                <a:ext cx="878543" cy="49127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b="0" i="1" dirty="0" smtClean="0">
                              <a:solidFill>
                                <a:schemeClr val="tx1"/>
                              </a:solidFill>
                              <a:latin typeface="Cambria Math" panose="02040503050406030204" pitchFamily="18" charset="0"/>
                            </a:rPr>
                          </m:ctrlPr>
                        </m:sSubPr>
                        <m:e>
                          <m:r>
                            <a:rPr lang="en-US" b="0" i="1" dirty="0" smtClean="0">
                              <a:solidFill>
                                <a:schemeClr val="tx1"/>
                              </a:solidFill>
                              <a:latin typeface="Cambria Math" panose="02040503050406030204" pitchFamily="18" charset="0"/>
                            </a:rPr>
                            <m:t>𝑂</m:t>
                          </m:r>
                        </m:e>
                        <m:sub>
                          <m:r>
                            <a:rPr lang="en-US" i="1" dirty="0" smtClean="0">
                              <a:solidFill>
                                <a:schemeClr val="tx1"/>
                              </a:solidFill>
                              <a:latin typeface="Cambria Math" panose="02040503050406030204" pitchFamily="18" charset="0"/>
                            </a:rPr>
                            <m:t>1</m:t>
                          </m:r>
                        </m:sub>
                      </m:sSub>
                    </m:oMath>
                  </m:oMathPara>
                </a14:m>
                <a:endParaRPr lang="en-US" dirty="0"/>
              </a:p>
            </p:txBody>
          </p:sp>
        </mc:Choice>
        <mc:Fallback xmlns="">
          <p:sp>
            <p:nvSpPr>
              <p:cNvPr id="36" name="Content Placeholder 2">
                <a:extLst>
                  <a:ext uri="{FF2B5EF4-FFF2-40B4-BE49-F238E27FC236}">
                    <a16:creationId xmlns:a16="http://schemas.microsoft.com/office/drawing/2014/main" id="{A3511906-2F34-2B4E-898C-BF187B86B7A7}"/>
                  </a:ext>
                </a:extLst>
              </p:cNvPr>
              <p:cNvSpPr txBox="1">
                <a:spLocks noRot="1" noChangeAspect="1" noMove="1" noResize="1" noEditPoints="1" noAdjustHandles="1" noChangeArrowheads="1" noChangeShapeType="1" noTextEdit="1"/>
              </p:cNvSpPr>
              <p:nvPr/>
            </p:nvSpPr>
            <p:spPr>
              <a:xfrm>
                <a:off x="9087294" y="3314198"/>
                <a:ext cx="878543" cy="491270"/>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Content Placeholder 2">
                <a:extLst>
                  <a:ext uri="{FF2B5EF4-FFF2-40B4-BE49-F238E27FC236}">
                    <a16:creationId xmlns:a16="http://schemas.microsoft.com/office/drawing/2014/main" id="{E6FE47F3-203E-1C4C-BBDE-FEE31023C960}"/>
                  </a:ext>
                </a:extLst>
              </p:cNvPr>
              <p:cNvSpPr txBox="1">
                <a:spLocks/>
              </p:cNvSpPr>
              <p:nvPr/>
            </p:nvSpPr>
            <p:spPr>
              <a:xfrm>
                <a:off x="460243" y="2972616"/>
                <a:ext cx="878543" cy="49127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𝐼</m:t>
                          </m:r>
                        </m:e>
                        <m:sub>
                          <m:r>
                            <a:rPr lang="en-US" i="1" dirty="0" smtClean="0">
                              <a:latin typeface="Cambria Math" panose="02040503050406030204" pitchFamily="18" charset="0"/>
                            </a:rPr>
                            <m:t>1</m:t>
                          </m:r>
                        </m:sub>
                      </m:sSub>
                    </m:oMath>
                  </m:oMathPara>
                </a14:m>
                <a:endParaRPr lang="en-US" dirty="0"/>
              </a:p>
            </p:txBody>
          </p:sp>
        </mc:Choice>
        <mc:Fallback xmlns="">
          <p:sp>
            <p:nvSpPr>
              <p:cNvPr id="37" name="Content Placeholder 2">
                <a:extLst>
                  <a:ext uri="{FF2B5EF4-FFF2-40B4-BE49-F238E27FC236}">
                    <a16:creationId xmlns:a16="http://schemas.microsoft.com/office/drawing/2014/main" id="{E6FE47F3-203E-1C4C-BBDE-FEE31023C960}"/>
                  </a:ext>
                </a:extLst>
              </p:cNvPr>
              <p:cNvSpPr txBox="1">
                <a:spLocks noRot="1" noChangeAspect="1" noMove="1" noResize="1" noEditPoints="1" noAdjustHandles="1" noChangeArrowheads="1" noChangeShapeType="1" noTextEdit="1"/>
              </p:cNvSpPr>
              <p:nvPr/>
            </p:nvSpPr>
            <p:spPr>
              <a:xfrm>
                <a:off x="460243" y="2972616"/>
                <a:ext cx="878543" cy="491270"/>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Content Placeholder 2">
                <a:extLst>
                  <a:ext uri="{FF2B5EF4-FFF2-40B4-BE49-F238E27FC236}">
                    <a16:creationId xmlns:a16="http://schemas.microsoft.com/office/drawing/2014/main" id="{8DDE642B-DD9F-594F-96A3-C488EC8620DC}"/>
                  </a:ext>
                </a:extLst>
              </p:cNvPr>
              <p:cNvSpPr txBox="1">
                <a:spLocks/>
              </p:cNvSpPr>
              <p:nvPr/>
            </p:nvSpPr>
            <p:spPr>
              <a:xfrm>
                <a:off x="460243" y="4873766"/>
                <a:ext cx="878543" cy="49127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𝐼</m:t>
                          </m:r>
                        </m:e>
                        <m:sub>
                          <m:r>
                            <a:rPr lang="en-US" i="1" dirty="0" smtClean="0">
                              <a:latin typeface="Cambria Math" panose="02040503050406030204" pitchFamily="18" charset="0"/>
                            </a:rPr>
                            <m:t>2</m:t>
                          </m:r>
                        </m:sub>
                      </m:sSub>
                    </m:oMath>
                  </m:oMathPara>
                </a14:m>
                <a:endParaRPr lang="en-US" dirty="0"/>
              </a:p>
            </p:txBody>
          </p:sp>
        </mc:Choice>
        <mc:Fallback xmlns="">
          <p:sp>
            <p:nvSpPr>
              <p:cNvPr id="38" name="Content Placeholder 2">
                <a:extLst>
                  <a:ext uri="{FF2B5EF4-FFF2-40B4-BE49-F238E27FC236}">
                    <a16:creationId xmlns:a16="http://schemas.microsoft.com/office/drawing/2014/main" id="{8DDE642B-DD9F-594F-96A3-C488EC8620DC}"/>
                  </a:ext>
                </a:extLst>
              </p:cNvPr>
              <p:cNvSpPr txBox="1">
                <a:spLocks noRot="1" noChangeAspect="1" noMove="1" noResize="1" noEditPoints="1" noAdjustHandles="1" noChangeArrowheads="1" noChangeShapeType="1" noTextEdit="1"/>
              </p:cNvSpPr>
              <p:nvPr/>
            </p:nvSpPr>
            <p:spPr>
              <a:xfrm>
                <a:off x="460243" y="4873766"/>
                <a:ext cx="878543" cy="491270"/>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F3B050E5-10C6-794C-BDCC-F074D043D9DF}"/>
                  </a:ext>
                </a:extLst>
              </p:cNvPr>
              <p:cNvSpPr txBox="1"/>
              <p:nvPr/>
            </p:nvSpPr>
            <p:spPr>
              <a:xfrm>
                <a:off x="531729" y="1227639"/>
                <a:ext cx="10687050" cy="461665"/>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2400" i="1" smtClean="0">
                              <a:latin typeface="Cambria Math" panose="02040503050406030204" pitchFamily="18" charset="0"/>
                            </a:rPr>
                          </m:ctrlPr>
                        </m:sSubPr>
                        <m:e>
                          <m:r>
                            <a:rPr lang="en-US" sz="2400" i="1">
                              <a:latin typeface="Cambria Math" panose="02040503050406030204" pitchFamily="18" charset="0"/>
                            </a:rPr>
                            <m:t>𝑤</m:t>
                          </m:r>
                        </m:e>
                        <m:sub>
                          <m:r>
                            <a:rPr lang="en-US" sz="2400" i="1">
                              <a:latin typeface="Cambria Math" panose="02040503050406030204" pitchFamily="18" charset="0"/>
                            </a:rPr>
                            <m:t>6</m:t>
                          </m:r>
                        </m:sub>
                      </m:sSub>
                      <m:r>
                        <a:rPr lang="en-US" sz="2400" i="1">
                          <a:latin typeface="Cambria Math" panose="02040503050406030204" pitchFamily="18" charset="0"/>
                        </a:rPr>
                        <m:t>=</m:t>
                      </m:r>
                      <m:r>
                        <a:rPr lang="en-US" sz="2400" b="0" i="1" smtClean="0">
                          <a:latin typeface="Cambria Math" panose="02040503050406030204" pitchFamily="18" charset="0"/>
                        </a:rPr>
                        <m:t>0.87</m:t>
                      </m:r>
                    </m:oMath>
                  </m:oMathPara>
                </a14:m>
                <a:endParaRPr lang="en-US" sz="2400" dirty="0">
                  <a:latin typeface="Helvetica" pitchFamily="2" charset="0"/>
                </a:endParaRPr>
              </a:p>
            </p:txBody>
          </p:sp>
        </mc:Choice>
        <mc:Fallback xmlns="">
          <p:sp>
            <p:nvSpPr>
              <p:cNvPr id="5" name="TextBox 4">
                <a:extLst>
                  <a:ext uri="{FF2B5EF4-FFF2-40B4-BE49-F238E27FC236}">
                    <a16:creationId xmlns:a16="http://schemas.microsoft.com/office/drawing/2014/main" id="{F3B050E5-10C6-794C-BDCC-F074D043D9DF}"/>
                  </a:ext>
                </a:extLst>
              </p:cNvPr>
              <p:cNvSpPr txBox="1">
                <a:spLocks noRot="1" noChangeAspect="1" noMove="1" noResize="1" noEditPoints="1" noAdjustHandles="1" noChangeArrowheads="1" noChangeShapeType="1" noTextEdit="1"/>
              </p:cNvSpPr>
              <p:nvPr/>
            </p:nvSpPr>
            <p:spPr>
              <a:xfrm>
                <a:off x="531729" y="1227639"/>
                <a:ext cx="10687050" cy="461665"/>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2644A6DB-99F0-164F-9D11-5E4655BA3F62}"/>
                  </a:ext>
                </a:extLst>
              </p:cNvPr>
              <p:cNvSpPr txBox="1"/>
              <p:nvPr/>
            </p:nvSpPr>
            <p:spPr>
              <a:xfrm>
                <a:off x="2170322" y="3686558"/>
                <a:ext cx="1456232" cy="4308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𝑤</m:t>
                          </m:r>
                        </m:e>
                        <m:sub>
                          <m:r>
                            <a:rPr lang="en-US" sz="2200" b="0" i="1" smtClean="0">
                              <a:latin typeface="Cambria Math" panose="02040503050406030204" pitchFamily="18" charset="0"/>
                            </a:rPr>
                            <m:t>2</m:t>
                          </m:r>
                        </m:sub>
                      </m:sSub>
                      <m:r>
                        <a:rPr lang="en-US" sz="2200" b="0" i="1" smtClean="0">
                          <a:latin typeface="Cambria Math" panose="02040503050406030204" pitchFamily="18" charset="0"/>
                        </a:rPr>
                        <m:t>=0.40</m:t>
                      </m:r>
                    </m:oMath>
                  </m:oMathPara>
                </a14:m>
                <a:endParaRPr lang="en-US" sz="2200" dirty="0"/>
              </a:p>
            </p:txBody>
          </p:sp>
        </mc:Choice>
        <mc:Fallback xmlns="">
          <p:sp>
            <p:nvSpPr>
              <p:cNvPr id="39" name="TextBox 38">
                <a:extLst>
                  <a:ext uri="{FF2B5EF4-FFF2-40B4-BE49-F238E27FC236}">
                    <a16:creationId xmlns:a16="http://schemas.microsoft.com/office/drawing/2014/main" id="{2644A6DB-99F0-164F-9D11-5E4655BA3F62}"/>
                  </a:ext>
                </a:extLst>
              </p:cNvPr>
              <p:cNvSpPr txBox="1">
                <a:spLocks noRot="1" noChangeAspect="1" noMove="1" noResize="1" noEditPoints="1" noAdjustHandles="1" noChangeArrowheads="1" noChangeShapeType="1" noTextEdit="1"/>
              </p:cNvSpPr>
              <p:nvPr/>
            </p:nvSpPr>
            <p:spPr>
              <a:xfrm>
                <a:off x="2170322" y="3686558"/>
                <a:ext cx="1456232" cy="430887"/>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3E3B7B50-ABF0-0245-BBC9-874F739BB847}"/>
                  </a:ext>
                </a:extLst>
              </p:cNvPr>
              <p:cNvSpPr txBox="1"/>
              <p:nvPr/>
            </p:nvSpPr>
            <p:spPr>
              <a:xfrm>
                <a:off x="2386565" y="4244592"/>
                <a:ext cx="1248227" cy="430887"/>
              </a:xfrm>
              <a:prstGeom prst="rect">
                <a:avLst/>
              </a:prstGeom>
              <a:noFill/>
            </p:spPr>
            <p:txBody>
              <a:bodyPr wrap="none" rtlCol="0">
                <a:spAutoFit/>
              </a:bodyPr>
              <a:lstStyle/>
              <a:p>
                <a14:m>
                  <m:oMath xmlns:m="http://schemas.openxmlformats.org/officeDocument/2006/math">
                    <m:sSub>
                      <m:sSubPr>
                        <m:ctrlPr>
                          <a:rPr lang="en-US" sz="2200" b="0" i="1" smtClean="0">
                            <a:latin typeface="Cambria Math" panose="02040503050406030204" pitchFamily="18" charset="0"/>
                            <a:ea typeface="Cambria Math" panose="02040503050406030204" pitchFamily="18" charset="0"/>
                          </a:rPr>
                        </m:ctrlPr>
                      </m:sSubPr>
                      <m:e>
                        <m:r>
                          <a:rPr lang="en-US" sz="2200" b="0" i="1" smtClean="0">
                            <a:latin typeface="Cambria Math" panose="02040503050406030204" pitchFamily="18" charset="0"/>
                            <a:ea typeface="Cambria Math" panose="02040503050406030204" pitchFamily="18" charset="0"/>
                          </a:rPr>
                          <m:t>𝑤</m:t>
                        </m:r>
                      </m:e>
                      <m:sub>
                        <m:r>
                          <a:rPr lang="en-US" sz="2200" b="0" i="1" smtClean="0">
                            <a:latin typeface="Cambria Math" panose="02040503050406030204" pitchFamily="18" charset="0"/>
                            <a:ea typeface="Cambria Math" panose="02040503050406030204" pitchFamily="18" charset="0"/>
                          </a:rPr>
                          <m:t>3</m:t>
                        </m:r>
                      </m:sub>
                    </m:sSub>
                  </m:oMath>
                </a14:m>
                <a:r>
                  <a:rPr lang="en-US" sz="2200" dirty="0">
                    <a:latin typeface="Cambria Math" panose="02040503050406030204" pitchFamily="18" charset="0"/>
                    <a:ea typeface="Cambria Math" panose="02040503050406030204" pitchFamily="18" charset="0"/>
                  </a:rPr>
                  <a:t>=0.80</a:t>
                </a:r>
              </a:p>
            </p:txBody>
          </p:sp>
        </mc:Choice>
        <mc:Fallback xmlns="">
          <p:sp>
            <p:nvSpPr>
              <p:cNvPr id="40" name="TextBox 39">
                <a:extLst>
                  <a:ext uri="{FF2B5EF4-FFF2-40B4-BE49-F238E27FC236}">
                    <a16:creationId xmlns:a16="http://schemas.microsoft.com/office/drawing/2014/main" id="{3E3B7B50-ABF0-0245-BBC9-874F739BB847}"/>
                  </a:ext>
                </a:extLst>
              </p:cNvPr>
              <p:cNvSpPr txBox="1">
                <a:spLocks noRot="1" noChangeAspect="1" noMove="1" noResize="1" noEditPoints="1" noAdjustHandles="1" noChangeArrowheads="1" noChangeShapeType="1" noTextEdit="1"/>
              </p:cNvSpPr>
              <p:nvPr/>
            </p:nvSpPr>
            <p:spPr>
              <a:xfrm>
                <a:off x="2386565" y="4244592"/>
                <a:ext cx="1248227" cy="430887"/>
              </a:xfrm>
              <a:prstGeom prst="rect">
                <a:avLst/>
              </a:prstGeom>
              <a:blipFill>
                <a:blip r:embed="rId13"/>
                <a:stretch>
                  <a:fillRect t="-5714" r="-5051" b="-28571"/>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3019BCD4-233D-B946-A188-285CAD19A19B}"/>
              </a:ext>
            </a:extLst>
          </p:cNvPr>
          <p:cNvSpPr txBox="1"/>
          <p:nvPr/>
        </p:nvSpPr>
        <p:spPr>
          <a:xfrm>
            <a:off x="9526565" y="4092274"/>
            <a:ext cx="1305935" cy="369332"/>
          </a:xfrm>
          <a:prstGeom prst="rect">
            <a:avLst/>
          </a:prstGeom>
          <a:noFill/>
        </p:spPr>
        <p:txBody>
          <a:bodyPr wrap="none" rtlCol="0">
            <a:spAutoFit/>
          </a:bodyPr>
          <a:lstStyle/>
          <a:p>
            <a:r>
              <a:rPr lang="en-US" dirty="0">
                <a:latin typeface="Helvetica" pitchFamily="2" charset="0"/>
              </a:rPr>
              <a:t>Target: 0.5</a:t>
            </a: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D3366970-6B92-2549-8087-A552EA490BE5}"/>
                  </a:ext>
                </a:extLst>
              </p:cNvPr>
              <p:cNvSpPr txBox="1"/>
              <p:nvPr/>
            </p:nvSpPr>
            <p:spPr>
              <a:xfrm>
                <a:off x="9123117" y="4664253"/>
                <a:ext cx="2220608"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sz="2400" b="0" i="0" smtClean="0">
                          <a:solidFill>
                            <a:schemeClr val="tx1"/>
                          </a:solidFill>
                          <a:latin typeface="Cambria Math" panose="02040503050406030204" pitchFamily="18" charset="0"/>
                        </a:rPr>
                        <m:t>Δ</m:t>
                      </m:r>
                      <m:d>
                        <m:dPr>
                          <m:ctrlPr>
                            <a:rPr lang="en-US" sz="2400" b="0" i="1" smtClean="0">
                              <a:solidFill>
                                <a:schemeClr val="tx1"/>
                              </a:solidFill>
                              <a:latin typeface="Cambria Math" panose="02040503050406030204" pitchFamily="18" charset="0"/>
                            </a:rPr>
                          </m:ctrlPr>
                        </m:dPr>
                        <m:e>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𝑂</m:t>
                              </m:r>
                            </m:e>
                            <m:sub>
                              <m:r>
                                <a:rPr lang="en-US" sz="2400" b="0" i="1" smtClean="0">
                                  <a:solidFill>
                                    <a:schemeClr val="tx1"/>
                                  </a:solidFill>
                                  <a:latin typeface="Cambria Math" panose="02040503050406030204" pitchFamily="18" charset="0"/>
                                </a:rPr>
                                <m:t>1</m:t>
                              </m:r>
                            </m:sub>
                          </m:sSub>
                        </m:e>
                      </m:d>
                      <m:r>
                        <a:rPr lang="en-US" sz="2400" b="0" i="1" smtClean="0">
                          <a:solidFill>
                            <a:schemeClr val="tx1"/>
                          </a:solidFill>
                          <a:latin typeface="Cambria Math" panose="02040503050406030204" pitchFamily="18" charset="0"/>
                        </a:rPr>
                        <m:t>≈−0.04</m:t>
                      </m:r>
                    </m:oMath>
                  </m:oMathPara>
                </a14:m>
                <a:endParaRPr lang="en-US" sz="2400" dirty="0">
                  <a:solidFill>
                    <a:schemeClr val="tx1"/>
                  </a:solidFill>
                </a:endParaRPr>
              </a:p>
            </p:txBody>
          </p:sp>
        </mc:Choice>
        <mc:Fallback xmlns="">
          <p:sp>
            <p:nvSpPr>
              <p:cNvPr id="30" name="TextBox 29">
                <a:extLst>
                  <a:ext uri="{FF2B5EF4-FFF2-40B4-BE49-F238E27FC236}">
                    <a16:creationId xmlns:a16="http://schemas.microsoft.com/office/drawing/2014/main" id="{D3366970-6B92-2549-8087-A552EA490BE5}"/>
                  </a:ext>
                </a:extLst>
              </p:cNvPr>
              <p:cNvSpPr txBox="1">
                <a:spLocks noRot="1" noChangeAspect="1" noMove="1" noResize="1" noEditPoints="1" noAdjustHandles="1" noChangeArrowheads="1" noChangeShapeType="1" noTextEdit="1"/>
              </p:cNvSpPr>
              <p:nvPr/>
            </p:nvSpPr>
            <p:spPr>
              <a:xfrm>
                <a:off x="9123117" y="4664253"/>
                <a:ext cx="2220608" cy="461665"/>
              </a:xfrm>
              <a:prstGeom prst="rect">
                <a:avLst/>
              </a:prstGeom>
              <a:blipFill>
                <a:blip r:embed="rId1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889248105"/>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a:xfrm>
            <a:off x="422536" y="27251"/>
            <a:ext cx="10058400" cy="1371600"/>
          </a:xfrm>
        </p:spPr>
        <p:txBody>
          <a:bodyPr/>
          <a:lstStyle/>
          <a:p>
            <a:r>
              <a:rPr lang="en-US" dirty="0">
                <a:latin typeface="Helvetica" pitchFamily="2" charset="0"/>
              </a:rPr>
              <a:t>Back Propagation Example</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p:txBody>
          <a:bodyPr>
            <a:normAutofit/>
          </a:bodyPr>
          <a:lstStyle/>
          <a:p>
            <a:endParaRPr lang="en-US" sz="2400" dirty="0">
              <a:latin typeface="Helvetica" pitchFamily="2" charset="0"/>
            </a:endParaRPr>
          </a:p>
          <a:p>
            <a:pPr marL="0" indent="0">
              <a:buNone/>
            </a:pPr>
            <a:endParaRPr lang="en-US" sz="2400" dirty="0">
              <a:latin typeface="Helvetica" pitchFamily="2" charset="0"/>
            </a:endParaRPr>
          </a:p>
        </p:txBody>
      </p:sp>
      <p:grpSp>
        <p:nvGrpSpPr>
          <p:cNvPr id="4" name="Group 3">
            <a:extLst>
              <a:ext uri="{FF2B5EF4-FFF2-40B4-BE49-F238E27FC236}">
                <a16:creationId xmlns:a16="http://schemas.microsoft.com/office/drawing/2014/main" id="{F2289EC0-BEE5-C54C-941C-D1D22C501FE9}"/>
              </a:ext>
            </a:extLst>
          </p:cNvPr>
          <p:cNvGrpSpPr/>
          <p:nvPr/>
        </p:nvGrpSpPr>
        <p:grpSpPr>
          <a:xfrm>
            <a:off x="1066799" y="2654306"/>
            <a:ext cx="8459767" cy="3092895"/>
            <a:chOff x="3375581" y="2991232"/>
            <a:chExt cx="4589912" cy="2034562"/>
          </a:xfrm>
        </p:grpSpPr>
        <p:sp>
          <p:nvSpPr>
            <p:cNvPr id="14" name="Oval 13">
              <a:extLst>
                <a:ext uri="{FF2B5EF4-FFF2-40B4-BE49-F238E27FC236}">
                  <a16:creationId xmlns:a16="http://schemas.microsoft.com/office/drawing/2014/main" id="{E74544D5-EB92-D349-B000-DF8E15FD9E07}"/>
                </a:ext>
              </a:extLst>
            </p:cNvPr>
            <p:cNvSpPr/>
            <p:nvPr/>
          </p:nvSpPr>
          <p:spPr>
            <a:xfrm>
              <a:off x="3375582" y="2991232"/>
              <a:ext cx="938637" cy="825956"/>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0.35</a:t>
              </a:r>
            </a:p>
          </p:txBody>
        </p:sp>
        <p:sp>
          <p:nvSpPr>
            <p:cNvPr id="15" name="Oval 14">
              <a:extLst>
                <a:ext uri="{FF2B5EF4-FFF2-40B4-BE49-F238E27FC236}">
                  <a16:creationId xmlns:a16="http://schemas.microsoft.com/office/drawing/2014/main" id="{F521F1DA-EC70-7F4B-9BE4-67D2FF50F7D7}"/>
                </a:ext>
              </a:extLst>
            </p:cNvPr>
            <p:cNvSpPr/>
            <p:nvPr/>
          </p:nvSpPr>
          <p:spPr>
            <a:xfrm>
              <a:off x="3375581" y="4199838"/>
              <a:ext cx="938637" cy="825956"/>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0.9</a:t>
              </a:r>
            </a:p>
          </p:txBody>
        </p:sp>
        <p:sp>
          <p:nvSpPr>
            <p:cNvPr id="16" name="Oval 15">
              <a:extLst>
                <a:ext uri="{FF2B5EF4-FFF2-40B4-BE49-F238E27FC236}">
                  <a16:creationId xmlns:a16="http://schemas.microsoft.com/office/drawing/2014/main" id="{9E2F0B38-4A5D-F14A-80F5-1268744DDA8E}"/>
                </a:ext>
              </a:extLst>
            </p:cNvPr>
            <p:cNvSpPr/>
            <p:nvPr/>
          </p:nvSpPr>
          <p:spPr>
            <a:xfrm>
              <a:off x="5285344" y="3001391"/>
              <a:ext cx="938637" cy="825956"/>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0.68</a:t>
              </a:r>
            </a:p>
          </p:txBody>
        </p:sp>
        <p:sp>
          <p:nvSpPr>
            <p:cNvPr id="17" name="Oval 16">
              <a:extLst>
                <a:ext uri="{FF2B5EF4-FFF2-40B4-BE49-F238E27FC236}">
                  <a16:creationId xmlns:a16="http://schemas.microsoft.com/office/drawing/2014/main" id="{E0DB1823-4CEA-3A4C-B00D-9089ECD8926D}"/>
                </a:ext>
              </a:extLst>
            </p:cNvPr>
            <p:cNvSpPr/>
            <p:nvPr/>
          </p:nvSpPr>
          <p:spPr>
            <a:xfrm>
              <a:off x="5285344" y="4199838"/>
              <a:ext cx="938637" cy="825956"/>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0.66</a:t>
              </a:r>
            </a:p>
          </p:txBody>
        </p:sp>
        <p:sp>
          <p:nvSpPr>
            <p:cNvPr id="18" name="Oval 17">
              <a:extLst>
                <a:ext uri="{FF2B5EF4-FFF2-40B4-BE49-F238E27FC236}">
                  <a16:creationId xmlns:a16="http://schemas.microsoft.com/office/drawing/2014/main" id="{212D0EF4-CDAF-3E48-9762-96B3A0BFDBFE}"/>
                </a:ext>
              </a:extLst>
            </p:cNvPr>
            <p:cNvSpPr/>
            <p:nvPr/>
          </p:nvSpPr>
          <p:spPr>
            <a:xfrm>
              <a:off x="7026856" y="3613735"/>
              <a:ext cx="938637" cy="825956"/>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0.69</a:t>
              </a:r>
            </a:p>
          </p:txBody>
        </p:sp>
        <p:cxnSp>
          <p:nvCxnSpPr>
            <p:cNvPr id="19" name="Straight Arrow Connector 18">
              <a:extLst>
                <a:ext uri="{FF2B5EF4-FFF2-40B4-BE49-F238E27FC236}">
                  <a16:creationId xmlns:a16="http://schemas.microsoft.com/office/drawing/2014/main" id="{904FB72E-F32B-4C40-B12A-58ED7C24BC10}"/>
                </a:ext>
              </a:extLst>
            </p:cNvPr>
            <p:cNvCxnSpPr>
              <a:stCxn id="14" idx="6"/>
              <a:endCxn id="16" idx="2"/>
            </p:cNvCxnSpPr>
            <p:nvPr/>
          </p:nvCxnSpPr>
          <p:spPr>
            <a:xfrm>
              <a:off x="4314219" y="3404210"/>
              <a:ext cx="971125" cy="10159"/>
            </a:xfrm>
            <a:prstGeom prst="straightConnector1">
              <a:avLst/>
            </a:prstGeom>
            <a:solidFill>
              <a:srgbClr val="FF0000"/>
            </a:solidFill>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0EAAED42-6560-7A4C-A1DB-DC39FB8DC617}"/>
                </a:ext>
              </a:extLst>
            </p:cNvPr>
            <p:cNvCxnSpPr/>
            <p:nvPr/>
          </p:nvCxnSpPr>
          <p:spPr>
            <a:xfrm>
              <a:off x="4314219" y="4619991"/>
              <a:ext cx="971125" cy="10159"/>
            </a:xfrm>
            <a:prstGeom prst="straightConnector1">
              <a:avLst/>
            </a:prstGeom>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5DD30C84-2C74-EC49-87EE-7653B34BD18B}"/>
                </a:ext>
              </a:extLst>
            </p:cNvPr>
            <p:cNvCxnSpPr>
              <a:cxnSpLocks/>
              <a:endCxn id="18" idx="2"/>
            </p:cNvCxnSpPr>
            <p:nvPr/>
          </p:nvCxnSpPr>
          <p:spPr>
            <a:xfrm>
              <a:off x="6223981" y="3442259"/>
              <a:ext cx="802875" cy="584454"/>
            </a:xfrm>
            <a:prstGeom prst="straightConnector1">
              <a:avLst/>
            </a:prstGeom>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FF3F8198-7A53-2A45-B950-88C6270E9670}"/>
                </a:ext>
              </a:extLst>
            </p:cNvPr>
            <p:cNvCxnSpPr>
              <a:cxnSpLocks/>
              <a:endCxn id="18" idx="2"/>
            </p:cNvCxnSpPr>
            <p:nvPr/>
          </p:nvCxnSpPr>
          <p:spPr>
            <a:xfrm flipV="1">
              <a:off x="6223981" y="4026713"/>
              <a:ext cx="802875" cy="588198"/>
            </a:xfrm>
            <a:prstGeom prst="straightConnector1">
              <a:avLst/>
            </a:prstGeom>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25B65946-CE70-9244-905F-BFE49F6C6ABD}"/>
                </a:ext>
              </a:extLst>
            </p:cNvPr>
            <p:cNvCxnSpPr>
              <a:cxnSpLocks/>
              <a:stCxn id="14" idx="6"/>
              <a:endCxn id="17" idx="1"/>
            </p:cNvCxnSpPr>
            <p:nvPr/>
          </p:nvCxnSpPr>
          <p:spPr>
            <a:xfrm>
              <a:off x="4314219" y="3404210"/>
              <a:ext cx="1108585" cy="916586"/>
            </a:xfrm>
            <a:prstGeom prst="straightConnector1">
              <a:avLst/>
            </a:prstGeom>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51F8FD80-36AF-EE45-976A-709D04550509}"/>
                </a:ext>
              </a:extLst>
            </p:cNvPr>
            <p:cNvCxnSpPr>
              <a:cxnSpLocks/>
              <a:stCxn id="15" idx="6"/>
              <a:endCxn id="16" idx="3"/>
            </p:cNvCxnSpPr>
            <p:nvPr/>
          </p:nvCxnSpPr>
          <p:spPr>
            <a:xfrm flipV="1">
              <a:off x="4314218" y="3706389"/>
              <a:ext cx="1108586" cy="906427"/>
            </a:xfrm>
            <a:prstGeom prst="straightConnector1">
              <a:avLst/>
            </a:prstGeom>
            <a:solidFill>
              <a:srgbClr val="FF0000"/>
            </a:solidFill>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BB0733E6-4BD7-8F4A-9505-E48C6EE57679}"/>
                  </a:ext>
                </a:extLst>
              </p:cNvPr>
              <p:cNvSpPr txBox="1"/>
              <p:nvPr/>
            </p:nvSpPr>
            <p:spPr>
              <a:xfrm>
                <a:off x="3000051" y="2772304"/>
                <a:ext cx="1449692" cy="4308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𝑤</m:t>
                          </m:r>
                        </m:e>
                        <m:sub>
                          <m:r>
                            <a:rPr lang="en-US" sz="2200" b="0" i="1" smtClean="0">
                              <a:latin typeface="Cambria Math" panose="02040503050406030204" pitchFamily="18" charset="0"/>
                            </a:rPr>
                            <m:t>1</m:t>
                          </m:r>
                        </m:sub>
                      </m:sSub>
                      <m:r>
                        <a:rPr lang="en-US" sz="2200" b="0" i="1" smtClean="0">
                          <a:latin typeface="Cambria Math" panose="02040503050406030204" pitchFamily="18" charset="0"/>
                        </a:rPr>
                        <m:t>=0.10</m:t>
                      </m:r>
                    </m:oMath>
                  </m:oMathPara>
                </a14:m>
                <a:endParaRPr lang="en-US" sz="2200" dirty="0"/>
              </a:p>
            </p:txBody>
          </p:sp>
        </mc:Choice>
        <mc:Fallback xmlns="">
          <p:sp>
            <p:nvSpPr>
              <p:cNvPr id="28" name="TextBox 27">
                <a:extLst>
                  <a:ext uri="{FF2B5EF4-FFF2-40B4-BE49-F238E27FC236}">
                    <a16:creationId xmlns:a16="http://schemas.microsoft.com/office/drawing/2014/main" id="{BB0733E6-4BD7-8F4A-9505-E48C6EE57679}"/>
                  </a:ext>
                </a:extLst>
              </p:cNvPr>
              <p:cNvSpPr txBox="1">
                <a:spLocks noRot="1" noChangeAspect="1" noMove="1" noResize="1" noEditPoints="1" noAdjustHandles="1" noChangeArrowheads="1" noChangeShapeType="1" noTextEdit="1"/>
              </p:cNvSpPr>
              <p:nvPr/>
            </p:nvSpPr>
            <p:spPr>
              <a:xfrm>
                <a:off x="3000051" y="2772304"/>
                <a:ext cx="1449692" cy="430887"/>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26C39DDA-A519-4D4F-A47D-D40ADAB1EF70}"/>
                  </a:ext>
                </a:extLst>
              </p:cNvPr>
              <p:cNvSpPr txBox="1"/>
              <p:nvPr/>
            </p:nvSpPr>
            <p:spPr>
              <a:xfrm>
                <a:off x="2988090" y="5125918"/>
                <a:ext cx="1239698" cy="430887"/>
              </a:xfrm>
              <a:prstGeom prst="rect">
                <a:avLst/>
              </a:prstGeom>
              <a:noFill/>
            </p:spPr>
            <p:txBody>
              <a:bodyPr wrap="none" rtlCol="0">
                <a:spAutoFit/>
              </a:bodyPr>
              <a:lstStyle/>
              <a:p>
                <a14:m>
                  <m:oMath xmlns:m="http://schemas.openxmlformats.org/officeDocument/2006/math">
                    <m:sSub>
                      <m:sSubPr>
                        <m:ctrlPr>
                          <a:rPr lang="en-US" sz="2200" b="0" i="1" smtClean="0">
                            <a:latin typeface="Cambria Math" panose="02040503050406030204" pitchFamily="18" charset="0"/>
                            <a:ea typeface="Cambria Math" panose="02040503050406030204" pitchFamily="18" charset="0"/>
                          </a:rPr>
                        </m:ctrlPr>
                      </m:sSubPr>
                      <m:e>
                        <m:r>
                          <a:rPr lang="en-US" sz="2200" b="0" i="1" smtClean="0">
                            <a:latin typeface="Cambria Math" panose="02040503050406030204" pitchFamily="18" charset="0"/>
                            <a:ea typeface="Cambria Math" panose="02040503050406030204" pitchFamily="18" charset="0"/>
                          </a:rPr>
                          <m:t>𝑤</m:t>
                        </m:r>
                      </m:e>
                      <m:sub>
                        <m:r>
                          <a:rPr lang="en-US" sz="2200" b="0" i="1" smtClean="0">
                            <a:latin typeface="Cambria Math" panose="02040503050406030204" pitchFamily="18" charset="0"/>
                            <a:ea typeface="Cambria Math" panose="02040503050406030204" pitchFamily="18" charset="0"/>
                          </a:rPr>
                          <m:t>4</m:t>
                        </m:r>
                      </m:sub>
                    </m:sSub>
                  </m:oMath>
                </a14:m>
                <a:r>
                  <a:rPr lang="en-US" sz="2200" dirty="0">
                    <a:latin typeface="Cambria Math" panose="02040503050406030204" pitchFamily="18" charset="0"/>
                    <a:ea typeface="Cambria Math" panose="02040503050406030204" pitchFamily="18" charset="0"/>
                  </a:rPr>
                  <a:t>=0.60</a:t>
                </a:r>
              </a:p>
            </p:txBody>
          </p:sp>
        </mc:Choice>
        <mc:Fallback xmlns="">
          <p:sp>
            <p:nvSpPr>
              <p:cNvPr id="29" name="TextBox 28">
                <a:extLst>
                  <a:ext uri="{FF2B5EF4-FFF2-40B4-BE49-F238E27FC236}">
                    <a16:creationId xmlns:a16="http://schemas.microsoft.com/office/drawing/2014/main" id="{26C39DDA-A519-4D4F-A47D-D40ADAB1EF70}"/>
                  </a:ext>
                </a:extLst>
              </p:cNvPr>
              <p:cNvSpPr txBox="1">
                <a:spLocks noRot="1" noChangeAspect="1" noMove="1" noResize="1" noEditPoints="1" noAdjustHandles="1" noChangeArrowheads="1" noChangeShapeType="1" noTextEdit="1"/>
              </p:cNvSpPr>
              <p:nvPr/>
            </p:nvSpPr>
            <p:spPr>
              <a:xfrm>
                <a:off x="2988090" y="5125918"/>
                <a:ext cx="1239698" cy="430887"/>
              </a:xfrm>
              <a:prstGeom prst="rect">
                <a:avLst/>
              </a:prstGeom>
              <a:blipFill>
                <a:blip r:embed="rId3"/>
                <a:stretch>
                  <a:fillRect t="-8571" r="-4040" b="-25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37663B59-496B-7949-B018-1E24CA72E070}"/>
                  </a:ext>
                </a:extLst>
              </p:cNvPr>
              <p:cNvSpPr txBox="1"/>
              <p:nvPr/>
            </p:nvSpPr>
            <p:spPr>
              <a:xfrm>
                <a:off x="6698499" y="3201761"/>
                <a:ext cx="1373261" cy="430887"/>
              </a:xfrm>
              <a:prstGeom prst="rect">
                <a:avLst/>
              </a:prstGeom>
              <a:noFill/>
            </p:spPr>
            <p:txBody>
              <a:bodyPr wrap="none" rtlCol="0">
                <a:spAutoFit/>
              </a:bodyPr>
              <a:lstStyle/>
              <a:p>
                <a14:m>
                  <m:oMath xmlns:m="http://schemas.openxmlformats.org/officeDocument/2006/math">
                    <m:sSub>
                      <m:sSubPr>
                        <m:ctrlPr>
                          <a:rPr lang="en-US" sz="2200" b="0" i="1" smtClean="0">
                            <a:latin typeface="Cambria Math" panose="02040503050406030204" pitchFamily="18" charset="0"/>
                            <a:ea typeface="Cambria Math" panose="02040503050406030204" pitchFamily="18" charset="0"/>
                          </a:rPr>
                        </m:ctrlPr>
                      </m:sSubPr>
                      <m:e>
                        <m:r>
                          <a:rPr lang="en-US" sz="2200" b="0" i="1" smtClean="0">
                            <a:latin typeface="Cambria Math" panose="02040503050406030204" pitchFamily="18" charset="0"/>
                            <a:ea typeface="Cambria Math" panose="02040503050406030204" pitchFamily="18" charset="0"/>
                          </a:rPr>
                          <m:t>𝑤</m:t>
                        </m:r>
                      </m:e>
                      <m:sub>
                        <m:r>
                          <a:rPr lang="en-US" sz="2200" b="0" i="1" smtClean="0">
                            <a:latin typeface="Cambria Math" panose="02040503050406030204" pitchFamily="18" charset="0"/>
                            <a:ea typeface="Cambria Math" panose="02040503050406030204" pitchFamily="18" charset="0"/>
                          </a:rPr>
                          <m:t>5</m:t>
                        </m:r>
                      </m:sub>
                    </m:sSub>
                  </m:oMath>
                </a14:m>
                <a:r>
                  <a:rPr lang="en-US" sz="2200" dirty="0">
                    <a:latin typeface="Cambria Math" panose="02040503050406030204" pitchFamily="18" charset="0"/>
                    <a:ea typeface="Cambria Math" panose="02040503050406030204" pitchFamily="18" charset="0"/>
                  </a:rPr>
                  <a:t> = 0.27</a:t>
                </a:r>
              </a:p>
            </p:txBody>
          </p:sp>
        </mc:Choice>
        <mc:Fallback xmlns="">
          <p:sp>
            <p:nvSpPr>
              <p:cNvPr id="32" name="TextBox 31">
                <a:extLst>
                  <a:ext uri="{FF2B5EF4-FFF2-40B4-BE49-F238E27FC236}">
                    <a16:creationId xmlns:a16="http://schemas.microsoft.com/office/drawing/2014/main" id="{37663B59-496B-7949-B018-1E24CA72E070}"/>
                  </a:ext>
                </a:extLst>
              </p:cNvPr>
              <p:cNvSpPr txBox="1">
                <a:spLocks noRot="1" noChangeAspect="1" noMove="1" noResize="1" noEditPoints="1" noAdjustHandles="1" noChangeArrowheads="1" noChangeShapeType="1" noTextEdit="1"/>
              </p:cNvSpPr>
              <p:nvPr/>
            </p:nvSpPr>
            <p:spPr>
              <a:xfrm>
                <a:off x="6698499" y="3201761"/>
                <a:ext cx="1373261" cy="430887"/>
              </a:xfrm>
              <a:prstGeom prst="rect">
                <a:avLst/>
              </a:prstGeom>
              <a:blipFill>
                <a:blip r:embed="rId4"/>
                <a:stretch>
                  <a:fillRect t="-8824" r="-3636" b="-2941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C68DF134-F471-7946-A598-A6E86653C083}"/>
                  </a:ext>
                </a:extLst>
              </p:cNvPr>
              <p:cNvSpPr txBox="1"/>
              <p:nvPr/>
            </p:nvSpPr>
            <p:spPr>
              <a:xfrm>
                <a:off x="6698499" y="4778776"/>
                <a:ext cx="1456232" cy="4308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𝑤</m:t>
                          </m:r>
                        </m:e>
                        <m:sub>
                          <m:r>
                            <a:rPr lang="en-US" sz="2200" b="0" i="1" smtClean="0">
                              <a:latin typeface="Cambria Math" panose="02040503050406030204" pitchFamily="18" charset="0"/>
                            </a:rPr>
                            <m:t>6</m:t>
                          </m:r>
                        </m:sub>
                      </m:sSub>
                      <m:r>
                        <a:rPr lang="en-US" sz="2200" b="0" i="1" smtClean="0">
                          <a:latin typeface="Cambria Math" panose="02040503050406030204" pitchFamily="18" charset="0"/>
                        </a:rPr>
                        <m:t>=</m:t>
                      </m:r>
                      <m:r>
                        <a:rPr lang="en-US" sz="2200" b="0" i="1" smtClean="0">
                          <a:solidFill>
                            <a:schemeClr val="tx1"/>
                          </a:solidFill>
                          <a:latin typeface="Cambria Math" panose="02040503050406030204" pitchFamily="18" charset="0"/>
                        </a:rPr>
                        <m:t>0.87</m:t>
                      </m:r>
                    </m:oMath>
                  </m:oMathPara>
                </a14:m>
                <a:endParaRPr lang="en-US" sz="2200" dirty="0"/>
              </a:p>
            </p:txBody>
          </p:sp>
        </mc:Choice>
        <mc:Fallback xmlns="">
          <p:sp>
            <p:nvSpPr>
              <p:cNvPr id="33" name="TextBox 32">
                <a:extLst>
                  <a:ext uri="{FF2B5EF4-FFF2-40B4-BE49-F238E27FC236}">
                    <a16:creationId xmlns:a16="http://schemas.microsoft.com/office/drawing/2014/main" id="{C68DF134-F471-7946-A598-A6E86653C083}"/>
                  </a:ext>
                </a:extLst>
              </p:cNvPr>
              <p:cNvSpPr txBox="1">
                <a:spLocks noRot="1" noChangeAspect="1" noMove="1" noResize="1" noEditPoints="1" noAdjustHandles="1" noChangeArrowheads="1" noChangeShapeType="1" noTextEdit="1"/>
              </p:cNvSpPr>
              <p:nvPr/>
            </p:nvSpPr>
            <p:spPr>
              <a:xfrm>
                <a:off x="6698499" y="4778776"/>
                <a:ext cx="1456232" cy="430887"/>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Content Placeholder 2">
                <a:extLst>
                  <a:ext uri="{FF2B5EF4-FFF2-40B4-BE49-F238E27FC236}">
                    <a16:creationId xmlns:a16="http://schemas.microsoft.com/office/drawing/2014/main" id="{9EDBD7F6-A329-774F-8090-73CBB6B6EE1A}"/>
                  </a:ext>
                </a:extLst>
              </p:cNvPr>
              <p:cNvSpPr txBox="1">
                <a:spLocks/>
              </p:cNvSpPr>
              <p:nvPr/>
            </p:nvSpPr>
            <p:spPr>
              <a:xfrm>
                <a:off x="5953987" y="2513578"/>
                <a:ext cx="878543" cy="49127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b="0" i="1" dirty="0" smtClean="0">
                              <a:solidFill>
                                <a:schemeClr val="tx1"/>
                              </a:solidFill>
                              <a:latin typeface="Cambria Math" panose="02040503050406030204" pitchFamily="18" charset="0"/>
                            </a:rPr>
                          </m:ctrlPr>
                        </m:sSubPr>
                        <m:e>
                          <m:r>
                            <a:rPr lang="en-US" i="1" dirty="0" smtClean="0">
                              <a:solidFill>
                                <a:schemeClr val="tx1"/>
                              </a:solidFill>
                              <a:latin typeface="Cambria Math" panose="02040503050406030204" pitchFamily="18" charset="0"/>
                            </a:rPr>
                            <m:t>𝐻</m:t>
                          </m:r>
                        </m:e>
                        <m:sub>
                          <m:r>
                            <a:rPr lang="en-US" i="1" dirty="0" smtClean="0">
                              <a:solidFill>
                                <a:schemeClr val="tx1"/>
                              </a:solidFill>
                              <a:latin typeface="Cambria Math" panose="02040503050406030204" pitchFamily="18" charset="0"/>
                            </a:rPr>
                            <m:t>1</m:t>
                          </m:r>
                        </m:sub>
                      </m:sSub>
                    </m:oMath>
                  </m:oMathPara>
                </a14:m>
                <a:endParaRPr lang="en-US" dirty="0"/>
              </a:p>
            </p:txBody>
          </p:sp>
        </mc:Choice>
        <mc:Fallback xmlns="">
          <p:sp>
            <p:nvSpPr>
              <p:cNvPr id="34" name="Content Placeholder 2">
                <a:extLst>
                  <a:ext uri="{FF2B5EF4-FFF2-40B4-BE49-F238E27FC236}">
                    <a16:creationId xmlns:a16="http://schemas.microsoft.com/office/drawing/2014/main" id="{9EDBD7F6-A329-774F-8090-73CBB6B6EE1A}"/>
                  </a:ext>
                </a:extLst>
              </p:cNvPr>
              <p:cNvSpPr txBox="1">
                <a:spLocks noRot="1" noChangeAspect="1" noMove="1" noResize="1" noEditPoints="1" noAdjustHandles="1" noChangeArrowheads="1" noChangeShapeType="1" noTextEdit="1"/>
              </p:cNvSpPr>
              <p:nvPr/>
            </p:nvSpPr>
            <p:spPr>
              <a:xfrm>
                <a:off x="5953987" y="2513578"/>
                <a:ext cx="878543" cy="491270"/>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Content Placeholder 2">
                <a:extLst>
                  <a:ext uri="{FF2B5EF4-FFF2-40B4-BE49-F238E27FC236}">
                    <a16:creationId xmlns:a16="http://schemas.microsoft.com/office/drawing/2014/main" id="{9D8CC347-2FA3-E24F-9CB3-9A70A2102FC0}"/>
                  </a:ext>
                </a:extLst>
              </p:cNvPr>
              <p:cNvSpPr txBox="1">
                <a:spLocks/>
              </p:cNvSpPr>
              <p:nvPr/>
            </p:nvSpPr>
            <p:spPr>
              <a:xfrm>
                <a:off x="5875254" y="4260448"/>
                <a:ext cx="878543" cy="49127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b="0" i="1" dirty="0" smtClean="0">
                              <a:solidFill>
                                <a:schemeClr val="tx1"/>
                              </a:solidFill>
                              <a:latin typeface="Cambria Math" panose="02040503050406030204" pitchFamily="18" charset="0"/>
                            </a:rPr>
                          </m:ctrlPr>
                        </m:sSubPr>
                        <m:e>
                          <m:r>
                            <a:rPr lang="en-US" i="1" dirty="0" smtClean="0">
                              <a:solidFill>
                                <a:schemeClr val="tx1"/>
                              </a:solidFill>
                              <a:latin typeface="Cambria Math" panose="02040503050406030204" pitchFamily="18" charset="0"/>
                            </a:rPr>
                            <m:t>𝐻</m:t>
                          </m:r>
                        </m:e>
                        <m:sub>
                          <m:r>
                            <a:rPr lang="en-US" b="0" i="1" dirty="0" smtClean="0">
                              <a:solidFill>
                                <a:schemeClr val="tx1"/>
                              </a:solidFill>
                              <a:latin typeface="Cambria Math" panose="02040503050406030204" pitchFamily="18" charset="0"/>
                            </a:rPr>
                            <m:t>2</m:t>
                          </m:r>
                        </m:sub>
                      </m:sSub>
                    </m:oMath>
                  </m:oMathPara>
                </a14:m>
                <a:endParaRPr lang="en-US" dirty="0"/>
              </a:p>
            </p:txBody>
          </p:sp>
        </mc:Choice>
        <mc:Fallback xmlns="">
          <p:sp>
            <p:nvSpPr>
              <p:cNvPr id="35" name="Content Placeholder 2">
                <a:extLst>
                  <a:ext uri="{FF2B5EF4-FFF2-40B4-BE49-F238E27FC236}">
                    <a16:creationId xmlns:a16="http://schemas.microsoft.com/office/drawing/2014/main" id="{9D8CC347-2FA3-E24F-9CB3-9A70A2102FC0}"/>
                  </a:ext>
                </a:extLst>
              </p:cNvPr>
              <p:cNvSpPr txBox="1">
                <a:spLocks noRot="1" noChangeAspect="1" noMove="1" noResize="1" noEditPoints="1" noAdjustHandles="1" noChangeArrowheads="1" noChangeShapeType="1" noTextEdit="1"/>
              </p:cNvSpPr>
              <p:nvPr/>
            </p:nvSpPr>
            <p:spPr>
              <a:xfrm>
                <a:off x="5875254" y="4260448"/>
                <a:ext cx="878543" cy="491270"/>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Content Placeholder 2">
                <a:extLst>
                  <a:ext uri="{FF2B5EF4-FFF2-40B4-BE49-F238E27FC236}">
                    <a16:creationId xmlns:a16="http://schemas.microsoft.com/office/drawing/2014/main" id="{A3511906-2F34-2B4E-898C-BF187B86B7A7}"/>
                  </a:ext>
                </a:extLst>
              </p:cNvPr>
              <p:cNvSpPr txBox="1">
                <a:spLocks/>
              </p:cNvSpPr>
              <p:nvPr/>
            </p:nvSpPr>
            <p:spPr>
              <a:xfrm>
                <a:off x="9087294" y="3314198"/>
                <a:ext cx="878543" cy="49127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b="0" i="1" dirty="0" smtClean="0">
                              <a:solidFill>
                                <a:schemeClr val="tx1"/>
                              </a:solidFill>
                              <a:latin typeface="Cambria Math" panose="02040503050406030204" pitchFamily="18" charset="0"/>
                            </a:rPr>
                          </m:ctrlPr>
                        </m:sSubPr>
                        <m:e>
                          <m:r>
                            <a:rPr lang="en-US" b="0" i="1" dirty="0" smtClean="0">
                              <a:solidFill>
                                <a:schemeClr val="tx1"/>
                              </a:solidFill>
                              <a:latin typeface="Cambria Math" panose="02040503050406030204" pitchFamily="18" charset="0"/>
                            </a:rPr>
                            <m:t>𝑂</m:t>
                          </m:r>
                        </m:e>
                        <m:sub>
                          <m:r>
                            <a:rPr lang="en-US" i="1" dirty="0" smtClean="0">
                              <a:solidFill>
                                <a:schemeClr val="tx1"/>
                              </a:solidFill>
                              <a:latin typeface="Cambria Math" panose="02040503050406030204" pitchFamily="18" charset="0"/>
                            </a:rPr>
                            <m:t>1</m:t>
                          </m:r>
                        </m:sub>
                      </m:sSub>
                    </m:oMath>
                  </m:oMathPara>
                </a14:m>
                <a:endParaRPr lang="en-US" dirty="0"/>
              </a:p>
            </p:txBody>
          </p:sp>
        </mc:Choice>
        <mc:Fallback xmlns="">
          <p:sp>
            <p:nvSpPr>
              <p:cNvPr id="36" name="Content Placeholder 2">
                <a:extLst>
                  <a:ext uri="{FF2B5EF4-FFF2-40B4-BE49-F238E27FC236}">
                    <a16:creationId xmlns:a16="http://schemas.microsoft.com/office/drawing/2014/main" id="{A3511906-2F34-2B4E-898C-BF187B86B7A7}"/>
                  </a:ext>
                </a:extLst>
              </p:cNvPr>
              <p:cNvSpPr txBox="1">
                <a:spLocks noRot="1" noChangeAspect="1" noMove="1" noResize="1" noEditPoints="1" noAdjustHandles="1" noChangeArrowheads="1" noChangeShapeType="1" noTextEdit="1"/>
              </p:cNvSpPr>
              <p:nvPr/>
            </p:nvSpPr>
            <p:spPr>
              <a:xfrm>
                <a:off x="9087294" y="3314198"/>
                <a:ext cx="878543" cy="491270"/>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Content Placeholder 2">
                <a:extLst>
                  <a:ext uri="{FF2B5EF4-FFF2-40B4-BE49-F238E27FC236}">
                    <a16:creationId xmlns:a16="http://schemas.microsoft.com/office/drawing/2014/main" id="{E6FE47F3-203E-1C4C-BBDE-FEE31023C960}"/>
                  </a:ext>
                </a:extLst>
              </p:cNvPr>
              <p:cNvSpPr txBox="1">
                <a:spLocks/>
              </p:cNvSpPr>
              <p:nvPr/>
            </p:nvSpPr>
            <p:spPr>
              <a:xfrm>
                <a:off x="460243" y="2972616"/>
                <a:ext cx="878543" cy="49127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𝐼</m:t>
                          </m:r>
                        </m:e>
                        <m:sub>
                          <m:r>
                            <a:rPr lang="en-US" i="1" dirty="0" smtClean="0">
                              <a:latin typeface="Cambria Math" panose="02040503050406030204" pitchFamily="18" charset="0"/>
                            </a:rPr>
                            <m:t>1</m:t>
                          </m:r>
                        </m:sub>
                      </m:sSub>
                    </m:oMath>
                  </m:oMathPara>
                </a14:m>
                <a:endParaRPr lang="en-US" dirty="0"/>
              </a:p>
            </p:txBody>
          </p:sp>
        </mc:Choice>
        <mc:Fallback xmlns="">
          <p:sp>
            <p:nvSpPr>
              <p:cNvPr id="37" name="Content Placeholder 2">
                <a:extLst>
                  <a:ext uri="{FF2B5EF4-FFF2-40B4-BE49-F238E27FC236}">
                    <a16:creationId xmlns:a16="http://schemas.microsoft.com/office/drawing/2014/main" id="{E6FE47F3-203E-1C4C-BBDE-FEE31023C960}"/>
                  </a:ext>
                </a:extLst>
              </p:cNvPr>
              <p:cNvSpPr txBox="1">
                <a:spLocks noRot="1" noChangeAspect="1" noMove="1" noResize="1" noEditPoints="1" noAdjustHandles="1" noChangeArrowheads="1" noChangeShapeType="1" noTextEdit="1"/>
              </p:cNvSpPr>
              <p:nvPr/>
            </p:nvSpPr>
            <p:spPr>
              <a:xfrm>
                <a:off x="460243" y="2972616"/>
                <a:ext cx="878543" cy="491270"/>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Content Placeholder 2">
                <a:extLst>
                  <a:ext uri="{FF2B5EF4-FFF2-40B4-BE49-F238E27FC236}">
                    <a16:creationId xmlns:a16="http://schemas.microsoft.com/office/drawing/2014/main" id="{8DDE642B-DD9F-594F-96A3-C488EC8620DC}"/>
                  </a:ext>
                </a:extLst>
              </p:cNvPr>
              <p:cNvSpPr txBox="1">
                <a:spLocks/>
              </p:cNvSpPr>
              <p:nvPr/>
            </p:nvSpPr>
            <p:spPr>
              <a:xfrm>
                <a:off x="460243" y="4873766"/>
                <a:ext cx="878543" cy="49127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𝐼</m:t>
                          </m:r>
                        </m:e>
                        <m:sub>
                          <m:r>
                            <a:rPr lang="en-US" i="1" dirty="0" smtClean="0">
                              <a:latin typeface="Cambria Math" panose="02040503050406030204" pitchFamily="18" charset="0"/>
                            </a:rPr>
                            <m:t>2</m:t>
                          </m:r>
                        </m:sub>
                      </m:sSub>
                    </m:oMath>
                  </m:oMathPara>
                </a14:m>
                <a:endParaRPr lang="en-US" dirty="0"/>
              </a:p>
            </p:txBody>
          </p:sp>
        </mc:Choice>
        <mc:Fallback xmlns="">
          <p:sp>
            <p:nvSpPr>
              <p:cNvPr id="38" name="Content Placeholder 2">
                <a:extLst>
                  <a:ext uri="{FF2B5EF4-FFF2-40B4-BE49-F238E27FC236}">
                    <a16:creationId xmlns:a16="http://schemas.microsoft.com/office/drawing/2014/main" id="{8DDE642B-DD9F-594F-96A3-C488EC8620DC}"/>
                  </a:ext>
                </a:extLst>
              </p:cNvPr>
              <p:cNvSpPr txBox="1">
                <a:spLocks noRot="1" noChangeAspect="1" noMove="1" noResize="1" noEditPoints="1" noAdjustHandles="1" noChangeArrowheads="1" noChangeShapeType="1" noTextEdit="1"/>
              </p:cNvSpPr>
              <p:nvPr/>
            </p:nvSpPr>
            <p:spPr>
              <a:xfrm>
                <a:off x="460243" y="4873766"/>
                <a:ext cx="878543" cy="491270"/>
              </a:xfrm>
              <a:prstGeom prst="rect">
                <a:avLst/>
              </a:prstGeom>
              <a:blipFill>
                <a:blip r:embed="rId10"/>
                <a:stretch>
                  <a:fillRect/>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F3B050E5-10C6-794C-BDCC-F074D043D9DF}"/>
              </a:ext>
            </a:extLst>
          </p:cNvPr>
          <p:cNvSpPr txBox="1"/>
          <p:nvPr/>
        </p:nvSpPr>
        <p:spPr>
          <a:xfrm>
            <a:off x="531729" y="1227639"/>
            <a:ext cx="10687050" cy="830997"/>
          </a:xfrm>
          <a:prstGeom prst="rect">
            <a:avLst/>
          </a:prstGeom>
          <a:noFill/>
        </p:spPr>
        <p:txBody>
          <a:bodyPr wrap="square" rtlCol="0">
            <a:spAutoFit/>
          </a:bodyPr>
          <a:lstStyle/>
          <a:p>
            <a:r>
              <a:rPr lang="en-US" sz="2400" dirty="0">
                <a:latin typeface="Helvetica" pitchFamily="2" charset="0"/>
              </a:rPr>
              <a:t>Now we update the hidden layer. We compute the error of the two nodes here, so we’ll know how much to nudge the associated edges.</a:t>
            </a:r>
          </a:p>
        </p:txBody>
      </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2644A6DB-99F0-164F-9D11-5E4655BA3F62}"/>
                  </a:ext>
                </a:extLst>
              </p:cNvPr>
              <p:cNvSpPr txBox="1"/>
              <p:nvPr/>
            </p:nvSpPr>
            <p:spPr>
              <a:xfrm>
                <a:off x="2170322" y="3686558"/>
                <a:ext cx="1456232" cy="4308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𝑤</m:t>
                          </m:r>
                        </m:e>
                        <m:sub>
                          <m:r>
                            <a:rPr lang="en-US" sz="2200" b="0" i="1" smtClean="0">
                              <a:latin typeface="Cambria Math" panose="02040503050406030204" pitchFamily="18" charset="0"/>
                            </a:rPr>
                            <m:t>2</m:t>
                          </m:r>
                        </m:sub>
                      </m:sSub>
                      <m:r>
                        <a:rPr lang="en-US" sz="2200" b="0" i="1" smtClean="0">
                          <a:latin typeface="Cambria Math" panose="02040503050406030204" pitchFamily="18" charset="0"/>
                        </a:rPr>
                        <m:t>=0.40</m:t>
                      </m:r>
                    </m:oMath>
                  </m:oMathPara>
                </a14:m>
                <a:endParaRPr lang="en-US" sz="2200" dirty="0"/>
              </a:p>
            </p:txBody>
          </p:sp>
        </mc:Choice>
        <mc:Fallback xmlns="">
          <p:sp>
            <p:nvSpPr>
              <p:cNvPr id="39" name="TextBox 38">
                <a:extLst>
                  <a:ext uri="{FF2B5EF4-FFF2-40B4-BE49-F238E27FC236}">
                    <a16:creationId xmlns:a16="http://schemas.microsoft.com/office/drawing/2014/main" id="{2644A6DB-99F0-164F-9D11-5E4655BA3F62}"/>
                  </a:ext>
                </a:extLst>
              </p:cNvPr>
              <p:cNvSpPr txBox="1">
                <a:spLocks noRot="1" noChangeAspect="1" noMove="1" noResize="1" noEditPoints="1" noAdjustHandles="1" noChangeArrowheads="1" noChangeShapeType="1" noTextEdit="1"/>
              </p:cNvSpPr>
              <p:nvPr/>
            </p:nvSpPr>
            <p:spPr>
              <a:xfrm>
                <a:off x="2170322" y="3686558"/>
                <a:ext cx="1456232" cy="430887"/>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3E3B7B50-ABF0-0245-BBC9-874F739BB847}"/>
                  </a:ext>
                </a:extLst>
              </p:cNvPr>
              <p:cNvSpPr txBox="1"/>
              <p:nvPr/>
            </p:nvSpPr>
            <p:spPr>
              <a:xfrm>
                <a:off x="2386565" y="4244592"/>
                <a:ext cx="1248227" cy="430887"/>
              </a:xfrm>
              <a:prstGeom prst="rect">
                <a:avLst/>
              </a:prstGeom>
              <a:noFill/>
            </p:spPr>
            <p:txBody>
              <a:bodyPr wrap="none" rtlCol="0">
                <a:spAutoFit/>
              </a:bodyPr>
              <a:lstStyle/>
              <a:p>
                <a14:m>
                  <m:oMath xmlns:m="http://schemas.openxmlformats.org/officeDocument/2006/math">
                    <m:sSub>
                      <m:sSubPr>
                        <m:ctrlPr>
                          <a:rPr lang="en-US" sz="2200" b="0" i="1" smtClean="0">
                            <a:latin typeface="Cambria Math" panose="02040503050406030204" pitchFamily="18" charset="0"/>
                            <a:ea typeface="Cambria Math" panose="02040503050406030204" pitchFamily="18" charset="0"/>
                          </a:rPr>
                        </m:ctrlPr>
                      </m:sSubPr>
                      <m:e>
                        <m:r>
                          <a:rPr lang="en-US" sz="2200" b="0" i="1" smtClean="0">
                            <a:latin typeface="Cambria Math" panose="02040503050406030204" pitchFamily="18" charset="0"/>
                            <a:ea typeface="Cambria Math" panose="02040503050406030204" pitchFamily="18" charset="0"/>
                          </a:rPr>
                          <m:t>𝑤</m:t>
                        </m:r>
                      </m:e>
                      <m:sub>
                        <m:r>
                          <a:rPr lang="en-US" sz="2200" b="0" i="1" smtClean="0">
                            <a:latin typeface="Cambria Math" panose="02040503050406030204" pitchFamily="18" charset="0"/>
                            <a:ea typeface="Cambria Math" panose="02040503050406030204" pitchFamily="18" charset="0"/>
                          </a:rPr>
                          <m:t>3</m:t>
                        </m:r>
                      </m:sub>
                    </m:sSub>
                  </m:oMath>
                </a14:m>
                <a:r>
                  <a:rPr lang="en-US" sz="2200" dirty="0">
                    <a:latin typeface="Cambria Math" panose="02040503050406030204" pitchFamily="18" charset="0"/>
                    <a:ea typeface="Cambria Math" panose="02040503050406030204" pitchFamily="18" charset="0"/>
                  </a:rPr>
                  <a:t>=0.80</a:t>
                </a:r>
              </a:p>
            </p:txBody>
          </p:sp>
        </mc:Choice>
        <mc:Fallback xmlns="">
          <p:sp>
            <p:nvSpPr>
              <p:cNvPr id="40" name="TextBox 39">
                <a:extLst>
                  <a:ext uri="{FF2B5EF4-FFF2-40B4-BE49-F238E27FC236}">
                    <a16:creationId xmlns:a16="http://schemas.microsoft.com/office/drawing/2014/main" id="{3E3B7B50-ABF0-0245-BBC9-874F739BB847}"/>
                  </a:ext>
                </a:extLst>
              </p:cNvPr>
              <p:cNvSpPr txBox="1">
                <a:spLocks noRot="1" noChangeAspect="1" noMove="1" noResize="1" noEditPoints="1" noAdjustHandles="1" noChangeArrowheads="1" noChangeShapeType="1" noTextEdit="1"/>
              </p:cNvSpPr>
              <p:nvPr/>
            </p:nvSpPr>
            <p:spPr>
              <a:xfrm>
                <a:off x="2386565" y="4244592"/>
                <a:ext cx="1248227" cy="430887"/>
              </a:xfrm>
              <a:prstGeom prst="rect">
                <a:avLst/>
              </a:prstGeom>
              <a:blipFill>
                <a:blip r:embed="rId12"/>
                <a:stretch>
                  <a:fillRect t="-5714" r="-5051" b="-28571"/>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3019BCD4-233D-B946-A188-285CAD19A19B}"/>
              </a:ext>
            </a:extLst>
          </p:cNvPr>
          <p:cNvSpPr txBox="1"/>
          <p:nvPr/>
        </p:nvSpPr>
        <p:spPr>
          <a:xfrm>
            <a:off x="9526565" y="4092274"/>
            <a:ext cx="1305935" cy="369332"/>
          </a:xfrm>
          <a:prstGeom prst="rect">
            <a:avLst/>
          </a:prstGeom>
          <a:noFill/>
        </p:spPr>
        <p:txBody>
          <a:bodyPr wrap="none" rtlCol="0">
            <a:spAutoFit/>
          </a:bodyPr>
          <a:lstStyle/>
          <a:p>
            <a:r>
              <a:rPr lang="en-US" dirty="0">
                <a:latin typeface="Helvetica" pitchFamily="2" charset="0"/>
              </a:rPr>
              <a:t>Target: 0.5</a:t>
            </a: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D3366970-6B92-2549-8087-A552EA490BE5}"/>
                  </a:ext>
                </a:extLst>
              </p:cNvPr>
              <p:cNvSpPr txBox="1"/>
              <p:nvPr/>
            </p:nvSpPr>
            <p:spPr>
              <a:xfrm>
                <a:off x="9123117" y="4664253"/>
                <a:ext cx="2220608"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sz="2400" b="0" i="0" smtClean="0">
                          <a:solidFill>
                            <a:schemeClr val="tx1"/>
                          </a:solidFill>
                          <a:latin typeface="Cambria Math" panose="02040503050406030204" pitchFamily="18" charset="0"/>
                        </a:rPr>
                        <m:t>Δ</m:t>
                      </m:r>
                      <m:d>
                        <m:dPr>
                          <m:ctrlPr>
                            <a:rPr lang="en-US" sz="2400" b="0" i="1" smtClean="0">
                              <a:solidFill>
                                <a:schemeClr val="tx1"/>
                              </a:solidFill>
                              <a:latin typeface="Cambria Math" panose="02040503050406030204" pitchFamily="18" charset="0"/>
                            </a:rPr>
                          </m:ctrlPr>
                        </m:dPr>
                        <m:e>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𝑂</m:t>
                              </m:r>
                            </m:e>
                            <m:sub>
                              <m:r>
                                <a:rPr lang="en-US" sz="2400" b="0" i="1" smtClean="0">
                                  <a:solidFill>
                                    <a:schemeClr val="tx1"/>
                                  </a:solidFill>
                                  <a:latin typeface="Cambria Math" panose="02040503050406030204" pitchFamily="18" charset="0"/>
                                </a:rPr>
                                <m:t>1</m:t>
                              </m:r>
                            </m:sub>
                          </m:sSub>
                        </m:e>
                      </m:d>
                      <m:r>
                        <a:rPr lang="en-US" sz="2400" b="0" i="1" smtClean="0">
                          <a:solidFill>
                            <a:schemeClr val="tx1"/>
                          </a:solidFill>
                          <a:latin typeface="Cambria Math" panose="02040503050406030204" pitchFamily="18" charset="0"/>
                        </a:rPr>
                        <m:t>≈−0.04</m:t>
                      </m:r>
                    </m:oMath>
                  </m:oMathPara>
                </a14:m>
                <a:endParaRPr lang="en-US" sz="2400" dirty="0">
                  <a:solidFill>
                    <a:schemeClr val="tx1"/>
                  </a:solidFill>
                </a:endParaRPr>
              </a:p>
            </p:txBody>
          </p:sp>
        </mc:Choice>
        <mc:Fallback xmlns="">
          <p:sp>
            <p:nvSpPr>
              <p:cNvPr id="30" name="TextBox 29">
                <a:extLst>
                  <a:ext uri="{FF2B5EF4-FFF2-40B4-BE49-F238E27FC236}">
                    <a16:creationId xmlns:a16="http://schemas.microsoft.com/office/drawing/2014/main" id="{D3366970-6B92-2549-8087-A552EA490BE5}"/>
                  </a:ext>
                </a:extLst>
              </p:cNvPr>
              <p:cNvSpPr txBox="1">
                <a:spLocks noRot="1" noChangeAspect="1" noMove="1" noResize="1" noEditPoints="1" noAdjustHandles="1" noChangeArrowheads="1" noChangeShapeType="1" noTextEdit="1"/>
              </p:cNvSpPr>
              <p:nvPr/>
            </p:nvSpPr>
            <p:spPr>
              <a:xfrm>
                <a:off x="9123117" y="4664253"/>
                <a:ext cx="2220608" cy="461665"/>
              </a:xfrm>
              <a:prstGeom prst="rect">
                <a:avLst/>
              </a:prstGeom>
              <a:blipFill>
                <a:blip r:embed="rId1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396921021"/>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a:xfrm>
            <a:off x="422536" y="27251"/>
            <a:ext cx="10058400" cy="1371600"/>
          </a:xfrm>
        </p:spPr>
        <p:txBody>
          <a:bodyPr/>
          <a:lstStyle/>
          <a:p>
            <a:r>
              <a:rPr lang="en-US" dirty="0">
                <a:latin typeface="Helvetica" pitchFamily="2" charset="0"/>
              </a:rPr>
              <a:t>Back Propagation Example</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p:txBody>
          <a:bodyPr>
            <a:normAutofit/>
          </a:bodyPr>
          <a:lstStyle/>
          <a:p>
            <a:endParaRPr lang="en-US" sz="2400" dirty="0">
              <a:latin typeface="Helvetica" pitchFamily="2" charset="0"/>
            </a:endParaRPr>
          </a:p>
          <a:p>
            <a:pPr marL="0" indent="0">
              <a:buNone/>
            </a:pPr>
            <a:endParaRPr lang="en-US" sz="2400" dirty="0">
              <a:latin typeface="Helvetica" pitchFamily="2" charset="0"/>
            </a:endParaRPr>
          </a:p>
        </p:txBody>
      </p:sp>
      <p:grpSp>
        <p:nvGrpSpPr>
          <p:cNvPr id="4" name="Group 3">
            <a:extLst>
              <a:ext uri="{FF2B5EF4-FFF2-40B4-BE49-F238E27FC236}">
                <a16:creationId xmlns:a16="http://schemas.microsoft.com/office/drawing/2014/main" id="{F2289EC0-BEE5-C54C-941C-D1D22C501FE9}"/>
              </a:ext>
            </a:extLst>
          </p:cNvPr>
          <p:cNvGrpSpPr/>
          <p:nvPr/>
        </p:nvGrpSpPr>
        <p:grpSpPr>
          <a:xfrm>
            <a:off x="1066799" y="2654306"/>
            <a:ext cx="8459767" cy="3092895"/>
            <a:chOff x="3375581" y="2991232"/>
            <a:chExt cx="4589912" cy="2034562"/>
          </a:xfrm>
        </p:grpSpPr>
        <p:sp>
          <p:nvSpPr>
            <p:cNvPr id="14" name="Oval 13">
              <a:extLst>
                <a:ext uri="{FF2B5EF4-FFF2-40B4-BE49-F238E27FC236}">
                  <a16:creationId xmlns:a16="http://schemas.microsoft.com/office/drawing/2014/main" id="{E74544D5-EB92-D349-B000-DF8E15FD9E07}"/>
                </a:ext>
              </a:extLst>
            </p:cNvPr>
            <p:cNvSpPr/>
            <p:nvPr/>
          </p:nvSpPr>
          <p:spPr>
            <a:xfrm>
              <a:off x="3375582" y="2991232"/>
              <a:ext cx="938637" cy="825956"/>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0.35</a:t>
              </a:r>
            </a:p>
          </p:txBody>
        </p:sp>
        <p:sp>
          <p:nvSpPr>
            <p:cNvPr id="15" name="Oval 14">
              <a:extLst>
                <a:ext uri="{FF2B5EF4-FFF2-40B4-BE49-F238E27FC236}">
                  <a16:creationId xmlns:a16="http://schemas.microsoft.com/office/drawing/2014/main" id="{F521F1DA-EC70-7F4B-9BE4-67D2FF50F7D7}"/>
                </a:ext>
              </a:extLst>
            </p:cNvPr>
            <p:cNvSpPr/>
            <p:nvPr/>
          </p:nvSpPr>
          <p:spPr>
            <a:xfrm>
              <a:off x="3375581" y="4199838"/>
              <a:ext cx="938637" cy="825956"/>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0.9</a:t>
              </a:r>
            </a:p>
          </p:txBody>
        </p:sp>
        <p:sp>
          <p:nvSpPr>
            <p:cNvPr id="16" name="Oval 15">
              <a:extLst>
                <a:ext uri="{FF2B5EF4-FFF2-40B4-BE49-F238E27FC236}">
                  <a16:creationId xmlns:a16="http://schemas.microsoft.com/office/drawing/2014/main" id="{9E2F0B38-4A5D-F14A-80F5-1268744DDA8E}"/>
                </a:ext>
              </a:extLst>
            </p:cNvPr>
            <p:cNvSpPr/>
            <p:nvPr/>
          </p:nvSpPr>
          <p:spPr>
            <a:xfrm>
              <a:off x="5285344" y="3001391"/>
              <a:ext cx="938637" cy="825956"/>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0.68</a:t>
              </a:r>
            </a:p>
          </p:txBody>
        </p:sp>
        <p:sp>
          <p:nvSpPr>
            <p:cNvPr id="17" name="Oval 16">
              <a:extLst>
                <a:ext uri="{FF2B5EF4-FFF2-40B4-BE49-F238E27FC236}">
                  <a16:creationId xmlns:a16="http://schemas.microsoft.com/office/drawing/2014/main" id="{E0DB1823-4CEA-3A4C-B00D-9089ECD8926D}"/>
                </a:ext>
              </a:extLst>
            </p:cNvPr>
            <p:cNvSpPr/>
            <p:nvPr/>
          </p:nvSpPr>
          <p:spPr>
            <a:xfrm>
              <a:off x="5285344" y="4199838"/>
              <a:ext cx="938637" cy="825956"/>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0.66</a:t>
              </a:r>
            </a:p>
          </p:txBody>
        </p:sp>
        <p:sp>
          <p:nvSpPr>
            <p:cNvPr id="18" name="Oval 17">
              <a:extLst>
                <a:ext uri="{FF2B5EF4-FFF2-40B4-BE49-F238E27FC236}">
                  <a16:creationId xmlns:a16="http://schemas.microsoft.com/office/drawing/2014/main" id="{212D0EF4-CDAF-3E48-9762-96B3A0BFDBFE}"/>
                </a:ext>
              </a:extLst>
            </p:cNvPr>
            <p:cNvSpPr/>
            <p:nvPr/>
          </p:nvSpPr>
          <p:spPr>
            <a:xfrm>
              <a:off x="7026856" y="3613735"/>
              <a:ext cx="938637" cy="825956"/>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0.69</a:t>
              </a:r>
            </a:p>
          </p:txBody>
        </p:sp>
        <p:cxnSp>
          <p:nvCxnSpPr>
            <p:cNvPr id="19" name="Straight Arrow Connector 18">
              <a:extLst>
                <a:ext uri="{FF2B5EF4-FFF2-40B4-BE49-F238E27FC236}">
                  <a16:creationId xmlns:a16="http://schemas.microsoft.com/office/drawing/2014/main" id="{904FB72E-F32B-4C40-B12A-58ED7C24BC10}"/>
                </a:ext>
              </a:extLst>
            </p:cNvPr>
            <p:cNvCxnSpPr>
              <a:stCxn id="14" idx="6"/>
              <a:endCxn id="16" idx="2"/>
            </p:cNvCxnSpPr>
            <p:nvPr/>
          </p:nvCxnSpPr>
          <p:spPr>
            <a:xfrm>
              <a:off x="4314219" y="3404210"/>
              <a:ext cx="971125" cy="10159"/>
            </a:xfrm>
            <a:prstGeom prst="straightConnector1">
              <a:avLst/>
            </a:prstGeom>
            <a:solidFill>
              <a:srgbClr val="FF0000"/>
            </a:solidFill>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0EAAED42-6560-7A4C-A1DB-DC39FB8DC617}"/>
                </a:ext>
              </a:extLst>
            </p:cNvPr>
            <p:cNvCxnSpPr/>
            <p:nvPr/>
          </p:nvCxnSpPr>
          <p:spPr>
            <a:xfrm>
              <a:off x="4314219" y="4619991"/>
              <a:ext cx="971125" cy="10159"/>
            </a:xfrm>
            <a:prstGeom prst="straightConnector1">
              <a:avLst/>
            </a:prstGeom>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5DD30C84-2C74-EC49-87EE-7653B34BD18B}"/>
                </a:ext>
              </a:extLst>
            </p:cNvPr>
            <p:cNvCxnSpPr>
              <a:cxnSpLocks/>
              <a:endCxn id="18" idx="2"/>
            </p:cNvCxnSpPr>
            <p:nvPr/>
          </p:nvCxnSpPr>
          <p:spPr>
            <a:xfrm>
              <a:off x="6223981" y="3442259"/>
              <a:ext cx="802875" cy="584454"/>
            </a:xfrm>
            <a:prstGeom prst="straightConnector1">
              <a:avLst/>
            </a:prstGeom>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FF3F8198-7A53-2A45-B950-88C6270E9670}"/>
                </a:ext>
              </a:extLst>
            </p:cNvPr>
            <p:cNvCxnSpPr>
              <a:cxnSpLocks/>
              <a:endCxn id="18" idx="2"/>
            </p:cNvCxnSpPr>
            <p:nvPr/>
          </p:nvCxnSpPr>
          <p:spPr>
            <a:xfrm flipV="1">
              <a:off x="6223981" y="4026713"/>
              <a:ext cx="802875" cy="588198"/>
            </a:xfrm>
            <a:prstGeom prst="straightConnector1">
              <a:avLst/>
            </a:prstGeom>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25B65946-CE70-9244-905F-BFE49F6C6ABD}"/>
                </a:ext>
              </a:extLst>
            </p:cNvPr>
            <p:cNvCxnSpPr>
              <a:cxnSpLocks/>
              <a:stCxn id="14" idx="6"/>
              <a:endCxn id="17" idx="1"/>
            </p:cNvCxnSpPr>
            <p:nvPr/>
          </p:nvCxnSpPr>
          <p:spPr>
            <a:xfrm>
              <a:off x="4314219" y="3404210"/>
              <a:ext cx="1108585" cy="916586"/>
            </a:xfrm>
            <a:prstGeom prst="straightConnector1">
              <a:avLst/>
            </a:prstGeom>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51F8FD80-36AF-EE45-976A-709D04550509}"/>
                </a:ext>
              </a:extLst>
            </p:cNvPr>
            <p:cNvCxnSpPr>
              <a:cxnSpLocks/>
              <a:stCxn id="15" idx="6"/>
              <a:endCxn id="16" idx="3"/>
            </p:cNvCxnSpPr>
            <p:nvPr/>
          </p:nvCxnSpPr>
          <p:spPr>
            <a:xfrm flipV="1">
              <a:off x="4314218" y="3706389"/>
              <a:ext cx="1108586" cy="906427"/>
            </a:xfrm>
            <a:prstGeom prst="straightConnector1">
              <a:avLst/>
            </a:prstGeom>
            <a:solidFill>
              <a:srgbClr val="FF0000"/>
            </a:solidFill>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BB0733E6-4BD7-8F4A-9505-E48C6EE57679}"/>
                  </a:ext>
                </a:extLst>
              </p:cNvPr>
              <p:cNvSpPr txBox="1"/>
              <p:nvPr/>
            </p:nvSpPr>
            <p:spPr>
              <a:xfrm>
                <a:off x="3000051" y="2772304"/>
                <a:ext cx="1449692" cy="4308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𝑤</m:t>
                          </m:r>
                        </m:e>
                        <m:sub>
                          <m:r>
                            <a:rPr lang="en-US" sz="2200" b="0" i="1" smtClean="0">
                              <a:latin typeface="Cambria Math" panose="02040503050406030204" pitchFamily="18" charset="0"/>
                            </a:rPr>
                            <m:t>1</m:t>
                          </m:r>
                        </m:sub>
                      </m:sSub>
                      <m:r>
                        <a:rPr lang="en-US" sz="2200" b="0" i="1" smtClean="0">
                          <a:latin typeface="Cambria Math" panose="02040503050406030204" pitchFamily="18" charset="0"/>
                        </a:rPr>
                        <m:t>=0.10</m:t>
                      </m:r>
                    </m:oMath>
                  </m:oMathPara>
                </a14:m>
                <a:endParaRPr lang="en-US" sz="2200" dirty="0"/>
              </a:p>
            </p:txBody>
          </p:sp>
        </mc:Choice>
        <mc:Fallback xmlns="">
          <p:sp>
            <p:nvSpPr>
              <p:cNvPr id="28" name="TextBox 27">
                <a:extLst>
                  <a:ext uri="{FF2B5EF4-FFF2-40B4-BE49-F238E27FC236}">
                    <a16:creationId xmlns:a16="http://schemas.microsoft.com/office/drawing/2014/main" id="{BB0733E6-4BD7-8F4A-9505-E48C6EE57679}"/>
                  </a:ext>
                </a:extLst>
              </p:cNvPr>
              <p:cNvSpPr txBox="1">
                <a:spLocks noRot="1" noChangeAspect="1" noMove="1" noResize="1" noEditPoints="1" noAdjustHandles="1" noChangeArrowheads="1" noChangeShapeType="1" noTextEdit="1"/>
              </p:cNvSpPr>
              <p:nvPr/>
            </p:nvSpPr>
            <p:spPr>
              <a:xfrm>
                <a:off x="3000051" y="2772304"/>
                <a:ext cx="1449692" cy="430887"/>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26C39DDA-A519-4D4F-A47D-D40ADAB1EF70}"/>
                  </a:ext>
                </a:extLst>
              </p:cNvPr>
              <p:cNvSpPr txBox="1"/>
              <p:nvPr/>
            </p:nvSpPr>
            <p:spPr>
              <a:xfrm>
                <a:off x="2988090" y="5125918"/>
                <a:ext cx="1239698" cy="430887"/>
              </a:xfrm>
              <a:prstGeom prst="rect">
                <a:avLst/>
              </a:prstGeom>
              <a:noFill/>
            </p:spPr>
            <p:txBody>
              <a:bodyPr wrap="none" rtlCol="0">
                <a:spAutoFit/>
              </a:bodyPr>
              <a:lstStyle/>
              <a:p>
                <a14:m>
                  <m:oMath xmlns:m="http://schemas.openxmlformats.org/officeDocument/2006/math">
                    <m:sSub>
                      <m:sSubPr>
                        <m:ctrlPr>
                          <a:rPr lang="en-US" sz="2200" b="0" i="1" smtClean="0">
                            <a:latin typeface="Cambria Math" panose="02040503050406030204" pitchFamily="18" charset="0"/>
                            <a:ea typeface="Cambria Math" panose="02040503050406030204" pitchFamily="18" charset="0"/>
                          </a:rPr>
                        </m:ctrlPr>
                      </m:sSubPr>
                      <m:e>
                        <m:r>
                          <a:rPr lang="en-US" sz="2200" b="0" i="1" smtClean="0">
                            <a:latin typeface="Cambria Math" panose="02040503050406030204" pitchFamily="18" charset="0"/>
                            <a:ea typeface="Cambria Math" panose="02040503050406030204" pitchFamily="18" charset="0"/>
                          </a:rPr>
                          <m:t>𝑤</m:t>
                        </m:r>
                      </m:e>
                      <m:sub>
                        <m:r>
                          <a:rPr lang="en-US" sz="2200" b="0" i="1" smtClean="0">
                            <a:latin typeface="Cambria Math" panose="02040503050406030204" pitchFamily="18" charset="0"/>
                            <a:ea typeface="Cambria Math" panose="02040503050406030204" pitchFamily="18" charset="0"/>
                          </a:rPr>
                          <m:t>4</m:t>
                        </m:r>
                      </m:sub>
                    </m:sSub>
                  </m:oMath>
                </a14:m>
                <a:r>
                  <a:rPr lang="en-US" sz="2200" dirty="0">
                    <a:latin typeface="Cambria Math" panose="02040503050406030204" pitchFamily="18" charset="0"/>
                    <a:ea typeface="Cambria Math" panose="02040503050406030204" pitchFamily="18" charset="0"/>
                  </a:rPr>
                  <a:t>=0.60</a:t>
                </a:r>
              </a:p>
            </p:txBody>
          </p:sp>
        </mc:Choice>
        <mc:Fallback xmlns="">
          <p:sp>
            <p:nvSpPr>
              <p:cNvPr id="29" name="TextBox 28">
                <a:extLst>
                  <a:ext uri="{FF2B5EF4-FFF2-40B4-BE49-F238E27FC236}">
                    <a16:creationId xmlns:a16="http://schemas.microsoft.com/office/drawing/2014/main" id="{26C39DDA-A519-4D4F-A47D-D40ADAB1EF70}"/>
                  </a:ext>
                </a:extLst>
              </p:cNvPr>
              <p:cNvSpPr txBox="1">
                <a:spLocks noRot="1" noChangeAspect="1" noMove="1" noResize="1" noEditPoints="1" noAdjustHandles="1" noChangeArrowheads="1" noChangeShapeType="1" noTextEdit="1"/>
              </p:cNvSpPr>
              <p:nvPr/>
            </p:nvSpPr>
            <p:spPr>
              <a:xfrm>
                <a:off x="2988090" y="5125918"/>
                <a:ext cx="1239698" cy="430887"/>
              </a:xfrm>
              <a:prstGeom prst="rect">
                <a:avLst/>
              </a:prstGeom>
              <a:blipFill>
                <a:blip r:embed="rId3"/>
                <a:stretch>
                  <a:fillRect t="-8571" r="-4040" b="-25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37663B59-496B-7949-B018-1E24CA72E070}"/>
                  </a:ext>
                </a:extLst>
              </p:cNvPr>
              <p:cNvSpPr txBox="1"/>
              <p:nvPr/>
            </p:nvSpPr>
            <p:spPr>
              <a:xfrm>
                <a:off x="6698499" y="3201761"/>
                <a:ext cx="1373261" cy="430887"/>
              </a:xfrm>
              <a:prstGeom prst="rect">
                <a:avLst/>
              </a:prstGeom>
              <a:noFill/>
            </p:spPr>
            <p:txBody>
              <a:bodyPr wrap="none" rtlCol="0">
                <a:spAutoFit/>
              </a:bodyPr>
              <a:lstStyle/>
              <a:p>
                <a14:m>
                  <m:oMath xmlns:m="http://schemas.openxmlformats.org/officeDocument/2006/math">
                    <m:sSub>
                      <m:sSubPr>
                        <m:ctrlPr>
                          <a:rPr lang="en-US" sz="2200" b="0" i="1" smtClean="0">
                            <a:latin typeface="Cambria Math" panose="02040503050406030204" pitchFamily="18" charset="0"/>
                            <a:ea typeface="Cambria Math" panose="02040503050406030204" pitchFamily="18" charset="0"/>
                          </a:rPr>
                        </m:ctrlPr>
                      </m:sSubPr>
                      <m:e>
                        <m:r>
                          <a:rPr lang="en-US" sz="2200" b="0" i="1" smtClean="0">
                            <a:latin typeface="Cambria Math" panose="02040503050406030204" pitchFamily="18" charset="0"/>
                            <a:ea typeface="Cambria Math" panose="02040503050406030204" pitchFamily="18" charset="0"/>
                          </a:rPr>
                          <m:t>𝑤</m:t>
                        </m:r>
                      </m:e>
                      <m:sub>
                        <m:r>
                          <a:rPr lang="en-US" sz="2200" b="0" i="1" smtClean="0">
                            <a:latin typeface="Cambria Math" panose="02040503050406030204" pitchFamily="18" charset="0"/>
                            <a:ea typeface="Cambria Math" panose="02040503050406030204" pitchFamily="18" charset="0"/>
                          </a:rPr>
                          <m:t>5</m:t>
                        </m:r>
                      </m:sub>
                    </m:sSub>
                  </m:oMath>
                </a14:m>
                <a:r>
                  <a:rPr lang="en-US" sz="2200" dirty="0">
                    <a:latin typeface="Cambria Math" panose="02040503050406030204" pitchFamily="18" charset="0"/>
                    <a:ea typeface="Cambria Math" panose="02040503050406030204" pitchFamily="18" charset="0"/>
                  </a:rPr>
                  <a:t> = 0.27</a:t>
                </a:r>
              </a:p>
            </p:txBody>
          </p:sp>
        </mc:Choice>
        <mc:Fallback xmlns="">
          <p:sp>
            <p:nvSpPr>
              <p:cNvPr id="32" name="TextBox 31">
                <a:extLst>
                  <a:ext uri="{FF2B5EF4-FFF2-40B4-BE49-F238E27FC236}">
                    <a16:creationId xmlns:a16="http://schemas.microsoft.com/office/drawing/2014/main" id="{37663B59-496B-7949-B018-1E24CA72E070}"/>
                  </a:ext>
                </a:extLst>
              </p:cNvPr>
              <p:cNvSpPr txBox="1">
                <a:spLocks noRot="1" noChangeAspect="1" noMove="1" noResize="1" noEditPoints="1" noAdjustHandles="1" noChangeArrowheads="1" noChangeShapeType="1" noTextEdit="1"/>
              </p:cNvSpPr>
              <p:nvPr/>
            </p:nvSpPr>
            <p:spPr>
              <a:xfrm>
                <a:off x="6698499" y="3201761"/>
                <a:ext cx="1373261" cy="430887"/>
              </a:xfrm>
              <a:prstGeom prst="rect">
                <a:avLst/>
              </a:prstGeom>
              <a:blipFill>
                <a:blip r:embed="rId4"/>
                <a:stretch>
                  <a:fillRect t="-8824" r="-3636" b="-2941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C68DF134-F471-7946-A598-A6E86653C083}"/>
                  </a:ext>
                </a:extLst>
              </p:cNvPr>
              <p:cNvSpPr txBox="1"/>
              <p:nvPr/>
            </p:nvSpPr>
            <p:spPr>
              <a:xfrm>
                <a:off x="6698499" y="4778776"/>
                <a:ext cx="1456232" cy="4308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𝑤</m:t>
                          </m:r>
                        </m:e>
                        <m:sub>
                          <m:r>
                            <a:rPr lang="en-US" sz="2200" b="0" i="1" smtClean="0">
                              <a:latin typeface="Cambria Math" panose="02040503050406030204" pitchFamily="18" charset="0"/>
                            </a:rPr>
                            <m:t>6</m:t>
                          </m:r>
                        </m:sub>
                      </m:sSub>
                      <m:r>
                        <a:rPr lang="en-US" sz="2200" b="0" i="1" smtClean="0">
                          <a:latin typeface="Cambria Math" panose="02040503050406030204" pitchFamily="18" charset="0"/>
                        </a:rPr>
                        <m:t>=</m:t>
                      </m:r>
                      <m:r>
                        <a:rPr lang="en-US" sz="2200" b="0" i="1" smtClean="0">
                          <a:solidFill>
                            <a:schemeClr val="tx1"/>
                          </a:solidFill>
                          <a:latin typeface="Cambria Math" panose="02040503050406030204" pitchFamily="18" charset="0"/>
                        </a:rPr>
                        <m:t>0.87</m:t>
                      </m:r>
                    </m:oMath>
                  </m:oMathPara>
                </a14:m>
                <a:endParaRPr lang="en-US" sz="2200" dirty="0"/>
              </a:p>
            </p:txBody>
          </p:sp>
        </mc:Choice>
        <mc:Fallback xmlns="">
          <p:sp>
            <p:nvSpPr>
              <p:cNvPr id="33" name="TextBox 32">
                <a:extLst>
                  <a:ext uri="{FF2B5EF4-FFF2-40B4-BE49-F238E27FC236}">
                    <a16:creationId xmlns:a16="http://schemas.microsoft.com/office/drawing/2014/main" id="{C68DF134-F471-7946-A598-A6E86653C083}"/>
                  </a:ext>
                </a:extLst>
              </p:cNvPr>
              <p:cNvSpPr txBox="1">
                <a:spLocks noRot="1" noChangeAspect="1" noMove="1" noResize="1" noEditPoints="1" noAdjustHandles="1" noChangeArrowheads="1" noChangeShapeType="1" noTextEdit="1"/>
              </p:cNvSpPr>
              <p:nvPr/>
            </p:nvSpPr>
            <p:spPr>
              <a:xfrm>
                <a:off x="6698499" y="4778776"/>
                <a:ext cx="1456232" cy="430887"/>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Content Placeholder 2">
                <a:extLst>
                  <a:ext uri="{FF2B5EF4-FFF2-40B4-BE49-F238E27FC236}">
                    <a16:creationId xmlns:a16="http://schemas.microsoft.com/office/drawing/2014/main" id="{9EDBD7F6-A329-774F-8090-73CBB6B6EE1A}"/>
                  </a:ext>
                </a:extLst>
              </p:cNvPr>
              <p:cNvSpPr txBox="1">
                <a:spLocks/>
              </p:cNvSpPr>
              <p:nvPr/>
            </p:nvSpPr>
            <p:spPr>
              <a:xfrm>
                <a:off x="5953987" y="2513578"/>
                <a:ext cx="878543" cy="49127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b="0" i="1" dirty="0" smtClean="0">
                              <a:solidFill>
                                <a:schemeClr val="tx1"/>
                              </a:solidFill>
                              <a:latin typeface="Cambria Math" panose="02040503050406030204" pitchFamily="18" charset="0"/>
                            </a:rPr>
                          </m:ctrlPr>
                        </m:sSubPr>
                        <m:e>
                          <m:r>
                            <a:rPr lang="en-US" i="1" dirty="0" smtClean="0">
                              <a:solidFill>
                                <a:schemeClr val="tx1"/>
                              </a:solidFill>
                              <a:latin typeface="Cambria Math" panose="02040503050406030204" pitchFamily="18" charset="0"/>
                            </a:rPr>
                            <m:t>𝐻</m:t>
                          </m:r>
                        </m:e>
                        <m:sub>
                          <m:r>
                            <a:rPr lang="en-US" i="1" dirty="0" smtClean="0">
                              <a:solidFill>
                                <a:schemeClr val="tx1"/>
                              </a:solidFill>
                              <a:latin typeface="Cambria Math" panose="02040503050406030204" pitchFamily="18" charset="0"/>
                            </a:rPr>
                            <m:t>1</m:t>
                          </m:r>
                        </m:sub>
                      </m:sSub>
                    </m:oMath>
                  </m:oMathPara>
                </a14:m>
                <a:endParaRPr lang="en-US" dirty="0"/>
              </a:p>
            </p:txBody>
          </p:sp>
        </mc:Choice>
        <mc:Fallback xmlns="">
          <p:sp>
            <p:nvSpPr>
              <p:cNvPr id="34" name="Content Placeholder 2">
                <a:extLst>
                  <a:ext uri="{FF2B5EF4-FFF2-40B4-BE49-F238E27FC236}">
                    <a16:creationId xmlns:a16="http://schemas.microsoft.com/office/drawing/2014/main" id="{9EDBD7F6-A329-774F-8090-73CBB6B6EE1A}"/>
                  </a:ext>
                </a:extLst>
              </p:cNvPr>
              <p:cNvSpPr txBox="1">
                <a:spLocks noRot="1" noChangeAspect="1" noMove="1" noResize="1" noEditPoints="1" noAdjustHandles="1" noChangeArrowheads="1" noChangeShapeType="1" noTextEdit="1"/>
              </p:cNvSpPr>
              <p:nvPr/>
            </p:nvSpPr>
            <p:spPr>
              <a:xfrm>
                <a:off x="5953987" y="2513578"/>
                <a:ext cx="878543" cy="491270"/>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Content Placeholder 2">
                <a:extLst>
                  <a:ext uri="{FF2B5EF4-FFF2-40B4-BE49-F238E27FC236}">
                    <a16:creationId xmlns:a16="http://schemas.microsoft.com/office/drawing/2014/main" id="{9D8CC347-2FA3-E24F-9CB3-9A70A2102FC0}"/>
                  </a:ext>
                </a:extLst>
              </p:cNvPr>
              <p:cNvSpPr txBox="1">
                <a:spLocks/>
              </p:cNvSpPr>
              <p:nvPr/>
            </p:nvSpPr>
            <p:spPr>
              <a:xfrm>
                <a:off x="5875254" y="4260448"/>
                <a:ext cx="878543" cy="49127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b="0" i="1" dirty="0" smtClean="0">
                              <a:solidFill>
                                <a:schemeClr val="tx1"/>
                              </a:solidFill>
                              <a:latin typeface="Cambria Math" panose="02040503050406030204" pitchFamily="18" charset="0"/>
                            </a:rPr>
                          </m:ctrlPr>
                        </m:sSubPr>
                        <m:e>
                          <m:r>
                            <a:rPr lang="en-US" i="1" dirty="0" smtClean="0">
                              <a:solidFill>
                                <a:schemeClr val="tx1"/>
                              </a:solidFill>
                              <a:latin typeface="Cambria Math" panose="02040503050406030204" pitchFamily="18" charset="0"/>
                            </a:rPr>
                            <m:t>𝐻</m:t>
                          </m:r>
                        </m:e>
                        <m:sub>
                          <m:r>
                            <a:rPr lang="en-US" b="0" i="1" dirty="0" smtClean="0">
                              <a:solidFill>
                                <a:schemeClr val="tx1"/>
                              </a:solidFill>
                              <a:latin typeface="Cambria Math" panose="02040503050406030204" pitchFamily="18" charset="0"/>
                            </a:rPr>
                            <m:t>2</m:t>
                          </m:r>
                        </m:sub>
                      </m:sSub>
                    </m:oMath>
                  </m:oMathPara>
                </a14:m>
                <a:endParaRPr lang="en-US" dirty="0"/>
              </a:p>
            </p:txBody>
          </p:sp>
        </mc:Choice>
        <mc:Fallback xmlns="">
          <p:sp>
            <p:nvSpPr>
              <p:cNvPr id="35" name="Content Placeholder 2">
                <a:extLst>
                  <a:ext uri="{FF2B5EF4-FFF2-40B4-BE49-F238E27FC236}">
                    <a16:creationId xmlns:a16="http://schemas.microsoft.com/office/drawing/2014/main" id="{9D8CC347-2FA3-E24F-9CB3-9A70A2102FC0}"/>
                  </a:ext>
                </a:extLst>
              </p:cNvPr>
              <p:cNvSpPr txBox="1">
                <a:spLocks noRot="1" noChangeAspect="1" noMove="1" noResize="1" noEditPoints="1" noAdjustHandles="1" noChangeArrowheads="1" noChangeShapeType="1" noTextEdit="1"/>
              </p:cNvSpPr>
              <p:nvPr/>
            </p:nvSpPr>
            <p:spPr>
              <a:xfrm>
                <a:off x="5875254" y="4260448"/>
                <a:ext cx="878543" cy="491270"/>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Content Placeholder 2">
                <a:extLst>
                  <a:ext uri="{FF2B5EF4-FFF2-40B4-BE49-F238E27FC236}">
                    <a16:creationId xmlns:a16="http://schemas.microsoft.com/office/drawing/2014/main" id="{A3511906-2F34-2B4E-898C-BF187B86B7A7}"/>
                  </a:ext>
                </a:extLst>
              </p:cNvPr>
              <p:cNvSpPr txBox="1">
                <a:spLocks/>
              </p:cNvSpPr>
              <p:nvPr/>
            </p:nvSpPr>
            <p:spPr>
              <a:xfrm>
                <a:off x="9087294" y="3314198"/>
                <a:ext cx="878543" cy="49127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b="0" i="1" dirty="0" smtClean="0">
                              <a:solidFill>
                                <a:schemeClr val="tx1"/>
                              </a:solidFill>
                              <a:latin typeface="Cambria Math" panose="02040503050406030204" pitchFamily="18" charset="0"/>
                            </a:rPr>
                          </m:ctrlPr>
                        </m:sSubPr>
                        <m:e>
                          <m:r>
                            <a:rPr lang="en-US" b="0" i="1" dirty="0" smtClean="0">
                              <a:solidFill>
                                <a:schemeClr val="tx1"/>
                              </a:solidFill>
                              <a:latin typeface="Cambria Math" panose="02040503050406030204" pitchFamily="18" charset="0"/>
                            </a:rPr>
                            <m:t>𝑂</m:t>
                          </m:r>
                        </m:e>
                        <m:sub>
                          <m:r>
                            <a:rPr lang="en-US" i="1" dirty="0" smtClean="0">
                              <a:solidFill>
                                <a:schemeClr val="tx1"/>
                              </a:solidFill>
                              <a:latin typeface="Cambria Math" panose="02040503050406030204" pitchFamily="18" charset="0"/>
                            </a:rPr>
                            <m:t>1</m:t>
                          </m:r>
                        </m:sub>
                      </m:sSub>
                    </m:oMath>
                  </m:oMathPara>
                </a14:m>
                <a:endParaRPr lang="en-US" dirty="0"/>
              </a:p>
            </p:txBody>
          </p:sp>
        </mc:Choice>
        <mc:Fallback xmlns="">
          <p:sp>
            <p:nvSpPr>
              <p:cNvPr id="36" name="Content Placeholder 2">
                <a:extLst>
                  <a:ext uri="{FF2B5EF4-FFF2-40B4-BE49-F238E27FC236}">
                    <a16:creationId xmlns:a16="http://schemas.microsoft.com/office/drawing/2014/main" id="{A3511906-2F34-2B4E-898C-BF187B86B7A7}"/>
                  </a:ext>
                </a:extLst>
              </p:cNvPr>
              <p:cNvSpPr txBox="1">
                <a:spLocks noRot="1" noChangeAspect="1" noMove="1" noResize="1" noEditPoints="1" noAdjustHandles="1" noChangeArrowheads="1" noChangeShapeType="1" noTextEdit="1"/>
              </p:cNvSpPr>
              <p:nvPr/>
            </p:nvSpPr>
            <p:spPr>
              <a:xfrm>
                <a:off x="9087294" y="3314198"/>
                <a:ext cx="878543" cy="491270"/>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Content Placeholder 2">
                <a:extLst>
                  <a:ext uri="{FF2B5EF4-FFF2-40B4-BE49-F238E27FC236}">
                    <a16:creationId xmlns:a16="http://schemas.microsoft.com/office/drawing/2014/main" id="{E6FE47F3-203E-1C4C-BBDE-FEE31023C960}"/>
                  </a:ext>
                </a:extLst>
              </p:cNvPr>
              <p:cNvSpPr txBox="1">
                <a:spLocks/>
              </p:cNvSpPr>
              <p:nvPr/>
            </p:nvSpPr>
            <p:spPr>
              <a:xfrm>
                <a:off x="460243" y="2972616"/>
                <a:ext cx="878543" cy="49127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𝐼</m:t>
                          </m:r>
                        </m:e>
                        <m:sub>
                          <m:r>
                            <a:rPr lang="en-US" i="1" dirty="0" smtClean="0">
                              <a:latin typeface="Cambria Math" panose="02040503050406030204" pitchFamily="18" charset="0"/>
                            </a:rPr>
                            <m:t>1</m:t>
                          </m:r>
                        </m:sub>
                      </m:sSub>
                    </m:oMath>
                  </m:oMathPara>
                </a14:m>
                <a:endParaRPr lang="en-US" dirty="0"/>
              </a:p>
            </p:txBody>
          </p:sp>
        </mc:Choice>
        <mc:Fallback xmlns="">
          <p:sp>
            <p:nvSpPr>
              <p:cNvPr id="37" name="Content Placeholder 2">
                <a:extLst>
                  <a:ext uri="{FF2B5EF4-FFF2-40B4-BE49-F238E27FC236}">
                    <a16:creationId xmlns:a16="http://schemas.microsoft.com/office/drawing/2014/main" id="{E6FE47F3-203E-1C4C-BBDE-FEE31023C960}"/>
                  </a:ext>
                </a:extLst>
              </p:cNvPr>
              <p:cNvSpPr txBox="1">
                <a:spLocks noRot="1" noChangeAspect="1" noMove="1" noResize="1" noEditPoints="1" noAdjustHandles="1" noChangeArrowheads="1" noChangeShapeType="1" noTextEdit="1"/>
              </p:cNvSpPr>
              <p:nvPr/>
            </p:nvSpPr>
            <p:spPr>
              <a:xfrm>
                <a:off x="460243" y="2972616"/>
                <a:ext cx="878543" cy="491270"/>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Content Placeholder 2">
                <a:extLst>
                  <a:ext uri="{FF2B5EF4-FFF2-40B4-BE49-F238E27FC236}">
                    <a16:creationId xmlns:a16="http://schemas.microsoft.com/office/drawing/2014/main" id="{8DDE642B-DD9F-594F-96A3-C488EC8620DC}"/>
                  </a:ext>
                </a:extLst>
              </p:cNvPr>
              <p:cNvSpPr txBox="1">
                <a:spLocks/>
              </p:cNvSpPr>
              <p:nvPr/>
            </p:nvSpPr>
            <p:spPr>
              <a:xfrm>
                <a:off x="460243" y="4873766"/>
                <a:ext cx="878543" cy="49127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𝐼</m:t>
                          </m:r>
                        </m:e>
                        <m:sub>
                          <m:r>
                            <a:rPr lang="en-US" i="1" dirty="0" smtClean="0">
                              <a:latin typeface="Cambria Math" panose="02040503050406030204" pitchFamily="18" charset="0"/>
                            </a:rPr>
                            <m:t>2</m:t>
                          </m:r>
                        </m:sub>
                      </m:sSub>
                    </m:oMath>
                  </m:oMathPara>
                </a14:m>
                <a:endParaRPr lang="en-US" dirty="0"/>
              </a:p>
            </p:txBody>
          </p:sp>
        </mc:Choice>
        <mc:Fallback xmlns="">
          <p:sp>
            <p:nvSpPr>
              <p:cNvPr id="38" name="Content Placeholder 2">
                <a:extLst>
                  <a:ext uri="{FF2B5EF4-FFF2-40B4-BE49-F238E27FC236}">
                    <a16:creationId xmlns:a16="http://schemas.microsoft.com/office/drawing/2014/main" id="{8DDE642B-DD9F-594F-96A3-C488EC8620DC}"/>
                  </a:ext>
                </a:extLst>
              </p:cNvPr>
              <p:cNvSpPr txBox="1">
                <a:spLocks noRot="1" noChangeAspect="1" noMove="1" noResize="1" noEditPoints="1" noAdjustHandles="1" noChangeArrowheads="1" noChangeShapeType="1" noTextEdit="1"/>
              </p:cNvSpPr>
              <p:nvPr/>
            </p:nvSpPr>
            <p:spPr>
              <a:xfrm>
                <a:off x="460243" y="4873766"/>
                <a:ext cx="878543" cy="491270"/>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F3B050E5-10C6-794C-BDCC-F074D043D9DF}"/>
                  </a:ext>
                </a:extLst>
              </p:cNvPr>
              <p:cNvSpPr txBox="1"/>
              <p:nvPr/>
            </p:nvSpPr>
            <p:spPr>
              <a:xfrm>
                <a:off x="531729" y="1227639"/>
                <a:ext cx="10687050" cy="98655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m:rPr>
                          <m:sty m:val="p"/>
                        </m:rPr>
                        <a:rPr lang="en-US" sz="2400">
                          <a:latin typeface="Cambria Math" panose="02040503050406030204" pitchFamily="18" charset="0"/>
                        </a:rPr>
                        <m:t>Δ</m:t>
                      </m:r>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𝐻</m:t>
                              </m:r>
                            </m:e>
                            <m:sub>
                              <m:r>
                                <a:rPr lang="en-US" sz="2400" i="1">
                                  <a:latin typeface="Cambria Math" panose="02040503050406030204" pitchFamily="18" charset="0"/>
                                </a:rPr>
                                <m:t>1</m:t>
                              </m:r>
                            </m:sub>
                          </m:sSub>
                        </m:e>
                      </m:d>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𝐻</m:t>
                          </m:r>
                        </m:e>
                        <m:sub>
                          <m:r>
                            <a:rPr lang="en-US" sz="2400" i="1">
                              <a:latin typeface="Cambria Math" panose="02040503050406030204" pitchFamily="18" charset="0"/>
                            </a:rPr>
                            <m:t>1</m:t>
                          </m:r>
                        </m:sub>
                      </m:sSub>
                      <m:d>
                        <m:dPr>
                          <m:ctrlPr>
                            <a:rPr lang="en-US" sz="2400" i="1">
                              <a:latin typeface="Cambria Math" panose="02040503050406030204" pitchFamily="18" charset="0"/>
                            </a:rPr>
                          </m:ctrlPr>
                        </m:dPr>
                        <m:e>
                          <m:r>
                            <a:rPr lang="en-US" sz="2400" i="1">
                              <a:latin typeface="Cambria Math" panose="02040503050406030204" pitchFamily="18" charset="0"/>
                            </a:rPr>
                            <m:t>1−</m:t>
                          </m:r>
                          <m:sSub>
                            <m:sSubPr>
                              <m:ctrlPr>
                                <a:rPr lang="en-US" sz="2400" i="1">
                                  <a:latin typeface="Cambria Math" panose="02040503050406030204" pitchFamily="18" charset="0"/>
                                </a:rPr>
                              </m:ctrlPr>
                            </m:sSubPr>
                            <m:e>
                              <m:r>
                                <a:rPr lang="en-US" sz="2400" i="1">
                                  <a:latin typeface="Cambria Math" panose="02040503050406030204" pitchFamily="18" charset="0"/>
                                </a:rPr>
                                <m:t>𝐻</m:t>
                              </m:r>
                            </m:e>
                            <m:sub>
                              <m:r>
                                <a:rPr lang="en-US" sz="2400" i="1">
                                  <a:latin typeface="Cambria Math" panose="02040503050406030204" pitchFamily="18" charset="0"/>
                                </a:rPr>
                                <m:t>1</m:t>
                              </m:r>
                            </m:sub>
                          </m:sSub>
                        </m:e>
                      </m:d>
                      <m:nary>
                        <m:naryPr>
                          <m:chr m:val="∑"/>
                          <m:supHide m:val="on"/>
                          <m:ctrlPr>
                            <a:rPr lang="en-US" sz="2400" i="1">
                              <a:latin typeface="Cambria Math" panose="02040503050406030204" pitchFamily="18" charset="0"/>
                            </a:rPr>
                          </m:ctrlPr>
                        </m:naryPr>
                        <m:sub>
                          <m:r>
                            <a:rPr lang="en-US" sz="2400" i="1">
                              <a:latin typeface="Cambria Math" panose="02040503050406030204" pitchFamily="18" charset="0"/>
                            </a:rPr>
                            <m:t>𝑌</m:t>
                          </m:r>
                        </m:sub>
                        <m:sup/>
                        <m:e>
                          <m:sSub>
                            <m:sSubPr>
                              <m:ctrlPr>
                                <a:rPr lang="en-US" sz="2400" i="1">
                                  <a:latin typeface="Cambria Math" panose="02040503050406030204" pitchFamily="18" charset="0"/>
                                </a:rPr>
                              </m:ctrlPr>
                            </m:sSubPr>
                            <m:e>
                              <m:r>
                                <a:rPr lang="en-US" sz="2400" i="1">
                                  <a:latin typeface="Cambria Math" panose="02040503050406030204" pitchFamily="18" charset="0"/>
                                </a:rPr>
                                <m:t>𝑤</m:t>
                              </m:r>
                            </m:e>
                            <m:sub>
                              <m:sSub>
                                <m:sSubPr>
                                  <m:ctrlPr>
                                    <a:rPr lang="en-US" sz="2400" i="1">
                                      <a:latin typeface="Cambria Math" panose="02040503050406030204" pitchFamily="18" charset="0"/>
                                    </a:rPr>
                                  </m:ctrlPr>
                                </m:sSubPr>
                                <m:e>
                                  <m:r>
                                    <a:rPr lang="en-US" sz="2400" i="1">
                                      <a:latin typeface="Cambria Math" panose="02040503050406030204" pitchFamily="18" charset="0"/>
                                    </a:rPr>
                                    <m:t>𝐻</m:t>
                                  </m:r>
                                </m:e>
                                <m:sub>
                                  <m:r>
                                    <a:rPr lang="en-US" sz="2400" i="1">
                                      <a:latin typeface="Cambria Math" panose="02040503050406030204" pitchFamily="18" charset="0"/>
                                    </a:rPr>
                                    <m:t>1</m:t>
                                  </m:r>
                                </m:sub>
                              </m:sSub>
                              <m:r>
                                <a:rPr lang="en-US" sz="2400" i="1">
                                  <a:latin typeface="Cambria Math" panose="02040503050406030204" pitchFamily="18" charset="0"/>
                                </a:rPr>
                                <m:t>→</m:t>
                              </m:r>
                              <m:r>
                                <a:rPr lang="en-US" sz="2400" i="1">
                                  <a:latin typeface="Cambria Math" panose="02040503050406030204" pitchFamily="18" charset="0"/>
                                </a:rPr>
                                <m:t>𝑌</m:t>
                              </m:r>
                            </m:sub>
                          </m:sSub>
                          <m:r>
                            <m:rPr>
                              <m:sty m:val="p"/>
                            </m:rPr>
                            <a:rPr lang="en-US" sz="2400">
                              <a:latin typeface="Cambria Math" panose="02040503050406030204" pitchFamily="18" charset="0"/>
                            </a:rPr>
                            <m:t>Δ</m:t>
                          </m:r>
                          <m:d>
                            <m:dPr>
                              <m:ctrlPr>
                                <a:rPr lang="en-US" sz="2400" i="1">
                                  <a:latin typeface="Cambria Math" panose="02040503050406030204" pitchFamily="18" charset="0"/>
                                </a:rPr>
                              </m:ctrlPr>
                            </m:dPr>
                            <m:e>
                              <m:r>
                                <a:rPr lang="en-US" sz="2400" i="1">
                                  <a:latin typeface="Cambria Math" panose="02040503050406030204" pitchFamily="18" charset="0"/>
                                </a:rPr>
                                <m:t>𝑌</m:t>
                              </m:r>
                            </m:e>
                          </m:d>
                        </m:e>
                      </m:nary>
                    </m:oMath>
                  </m:oMathPara>
                </a14:m>
                <a:endParaRPr lang="en-US" sz="2400" dirty="0">
                  <a:latin typeface="Helvetica" pitchFamily="2" charset="0"/>
                </a:endParaRPr>
              </a:p>
            </p:txBody>
          </p:sp>
        </mc:Choice>
        <mc:Fallback xmlns="">
          <p:sp>
            <p:nvSpPr>
              <p:cNvPr id="5" name="TextBox 4">
                <a:extLst>
                  <a:ext uri="{FF2B5EF4-FFF2-40B4-BE49-F238E27FC236}">
                    <a16:creationId xmlns:a16="http://schemas.microsoft.com/office/drawing/2014/main" id="{F3B050E5-10C6-794C-BDCC-F074D043D9DF}"/>
                  </a:ext>
                </a:extLst>
              </p:cNvPr>
              <p:cNvSpPr txBox="1">
                <a:spLocks noRot="1" noChangeAspect="1" noMove="1" noResize="1" noEditPoints="1" noAdjustHandles="1" noChangeArrowheads="1" noChangeShapeType="1" noTextEdit="1"/>
              </p:cNvSpPr>
              <p:nvPr/>
            </p:nvSpPr>
            <p:spPr>
              <a:xfrm>
                <a:off x="531729" y="1227639"/>
                <a:ext cx="10687050" cy="986552"/>
              </a:xfrm>
              <a:prstGeom prst="rect">
                <a:avLst/>
              </a:prstGeom>
              <a:blipFill>
                <a:blip r:embed="rId11"/>
                <a:stretch>
                  <a:fillRect l="-119" t="-129487" b="-1820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2644A6DB-99F0-164F-9D11-5E4655BA3F62}"/>
                  </a:ext>
                </a:extLst>
              </p:cNvPr>
              <p:cNvSpPr txBox="1"/>
              <p:nvPr/>
            </p:nvSpPr>
            <p:spPr>
              <a:xfrm>
                <a:off x="2170322" y="3686558"/>
                <a:ext cx="1456232" cy="4308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𝑤</m:t>
                          </m:r>
                        </m:e>
                        <m:sub>
                          <m:r>
                            <a:rPr lang="en-US" sz="2200" b="0" i="1" smtClean="0">
                              <a:latin typeface="Cambria Math" panose="02040503050406030204" pitchFamily="18" charset="0"/>
                            </a:rPr>
                            <m:t>2</m:t>
                          </m:r>
                        </m:sub>
                      </m:sSub>
                      <m:r>
                        <a:rPr lang="en-US" sz="2200" b="0" i="1" smtClean="0">
                          <a:latin typeface="Cambria Math" panose="02040503050406030204" pitchFamily="18" charset="0"/>
                        </a:rPr>
                        <m:t>=0.40</m:t>
                      </m:r>
                    </m:oMath>
                  </m:oMathPara>
                </a14:m>
                <a:endParaRPr lang="en-US" sz="2200" dirty="0"/>
              </a:p>
            </p:txBody>
          </p:sp>
        </mc:Choice>
        <mc:Fallback xmlns="">
          <p:sp>
            <p:nvSpPr>
              <p:cNvPr id="39" name="TextBox 38">
                <a:extLst>
                  <a:ext uri="{FF2B5EF4-FFF2-40B4-BE49-F238E27FC236}">
                    <a16:creationId xmlns:a16="http://schemas.microsoft.com/office/drawing/2014/main" id="{2644A6DB-99F0-164F-9D11-5E4655BA3F62}"/>
                  </a:ext>
                </a:extLst>
              </p:cNvPr>
              <p:cNvSpPr txBox="1">
                <a:spLocks noRot="1" noChangeAspect="1" noMove="1" noResize="1" noEditPoints="1" noAdjustHandles="1" noChangeArrowheads="1" noChangeShapeType="1" noTextEdit="1"/>
              </p:cNvSpPr>
              <p:nvPr/>
            </p:nvSpPr>
            <p:spPr>
              <a:xfrm>
                <a:off x="2170322" y="3686558"/>
                <a:ext cx="1456232" cy="430887"/>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3E3B7B50-ABF0-0245-BBC9-874F739BB847}"/>
                  </a:ext>
                </a:extLst>
              </p:cNvPr>
              <p:cNvSpPr txBox="1"/>
              <p:nvPr/>
            </p:nvSpPr>
            <p:spPr>
              <a:xfrm>
                <a:off x="2386565" y="4244592"/>
                <a:ext cx="1248227" cy="430887"/>
              </a:xfrm>
              <a:prstGeom prst="rect">
                <a:avLst/>
              </a:prstGeom>
              <a:noFill/>
            </p:spPr>
            <p:txBody>
              <a:bodyPr wrap="none" rtlCol="0">
                <a:spAutoFit/>
              </a:bodyPr>
              <a:lstStyle/>
              <a:p>
                <a14:m>
                  <m:oMath xmlns:m="http://schemas.openxmlformats.org/officeDocument/2006/math">
                    <m:sSub>
                      <m:sSubPr>
                        <m:ctrlPr>
                          <a:rPr lang="en-US" sz="2200" b="0" i="1" smtClean="0">
                            <a:latin typeface="Cambria Math" panose="02040503050406030204" pitchFamily="18" charset="0"/>
                            <a:ea typeface="Cambria Math" panose="02040503050406030204" pitchFamily="18" charset="0"/>
                          </a:rPr>
                        </m:ctrlPr>
                      </m:sSubPr>
                      <m:e>
                        <m:r>
                          <a:rPr lang="en-US" sz="2200" b="0" i="1" smtClean="0">
                            <a:latin typeface="Cambria Math" panose="02040503050406030204" pitchFamily="18" charset="0"/>
                            <a:ea typeface="Cambria Math" panose="02040503050406030204" pitchFamily="18" charset="0"/>
                          </a:rPr>
                          <m:t>𝑤</m:t>
                        </m:r>
                      </m:e>
                      <m:sub>
                        <m:r>
                          <a:rPr lang="en-US" sz="2200" b="0" i="1" smtClean="0">
                            <a:latin typeface="Cambria Math" panose="02040503050406030204" pitchFamily="18" charset="0"/>
                            <a:ea typeface="Cambria Math" panose="02040503050406030204" pitchFamily="18" charset="0"/>
                          </a:rPr>
                          <m:t>3</m:t>
                        </m:r>
                      </m:sub>
                    </m:sSub>
                  </m:oMath>
                </a14:m>
                <a:r>
                  <a:rPr lang="en-US" sz="2200" dirty="0">
                    <a:latin typeface="Cambria Math" panose="02040503050406030204" pitchFamily="18" charset="0"/>
                    <a:ea typeface="Cambria Math" panose="02040503050406030204" pitchFamily="18" charset="0"/>
                  </a:rPr>
                  <a:t>=0.80</a:t>
                </a:r>
              </a:p>
            </p:txBody>
          </p:sp>
        </mc:Choice>
        <mc:Fallback xmlns="">
          <p:sp>
            <p:nvSpPr>
              <p:cNvPr id="40" name="TextBox 39">
                <a:extLst>
                  <a:ext uri="{FF2B5EF4-FFF2-40B4-BE49-F238E27FC236}">
                    <a16:creationId xmlns:a16="http://schemas.microsoft.com/office/drawing/2014/main" id="{3E3B7B50-ABF0-0245-BBC9-874F739BB847}"/>
                  </a:ext>
                </a:extLst>
              </p:cNvPr>
              <p:cNvSpPr txBox="1">
                <a:spLocks noRot="1" noChangeAspect="1" noMove="1" noResize="1" noEditPoints="1" noAdjustHandles="1" noChangeArrowheads="1" noChangeShapeType="1" noTextEdit="1"/>
              </p:cNvSpPr>
              <p:nvPr/>
            </p:nvSpPr>
            <p:spPr>
              <a:xfrm>
                <a:off x="2386565" y="4244592"/>
                <a:ext cx="1248227" cy="430887"/>
              </a:xfrm>
              <a:prstGeom prst="rect">
                <a:avLst/>
              </a:prstGeom>
              <a:blipFill>
                <a:blip r:embed="rId13"/>
                <a:stretch>
                  <a:fillRect t="-5714" r="-5051" b="-28571"/>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3019BCD4-233D-B946-A188-285CAD19A19B}"/>
              </a:ext>
            </a:extLst>
          </p:cNvPr>
          <p:cNvSpPr txBox="1"/>
          <p:nvPr/>
        </p:nvSpPr>
        <p:spPr>
          <a:xfrm>
            <a:off x="9526565" y="4092274"/>
            <a:ext cx="1305935" cy="369332"/>
          </a:xfrm>
          <a:prstGeom prst="rect">
            <a:avLst/>
          </a:prstGeom>
          <a:noFill/>
        </p:spPr>
        <p:txBody>
          <a:bodyPr wrap="none" rtlCol="0">
            <a:spAutoFit/>
          </a:bodyPr>
          <a:lstStyle/>
          <a:p>
            <a:r>
              <a:rPr lang="en-US" dirty="0">
                <a:latin typeface="Helvetica" pitchFamily="2" charset="0"/>
              </a:rPr>
              <a:t>Target: 0.5</a:t>
            </a: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D3366970-6B92-2549-8087-A552EA490BE5}"/>
                  </a:ext>
                </a:extLst>
              </p:cNvPr>
              <p:cNvSpPr txBox="1"/>
              <p:nvPr/>
            </p:nvSpPr>
            <p:spPr>
              <a:xfrm>
                <a:off x="9123117" y="4664253"/>
                <a:ext cx="2220608"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sz="2400" b="0" i="0" smtClean="0">
                          <a:solidFill>
                            <a:schemeClr val="tx1"/>
                          </a:solidFill>
                          <a:latin typeface="Cambria Math" panose="02040503050406030204" pitchFamily="18" charset="0"/>
                        </a:rPr>
                        <m:t>Δ</m:t>
                      </m:r>
                      <m:d>
                        <m:dPr>
                          <m:ctrlPr>
                            <a:rPr lang="en-US" sz="2400" b="0" i="1" smtClean="0">
                              <a:solidFill>
                                <a:schemeClr val="tx1"/>
                              </a:solidFill>
                              <a:latin typeface="Cambria Math" panose="02040503050406030204" pitchFamily="18" charset="0"/>
                            </a:rPr>
                          </m:ctrlPr>
                        </m:dPr>
                        <m:e>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𝑂</m:t>
                              </m:r>
                            </m:e>
                            <m:sub>
                              <m:r>
                                <a:rPr lang="en-US" sz="2400" b="0" i="1" smtClean="0">
                                  <a:solidFill>
                                    <a:schemeClr val="tx1"/>
                                  </a:solidFill>
                                  <a:latin typeface="Cambria Math" panose="02040503050406030204" pitchFamily="18" charset="0"/>
                                </a:rPr>
                                <m:t>1</m:t>
                              </m:r>
                            </m:sub>
                          </m:sSub>
                        </m:e>
                      </m:d>
                      <m:r>
                        <a:rPr lang="en-US" sz="2400" b="0" i="1" smtClean="0">
                          <a:solidFill>
                            <a:schemeClr val="tx1"/>
                          </a:solidFill>
                          <a:latin typeface="Cambria Math" panose="02040503050406030204" pitchFamily="18" charset="0"/>
                        </a:rPr>
                        <m:t>≈−0.04</m:t>
                      </m:r>
                    </m:oMath>
                  </m:oMathPara>
                </a14:m>
                <a:endParaRPr lang="en-US" sz="2400" dirty="0">
                  <a:solidFill>
                    <a:schemeClr val="tx1"/>
                  </a:solidFill>
                </a:endParaRPr>
              </a:p>
            </p:txBody>
          </p:sp>
        </mc:Choice>
        <mc:Fallback xmlns="">
          <p:sp>
            <p:nvSpPr>
              <p:cNvPr id="30" name="TextBox 29">
                <a:extLst>
                  <a:ext uri="{FF2B5EF4-FFF2-40B4-BE49-F238E27FC236}">
                    <a16:creationId xmlns:a16="http://schemas.microsoft.com/office/drawing/2014/main" id="{D3366970-6B92-2549-8087-A552EA490BE5}"/>
                  </a:ext>
                </a:extLst>
              </p:cNvPr>
              <p:cNvSpPr txBox="1">
                <a:spLocks noRot="1" noChangeAspect="1" noMove="1" noResize="1" noEditPoints="1" noAdjustHandles="1" noChangeArrowheads="1" noChangeShapeType="1" noTextEdit="1"/>
              </p:cNvSpPr>
              <p:nvPr/>
            </p:nvSpPr>
            <p:spPr>
              <a:xfrm>
                <a:off x="9123117" y="4664253"/>
                <a:ext cx="2220608" cy="461665"/>
              </a:xfrm>
              <a:prstGeom prst="rect">
                <a:avLst/>
              </a:prstGeom>
              <a:blipFill>
                <a:blip r:embed="rId14"/>
                <a:stretch>
                  <a:fillRect/>
                </a:stretch>
              </a:blipFill>
            </p:spPr>
            <p:txBody>
              <a:bodyPr/>
              <a:lstStyle/>
              <a:p>
                <a:r>
                  <a:rPr lang="en-US">
                    <a:noFill/>
                  </a:rPr>
                  <a:t> </a:t>
                </a:r>
              </a:p>
            </p:txBody>
          </p:sp>
        </mc:Fallback>
      </mc:AlternateContent>
      <p:sp>
        <p:nvSpPr>
          <p:cNvPr id="31" name="TextBox 30">
            <a:extLst>
              <a:ext uri="{FF2B5EF4-FFF2-40B4-BE49-F238E27FC236}">
                <a16:creationId xmlns:a16="http://schemas.microsoft.com/office/drawing/2014/main" id="{764E8031-177E-FC46-AEC7-C56D53284180}"/>
              </a:ext>
            </a:extLst>
          </p:cNvPr>
          <p:cNvSpPr txBox="1"/>
          <p:nvPr/>
        </p:nvSpPr>
        <p:spPr>
          <a:xfrm>
            <a:off x="8154731" y="1115550"/>
            <a:ext cx="2970470" cy="646331"/>
          </a:xfrm>
          <a:prstGeom prst="rect">
            <a:avLst/>
          </a:prstGeom>
          <a:noFill/>
        </p:spPr>
        <p:txBody>
          <a:bodyPr wrap="square" rtlCol="0">
            <a:spAutoFit/>
          </a:bodyPr>
          <a:lstStyle/>
          <a:p>
            <a:r>
              <a:rPr lang="en-US" dirty="0">
                <a:latin typeface="Helvetica" pitchFamily="2" charset="0"/>
              </a:rPr>
              <a:t>Here’s that formula to find the error of a node again.</a:t>
            </a:r>
          </a:p>
        </p:txBody>
      </p:sp>
    </p:spTree>
    <p:extLst>
      <p:ext uri="{BB962C8B-B14F-4D97-AF65-F5344CB8AC3E}">
        <p14:creationId xmlns:p14="http://schemas.microsoft.com/office/powerpoint/2010/main" val="982520308"/>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a:xfrm>
            <a:off x="422536" y="27251"/>
            <a:ext cx="10058400" cy="1371600"/>
          </a:xfrm>
        </p:spPr>
        <p:txBody>
          <a:bodyPr/>
          <a:lstStyle/>
          <a:p>
            <a:r>
              <a:rPr lang="en-US" dirty="0">
                <a:latin typeface="Helvetica" pitchFamily="2" charset="0"/>
              </a:rPr>
              <a:t>Back Propagation Example</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p:txBody>
          <a:bodyPr>
            <a:normAutofit/>
          </a:bodyPr>
          <a:lstStyle/>
          <a:p>
            <a:endParaRPr lang="en-US" sz="2400" dirty="0">
              <a:latin typeface="Helvetica" pitchFamily="2" charset="0"/>
            </a:endParaRPr>
          </a:p>
          <a:p>
            <a:pPr marL="0" indent="0">
              <a:buNone/>
            </a:pPr>
            <a:endParaRPr lang="en-US" sz="2400" dirty="0">
              <a:latin typeface="Helvetica" pitchFamily="2" charset="0"/>
            </a:endParaRPr>
          </a:p>
        </p:txBody>
      </p:sp>
      <p:grpSp>
        <p:nvGrpSpPr>
          <p:cNvPr id="4" name="Group 3">
            <a:extLst>
              <a:ext uri="{FF2B5EF4-FFF2-40B4-BE49-F238E27FC236}">
                <a16:creationId xmlns:a16="http://schemas.microsoft.com/office/drawing/2014/main" id="{F2289EC0-BEE5-C54C-941C-D1D22C501FE9}"/>
              </a:ext>
            </a:extLst>
          </p:cNvPr>
          <p:cNvGrpSpPr/>
          <p:nvPr/>
        </p:nvGrpSpPr>
        <p:grpSpPr>
          <a:xfrm>
            <a:off x="1066799" y="2654306"/>
            <a:ext cx="8459767" cy="3092895"/>
            <a:chOff x="3375581" y="2991232"/>
            <a:chExt cx="4589912" cy="2034562"/>
          </a:xfrm>
        </p:grpSpPr>
        <p:sp>
          <p:nvSpPr>
            <p:cNvPr id="14" name="Oval 13">
              <a:extLst>
                <a:ext uri="{FF2B5EF4-FFF2-40B4-BE49-F238E27FC236}">
                  <a16:creationId xmlns:a16="http://schemas.microsoft.com/office/drawing/2014/main" id="{E74544D5-EB92-D349-B000-DF8E15FD9E07}"/>
                </a:ext>
              </a:extLst>
            </p:cNvPr>
            <p:cNvSpPr/>
            <p:nvPr/>
          </p:nvSpPr>
          <p:spPr>
            <a:xfrm>
              <a:off x="3375582" y="2991232"/>
              <a:ext cx="938637" cy="825956"/>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0.35</a:t>
              </a:r>
            </a:p>
          </p:txBody>
        </p:sp>
        <p:sp>
          <p:nvSpPr>
            <p:cNvPr id="15" name="Oval 14">
              <a:extLst>
                <a:ext uri="{FF2B5EF4-FFF2-40B4-BE49-F238E27FC236}">
                  <a16:creationId xmlns:a16="http://schemas.microsoft.com/office/drawing/2014/main" id="{F521F1DA-EC70-7F4B-9BE4-67D2FF50F7D7}"/>
                </a:ext>
              </a:extLst>
            </p:cNvPr>
            <p:cNvSpPr/>
            <p:nvPr/>
          </p:nvSpPr>
          <p:spPr>
            <a:xfrm>
              <a:off x="3375581" y="4199838"/>
              <a:ext cx="938637" cy="825956"/>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0.9</a:t>
              </a:r>
            </a:p>
          </p:txBody>
        </p:sp>
        <p:sp>
          <p:nvSpPr>
            <p:cNvPr id="16" name="Oval 15">
              <a:extLst>
                <a:ext uri="{FF2B5EF4-FFF2-40B4-BE49-F238E27FC236}">
                  <a16:creationId xmlns:a16="http://schemas.microsoft.com/office/drawing/2014/main" id="{9E2F0B38-4A5D-F14A-80F5-1268744DDA8E}"/>
                </a:ext>
              </a:extLst>
            </p:cNvPr>
            <p:cNvSpPr/>
            <p:nvPr/>
          </p:nvSpPr>
          <p:spPr>
            <a:xfrm>
              <a:off x="5285344" y="3001391"/>
              <a:ext cx="938637" cy="825956"/>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0.68</a:t>
              </a:r>
            </a:p>
          </p:txBody>
        </p:sp>
        <p:sp>
          <p:nvSpPr>
            <p:cNvPr id="17" name="Oval 16">
              <a:extLst>
                <a:ext uri="{FF2B5EF4-FFF2-40B4-BE49-F238E27FC236}">
                  <a16:creationId xmlns:a16="http://schemas.microsoft.com/office/drawing/2014/main" id="{E0DB1823-4CEA-3A4C-B00D-9089ECD8926D}"/>
                </a:ext>
              </a:extLst>
            </p:cNvPr>
            <p:cNvSpPr/>
            <p:nvPr/>
          </p:nvSpPr>
          <p:spPr>
            <a:xfrm>
              <a:off x="5285344" y="4199838"/>
              <a:ext cx="938637" cy="825956"/>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0.66</a:t>
              </a:r>
            </a:p>
          </p:txBody>
        </p:sp>
        <p:sp>
          <p:nvSpPr>
            <p:cNvPr id="18" name="Oval 17">
              <a:extLst>
                <a:ext uri="{FF2B5EF4-FFF2-40B4-BE49-F238E27FC236}">
                  <a16:creationId xmlns:a16="http://schemas.microsoft.com/office/drawing/2014/main" id="{212D0EF4-CDAF-3E48-9762-96B3A0BFDBFE}"/>
                </a:ext>
              </a:extLst>
            </p:cNvPr>
            <p:cNvSpPr/>
            <p:nvPr/>
          </p:nvSpPr>
          <p:spPr>
            <a:xfrm>
              <a:off x="7026856" y="3613735"/>
              <a:ext cx="938637" cy="825956"/>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0.69</a:t>
              </a:r>
            </a:p>
          </p:txBody>
        </p:sp>
        <p:cxnSp>
          <p:nvCxnSpPr>
            <p:cNvPr id="19" name="Straight Arrow Connector 18">
              <a:extLst>
                <a:ext uri="{FF2B5EF4-FFF2-40B4-BE49-F238E27FC236}">
                  <a16:creationId xmlns:a16="http://schemas.microsoft.com/office/drawing/2014/main" id="{904FB72E-F32B-4C40-B12A-58ED7C24BC10}"/>
                </a:ext>
              </a:extLst>
            </p:cNvPr>
            <p:cNvCxnSpPr>
              <a:stCxn id="14" idx="6"/>
              <a:endCxn id="16" idx="2"/>
            </p:cNvCxnSpPr>
            <p:nvPr/>
          </p:nvCxnSpPr>
          <p:spPr>
            <a:xfrm>
              <a:off x="4314219" y="3404210"/>
              <a:ext cx="971125" cy="10159"/>
            </a:xfrm>
            <a:prstGeom prst="straightConnector1">
              <a:avLst/>
            </a:prstGeom>
            <a:solidFill>
              <a:srgbClr val="FF0000"/>
            </a:solidFill>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0EAAED42-6560-7A4C-A1DB-DC39FB8DC617}"/>
                </a:ext>
              </a:extLst>
            </p:cNvPr>
            <p:cNvCxnSpPr/>
            <p:nvPr/>
          </p:nvCxnSpPr>
          <p:spPr>
            <a:xfrm>
              <a:off x="4314219" y="4619991"/>
              <a:ext cx="971125" cy="10159"/>
            </a:xfrm>
            <a:prstGeom prst="straightConnector1">
              <a:avLst/>
            </a:prstGeom>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5DD30C84-2C74-EC49-87EE-7653B34BD18B}"/>
                </a:ext>
              </a:extLst>
            </p:cNvPr>
            <p:cNvCxnSpPr>
              <a:cxnSpLocks/>
              <a:endCxn id="18" idx="2"/>
            </p:cNvCxnSpPr>
            <p:nvPr/>
          </p:nvCxnSpPr>
          <p:spPr>
            <a:xfrm>
              <a:off x="6223981" y="3442259"/>
              <a:ext cx="802875" cy="584454"/>
            </a:xfrm>
            <a:prstGeom prst="straightConnector1">
              <a:avLst/>
            </a:prstGeom>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FF3F8198-7A53-2A45-B950-88C6270E9670}"/>
                </a:ext>
              </a:extLst>
            </p:cNvPr>
            <p:cNvCxnSpPr>
              <a:cxnSpLocks/>
              <a:endCxn id="18" idx="2"/>
            </p:cNvCxnSpPr>
            <p:nvPr/>
          </p:nvCxnSpPr>
          <p:spPr>
            <a:xfrm flipV="1">
              <a:off x="6223981" y="4026713"/>
              <a:ext cx="802875" cy="588198"/>
            </a:xfrm>
            <a:prstGeom prst="straightConnector1">
              <a:avLst/>
            </a:prstGeom>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25B65946-CE70-9244-905F-BFE49F6C6ABD}"/>
                </a:ext>
              </a:extLst>
            </p:cNvPr>
            <p:cNvCxnSpPr>
              <a:cxnSpLocks/>
              <a:stCxn id="14" idx="6"/>
              <a:endCxn id="17" idx="1"/>
            </p:cNvCxnSpPr>
            <p:nvPr/>
          </p:nvCxnSpPr>
          <p:spPr>
            <a:xfrm>
              <a:off x="4314219" y="3404210"/>
              <a:ext cx="1108585" cy="916586"/>
            </a:xfrm>
            <a:prstGeom prst="straightConnector1">
              <a:avLst/>
            </a:prstGeom>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51F8FD80-36AF-EE45-976A-709D04550509}"/>
                </a:ext>
              </a:extLst>
            </p:cNvPr>
            <p:cNvCxnSpPr>
              <a:cxnSpLocks/>
              <a:stCxn id="15" idx="6"/>
              <a:endCxn id="16" idx="3"/>
            </p:cNvCxnSpPr>
            <p:nvPr/>
          </p:nvCxnSpPr>
          <p:spPr>
            <a:xfrm flipV="1">
              <a:off x="4314218" y="3706389"/>
              <a:ext cx="1108586" cy="906427"/>
            </a:xfrm>
            <a:prstGeom prst="straightConnector1">
              <a:avLst/>
            </a:prstGeom>
            <a:solidFill>
              <a:srgbClr val="FF0000"/>
            </a:solidFill>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BB0733E6-4BD7-8F4A-9505-E48C6EE57679}"/>
                  </a:ext>
                </a:extLst>
              </p:cNvPr>
              <p:cNvSpPr txBox="1"/>
              <p:nvPr/>
            </p:nvSpPr>
            <p:spPr>
              <a:xfrm>
                <a:off x="3000051" y="2772304"/>
                <a:ext cx="1449692" cy="4308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𝑤</m:t>
                          </m:r>
                        </m:e>
                        <m:sub>
                          <m:r>
                            <a:rPr lang="en-US" sz="2200" b="0" i="1" smtClean="0">
                              <a:latin typeface="Cambria Math" panose="02040503050406030204" pitchFamily="18" charset="0"/>
                            </a:rPr>
                            <m:t>1</m:t>
                          </m:r>
                        </m:sub>
                      </m:sSub>
                      <m:r>
                        <a:rPr lang="en-US" sz="2200" b="0" i="1" smtClean="0">
                          <a:latin typeface="Cambria Math" panose="02040503050406030204" pitchFamily="18" charset="0"/>
                        </a:rPr>
                        <m:t>=0.10</m:t>
                      </m:r>
                    </m:oMath>
                  </m:oMathPara>
                </a14:m>
                <a:endParaRPr lang="en-US" sz="2200" dirty="0"/>
              </a:p>
            </p:txBody>
          </p:sp>
        </mc:Choice>
        <mc:Fallback xmlns="">
          <p:sp>
            <p:nvSpPr>
              <p:cNvPr id="28" name="TextBox 27">
                <a:extLst>
                  <a:ext uri="{FF2B5EF4-FFF2-40B4-BE49-F238E27FC236}">
                    <a16:creationId xmlns:a16="http://schemas.microsoft.com/office/drawing/2014/main" id="{BB0733E6-4BD7-8F4A-9505-E48C6EE57679}"/>
                  </a:ext>
                </a:extLst>
              </p:cNvPr>
              <p:cNvSpPr txBox="1">
                <a:spLocks noRot="1" noChangeAspect="1" noMove="1" noResize="1" noEditPoints="1" noAdjustHandles="1" noChangeArrowheads="1" noChangeShapeType="1" noTextEdit="1"/>
              </p:cNvSpPr>
              <p:nvPr/>
            </p:nvSpPr>
            <p:spPr>
              <a:xfrm>
                <a:off x="3000051" y="2772304"/>
                <a:ext cx="1449692" cy="430887"/>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26C39DDA-A519-4D4F-A47D-D40ADAB1EF70}"/>
                  </a:ext>
                </a:extLst>
              </p:cNvPr>
              <p:cNvSpPr txBox="1"/>
              <p:nvPr/>
            </p:nvSpPr>
            <p:spPr>
              <a:xfrm>
                <a:off x="2988090" y="5125918"/>
                <a:ext cx="1239698" cy="430887"/>
              </a:xfrm>
              <a:prstGeom prst="rect">
                <a:avLst/>
              </a:prstGeom>
              <a:noFill/>
            </p:spPr>
            <p:txBody>
              <a:bodyPr wrap="none" rtlCol="0">
                <a:spAutoFit/>
              </a:bodyPr>
              <a:lstStyle/>
              <a:p>
                <a14:m>
                  <m:oMath xmlns:m="http://schemas.openxmlformats.org/officeDocument/2006/math">
                    <m:sSub>
                      <m:sSubPr>
                        <m:ctrlPr>
                          <a:rPr lang="en-US" sz="2200" b="0" i="1" smtClean="0">
                            <a:latin typeface="Cambria Math" panose="02040503050406030204" pitchFamily="18" charset="0"/>
                            <a:ea typeface="Cambria Math" panose="02040503050406030204" pitchFamily="18" charset="0"/>
                          </a:rPr>
                        </m:ctrlPr>
                      </m:sSubPr>
                      <m:e>
                        <m:r>
                          <a:rPr lang="en-US" sz="2200" b="0" i="1" smtClean="0">
                            <a:latin typeface="Cambria Math" panose="02040503050406030204" pitchFamily="18" charset="0"/>
                            <a:ea typeface="Cambria Math" panose="02040503050406030204" pitchFamily="18" charset="0"/>
                          </a:rPr>
                          <m:t>𝑤</m:t>
                        </m:r>
                      </m:e>
                      <m:sub>
                        <m:r>
                          <a:rPr lang="en-US" sz="2200" b="0" i="1" smtClean="0">
                            <a:latin typeface="Cambria Math" panose="02040503050406030204" pitchFamily="18" charset="0"/>
                            <a:ea typeface="Cambria Math" panose="02040503050406030204" pitchFamily="18" charset="0"/>
                          </a:rPr>
                          <m:t>4</m:t>
                        </m:r>
                      </m:sub>
                    </m:sSub>
                  </m:oMath>
                </a14:m>
                <a:r>
                  <a:rPr lang="en-US" sz="2200" dirty="0">
                    <a:latin typeface="Cambria Math" panose="02040503050406030204" pitchFamily="18" charset="0"/>
                    <a:ea typeface="Cambria Math" panose="02040503050406030204" pitchFamily="18" charset="0"/>
                  </a:rPr>
                  <a:t>=0.60</a:t>
                </a:r>
              </a:p>
            </p:txBody>
          </p:sp>
        </mc:Choice>
        <mc:Fallback xmlns="">
          <p:sp>
            <p:nvSpPr>
              <p:cNvPr id="29" name="TextBox 28">
                <a:extLst>
                  <a:ext uri="{FF2B5EF4-FFF2-40B4-BE49-F238E27FC236}">
                    <a16:creationId xmlns:a16="http://schemas.microsoft.com/office/drawing/2014/main" id="{26C39DDA-A519-4D4F-A47D-D40ADAB1EF70}"/>
                  </a:ext>
                </a:extLst>
              </p:cNvPr>
              <p:cNvSpPr txBox="1">
                <a:spLocks noRot="1" noChangeAspect="1" noMove="1" noResize="1" noEditPoints="1" noAdjustHandles="1" noChangeArrowheads="1" noChangeShapeType="1" noTextEdit="1"/>
              </p:cNvSpPr>
              <p:nvPr/>
            </p:nvSpPr>
            <p:spPr>
              <a:xfrm>
                <a:off x="2988090" y="5125918"/>
                <a:ext cx="1239698" cy="430887"/>
              </a:xfrm>
              <a:prstGeom prst="rect">
                <a:avLst/>
              </a:prstGeom>
              <a:blipFill>
                <a:blip r:embed="rId3"/>
                <a:stretch>
                  <a:fillRect t="-8571" r="-4040" b="-25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37663B59-496B-7949-B018-1E24CA72E070}"/>
                  </a:ext>
                </a:extLst>
              </p:cNvPr>
              <p:cNvSpPr txBox="1"/>
              <p:nvPr/>
            </p:nvSpPr>
            <p:spPr>
              <a:xfrm>
                <a:off x="6698499" y="3201761"/>
                <a:ext cx="1373261" cy="430887"/>
              </a:xfrm>
              <a:prstGeom prst="rect">
                <a:avLst/>
              </a:prstGeom>
              <a:noFill/>
            </p:spPr>
            <p:txBody>
              <a:bodyPr wrap="none" rtlCol="0">
                <a:spAutoFit/>
              </a:bodyPr>
              <a:lstStyle/>
              <a:p>
                <a14:m>
                  <m:oMath xmlns:m="http://schemas.openxmlformats.org/officeDocument/2006/math">
                    <m:sSub>
                      <m:sSubPr>
                        <m:ctrlPr>
                          <a:rPr lang="en-US" sz="2200" b="0" i="1" smtClean="0">
                            <a:latin typeface="Cambria Math" panose="02040503050406030204" pitchFamily="18" charset="0"/>
                            <a:ea typeface="Cambria Math" panose="02040503050406030204" pitchFamily="18" charset="0"/>
                          </a:rPr>
                        </m:ctrlPr>
                      </m:sSubPr>
                      <m:e>
                        <m:r>
                          <a:rPr lang="en-US" sz="2200" b="0" i="1" smtClean="0">
                            <a:latin typeface="Cambria Math" panose="02040503050406030204" pitchFamily="18" charset="0"/>
                            <a:ea typeface="Cambria Math" panose="02040503050406030204" pitchFamily="18" charset="0"/>
                          </a:rPr>
                          <m:t>𝑤</m:t>
                        </m:r>
                      </m:e>
                      <m:sub>
                        <m:r>
                          <a:rPr lang="en-US" sz="2200" b="0" i="1" smtClean="0">
                            <a:latin typeface="Cambria Math" panose="02040503050406030204" pitchFamily="18" charset="0"/>
                            <a:ea typeface="Cambria Math" panose="02040503050406030204" pitchFamily="18" charset="0"/>
                          </a:rPr>
                          <m:t>5</m:t>
                        </m:r>
                      </m:sub>
                    </m:sSub>
                  </m:oMath>
                </a14:m>
                <a:r>
                  <a:rPr lang="en-US" sz="2200" dirty="0">
                    <a:latin typeface="Cambria Math" panose="02040503050406030204" pitchFamily="18" charset="0"/>
                    <a:ea typeface="Cambria Math" panose="02040503050406030204" pitchFamily="18" charset="0"/>
                  </a:rPr>
                  <a:t> = 0.27</a:t>
                </a:r>
              </a:p>
            </p:txBody>
          </p:sp>
        </mc:Choice>
        <mc:Fallback xmlns="">
          <p:sp>
            <p:nvSpPr>
              <p:cNvPr id="32" name="TextBox 31">
                <a:extLst>
                  <a:ext uri="{FF2B5EF4-FFF2-40B4-BE49-F238E27FC236}">
                    <a16:creationId xmlns:a16="http://schemas.microsoft.com/office/drawing/2014/main" id="{37663B59-496B-7949-B018-1E24CA72E070}"/>
                  </a:ext>
                </a:extLst>
              </p:cNvPr>
              <p:cNvSpPr txBox="1">
                <a:spLocks noRot="1" noChangeAspect="1" noMove="1" noResize="1" noEditPoints="1" noAdjustHandles="1" noChangeArrowheads="1" noChangeShapeType="1" noTextEdit="1"/>
              </p:cNvSpPr>
              <p:nvPr/>
            </p:nvSpPr>
            <p:spPr>
              <a:xfrm>
                <a:off x="6698499" y="3201761"/>
                <a:ext cx="1373261" cy="430887"/>
              </a:xfrm>
              <a:prstGeom prst="rect">
                <a:avLst/>
              </a:prstGeom>
              <a:blipFill>
                <a:blip r:embed="rId4"/>
                <a:stretch>
                  <a:fillRect t="-8824" r="-3636" b="-2941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C68DF134-F471-7946-A598-A6E86653C083}"/>
                  </a:ext>
                </a:extLst>
              </p:cNvPr>
              <p:cNvSpPr txBox="1"/>
              <p:nvPr/>
            </p:nvSpPr>
            <p:spPr>
              <a:xfrm>
                <a:off x="6698499" y="4778776"/>
                <a:ext cx="1456232" cy="4308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𝑤</m:t>
                          </m:r>
                        </m:e>
                        <m:sub>
                          <m:r>
                            <a:rPr lang="en-US" sz="2200" b="0" i="1" smtClean="0">
                              <a:latin typeface="Cambria Math" panose="02040503050406030204" pitchFamily="18" charset="0"/>
                            </a:rPr>
                            <m:t>6</m:t>
                          </m:r>
                        </m:sub>
                      </m:sSub>
                      <m:r>
                        <a:rPr lang="en-US" sz="2200" b="0" i="1" smtClean="0">
                          <a:latin typeface="Cambria Math" panose="02040503050406030204" pitchFamily="18" charset="0"/>
                        </a:rPr>
                        <m:t>=</m:t>
                      </m:r>
                      <m:r>
                        <a:rPr lang="en-US" sz="2200" b="0" i="1" smtClean="0">
                          <a:solidFill>
                            <a:schemeClr val="tx1"/>
                          </a:solidFill>
                          <a:latin typeface="Cambria Math" panose="02040503050406030204" pitchFamily="18" charset="0"/>
                        </a:rPr>
                        <m:t>0.87</m:t>
                      </m:r>
                    </m:oMath>
                  </m:oMathPara>
                </a14:m>
                <a:endParaRPr lang="en-US" sz="2200" dirty="0"/>
              </a:p>
            </p:txBody>
          </p:sp>
        </mc:Choice>
        <mc:Fallback xmlns="">
          <p:sp>
            <p:nvSpPr>
              <p:cNvPr id="33" name="TextBox 32">
                <a:extLst>
                  <a:ext uri="{FF2B5EF4-FFF2-40B4-BE49-F238E27FC236}">
                    <a16:creationId xmlns:a16="http://schemas.microsoft.com/office/drawing/2014/main" id="{C68DF134-F471-7946-A598-A6E86653C083}"/>
                  </a:ext>
                </a:extLst>
              </p:cNvPr>
              <p:cNvSpPr txBox="1">
                <a:spLocks noRot="1" noChangeAspect="1" noMove="1" noResize="1" noEditPoints="1" noAdjustHandles="1" noChangeArrowheads="1" noChangeShapeType="1" noTextEdit="1"/>
              </p:cNvSpPr>
              <p:nvPr/>
            </p:nvSpPr>
            <p:spPr>
              <a:xfrm>
                <a:off x="6698499" y="4778776"/>
                <a:ext cx="1456232" cy="430887"/>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Content Placeholder 2">
                <a:extLst>
                  <a:ext uri="{FF2B5EF4-FFF2-40B4-BE49-F238E27FC236}">
                    <a16:creationId xmlns:a16="http://schemas.microsoft.com/office/drawing/2014/main" id="{9EDBD7F6-A329-774F-8090-73CBB6B6EE1A}"/>
                  </a:ext>
                </a:extLst>
              </p:cNvPr>
              <p:cNvSpPr txBox="1">
                <a:spLocks/>
              </p:cNvSpPr>
              <p:nvPr/>
            </p:nvSpPr>
            <p:spPr>
              <a:xfrm>
                <a:off x="5953987" y="2513578"/>
                <a:ext cx="878543" cy="49127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b="0" i="1" dirty="0" smtClean="0">
                              <a:solidFill>
                                <a:schemeClr val="tx1"/>
                              </a:solidFill>
                              <a:latin typeface="Cambria Math" panose="02040503050406030204" pitchFamily="18" charset="0"/>
                            </a:rPr>
                          </m:ctrlPr>
                        </m:sSubPr>
                        <m:e>
                          <m:r>
                            <a:rPr lang="en-US" i="1" dirty="0" smtClean="0">
                              <a:solidFill>
                                <a:schemeClr val="tx1"/>
                              </a:solidFill>
                              <a:latin typeface="Cambria Math" panose="02040503050406030204" pitchFamily="18" charset="0"/>
                            </a:rPr>
                            <m:t>𝐻</m:t>
                          </m:r>
                        </m:e>
                        <m:sub>
                          <m:r>
                            <a:rPr lang="en-US" i="1" dirty="0" smtClean="0">
                              <a:solidFill>
                                <a:schemeClr val="tx1"/>
                              </a:solidFill>
                              <a:latin typeface="Cambria Math" panose="02040503050406030204" pitchFamily="18" charset="0"/>
                            </a:rPr>
                            <m:t>1</m:t>
                          </m:r>
                        </m:sub>
                      </m:sSub>
                    </m:oMath>
                  </m:oMathPara>
                </a14:m>
                <a:endParaRPr lang="en-US" dirty="0"/>
              </a:p>
            </p:txBody>
          </p:sp>
        </mc:Choice>
        <mc:Fallback xmlns="">
          <p:sp>
            <p:nvSpPr>
              <p:cNvPr id="34" name="Content Placeholder 2">
                <a:extLst>
                  <a:ext uri="{FF2B5EF4-FFF2-40B4-BE49-F238E27FC236}">
                    <a16:creationId xmlns:a16="http://schemas.microsoft.com/office/drawing/2014/main" id="{9EDBD7F6-A329-774F-8090-73CBB6B6EE1A}"/>
                  </a:ext>
                </a:extLst>
              </p:cNvPr>
              <p:cNvSpPr txBox="1">
                <a:spLocks noRot="1" noChangeAspect="1" noMove="1" noResize="1" noEditPoints="1" noAdjustHandles="1" noChangeArrowheads="1" noChangeShapeType="1" noTextEdit="1"/>
              </p:cNvSpPr>
              <p:nvPr/>
            </p:nvSpPr>
            <p:spPr>
              <a:xfrm>
                <a:off x="5953987" y="2513578"/>
                <a:ext cx="878543" cy="491270"/>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Content Placeholder 2">
                <a:extLst>
                  <a:ext uri="{FF2B5EF4-FFF2-40B4-BE49-F238E27FC236}">
                    <a16:creationId xmlns:a16="http://schemas.microsoft.com/office/drawing/2014/main" id="{9D8CC347-2FA3-E24F-9CB3-9A70A2102FC0}"/>
                  </a:ext>
                </a:extLst>
              </p:cNvPr>
              <p:cNvSpPr txBox="1">
                <a:spLocks/>
              </p:cNvSpPr>
              <p:nvPr/>
            </p:nvSpPr>
            <p:spPr>
              <a:xfrm>
                <a:off x="5875254" y="4260448"/>
                <a:ext cx="878543" cy="49127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b="0" i="1" dirty="0" smtClean="0">
                              <a:solidFill>
                                <a:schemeClr val="tx1"/>
                              </a:solidFill>
                              <a:latin typeface="Cambria Math" panose="02040503050406030204" pitchFamily="18" charset="0"/>
                            </a:rPr>
                          </m:ctrlPr>
                        </m:sSubPr>
                        <m:e>
                          <m:r>
                            <a:rPr lang="en-US" i="1" dirty="0" smtClean="0">
                              <a:solidFill>
                                <a:schemeClr val="tx1"/>
                              </a:solidFill>
                              <a:latin typeface="Cambria Math" panose="02040503050406030204" pitchFamily="18" charset="0"/>
                            </a:rPr>
                            <m:t>𝐻</m:t>
                          </m:r>
                        </m:e>
                        <m:sub>
                          <m:r>
                            <a:rPr lang="en-US" b="0" i="1" dirty="0" smtClean="0">
                              <a:solidFill>
                                <a:schemeClr val="tx1"/>
                              </a:solidFill>
                              <a:latin typeface="Cambria Math" panose="02040503050406030204" pitchFamily="18" charset="0"/>
                            </a:rPr>
                            <m:t>2</m:t>
                          </m:r>
                        </m:sub>
                      </m:sSub>
                    </m:oMath>
                  </m:oMathPara>
                </a14:m>
                <a:endParaRPr lang="en-US" dirty="0"/>
              </a:p>
            </p:txBody>
          </p:sp>
        </mc:Choice>
        <mc:Fallback xmlns="">
          <p:sp>
            <p:nvSpPr>
              <p:cNvPr id="35" name="Content Placeholder 2">
                <a:extLst>
                  <a:ext uri="{FF2B5EF4-FFF2-40B4-BE49-F238E27FC236}">
                    <a16:creationId xmlns:a16="http://schemas.microsoft.com/office/drawing/2014/main" id="{9D8CC347-2FA3-E24F-9CB3-9A70A2102FC0}"/>
                  </a:ext>
                </a:extLst>
              </p:cNvPr>
              <p:cNvSpPr txBox="1">
                <a:spLocks noRot="1" noChangeAspect="1" noMove="1" noResize="1" noEditPoints="1" noAdjustHandles="1" noChangeArrowheads="1" noChangeShapeType="1" noTextEdit="1"/>
              </p:cNvSpPr>
              <p:nvPr/>
            </p:nvSpPr>
            <p:spPr>
              <a:xfrm>
                <a:off x="5875254" y="4260448"/>
                <a:ext cx="878543" cy="491270"/>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Content Placeholder 2">
                <a:extLst>
                  <a:ext uri="{FF2B5EF4-FFF2-40B4-BE49-F238E27FC236}">
                    <a16:creationId xmlns:a16="http://schemas.microsoft.com/office/drawing/2014/main" id="{A3511906-2F34-2B4E-898C-BF187B86B7A7}"/>
                  </a:ext>
                </a:extLst>
              </p:cNvPr>
              <p:cNvSpPr txBox="1">
                <a:spLocks/>
              </p:cNvSpPr>
              <p:nvPr/>
            </p:nvSpPr>
            <p:spPr>
              <a:xfrm>
                <a:off x="9087294" y="3314198"/>
                <a:ext cx="878543" cy="49127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b="0" i="1" dirty="0" smtClean="0">
                              <a:solidFill>
                                <a:schemeClr val="tx1"/>
                              </a:solidFill>
                              <a:latin typeface="Cambria Math" panose="02040503050406030204" pitchFamily="18" charset="0"/>
                            </a:rPr>
                          </m:ctrlPr>
                        </m:sSubPr>
                        <m:e>
                          <m:r>
                            <a:rPr lang="en-US" b="0" i="1" dirty="0" smtClean="0">
                              <a:solidFill>
                                <a:schemeClr val="tx1"/>
                              </a:solidFill>
                              <a:latin typeface="Cambria Math" panose="02040503050406030204" pitchFamily="18" charset="0"/>
                            </a:rPr>
                            <m:t>𝑂</m:t>
                          </m:r>
                        </m:e>
                        <m:sub>
                          <m:r>
                            <a:rPr lang="en-US" i="1" dirty="0" smtClean="0">
                              <a:solidFill>
                                <a:schemeClr val="tx1"/>
                              </a:solidFill>
                              <a:latin typeface="Cambria Math" panose="02040503050406030204" pitchFamily="18" charset="0"/>
                            </a:rPr>
                            <m:t>1</m:t>
                          </m:r>
                        </m:sub>
                      </m:sSub>
                    </m:oMath>
                  </m:oMathPara>
                </a14:m>
                <a:endParaRPr lang="en-US" dirty="0"/>
              </a:p>
            </p:txBody>
          </p:sp>
        </mc:Choice>
        <mc:Fallback xmlns="">
          <p:sp>
            <p:nvSpPr>
              <p:cNvPr id="36" name="Content Placeholder 2">
                <a:extLst>
                  <a:ext uri="{FF2B5EF4-FFF2-40B4-BE49-F238E27FC236}">
                    <a16:creationId xmlns:a16="http://schemas.microsoft.com/office/drawing/2014/main" id="{A3511906-2F34-2B4E-898C-BF187B86B7A7}"/>
                  </a:ext>
                </a:extLst>
              </p:cNvPr>
              <p:cNvSpPr txBox="1">
                <a:spLocks noRot="1" noChangeAspect="1" noMove="1" noResize="1" noEditPoints="1" noAdjustHandles="1" noChangeArrowheads="1" noChangeShapeType="1" noTextEdit="1"/>
              </p:cNvSpPr>
              <p:nvPr/>
            </p:nvSpPr>
            <p:spPr>
              <a:xfrm>
                <a:off x="9087294" y="3314198"/>
                <a:ext cx="878543" cy="491270"/>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Content Placeholder 2">
                <a:extLst>
                  <a:ext uri="{FF2B5EF4-FFF2-40B4-BE49-F238E27FC236}">
                    <a16:creationId xmlns:a16="http://schemas.microsoft.com/office/drawing/2014/main" id="{E6FE47F3-203E-1C4C-BBDE-FEE31023C960}"/>
                  </a:ext>
                </a:extLst>
              </p:cNvPr>
              <p:cNvSpPr txBox="1">
                <a:spLocks/>
              </p:cNvSpPr>
              <p:nvPr/>
            </p:nvSpPr>
            <p:spPr>
              <a:xfrm>
                <a:off x="460243" y="2972616"/>
                <a:ext cx="878543" cy="49127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𝐼</m:t>
                          </m:r>
                        </m:e>
                        <m:sub>
                          <m:r>
                            <a:rPr lang="en-US" i="1" dirty="0" smtClean="0">
                              <a:latin typeface="Cambria Math" panose="02040503050406030204" pitchFamily="18" charset="0"/>
                            </a:rPr>
                            <m:t>1</m:t>
                          </m:r>
                        </m:sub>
                      </m:sSub>
                    </m:oMath>
                  </m:oMathPara>
                </a14:m>
                <a:endParaRPr lang="en-US" dirty="0"/>
              </a:p>
            </p:txBody>
          </p:sp>
        </mc:Choice>
        <mc:Fallback xmlns="">
          <p:sp>
            <p:nvSpPr>
              <p:cNvPr id="37" name="Content Placeholder 2">
                <a:extLst>
                  <a:ext uri="{FF2B5EF4-FFF2-40B4-BE49-F238E27FC236}">
                    <a16:creationId xmlns:a16="http://schemas.microsoft.com/office/drawing/2014/main" id="{E6FE47F3-203E-1C4C-BBDE-FEE31023C960}"/>
                  </a:ext>
                </a:extLst>
              </p:cNvPr>
              <p:cNvSpPr txBox="1">
                <a:spLocks noRot="1" noChangeAspect="1" noMove="1" noResize="1" noEditPoints="1" noAdjustHandles="1" noChangeArrowheads="1" noChangeShapeType="1" noTextEdit="1"/>
              </p:cNvSpPr>
              <p:nvPr/>
            </p:nvSpPr>
            <p:spPr>
              <a:xfrm>
                <a:off x="460243" y="2972616"/>
                <a:ext cx="878543" cy="491270"/>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Content Placeholder 2">
                <a:extLst>
                  <a:ext uri="{FF2B5EF4-FFF2-40B4-BE49-F238E27FC236}">
                    <a16:creationId xmlns:a16="http://schemas.microsoft.com/office/drawing/2014/main" id="{8DDE642B-DD9F-594F-96A3-C488EC8620DC}"/>
                  </a:ext>
                </a:extLst>
              </p:cNvPr>
              <p:cNvSpPr txBox="1">
                <a:spLocks/>
              </p:cNvSpPr>
              <p:nvPr/>
            </p:nvSpPr>
            <p:spPr>
              <a:xfrm>
                <a:off x="460243" y="4873766"/>
                <a:ext cx="878543" cy="49127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𝐼</m:t>
                          </m:r>
                        </m:e>
                        <m:sub>
                          <m:r>
                            <a:rPr lang="en-US" i="1" dirty="0" smtClean="0">
                              <a:latin typeface="Cambria Math" panose="02040503050406030204" pitchFamily="18" charset="0"/>
                            </a:rPr>
                            <m:t>2</m:t>
                          </m:r>
                        </m:sub>
                      </m:sSub>
                    </m:oMath>
                  </m:oMathPara>
                </a14:m>
                <a:endParaRPr lang="en-US" dirty="0"/>
              </a:p>
            </p:txBody>
          </p:sp>
        </mc:Choice>
        <mc:Fallback xmlns="">
          <p:sp>
            <p:nvSpPr>
              <p:cNvPr id="38" name="Content Placeholder 2">
                <a:extLst>
                  <a:ext uri="{FF2B5EF4-FFF2-40B4-BE49-F238E27FC236}">
                    <a16:creationId xmlns:a16="http://schemas.microsoft.com/office/drawing/2014/main" id="{8DDE642B-DD9F-594F-96A3-C488EC8620DC}"/>
                  </a:ext>
                </a:extLst>
              </p:cNvPr>
              <p:cNvSpPr txBox="1">
                <a:spLocks noRot="1" noChangeAspect="1" noMove="1" noResize="1" noEditPoints="1" noAdjustHandles="1" noChangeArrowheads="1" noChangeShapeType="1" noTextEdit="1"/>
              </p:cNvSpPr>
              <p:nvPr/>
            </p:nvSpPr>
            <p:spPr>
              <a:xfrm>
                <a:off x="460243" y="4873766"/>
                <a:ext cx="878543" cy="491270"/>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F3B050E5-10C6-794C-BDCC-F074D043D9DF}"/>
                  </a:ext>
                </a:extLst>
              </p:cNvPr>
              <p:cNvSpPr txBox="1"/>
              <p:nvPr/>
            </p:nvSpPr>
            <p:spPr>
              <a:xfrm>
                <a:off x="531729" y="1227639"/>
                <a:ext cx="10687050" cy="98655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m:rPr>
                          <m:sty m:val="p"/>
                        </m:rPr>
                        <a:rPr lang="en-US" sz="2400" smtClean="0">
                          <a:latin typeface="Cambria Math" panose="02040503050406030204" pitchFamily="18" charset="0"/>
                        </a:rPr>
                        <m:t>Δ</m:t>
                      </m:r>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𝐻</m:t>
                              </m:r>
                            </m:e>
                            <m:sub>
                              <m:r>
                                <a:rPr lang="en-US" sz="2400" i="1">
                                  <a:latin typeface="Cambria Math" panose="02040503050406030204" pitchFamily="18" charset="0"/>
                                </a:rPr>
                                <m:t>1</m:t>
                              </m:r>
                            </m:sub>
                          </m:sSub>
                        </m:e>
                      </m:d>
                      <m:r>
                        <a:rPr lang="en-US" sz="2400" i="1">
                          <a:latin typeface="Cambria Math" panose="02040503050406030204" pitchFamily="18" charset="0"/>
                        </a:rPr>
                        <m:t>=</m:t>
                      </m:r>
                      <m:r>
                        <a:rPr lang="en-US" sz="2400" b="0" i="1" smtClean="0">
                          <a:latin typeface="Cambria Math" panose="02040503050406030204" pitchFamily="18" charset="0"/>
                        </a:rPr>
                        <m:t>0.68</m:t>
                      </m:r>
                      <m:d>
                        <m:dPr>
                          <m:ctrlPr>
                            <a:rPr lang="en-US" sz="2400" i="1">
                              <a:latin typeface="Cambria Math" panose="02040503050406030204" pitchFamily="18" charset="0"/>
                            </a:rPr>
                          </m:ctrlPr>
                        </m:dPr>
                        <m:e>
                          <m:r>
                            <a:rPr lang="en-US" sz="2400" i="1">
                              <a:latin typeface="Cambria Math" panose="02040503050406030204" pitchFamily="18" charset="0"/>
                            </a:rPr>
                            <m:t>1−</m:t>
                          </m:r>
                          <m:r>
                            <a:rPr lang="en-US" sz="2400" b="0" i="1" smtClean="0">
                              <a:latin typeface="Cambria Math" panose="02040503050406030204" pitchFamily="18" charset="0"/>
                            </a:rPr>
                            <m:t>0.68</m:t>
                          </m:r>
                        </m:e>
                      </m:d>
                      <m:nary>
                        <m:naryPr>
                          <m:chr m:val="∑"/>
                          <m:supHide m:val="on"/>
                          <m:ctrlPr>
                            <a:rPr lang="en-US" sz="2400" i="1">
                              <a:latin typeface="Cambria Math" panose="02040503050406030204" pitchFamily="18" charset="0"/>
                            </a:rPr>
                          </m:ctrlPr>
                        </m:naryPr>
                        <m:sub>
                          <m:r>
                            <a:rPr lang="en-US" sz="2400" i="1">
                              <a:latin typeface="Cambria Math" panose="02040503050406030204" pitchFamily="18" charset="0"/>
                            </a:rPr>
                            <m:t>𝑌</m:t>
                          </m:r>
                        </m:sub>
                        <m:sup/>
                        <m:e>
                          <m:sSub>
                            <m:sSubPr>
                              <m:ctrlPr>
                                <a:rPr lang="en-US" sz="2400" i="1">
                                  <a:latin typeface="Cambria Math" panose="02040503050406030204" pitchFamily="18" charset="0"/>
                                </a:rPr>
                              </m:ctrlPr>
                            </m:sSubPr>
                            <m:e>
                              <m:r>
                                <a:rPr lang="en-US" sz="2400" i="1">
                                  <a:latin typeface="Cambria Math" panose="02040503050406030204" pitchFamily="18" charset="0"/>
                                </a:rPr>
                                <m:t>𝑤</m:t>
                              </m:r>
                            </m:e>
                            <m:sub>
                              <m:sSub>
                                <m:sSubPr>
                                  <m:ctrlPr>
                                    <a:rPr lang="en-US" sz="2400" i="1">
                                      <a:latin typeface="Cambria Math" panose="02040503050406030204" pitchFamily="18" charset="0"/>
                                    </a:rPr>
                                  </m:ctrlPr>
                                </m:sSubPr>
                                <m:e>
                                  <m:r>
                                    <a:rPr lang="en-US" sz="2400" i="1">
                                      <a:latin typeface="Cambria Math" panose="02040503050406030204" pitchFamily="18" charset="0"/>
                                    </a:rPr>
                                    <m:t>𝐻</m:t>
                                  </m:r>
                                </m:e>
                                <m:sub>
                                  <m:r>
                                    <a:rPr lang="en-US" sz="2400" i="1">
                                      <a:latin typeface="Cambria Math" panose="02040503050406030204" pitchFamily="18" charset="0"/>
                                    </a:rPr>
                                    <m:t>1</m:t>
                                  </m:r>
                                </m:sub>
                              </m:sSub>
                              <m:r>
                                <a:rPr lang="en-US" sz="2400" i="1">
                                  <a:latin typeface="Cambria Math" panose="02040503050406030204" pitchFamily="18" charset="0"/>
                                </a:rPr>
                                <m:t>→</m:t>
                              </m:r>
                              <m:r>
                                <a:rPr lang="en-US" sz="2400" i="1">
                                  <a:latin typeface="Cambria Math" panose="02040503050406030204" pitchFamily="18" charset="0"/>
                                </a:rPr>
                                <m:t>𝑌</m:t>
                              </m:r>
                            </m:sub>
                          </m:sSub>
                          <m:r>
                            <m:rPr>
                              <m:sty m:val="p"/>
                            </m:rPr>
                            <a:rPr lang="en-US" sz="2400">
                              <a:latin typeface="Cambria Math" panose="02040503050406030204" pitchFamily="18" charset="0"/>
                            </a:rPr>
                            <m:t>Δ</m:t>
                          </m:r>
                          <m:d>
                            <m:dPr>
                              <m:ctrlPr>
                                <a:rPr lang="en-US" sz="2400" i="1">
                                  <a:latin typeface="Cambria Math" panose="02040503050406030204" pitchFamily="18" charset="0"/>
                                </a:rPr>
                              </m:ctrlPr>
                            </m:dPr>
                            <m:e>
                              <m:r>
                                <a:rPr lang="en-US" sz="2400" i="1">
                                  <a:latin typeface="Cambria Math" panose="02040503050406030204" pitchFamily="18" charset="0"/>
                                </a:rPr>
                                <m:t>𝑌</m:t>
                              </m:r>
                            </m:e>
                          </m:d>
                        </m:e>
                      </m:nary>
                    </m:oMath>
                  </m:oMathPara>
                </a14:m>
                <a:endParaRPr lang="en-US" sz="2400" dirty="0">
                  <a:latin typeface="Helvetica" pitchFamily="2" charset="0"/>
                </a:endParaRPr>
              </a:p>
            </p:txBody>
          </p:sp>
        </mc:Choice>
        <mc:Fallback xmlns="">
          <p:sp>
            <p:nvSpPr>
              <p:cNvPr id="5" name="TextBox 4">
                <a:extLst>
                  <a:ext uri="{FF2B5EF4-FFF2-40B4-BE49-F238E27FC236}">
                    <a16:creationId xmlns:a16="http://schemas.microsoft.com/office/drawing/2014/main" id="{F3B050E5-10C6-794C-BDCC-F074D043D9DF}"/>
                  </a:ext>
                </a:extLst>
              </p:cNvPr>
              <p:cNvSpPr txBox="1">
                <a:spLocks noRot="1" noChangeAspect="1" noMove="1" noResize="1" noEditPoints="1" noAdjustHandles="1" noChangeArrowheads="1" noChangeShapeType="1" noTextEdit="1"/>
              </p:cNvSpPr>
              <p:nvPr/>
            </p:nvSpPr>
            <p:spPr>
              <a:xfrm>
                <a:off x="531729" y="1227639"/>
                <a:ext cx="10687050" cy="986552"/>
              </a:xfrm>
              <a:prstGeom prst="rect">
                <a:avLst/>
              </a:prstGeom>
              <a:blipFill>
                <a:blip r:embed="rId11"/>
                <a:stretch>
                  <a:fillRect l="-119" t="-129487" b="-1820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2644A6DB-99F0-164F-9D11-5E4655BA3F62}"/>
                  </a:ext>
                </a:extLst>
              </p:cNvPr>
              <p:cNvSpPr txBox="1"/>
              <p:nvPr/>
            </p:nvSpPr>
            <p:spPr>
              <a:xfrm>
                <a:off x="2170322" y="3686558"/>
                <a:ext cx="1456232" cy="4308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𝑤</m:t>
                          </m:r>
                        </m:e>
                        <m:sub>
                          <m:r>
                            <a:rPr lang="en-US" sz="2200" b="0" i="1" smtClean="0">
                              <a:latin typeface="Cambria Math" panose="02040503050406030204" pitchFamily="18" charset="0"/>
                            </a:rPr>
                            <m:t>2</m:t>
                          </m:r>
                        </m:sub>
                      </m:sSub>
                      <m:r>
                        <a:rPr lang="en-US" sz="2200" b="0" i="1" smtClean="0">
                          <a:latin typeface="Cambria Math" panose="02040503050406030204" pitchFamily="18" charset="0"/>
                        </a:rPr>
                        <m:t>=0.40</m:t>
                      </m:r>
                    </m:oMath>
                  </m:oMathPara>
                </a14:m>
                <a:endParaRPr lang="en-US" sz="2200" dirty="0"/>
              </a:p>
            </p:txBody>
          </p:sp>
        </mc:Choice>
        <mc:Fallback xmlns="">
          <p:sp>
            <p:nvSpPr>
              <p:cNvPr id="39" name="TextBox 38">
                <a:extLst>
                  <a:ext uri="{FF2B5EF4-FFF2-40B4-BE49-F238E27FC236}">
                    <a16:creationId xmlns:a16="http://schemas.microsoft.com/office/drawing/2014/main" id="{2644A6DB-99F0-164F-9D11-5E4655BA3F62}"/>
                  </a:ext>
                </a:extLst>
              </p:cNvPr>
              <p:cNvSpPr txBox="1">
                <a:spLocks noRot="1" noChangeAspect="1" noMove="1" noResize="1" noEditPoints="1" noAdjustHandles="1" noChangeArrowheads="1" noChangeShapeType="1" noTextEdit="1"/>
              </p:cNvSpPr>
              <p:nvPr/>
            </p:nvSpPr>
            <p:spPr>
              <a:xfrm>
                <a:off x="2170322" y="3686558"/>
                <a:ext cx="1456232" cy="430887"/>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3E3B7B50-ABF0-0245-BBC9-874F739BB847}"/>
                  </a:ext>
                </a:extLst>
              </p:cNvPr>
              <p:cNvSpPr txBox="1"/>
              <p:nvPr/>
            </p:nvSpPr>
            <p:spPr>
              <a:xfrm>
                <a:off x="2386565" y="4244592"/>
                <a:ext cx="1248227" cy="430887"/>
              </a:xfrm>
              <a:prstGeom prst="rect">
                <a:avLst/>
              </a:prstGeom>
              <a:noFill/>
            </p:spPr>
            <p:txBody>
              <a:bodyPr wrap="none" rtlCol="0">
                <a:spAutoFit/>
              </a:bodyPr>
              <a:lstStyle/>
              <a:p>
                <a14:m>
                  <m:oMath xmlns:m="http://schemas.openxmlformats.org/officeDocument/2006/math">
                    <m:sSub>
                      <m:sSubPr>
                        <m:ctrlPr>
                          <a:rPr lang="en-US" sz="2200" b="0" i="1" smtClean="0">
                            <a:latin typeface="Cambria Math" panose="02040503050406030204" pitchFamily="18" charset="0"/>
                            <a:ea typeface="Cambria Math" panose="02040503050406030204" pitchFamily="18" charset="0"/>
                          </a:rPr>
                        </m:ctrlPr>
                      </m:sSubPr>
                      <m:e>
                        <m:r>
                          <a:rPr lang="en-US" sz="2200" b="0" i="1" smtClean="0">
                            <a:latin typeface="Cambria Math" panose="02040503050406030204" pitchFamily="18" charset="0"/>
                            <a:ea typeface="Cambria Math" panose="02040503050406030204" pitchFamily="18" charset="0"/>
                          </a:rPr>
                          <m:t>𝑤</m:t>
                        </m:r>
                      </m:e>
                      <m:sub>
                        <m:r>
                          <a:rPr lang="en-US" sz="2200" b="0" i="1" smtClean="0">
                            <a:latin typeface="Cambria Math" panose="02040503050406030204" pitchFamily="18" charset="0"/>
                            <a:ea typeface="Cambria Math" panose="02040503050406030204" pitchFamily="18" charset="0"/>
                          </a:rPr>
                          <m:t>3</m:t>
                        </m:r>
                      </m:sub>
                    </m:sSub>
                  </m:oMath>
                </a14:m>
                <a:r>
                  <a:rPr lang="en-US" sz="2200" dirty="0">
                    <a:latin typeface="Cambria Math" panose="02040503050406030204" pitchFamily="18" charset="0"/>
                    <a:ea typeface="Cambria Math" panose="02040503050406030204" pitchFamily="18" charset="0"/>
                  </a:rPr>
                  <a:t>=0.80</a:t>
                </a:r>
              </a:p>
            </p:txBody>
          </p:sp>
        </mc:Choice>
        <mc:Fallback xmlns="">
          <p:sp>
            <p:nvSpPr>
              <p:cNvPr id="40" name="TextBox 39">
                <a:extLst>
                  <a:ext uri="{FF2B5EF4-FFF2-40B4-BE49-F238E27FC236}">
                    <a16:creationId xmlns:a16="http://schemas.microsoft.com/office/drawing/2014/main" id="{3E3B7B50-ABF0-0245-BBC9-874F739BB847}"/>
                  </a:ext>
                </a:extLst>
              </p:cNvPr>
              <p:cNvSpPr txBox="1">
                <a:spLocks noRot="1" noChangeAspect="1" noMove="1" noResize="1" noEditPoints="1" noAdjustHandles="1" noChangeArrowheads="1" noChangeShapeType="1" noTextEdit="1"/>
              </p:cNvSpPr>
              <p:nvPr/>
            </p:nvSpPr>
            <p:spPr>
              <a:xfrm>
                <a:off x="2386565" y="4244592"/>
                <a:ext cx="1248227" cy="430887"/>
              </a:xfrm>
              <a:prstGeom prst="rect">
                <a:avLst/>
              </a:prstGeom>
              <a:blipFill>
                <a:blip r:embed="rId13"/>
                <a:stretch>
                  <a:fillRect t="-5714" r="-5051" b="-28571"/>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3019BCD4-233D-B946-A188-285CAD19A19B}"/>
              </a:ext>
            </a:extLst>
          </p:cNvPr>
          <p:cNvSpPr txBox="1"/>
          <p:nvPr/>
        </p:nvSpPr>
        <p:spPr>
          <a:xfrm>
            <a:off x="9526565" y="4092274"/>
            <a:ext cx="1305935" cy="369332"/>
          </a:xfrm>
          <a:prstGeom prst="rect">
            <a:avLst/>
          </a:prstGeom>
          <a:noFill/>
        </p:spPr>
        <p:txBody>
          <a:bodyPr wrap="none" rtlCol="0">
            <a:spAutoFit/>
          </a:bodyPr>
          <a:lstStyle/>
          <a:p>
            <a:r>
              <a:rPr lang="en-US" dirty="0">
                <a:latin typeface="Helvetica" pitchFamily="2" charset="0"/>
              </a:rPr>
              <a:t>Target: 0.5</a:t>
            </a: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D3366970-6B92-2549-8087-A552EA490BE5}"/>
                  </a:ext>
                </a:extLst>
              </p:cNvPr>
              <p:cNvSpPr txBox="1"/>
              <p:nvPr/>
            </p:nvSpPr>
            <p:spPr>
              <a:xfrm>
                <a:off x="9123117" y="4664253"/>
                <a:ext cx="2220608"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sz="2400" b="0" i="0" smtClean="0">
                          <a:solidFill>
                            <a:schemeClr val="tx1"/>
                          </a:solidFill>
                          <a:latin typeface="Cambria Math" panose="02040503050406030204" pitchFamily="18" charset="0"/>
                        </a:rPr>
                        <m:t>Δ</m:t>
                      </m:r>
                      <m:d>
                        <m:dPr>
                          <m:ctrlPr>
                            <a:rPr lang="en-US" sz="2400" b="0" i="1" smtClean="0">
                              <a:solidFill>
                                <a:schemeClr val="tx1"/>
                              </a:solidFill>
                              <a:latin typeface="Cambria Math" panose="02040503050406030204" pitchFamily="18" charset="0"/>
                            </a:rPr>
                          </m:ctrlPr>
                        </m:dPr>
                        <m:e>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𝑂</m:t>
                              </m:r>
                            </m:e>
                            <m:sub>
                              <m:r>
                                <a:rPr lang="en-US" sz="2400" b="0" i="1" smtClean="0">
                                  <a:solidFill>
                                    <a:schemeClr val="tx1"/>
                                  </a:solidFill>
                                  <a:latin typeface="Cambria Math" panose="02040503050406030204" pitchFamily="18" charset="0"/>
                                </a:rPr>
                                <m:t>1</m:t>
                              </m:r>
                            </m:sub>
                          </m:sSub>
                        </m:e>
                      </m:d>
                      <m:r>
                        <a:rPr lang="en-US" sz="2400" b="0" i="1" smtClean="0">
                          <a:solidFill>
                            <a:schemeClr val="tx1"/>
                          </a:solidFill>
                          <a:latin typeface="Cambria Math" panose="02040503050406030204" pitchFamily="18" charset="0"/>
                        </a:rPr>
                        <m:t>≈−0.04</m:t>
                      </m:r>
                    </m:oMath>
                  </m:oMathPara>
                </a14:m>
                <a:endParaRPr lang="en-US" sz="2400" dirty="0">
                  <a:solidFill>
                    <a:schemeClr val="tx1"/>
                  </a:solidFill>
                </a:endParaRPr>
              </a:p>
            </p:txBody>
          </p:sp>
        </mc:Choice>
        <mc:Fallback xmlns="">
          <p:sp>
            <p:nvSpPr>
              <p:cNvPr id="30" name="TextBox 29">
                <a:extLst>
                  <a:ext uri="{FF2B5EF4-FFF2-40B4-BE49-F238E27FC236}">
                    <a16:creationId xmlns:a16="http://schemas.microsoft.com/office/drawing/2014/main" id="{D3366970-6B92-2549-8087-A552EA490BE5}"/>
                  </a:ext>
                </a:extLst>
              </p:cNvPr>
              <p:cNvSpPr txBox="1">
                <a:spLocks noRot="1" noChangeAspect="1" noMove="1" noResize="1" noEditPoints="1" noAdjustHandles="1" noChangeArrowheads="1" noChangeShapeType="1" noTextEdit="1"/>
              </p:cNvSpPr>
              <p:nvPr/>
            </p:nvSpPr>
            <p:spPr>
              <a:xfrm>
                <a:off x="9123117" y="4664253"/>
                <a:ext cx="2220608" cy="461665"/>
              </a:xfrm>
              <a:prstGeom prst="rect">
                <a:avLst/>
              </a:prstGeom>
              <a:blipFill>
                <a:blip r:embed="rId14"/>
                <a:stretch>
                  <a:fillRect/>
                </a:stretch>
              </a:blipFill>
            </p:spPr>
            <p:txBody>
              <a:bodyPr/>
              <a:lstStyle/>
              <a:p>
                <a:r>
                  <a:rPr lang="en-US">
                    <a:noFill/>
                  </a:rPr>
                  <a:t> </a:t>
                </a:r>
              </a:p>
            </p:txBody>
          </p:sp>
        </mc:Fallback>
      </mc:AlternateContent>
      <p:sp>
        <p:nvSpPr>
          <p:cNvPr id="31" name="TextBox 30">
            <a:extLst>
              <a:ext uri="{FF2B5EF4-FFF2-40B4-BE49-F238E27FC236}">
                <a16:creationId xmlns:a16="http://schemas.microsoft.com/office/drawing/2014/main" id="{764E8031-177E-FC46-AEC7-C56D53284180}"/>
              </a:ext>
            </a:extLst>
          </p:cNvPr>
          <p:cNvSpPr txBox="1"/>
          <p:nvPr/>
        </p:nvSpPr>
        <p:spPr>
          <a:xfrm>
            <a:off x="8154731" y="1115550"/>
            <a:ext cx="2970470" cy="923330"/>
          </a:xfrm>
          <a:prstGeom prst="rect">
            <a:avLst/>
          </a:prstGeom>
          <a:noFill/>
        </p:spPr>
        <p:txBody>
          <a:bodyPr wrap="square" rtlCol="0">
            <a:spAutoFit/>
          </a:bodyPr>
          <a:lstStyle/>
          <a:p>
            <a:r>
              <a:rPr lang="en-US" dirty="0">
                <a:latin typeface="Helvetica" pitchFamily="2" charset="0"/>
              </a:rPr>
              <a:t>The left hand part is still the gradient of the Sigmoid function.</a:t>
            </a:r>
          </a:p>
        </p:txBody>
      </p:sp>
    </p:spTree>
    <p:extLst>
      <p:ext uri="{BB962C8B-B14F-4D97-AF65-F5344CB8AC3E}">
        <p14:creationId xmlns:p14="http://schemas.microsoft.com/office/powerpoint/2010/main" val="1274818647"/>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a:xfrm>
            <a:off x="422536" y="27251"/>
            <a:ext cx="10058400" cy="1371600"/>
          </a:xfrm>
        </p:spPr>
        <p:txBody>
          <a:bodyPr/>
          <a:lstStyle/>
          <a:p>
            <a:r>
              <a:rPr lang="en-US" dirty="0">
                <a:latin typeface="Helvetica" pitchFamily="2" charset="0"/>
              </a:rPr>
              <a:t>Back Propagation Example</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p:txBody>
          <a:bodyPr>
            <a:normAutofit/>
          </a:bodyPr>
          <a:lstStyle/>
          <a:p>
            <a:endParaRPr lang="en-US" sz="2400" dirty="0">
              <a:latin typeface="Helvetica" pitchFamily="2" charset="0"/>
            </a:endParaRPr>
          </a:p>
          <a:p>
            <a:pPr marL="0" indent="0">
              <a:buNone/>
            </a:pPr>
            <a:endParaRPr lang="en-US" sz="2400" dirty="0">
              <a:latin typeface="Helvetica" pitchFamily="2" charset="0"/>
            </a:endParaRPr>
          </a:p>
        </p:txBody>
      </p:sp>
      <p:grpSp>
        <p:nvGrpSpPr>
          <p:cNvPr id="4" name="Group 3">
            <a:extLst>
              <a:ext uri="{FF2B5EF4-FFF2-40B4-BE49-F238E27FC236}">
                <a16:creationId xmlns:a16="http://schemas.microsoft.com/office/drawing/2014/main" id="{F2289EC0-BEE5-C54C-941C-D1D22C501FE9}"/>
              </a:ext>
            </a:extLst>
          </p:cNvPr>
          <p:cNvGrpSpPr/>
          <p:nvPr/>
        </p:nvGrpSpPr>
        <p:grpSpPr>
          <a:xfrm>
            <a:off x="1066799" y="2654306"/>
            <a:ext cx="8459767" cy="3092895"/>
            <a:chOff x="3375581" y="2991232"/>
            <a:chExt cx="4589912" cy="2034562"/>
          </a:xfrm>
        </p:grpSpPr>
        <p:sp>
          <p:nvSpPr>
            <p:cNvPr id="14" name="Oval 13">
              <a:extLst>
                <a:ext uri="{FF2B5EF4-FFF2-40B4-BE49-F238E27FC236}">
                  <a16:creationId xmlns:a16="http://schemas.microsoft.com/office/drawing/2014/main" id="{E74544D5-EB92-D349-B000-DF8E15FD9E07}"/>
                </a:ext>
              </a:extLst>
            </p:cNvPr>
            <p:cNvSpPr/>
            <p:nvPr/>
          </p:nvSpPr>
          <p:spPr>
            <a:xfrm>
              <a:off x="3375582" y="2991232"/>
              <a:ext cx="938637" cy="825956"/>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0.35</a:t>
              </a:r>
            </a:p>
          </p:txBody>
        </p:sp>
        <p:sp>
          <p:nvSpPr>
            <p:cNvPr id="15" name="Oval 14">
              <a:extLst>
                <a:ext uri="{FF2B5EF4-FFF2-40B4-BE49-F238E27FC236}">
                  <a16:creationId xmlns:a16="http://schemas.microsoft.com/office/drawing/2014/main" id="{F521F1DA-EC70-7F4B-9BE4-67D2FF50F7D7}"/>
                </a:ext>
              </a:extLst>
            </p:cNvPr>
            <p:cNvSpPr/>
            <p:nvPr/>
          </p:nvSpPr>
          <p:spPr>
            <a:xfrm>
              <a:off x="3375581" y="4199838"/>
              <a:ext cx="938637" cy="825956"/>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0.9</a:t>
              </a:r>
            </a:p>
          </p:txBody>
        </p:sp>
        <p:sp>
          <p:nvSpPr>
            <p:cNvPr id="16" name="Oval 15">
              <a:extLst>
                <a:ext uri="{FF2B5EF4-FFF2-40B4-BE49-F238E27FC236}">
                  <a16:creationId xmlns:a16="http://schemas.microsoft.com/office/drawing/2014/main" id="{9E2F0B38-4A5D-F14A-80F5-1268744DDA8E}"/>
                </a:ext>
              </a:extLst>
            </p:cNvPr>
            <p:cNvSpPr/>
            <p:nvPr/>
          </p:nvSpPr>
          <p:spPr>
            <a:xfrm>
              <a:off x="5285344" y="3001391"/>
              <a:ext cx="938637" cy="825956"/>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0.68</a:t>
              </a:r>
            </a:p>
          </p:txBody>
        </p:sp>
        <p:sp>
          <p:nvSpPr>
            <p:cNvPr id="17" name="Oval 16">
              <a:extLst>
                <a:ext uri="{FF2B5EF4-FFF2-40B4-BE49-F238E27FC236}">
                  <a16:creationId xmlns:a16="http://schemas.microsoft.com/office/drawing/2014/main" id="{E0DB1823-4CEA-3A4C-B00D-9089ECD8926D}"/>
                </a:ext>
              </a:extLst>
            </p:cNvPr>
            <p:cNvSpPr/>
            <p:nvPr/>
          </p:nvSpPr>
          <p:spPr>
            <a:xfrm>
              <a:off x="5285344" y="4199838"/>
              <a:ext cx="938637" cy="825956"/>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0.66</a:t>
              </a:r>
            </a:p>
          </p:txBody>
        </p:sp>
        <p:sp>
          <p:nvSpPr>
            <p:cNvPr id="18" name="Oval 17">
              <a:extLst>
                <a:ext uri="{FF2B5EF4-FFF2-40B4-BE49-F238E27FC236}">
                  <a16:creationId xmlns:a16="http://schemas.microsoft.com/office/drawing/2014/main" id="{212D0EF4-CDAF-3E48-9762-96B3A0BFDBFE}"/>
                </a:ext>
              </a:extLst>
            </p:cNvPr>
            <p:cNvSpPr/>
            <p:nvPr/>
          </p:nvSpPr>
          <p:spPr>
            <a:xfrm>
              <a:off x="7026856" y="3613735"/>
              <a:ext cx="938637" cy="825956"/>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0.69</a:t>
              </a:r>
            </a:p>
          </p:txBody>
        </p:sp>
        <p:cxnSp>
          <p:nvCxnSpPr>
            <p:cNvPr id="19" name="Straight Arrow Connector 18">
              <a:extLst>
                <a:ext uri="{FF2B5EF4-FFF2-40B4-BE49-F238E27FC236}">
                  <a16:creationId xmlns:a16="http://schemas.microsoft.com/office/drawing/2014/main" id="{904FB72E-F32B-4C40-B12A-58ED7C24BC10}"/>
                </a:ext>
              </a:extLst>
            </p:cNvPr>
            <p:cNvCxnSpPr>
              <a:stCxn id="14" idx="6"/>
              <a:endCxn id="16" idx="2"/>
            </p:cNvCxnSpPr>
            <p:nvPr/>
          </p:nvCxnSpPr>
          <p:spPr>
            <a:xfrm>
              <a:off x="4314219" y="3404210"/>
              <a:ext cx="971125" cy="10159"/>
            </a:xfrm>
            <a:prstGeom prst="straightConnector1">
              <a:avLst/>
            </a:prstGeom>
            <a:solidFill>
              <a:srgbClr val="FF0000"/>
            </a:solidFill>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0EAAED42-6560-7A4C-A1DB-DC39FB8DC617}"/>
                </a:ext>
              </a:extLst>
            </p:cNvPr>
            <p:cNvCxnSpPr/>
            <p:nvPr/>
          </p:nvCxnSpPr>
          <p:spPr>
            <a:xfrm>
              <a:off x="4314219" y="4619991"/>
              <a:ext cx="971125" cy="10159"/>
            </a:xfrm>
            <a:prstGeom prst="straightConnector1">
              <a:avLst/>
            </a:prstGeom>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5DD30C84-2C74-EC49-87EE-7653B34BD18B}"/>
                </a:ext>
              </a:extLst>
            </p:cNvPr>
            <p:cNvCxnSpPr>
              <a:cxnSpLocks/>
              <a:endCxn id="18" idx="2"/>
            </p:cNvCxnSpPr>
            <p:nvPr/>
          </p:nvCxnSpPr>
          <p:spPr>
            <a:xfrm>
              <a:off x="6223981" y="3442259"/>
              <a:ext cx="802875" cy="584454"/>
            </a:xfrm>
            <a:prstGeom prst="straightConnector1">
              <a:avLst/>
            </a:prstGeom>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FF3F8198-7A53-2A45-B950-88C6270E9670}"/>
                </a:ext>
              </a:extLst>
            </p:cNvPr>
            <p:cNvCxnSpPr>
              <a:cxnSpLocks/>
              <a:endCxn id="18" idx="2"/>
            </p:cNvCxnSpPr>
            <p:nvPr/>
          </p:nvCxnSpPr>
          <p:spPr>
            <a:xfrm flipV="1">
              <a:off x="6223981" y="4026713"/>
              <a:ext cx="802875" cy="588198"/>
            </a:xfrm>
            <a:prstGeom prst="straightConnector1">
              <a:avLst/>
            </a:prstGeom>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25B65946-CE70-9244-905F-BFE49F6C6ABD}"/>
                </a:ext>
              </a:extLst>
            </p:cNvPr>
            <p:cNvCxnSpPr>
              <a:cxnSpLocks/>
              <a:stCxn id="14" idx="6"/>
              <a:endCxn id="17" idx="1"/>
            </p:cNvCxnSpPr>
            <p:nvPr/>
          </p:nvCxnSpPr>
          <p:spPr>
            <a:xfrm>
              <a:off x="4314219" y="3404210"/>
              <a:ext cx="1108585" cy="916586"/>
            </a:xfrm>
            <a:prstGeom prst="straightConnector1">
              <a:avLst/>
            </a:prstGeom>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51F8FD80-36AF-EE45-976A-709D04550509}"/>
                </a:ext>
              </a:extLst>
            </p:cNvPr>
            <p:cNvCxnSpPr>
              <a:cxnSpLocks/>
              <a:stCxn id="15" idx="6"/>
              <a:endCxn id="16" idx="3"/>
            </p:cNvCxnSpPr>
            <p:nvPr/>
          </p:nvCxnSpPr>
          <p:spPr>
            <a:xfrm flipV="1">
              <a:off x="4314218" y="3706389"/>
              <a:ext cx="1108586" cy="906427"/>
            </a:xfrm>
            <a:prstGeom prst="straightConnector1">
              <a:avLst/>
            </a:prstGeom>
            <a:solidFill>
              <a:srgbClr val="FF0000"/>
            </a:solidFill>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BB0733E6-4BD7-8F4A-9505-E48C6EE57679}"/>
                  </a:ext>
                </a:extLst>
              </p:cNvPr>
              <p:cNvSpPr txBox="1"/>
              <p:nvPr/>
            </p:nvSpPr>
            <p:spPr>
              <a:xfrm>
                <a:off x="3000051" y="2772304"/>
                <a:ext cx="1449692" cy="4308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𝑤</m:t>
                          </m:r>
                        </m:e>
                        <m:sub>
                          <m:r>
                            <a:rPr lang="en-US" sz="2200" b="0" i="1" smtClean="0">
                              <a:latin typeface="Cambria Math" panose="02040503050406030204" pitchFamily="18" charset="0"/>
                            </a:rPr>
                            <m:t>1</m:t>
                          </m:r>
                        </m:sub>
                      </m:sSub>
                      <m:r>
                        <a:rPr lang="en-US" sz="2200" b="0" i="1" smtClean="0">
                          <a:latin typeface="Cambria Math" panose="02040503050406030204" pitchFamily="18" charset="0"/>
                        </a:rPr>
                        <m:t>=0.10</m:t>
                      </m:r>
                    </m:oMath>
                  </m:oMathPara>
                </a14:m>
                <a:endParaRPr lang="en-US" sz="2200" dirty="0"/>
              </a:p>
            </p:txBody>
          </p:sp>
        </mc:Choice>
        <mc:Fallback xmlns="">
          <p:sp>
            <p:nvSpPr>
              <p:cNvPr id="28" name="TextBox 27">
                <a:extLst>
                  <a:ext uri="{FF2B5EF4-FFF2-40B4-BE49-F238E27FC236}">
                    <a16:creationId xmlns:a16="http://schemas.microsoft.com/office/drawing/2014/main" id="{BB0733E6-4BD7-8F4A-9505-E48C6EE57679}"/>
                  </a:ext>
                </a:extLst>
              </p:cNvPr>
              <p:cNvSpPr txBox="1">
                <a:spLocks noRot="1" noChangeAspect="1" noMove="1" noResize="1" noEditPoints="1" noAdjustHandles="1" noChangeArrowheads="1" noChangeShapeType="1" noTextEdit="1"/>
              </p:cNvSpPr>
              <p:nvPr/>
            </p:nvSpPr>
            <p:spPr>
              <a:xfrm>
                <a:off x="3000051" y="2772304"/>
                <a:ext cx="1449692" cy="430887"/>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26C39DDA-A519-4D4F-A47D-D40ADAB1EF70}"/>
                  </a:ext>
                </a:extLst>
              </p:cNvPr>
              <p:cNvSpPr txBox="1"/>
              <p:nvPr/>
            </p:nvSpPr>
            <p:spPr>
              <a:xfrm>
                <a:off x="2988090" y="5125918"/>
                <a:ext cx="1239698" cy="430887"/>
              </a:xfrm>
              <a:prstGeom prst="rect">
                <a:avLst/>
              </a:prstGeom>
              <a:noFill/>
            </p:spPr>
            <p:txBody>
              <a:bodyPr wrap="none" rtlCol="0">
                <a:spAutoFit/>
              </a:bodyPr>
              <a:lstStyle/>
              <a:p>
                <a14:m>
                  <m:oMath xmlns:m="http://schemas.openxmlformats.org/officeDocument/2006/math">
                    <m:sSub>
                      <m:sSubPr>
                        <m:ctrlPr>
                          <a:rPr lang="en-US" sz="2200" b="0" i="1" smtClean="0">
                            <a:latin typeface="Cambria Math" panose="02040503050406030204" pitchFamily="18" charset="0"/>
                            <a:ea typeface="Cambria Math" panose="02040503050406030204" pitchFamily="18" charset="0"/>
                          </a:rPr>
                        </m:ctrlPr>
                      </m:sSubPr>
                      <m:e>
                        <m:r>
                          <a:rPr lang="en-US" sz="2200" b="0" i="1" smtClean="0">
                            <a:latin typeface="Cambria Math" panose="02040503050406030204" pitchFamily="18" charset="0"/>
                            <a:ea typeface="Cambria Math" panose="02040503050406030204" pitchFamily="18" charset="0"/>
                          </a:rPr>
                          <m:t>𝑤</m:t>
                        </m:r>
                      </m:e>
                      <m:sub>
                        <m:r>
                          <a:rPr lang="en-US" sz="2200" b="0" i="1" smtClean="0">
                            <a:latin typeface="Cambria Math" panose="02040503050406030204" pitchFamily="18" charset="0"/>
                            <a:ea typeface="Cambria Math" panose="02040503050406030204" pitchFamily="18" charset="0"/>
                          </a:rPr>
                          <m:t>4</m:t>
                        </m:r>
                      </m:sub>
                    </m:sSub>
                  </m:oMath>
                </a14:m>
                <a:r>
                  <a:rPr lang="en-US" sz="2200" dirty="0">
                    <a:latin typeface="Cambria Math" panose="02040503050406030204" pitchFamily="18" charset="0"/>
                    <a:ea typeface="Cambria Math" panose="02040503050406030204" pitchFamily="18" charset="0"/>
                  </a:rPr>
                  <a:t>=0.60</a:t>
                </a:r>
              </a:p>
            </p:txBody>
          </p:sp>
        </mc:Choice>
        <mc:Fallback xmlns="">
          <p:sp>
            <p:nvSpPr>
              <p:cNvPr id="29" name="TextBox 28">
                <a:extLst>
                  <a:ext uri="{FF2B5EF4-FFF2-40B4-BE49-F238E27FC236}">
                    <a16:creationId xmlns:a16="http://schemas.microsoft.com/office/drawing/2014/main" id="{26C39DDA-A519-4D4F-A47D-D40ADAB1EF70}"/>
                  </a:ext>
                </a:extLst>
              </p:cNvPr>
              <p:cNvSpPr txBox="1">
                <a:spLocks noRot="1" noChangeAspect="1" noMove="1" noResize="1" noEditPoints="1" noAdjustHandles="1" noChangeArrowheads="1" noChangeShapeType="1" noTextEdit="1"/>
              </p:cNvSpPr>
              <p:nvPr/>
            </p:nvSpPr>
            <p:spPr>
              <a:xfrm>
                <a:off x="2988090" y="5125918"/>
                <a:ext cx="1239698" cy="430887"/>
              </a:xfrm>
              <a:prstGeom prst="rect">
                <a:avLst/>
              </a:prstGeom>
              <a:blipFill>
                <a:blip r:embed="rId3"/>
                <a:stretch>
                  <a:fillRect t="-8571" r="-4040" b="-25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37663B59-496B-7949-B018-1E24CA72E070}"/>
                  </a:ext>
                </a:extLst>
              </p:cNvPr>
              <p:cNvSpPr txBox="1"/>
              <p:nvPr/>
            </p:nvSpPr>
            <p:spPr>
              <a:xfrm>
                <a:off x="6698499" y="3201761"/>
                <a:ext cx="1373261" cy="430887"/>
              </a:xfrm>
              <a:prstGeom prst="rect">
                <a:avLst/>
              </a:prstGeom>
              <a:noFill/>
            </p:spPr>
            <p:txBody>
              <a:bodyPr wrap="none" rtlCol="0">
                <a:spAutoFit/>
              </a:bodyPr>
              <a:lstStyle/>
              <a:p>
                <a14:m>
                  <m:oMath xmlns:m="http://schemas.openxmlformats.org/officeDocument/2006/math">
                    <m:sSub>
                      <m:sSubPr>
                        <m:ctrlPr>
                          <a:rPr lang="en-US" sz="2200" b="0" i="1" smtClean="0">
                            <a:latin typeface="Cambria Math" panose="02040503050406030204" pitchFamily="18" charset="0"/>
                            <a:ea typeface="Cambria Math" panose="02040503050406030204" pitchFamily="18" charset="0"/>
                          </a:rPr>
                        </m:ctrlPr>
                      </m:sSubPr>
                      <m:e>
                        <m:r>
                          <a:rPr lang="en-US" sz="2200" b="0" i="1" smtClean="0">
                            <a:latin typeface="Cambria Math" panose="02040503050406030204" pitchFamily="18" charset="0"/>
                            <a:ea typeface="Cambria Math" panose="02040503050406030204" pitchFamily="18" charset="0"/>
                          </a:rPr>
                          <m:t>𝑤</m:t>
                        </m:r>
                      </m:e>
                      <m:sub>
                        <m:r>
                          <a:rPr lang="en-US" sz="2200" b="0" i="1" smtClean="0">
                            <a:latin typeface="Cambria Math" panose="02040503050406030204" pitchFamily="18" charset="0"/>
                            <a:ea typeface="Cambria Math" panose="02040503050406030204" pitchFamily="18" charset="0"/>
                          </a:rPr>
                          <m:t>5</m:t>
                        </m:r>
                      </m:sub>
                    </m:sSub>
                  </m:oMath>
                </a14:m>
                <a:r>
                  <a:rPr lang="en-US" sz="2200" dirty="0">
                    <a:latin typeface="Cambria Math" panose="02040503050406030204" pitchFamily="18" charset="0"/>
                    <a:ea typeface="Cambria Math" panose="02040503050406030204" pitchFamily="18" charset="0"/>
                  </a:rPr>
                  <a:t> = 0.27</a:t>
                </a:r>
              </a:p>
            </p:txBody>
          </p:sp>
        </mc:Choice>
        <mc:Fallback xmlns="">
          <p:sp>
            <p:nvSpPr>
              <p:cNvPr id="32" name="TextBox 31">
                <a:extLst>
                  <a:ext uri="{FF2B5EF4-FFF2-40B4-BE49-F238E27FC236}">
                    <a16:creationId xmlns:a16="http://schemas.microsoft.com/office/drawing/2014/main" id="{37663B59-496B-7949-B018-1E24CA72E070}"/>
                  </a:ext>
                </a:extLst>
              </p:cNvPr>
              <p:cNvSpPr txBox="1">
                <a:spLocks noRot="1" noChangeAspect="1" noMove="1" noResize="1" noEditPoints="1" noAdjustHandles="1" noChangeArrowheads="1" noChangeShapeType="1" noTextEdit="1"/>
              </p:cNvSpPr>
              <p:nvPr/>
            </p:nvSpPr>
            <p:spPr>
              <a:xfrm>
                <a:off x="6698499" y="3201761"/>
                <a:ext cx="1373261" cy="430887"/>
              </a:xfrm>
              <a:prstGeom prst="rect">
                <a:avLst/>
              </a:prstGeom>
              <a:blipFill>
                <a:blip r:embed="rId4"/>
                <a:stretch>
                  <a:fillRect t="-8824" r="-3636" b="-2941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C68DF134-F471-7946-A598-A6E86653C083}"/>
                  </a:ext>
                </a:extLst>
              </p:cNvPr>
              <p:cNvSpPr txBox="1"/>
              <p:nvPr/>
            </p:nvSpPr>
            <p:spPr>
              <a:xfrm>
                <a:off x="6698499" y="4778776"/>
                <a:ext cx="1456232" cy="4308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𝑤</m:t>
                          </m:r>
                        </m:e>
                        <m:sub>
                          <m:r>
                            <a:rPr lang="en-US" sz="2200" b="0" i="1" smtClean="0">
                              <a:latin typeface="Cambria Math" panose="02040503050406030204" pitchFamily="18" charset="0"/>
                            </a:rPr>
                            <m:t>6</m:t>
                          </m:r>
                        </m:sub>
                      </m:sSub>
                      <m:r>
                        <a:rPr lang="en-US" sz="2200" b="0" i="1" smtClean="0">
                          <a:latin typeface="Cambria Math" panose="02040503050406030204" pitchFamily="18" charset="0"/>
                        </a:rPr>
                        <m:t>=</m:t>
                      </m:r>
                      <m:r>
                        <a:rPr lang="en-US" sz="2200" b="0" i="1" smtClean="0">
                          <a:solidFill>
                            <a:schemeClr val="tx1"/>
                          </a:solidFill>
                          <a:latin typeface="Cambria Math" panose="02040503050406030204" pitchFamily="18" charset="0"/>
                        </a:rPr>
                        <m:t>0.87</m:t>
                      </m:r>
                    </m:oMath>
                  </m:oMathPara>
                </a14:m>
                <a:endParaRPr lang="en-US" sz="2200" dirty="0"/>
              </a:p>
            </p:txBody>
          </p:sp>
        </mc:Choice>
        <mc:Fallback xmlns="">
          <p:sp>
            <p:nvSpPr>
              <p:cNvPr id="33" name="TextBox 32">
                <a:extLst>
                  <a:ext uri="{FF2B5EF4-FFF2-40B4-BE49-F238E27FC236}">
                    <a16:creationId xmlns:a16="http://schemas.microsoft.com/office/drawing/2014/main" id="{C68DF134-F471-7946-A598-A6E86653C083}"/>
                  </a:ext>
                </a:extLst>
              </p:cNvPr>
              <p:cNvSpPr txBox="1">
                <a:spLocks noRot="1" noChangeAspect="1" noMove="1" noResize="1" noEditPoints="1" noAdjustHandles="1" noChangeArrowheads="1" noChangeShapeType="1" noTextEdit="1"/>
              </p:cNvSpPr>
              <p:nvPr/>
            </p:nvSpPr>
            <p:spPr>
              <a:xfrm>
                <a:off x="6698499" y="4778776"/>
                <a:ext cx="1456232" cy="430887"/>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Content Placeholder 2">
                <a:extLst>
                  <a:ext uri="{FF2B5EF4-FFF2-40B4-BE49-F238E27FC236}">
                    <a16:creationId xmlns:a16="http://schemas.microsoft.com/office/drawing/2014/main" id="{9EDBD7F6-A329-774F-8090-73CBB6B6EE1A}"/>
                  </a:ext>
                </a:extLst>
              </p:cNvPr>
              <p:cNvSpPr txBox="1">
                <a:spLocks/>
              </p:cNvSpPr>
              <p:nvPr/>
            </p:nvSpPr>
            <p:spPr>
              <a:xfrm>
                <a:off x="5953987" y="2513578"/>
                <a:ext cx="878543" cy="49127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b="0" i="1" dirty="0" smtClean="0">
                              <a:solidFill>
                                <a:schemeClr val="tx1"/>
                              </a:solidFill>
                              <a:latin typeface="Cambria Math" panose="02040503050406030204" pitchFamily="18" charset="0"/>
                            </a:rPr>
                          </m:ctrlPr>
                        </m:sSubPr>
                        <m:e>
                          <m:r>
                            <a:rPr lang="en-US" i="1" dirty="0" smtClean="0">
                              <a:solidFill>
                                <a:schemeClr val="tx1"/>
                              </a:solidFill>
                              <a:latin typeface="Cambria Math" panose="02040503050406030204" pitchFamily="18" charset="0"/>
                            </a:rPr>
                            <m:t>𝐻</m:t>
                          </m:r>
                        </m:e>
                        <m:sub>
                          <m:r>
                            <a:rPr lang="en-US" i="1" dirty="0" smtClean="0">
                              <a:solidFill>
                                <a:schemeClr val="tx1"/>
                              </a:solidFill>
                              <a:latin typeface="Cambria Math" panose="02040503050406030204" pitchFamily="18" charset="0"/>
                            </a:rPr>
                            <m:t>1</m:t>
                          </m:r>
                        </m:sub>
                      </m:sSub>
                    </m:oMath>
                  </m:oMathPara>
                </a14:m>
                <a:endParaRPr lang="en-US" dirty="0"/>
              </a:p>
            </p:txBody>
          </p:sp>
        </mc:Choice>
        <mc:Fallback xmlns="">
          <p:sp>
            <p:nvSpPr>
              <p:cNvPr id="34" name="Content Placeholder 2">
                <a:extLst>
                  <a:ext uri="{FF2B5EF4-FFF2-40B4-BE49-F238E27FC236}">
                    <a16:creationId xmlns:a16="http://schemas.microsoft.com/office/drawing/2014/main" id="{9EDBD7F6-A329-774F-8090-73CBB6B6EE1A}"/>
                  </a:ext>
                </a:extLst>
              </p:cNvPr>
              <p:cNvSpPr txBox="1">
                <a:spLocks noRot="1" noChangeAspect="1" noMove="1" noResize="1" noEditPoints="1" noAdjustHandles="1" noChangeArrowheads="1" noChangeShapeType="1" noTextEdit="1"/>
              </p:cNvSpPr>
              <p:nvPr/>
            </p:nvSpPr>
            <p:spPr>
              <a:xfrm>
                <a:off x="5953987" y="2513578"/>
                <a:ext cx="878543" cy="491270"/>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Content Placeholder 2">
                <a:extLst>
                  <a:ext uri="{FF2B5EF4-FFF2-40B4-BE49-F238E27FC236}">
                    <a16:creationId xmlns:a16="http://schemas.microsoft.com/office/drawing/2014/main" id="{9D8CC347-2FA3-E24F-9CB3-9A70A2102FC0}"/>
                  </a:ext>
                </a:extLst>
              </p:cNvPr>
              <p:cNvSpPr txBox="1">
                <a:spLocks/>
              </p:cNvSpPr>
              <p:nvPr/>
            </p:nvSpPr>
            <p:spPr>
              <a:xfrm>
                <a:off x="5875254" y="4260448"/>
                <a:ext cx="878543" cy="49127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b="0" i="1" dirty="0" smtClean="0">
                              <a:solidFill>
                                <a:schemeClr val="tx1"/>
                              </a:solidFill>
                              <a:latin typeface="Cambria Math" panose="02040503050406030204" pitchFamily="18" charset="0"/>
                            </a:rPr>
                          </m:ctrlPr>
                        </m:sSubPr>
                        <m:e>
                          <m:r>
                            <a:rPr lang="en-US" i="1" dirty="0" smtClean="0">
                              <a:solidFill>
                                <a:schemeClr val="tx1"/>
                              </a:solidFill>
                              <a:latin typeface="Cambria Math" panose="02040503050406030204" pitchFamily="18" charset="0"/>
                            </a:rPr>
                            <m:t>𝐻</m:t>
                          </m:r>
                        </m:e>
                        <m:sub>
                          <m:r>
                            <a:rPr lang="en-US" b="0" i="1" dirty="0" smtClean="0">
                              <a:solidFill>
                                <a:schemeClr val="tx1"/>
                              </a:solidFill>
                              <a:latin typeface="Cambria Math" panose="02040503050406030204" pitchFamily="18" charset="0"/>
                            </a:rPr>
                            <m:t>2</m:t>
                          </m:r>
                        </m:sub>
                      </m:sSub>
                    </m:oMath>
                  </m:oMathPara>
                </a14:m>
                <a:endParaRPr lang="en-US" dirty="0"/>
              </a:p>
            </p:txBody>
          </p:sp>
        </mc:Choice>
        <mc:Fallback xmlns="">
          <p:sp>
            <p:nvSpPr>
              <p:cNvPr id="35" name="Content Placeholder 2">
                <a:extLst>
                  <a:ext uri="{FF2B5EF4-FFF2-40B4-BE49-F238E27FC236}">
                    <a16:creationId xmlns:a16="http://schemas.microsoft.com/office/drawing/2014/main" id="{9D8CC347-2FA3-E24F-9CB3-9A70A2102FC0}"/>
                  </a:ext>
                </a:extLst>
              </p:cNvPr>
              <p:cNvSpPr txBox="1">
                <a:spLocks noRot="1" noChangeAspect="1" noMove="1" noResize="1" noEditPoints="1" noAdjustHandles="1" noChangeArrowheads="1" noChangeShapeType="1" noTextEdit="1"/>
              </p:cNvSpPr>
              <p:nvPr/>
            </p:nvSpPr>
            <p:spPr>
              <a:xfrm>
                <a:off x="5875254" y="4260448"/>
                <a:ext cx="878543" cy="491270"/>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Content Placeholder 2">
                <a:extLst>
                  <a:ext uri="{FF2B5EF4-FFF2-40B4-BE49-F238E27FC236}">
                    <a16:creationId xmlns:a16="http://schemas.microsoft.com/office/drawing/2014/main" id="{A3511906-2F34-2B4E-898C-BF187B86B7A7}"/>
                  </a:ext>
                </a:extLst>
              </p:cNvPr>
              <p:cNvSpPr txBox="1">
                <a:spLocks/>
              </p:cNvSpPr>
              <p:nvPr/>
            </p:nvSpPr>
            <p:spPr>
              <a:xfrm>
                <a:off x="9087294" y="3314198"/>
                <a:ext cx="878543" cy="49127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b="0" i="1" dirty="0" smtClean="0">
                              <a:solidFill>
                                <a:schemeClr val="tx1"/>
                              </a:solidFill>
                              <a:latin typeface="Cambria Math" panose="02040503050406030204" pitchFamily="18" charset="0"/>
                            </a:rPr>
                          </m:ctrlPr>
                        </m:sSubPr>
                        <m:e>
                          <m:r>
                            <a:rPr lang="en-US" b="0" i="1" dirty="0" smtClean="0">
                              <a:solidFill>
                                <a:schemeClr val="tx1"/>
                              </a:solidFill>
                              <a:latin typeface="Cambria Math" panose="02040503050406030204" pitchFamily="18" charset="0"/>
                            </a:rPr>
                            <m:t>𝑂</m:t>
                          </m:r>
                        </m:e>
                        <m:sub>
                          <m:r>
                            <a:rPr lang="en-US" i="1" dirty="0" smtClean="0">
                              <a:solidFill>
                                <a:schemeClr val="tx1"/>
                              </a:solidFill>
                              <a:latin typeface="Cambria Math" panose="02040503050406030204" pitchFamily="18" charset="0"/>
                            </a:rPr>
                            <m:t>1</m:t>
                          </m:r>
                        </m:sub>
                      </m:sSub>
                    </m:oMath>
                  </m:oMathPara>
                </a14:m>
                <a:endParaRPr lang="en-US" dirty="0"/>
              </a:p>
            </p:txBody>
          </p:sp>
        </mc:Choice>
        <mc:Fallback xmlns="">
          <p:sp>
            <p:nvSpPr>
              <p:cNvPr id="36" name="Content Placeholder 2">
                <a:extLst>
                  <a:ext uri="{FF2B5EF4-FFF2-40B4-BE49-F238E27FC236}">
                    <a16:creationId xmlns:a16="http://schemas.microsoft.com/office/drawing/2014/main" id="{A3511906-2F34-2B4E-898C-BF187B86B7A7}"/>
                  </a:ext>
                </a:extLst>
              </p:cNvPr>
              <p:cNvSpPr txBox="1">
                <a:spLocks noRot="1" noChangeAspect="1" noMove="1" noResize="1" noEditPoints="1" noAdjustHandles="1" noChangeArrowheads="1" noChangeShapeType="1" noTextEdit="1"/>
              </p:cNvSpPr>
              <p:nvPr/>
            </p:nvSpPr>
            <p:spPr>
              <a:xfrm>
                <a:off x="9087294" y="3314198"/>
                <a:ext cx="878543" cy="491270"/>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Content Placeholder 2">
                <a:extLst>
                  <a:ext uri="{FF2B5EF4-FFF2-40B4-BE49-F238E27FC236}">
                    <a16:creationId xmlns:a16="http://schemas.microsoft.com/office/drawing/2014/main" id="{E6FE47F3-203E-1C4C-BBDE-FEE31023C960}"/>
                  </a:ext>
                </a:extLst>
              </p:cNvPr>
              <p:cNvSpPr txBox="1">
                <a:spLocks/>
              </p:cNvSpPr>
              <p:nvPr/>
            </p:nvSpPr>
            <p:spPr>
              <a:xfrm>
                <a:off x="460243" y="2972616"/>
                <a:ext cx="878543" cy="49127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𝐼</m:t>
                          </m:r>
                        </m:e>
                        <m:sub>
                          <m:r>
                            <a:rPr lang="en-US" i="1" dirty="0" smtClean="0">
                              <a:latin typeface="Cambria Math" panose="02040503050406030204" pitchFamily="18" charset="0"/>
                            </a:rPr>
                            <m:t>1</m:t>
                          </m:r>
                        </m:sub>
                      </m:sSub>
                    </m:oMath>
                  </m:oMathPara>
                </a14:m>
                <a:endParaRPr lang="en-US" dirty="0"/>
              </a:p>
            </p:txBody>
          </p:sp>
        </mc:Choice>
        <mc:Fallback xmlns="">
          <p:sp>
            <p:nvSpPr>
              <p:cNvPr id="37" name="Content Placeholder 2">
                <a:extLst>
                  <a:ext uri="{FF2B5EF4-FFF2-40B4-BE49-F238E27FC236}">
                    <a16:creationId xmlns:a16="http://schemas.microsoft.com/office/drawing/2014/main" id="{E6FE47F3-203E-1C4C-BBDE-FEE31023C960}"/>
                  </a:ext>
                </a:extLst>
              </p:cNvPr>
              <p:cNvSpPr txBox="1">
                <a:spLocks noRot="1" noChangeAspect="1" noMove="1" noResize="1" noEditPoints="1" noAdjustHandles="1" noChangeArrowheads="1" noChangeShapeType="1" noTextEdit="1"/>
              </p:cNvSpPr>
              <p:nvPr/>
            </p:nvSpPr>
            <p:spPr>
              <a:xfrm>
                <a:off x="460243" y="2972616"/>
                <a:ext cx="878543" cy="491270"/>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Content Placeholder 2">
                <a:extLst>
                  <a:ext uri="{FF2B5EF4-FFF2-40B4-BE49-F238E27FC236}">
                    <a16:creationId xmlns:a16="http://schemas.microsoft.com/office/drawing/2014/main" id="{8DDE642B-DD9F-594F-96A3-C488EC8620DC}"/>
                  </a:ext>
                </a:extLst>
              </p:cNvPr>
              <p:cNvSpPr txBox="1">
                <a:spLocks/>
              </p:cNvSpPr>
              <p:nvPr/>
            </p:nvSpPr>
            <p:spPr>
              <a:xfrm>
                <a:off x="460243" y="4873766"/>
                <a:ext cx="878543" cy="49127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𝐼</m:t>
                          </m:r>
                        </m:e>
                        <m:sub>
                          <m:r>
                            <a:rPr lang="en-US" i="1" dirty="0" smtClean="0">
                              <a:latin typeface="Cambria Math" panose="02040503050406030204" pitchFamily="18" charset="0"/>
                            </a:rPr>
                            <m:t>2</m:t>
                          </m:r>
                        </m:sub>
                      </m:sSub>
                    </m:oMath>
                  </m:oMathPara>
                </a14:m>
                <a:endParaRPr lang="en-US" dirty="0"/>
              </a:p>
            </p:txBody>
          </p:sp>
        </mc:Choice>
        <mc:Fallback xmlns="">
          <p:sp>
            <p:nvSpPr>
              <p:cNvPr id="38" name="Content Placeholder 2">
                <a:extLst>
                  <a:ext uri="{FF2B5EF4-FFF2-40B4-BE49-F238E27FC236}">
                    <a16:creationId xmlns:a16="http://schemas.microsoft.com/office/drawing/2014/main" id="{8DDE642B-DD9F-594F-96A3-C488EC8620DC}"/>
                  </a:ext>
                </a:extLst>
              </p:cNvPr>
              <p:cNvSpPr txBox="1">
                <a:spLocks noRot="1" noChangeAspect="1" noMove="1" noResize="1" noEditPoints="1" noAdjustHandles="1" noChangeArrowheads="1" noChangeShapeType="1" noTextEdit="1"/>
              </p:cNvSpPr>
              <p:nvPr/>
            </p:nvSpPr>
            <p:spPr>
              <a:xfrm>
                <a:off x="460243" y="4873766"/>
                <a:ext cx="878543" cy="491270"/>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F3B050E5-10C6-794C-BDCC-F074D043D9DF}"/>
                  </a:ext>
                </a:extLst>
              </p:cNvPr>
              <p:cNvSpPr txBox="1"/>
              <p:nvPr/>
            </p:nvSpPr>
            <p:spPr>
              <a:xfrm>
                <a:off x="531729" y="1227639"/>
                <a:ext cx="10687050" cy="98655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m:rPr>
                          <m:sty m:val="p"/>
                        </m:rPr>
                        <a:rPr lang="en-US" sz="2400" smtClean="0">
                          <a:latin typeface="Cambria Math" panose="02040503050406030204" pitchFamily="18" charset="0"/>
                        </a:rPr>
                        <m:t>Δ</m:t>
                      </m:r>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𝐻</m:t>
                              </m:r>
                            </m:e>
                            <m:sub>
                              <m:r>
                                <a:rPr lang="en-US" sz="2400" i="1">
                                  <a:latin typeface="Cambria Math" panose="02040503050406030204" pitchFamily="18" charset="0"/>
                                </a:rPr>
                                <m:t>1</m:t>
                              </m:r>
                            </m:sub>
                          </m:sSub>
                        </m:e>
                      </m:d>
                      <m:r>
                        <a:rPr lang="en-US" sz="2400" i="1">
                          <a:latin typeface="Cambria Math" panose="02040503050406030204" pitchFamily="18" charset="0"/>
                        </a:rPr>
                        <m:t>=</m:t>
                      </m:r>
                      <m:r>
                        <a:rPr lang="en-US" sz="2400" b="0" i="1" smtClean="0">
                          <a:latin typeface="Cambria Math" panose="02040503050406030204" pitchFamily="18" charset="0"/>
                        </a:rPr>
                        <m:t>0.68</m:t>
                      </m:r>
                      <m:d>
                        <m:dPr>
                          <m:ctrlPr>
                            <a:rPr lang="en-US" sz="2400" i="1">
                              <a:latin typeface="Cambria Math" panose="02040503050406030204" pitchFamily="18" charset="0"/>
                            </a:rPr>
                          </m:ctrlPr>
                        </m:dPr>
                        <m:e>
                          <m:r>
                            <a:rPr lang="en-US" sz="2400" i="1">
                              <a:latin typeface="Cambria Math" panose="02040503050406030204" pitchFamily="18" charset="0"/>
                            </a:rPr>
                            <m:t>1−</m:t>
                          </m:r>
                          <m:r>
                            <a:rPr lang="en-US" sz="2400" b="0" i="1" smtClean="0">
                              <a:latin typeface="Cambria Math" panose="02040503050406030204" pitchFamily="18" charset="0"/>
                            </a:rPr>
                            <m:t>0.68</m:t>
                          </m:r>
                        </m:e>
                      </m:d>
                      <m:nary>
                        <m:naryPr>
                          <m:chr m:val="∑"/>
                          <m:supHide m:val="on"/>
                          <m:ctrlPr>
                            <a:rPr lang="en-US" sz="2400" i="1">
                              <a:latin typeface="Cambria Math" panose="02040503050406030204" pitchFamily="18" charset="0"/>
                            </a:rPr>
                          </m:ctrlPr>
                        </m:naryPr>
                        <m:sub>
                          <m:r>
                            <a:rPr lang="en-US" sz="2400" i="1">
                              <a:latin typeface="Cambria Math" panose="02040503050406030204" pitchFamily="18" charset="0"/>
                            </a:rPr>
                            <m:t>𝑌</m:t>
                          </m:r>
                        </m:sub>
                        <m:sup/>
                        <m:e>
                          <m:sSub>
                            <m:sSubPr>
                              <m:ctrlPr>
                                <a:rPr lang="en-US" sz="2400" i="1">
                                  <a:latin typeface="Cambria Math" panose="02040503050406030204" pitchFamily="18" charset="0"/>
                                </a:rPr>
                              </m:ctrlPr>
                            </m:sSubPr>
                            <m:e>
                              <m:r>
                                <a:rPr lang="en-US" sz="2400" i="1">
                                  <a:latin typeface="Cambria Math" panose="02040503050406030204" pitchFamily="18" charset="0"/>
                                </a:rPr>
                                <m:t>𝑤</m:t>
                              </m:r>
                            </m:e>
                            <m:sub>
                              <m:sSub>
                                <m:sSubPr>
                                  <m:ctrlPr>
                                    <a:rPr lang="en-US" sz="2400" i="1">
                                      <a:latin typeface="Cambria Math" panose="02040503050406030204" pitchFamily="18" charset="0"/>
                                    </a:rPr>
                                  </m:ctrlPr>
                                </m:sSubPr>
                                <m:e>
                                  <m:r>
                                    <a:rPr lang="en-US" sz="2400" i="1">
                                      <a:latin typeface="Cambria Math" panose="02040503050406030204" pitchFamily="18" charset="0"/>
                                    </a:rPr>
                                    <m:t>𝐻</m:t>
                                  </m:r>
                                </m:e>
                                <m:sub>
                                  <m:r>
                                    <a:rPr lang="en-US" sz="2400" i="1">
                                      <a:latin typeface="Cambria Math" panose="02040503050406030204" pitchFamily="18" charset="0"/>
                                    </a:rPr>
                                    <m:t>1</m:t>
                                  </m:r>
                                </m:sub>
                              </m:sSub>
                              <m:r>
                                <a:rPr lang="en-US" sz="2400" i="1">
                                  <a:latin typeface="Cambria Math" panose="02040503050406030204" pitchFamily="18" charset="0"/>
                                </a:rPr>
                                <m:t>→</m:t>
                              </m:r>
                              <m:r>
                                <a:rPr lang="en-US" sz="2400" i="1">
                                  <a:latin typeface="Cambria Math" panose="02040503050406030204" pitchFamily="18" charset="0"/>
                                </a:rPr>
                                <m:t>𝑌</m:t>
                              </m:r>
                            </m:sub>
                          </m:sSub>
                          <m:r>
                            <m:rPr>
                              <m:sty m:val="p"/>
                            </m:rPr>
                            <a:rPr lang="en-US" sz="2400">
                              <a:latin typeface="Cambria Math" panose="02040503050406030204" pitchFamily="18" charset="0"/>
                            </a:rPr>
                            <m:t>Δ</m:t>
                          </m:r>
                          <m:d>
                            <m:dPr>
                              <m:ctrlPr>
                                <a:rPr lang="en-US" sz="2400" i="1">
                                  <a:latin typeface="Cambria Math" panose="02040503050406030204" pitchFamily="18" charset="0"/>
                                </a:rPr>
                              </m:ctrlPr>
                            </m:dPr>
                            <m:e>
                              <m:r>
                                <a:rPr lang="en-US" sz="2400" i="1">
                                  <a:latin typeface="Cambria Math" panose="02040503050406030204" pitchFamily="18" charset="0"/>
                                </a:rPr>
                                <m:t>𝑌</m:t>
                              </m:r>
                            </m:e>
                          </m:d>
                        </m:e>
                      </m:nary>
                    </m:oMath>
                  </m:oMathPara>
                </a14:m>
                <a:endParaRPr lang="en-US" sz="2400" dirty="0">
                  <a:latin typeface="Helvetica" pitchFamily="2" charset="0"/>
                </a:endParaRPr>
              </a:p>
            </p:txBody>
          </p:sp>
        </mc:Choice>
        <mc:Fallback xmlns="">
          <p:sp>
            <p:nvSpPr>
              <p:cNvPr id="5" name="TextBox 4">
                <a:extLst>
                  <a:ext uri="{FF2B5EF4-FFF2-40B4-BE49-F238E27FC236}">
                    <a16:creationId xmlns:a16="http://schemas.microsoft.com/office/drawing/2014/main" id="{F3B050E5-10C6-794C-BDCC-F074D043D9DF}"/>
                  </a:ext>
                </a:extLst>
              </p:cNvPr>
              <p:cNvSpPr txBox="1">
                <a:spLocks noRot="1" noChangeAspect="1" noMove="1" noResize="1" noEditPoints="1" noAdjustHandles="1" noChangeArrowheads="1" noChangeShapeType="1" noTextEdit="1"/>
              </p:cNvSpPr>
              <p:nvPr/>
            </p:nvSpPr>
            <p:spPr>
              <a:xfrm>
                <a:off x="531729" y="1227639"/>
                <a:ext cx="10687050" cy="986552"/>
              </a:xfrm>
              <a:prstGeom prst="rect">
                <a:avLst/>
              </a:prstGeom>
              <a:blipFill>
                <a:blip r:embed="rId11"/>
                <a:stretch>
                  <a:fillRect l="-119" t="-129487" b="-1820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2644A6DB-99F0-164F-9D11-5E4655BA3F62}"/>
                  </a:ext>
                </a:extLst>
              </p:cNvPr>
              <p:cNvSpPr txBox="1"/>
              <p:nvPr/>
            </p:nvSpPr>
            <p:spPr>
              <a:xfrm>
                <a:off x="2170322" y="3686558"/>
                <a:ext cx="1456232" cy="4308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𝑤</m:t>
                          </m:r>
                        </m:e>
                        <m:sub>
                          <m:r>
                            <a:rPr lang="en-US" sz="2200" b="0" i="1" smtClean="0">
                              <a:latin typeface="Cambria Math" panose="02040503050406030204" pitchFamily="18" charset="0"/>
                            </a:rPr>
                            <m:t>2</m:t>
                          </m:r>
                        </m:sub>
                      </m:sSub>
                      <m:r>
                        <a:rPr lang="en-US" sz="2200" b="0" i="1" smtClean="0">
                          <a:latin typeface="Cambria Math" panose="02040503050406030204" pitchFamily="18" charset="0"/>
                        </a:rPr>
                        <m:t>=0.40</m:t>
                      </m:r>
                    </m:oMath>
                  </m:oMathPara>
                </a14:m>
                <a:endParaRPr lang="en-US" sz="2200" dirty="0"/>
              </a:p>
            </p:txBody>
          </p:sp>
        </mc:Choice>
        <mc:Fallback xmlns="">
          <p:sp>
            <p:nvSpPr>
              <p:cNvPr id="39" name="TextBox 38">
                <a:extLst>
                  <a:ext uri="{FF2B5EF4-FFF2-40B4-BE49-F238E27FC236}">
                    <a16:creationId xmlns:a16="http://schemas.microsoft.com/office/drawing/2014/main" id="{2644A6DB-99F0-164F-9D11-5E4655BA3F62}"/>
                  </a:ext>
                </a:extLst>
              </p:cNvPr>
              <p:cNvSpPr txBox="1">
                <a:spLocks noRot="1" noChangeAspect="1" noMove="1" noResize="1" noEditPoints="1" noAdjustHandles="1" noChangeArrowheads="1" noChangeShapeType="1" noTextEdit="1"/>
              </p:cNvSpPr>
              <p:nvPr/>
            </p:nvSpPr>
            <p:spPr>
              <a:xfrm>
                <a:off x="2170322" y="3686558"/>
                <a:ext cx="1456232" cy="430887"/>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3E3B7B50-ABF0-0245-BBC9-874F739BB847}"/>
                  </a:ext>
                </a:extLst>
              </p:cNvPr>
              <p:cNvSpPr txBox="1"/>
              <p:nvPr/>
            </p:nvSpPr>
            <p:spPr>
              <a:xfrm>
                <a:off x="2386565" y="4244592"/>
                <a:ext cx="1248227" cy="430887"/>
              </a:xfrm>
              <a:prstGeom prst="rect">
                <a:avLst/>
              </a:prstGeom>
              <a:noFill/>
            </p:spPr>
            <p:txBody>
              <a:bodyPr wrap="none" rtlCol="0">
                <a:spAutoFit/>
              </a:bodyPr>
              <a:lstStyle/>
              <a:p>
                <a14:m>
                  <m:oMath xmlns:m="http://schemas.openxmlformats.org/officeDocument/2006/math">
                    <m:sSub>
                      <m:sSubPr>
                        <m:ctrlPr>
                          <a:rPr lang="en-US" sz="2200" b="0" i="1" smtClean="0">
                            <a:latin typeface="Cambria Math" panose="02040503050406030204" pitchFamily="18" charset="0"/>
                            <a:ea typeface="Cambria Math" panose="02040503050406030204" pitchFamily="18" charset="0"/>
                          </a:rPr>
                        </m:ctrlPr>
                      </m:sSubPr>
                      <m:e>
                        <m:r>
                          <a:rPr lang="en-US" sz="2200" b="0" i="1" smtClean="0">
                            <a:latin typeface="Cambria Math" panose="02040503050406030204" pitchFamily="18" charset="0"/>
                            <a:ea typeface="Cambria Math" panose="02040503050406030204" pitchFamily="18" charset="0"/>
                          </a:rPr>
                          <m:t>𝑤</m:t>
                        </m:r>
                      </m:e>
                      <m:sub>
                        <m:r>
                          <a:rPr lang="en-US" sz="2200" b="0" i="1" smtClean="0">
                            <a:latin typeface="Cambria Math" panose="02040503050406030204" pitchFamily="18" charset="0"/>
                            <a:ea typeface="Cambria Math" panose="02040503050406030204" pitchFamily="18" charset="0"/>
                          </a:rPr>
                          <m:t>3</m:t>
                        </m:r>
                      </m:sub>
                    </m:sSub>
                  </m:oMath>
                </a14:m>
                <a:r>
                  <a:rPr lang="en-US" sz="2200" dirty="0">
                    <a:latin typeface="Cambria Math" panose="02040503050406030204" pitchFamily="18" charset="0"/>
                    <a:ea typeface="Cambria Math" panose="02040503050406030204" pitchFamily="18" charset="0"/>
                  </a:rPr>
                  <a:t>=0.80</a:t>
                </a:r>
              </a:p>
            </p:txBody>
          </p:sp>
        </mc:Choice>
        <mc:Fallback xmlns="">
          <p:sp>
            <p:nvSpPr>
              <p:cNvPr id="40" name="TextBox 39">
                <a:extLst>
                  <a:ext uri="{FF2B5EF4-FFF2-40B4-BE49-F238E27FC236}">
                    <a16:creationId xmlns:a16="http://schemas.microsoft.com/office/drawing/2014/main" id="{3E3B7B50-ABF0-0245-BBC9-874F739BB847}"/>
                  </a:ext>
                </a:extLst>
              </p:cNvPr>
              <p:cNvSpPr txBox="1">
                <a:spLocks noRot="1" noChangeAspect="1" noMove="1" noResize="1" noEditPoints="1" noAdjustHandles="1" noChangeArrowheads="1" noChangeShapeType="1" noTextEdit="1"/>
              </p:cNvSpPr>
              <p:nvPr/>
            </p:nvSpPr>
            <p:spPr>
              <a:xfrm>
                <a:off x="2386565" y="4244592"/>
                <a:ext cx="1248227" cy="430887"/>
              </a:xfrm>
              <a:prstGeom prst="rect">
                <a:avLst/>
              </a:prstGeom>
              <a:blipFill>
                <a:blip r:embed="rId13"/>
                <a:stretch>
                  <a:fillRect t="-5714" r="-5051" b="-28571"/>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3019BCD4-233D-B946-A188-285CAD19A19B}"/>
              </a:ext>
            </a:extLst>
          </p:cNvPr>
          <p:cNvSpPr txBox="1"/>
          <p:nvPr/>
        </p:nvSpPr>
        <p:spPr>
          <a:xfrm>
            <a:off x="9526565" y="4092274"/>
            <a:ext cx="1305935" cy="369332"/>
          </a:xfrm>
          <a:prstGeom prst="rect">
            <a:avLst/>
          </a:prstGeom>
          <a:noFill/>
        </p:spPr>
        <p:txBody>
          <a:bodyPr wrap="none" rtlCol="0">
            <a:spAutoFit/>
          </a:bodyPr>
          <a:lstStyle/>
          <a:p>
            <a:r>
              <a:rPr lang="en-US" dirty="0">
                <a:latin typeface="Helvetica" pitchFamily="2" charset="0"/>
              </a:rPr>
              <a:t>Target: 0.5</a:t>
            </a: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D3366970-6B92-2549-8087-A552EA490BE5}"/>
                  </a:ext>
                </a:extLst>
              </p:cNvPr>
              <p:cNvSpPr txBox="1"/>
              <p:nvPr/>
            </p:nvSpPr>
            <p:spPr>
              <a:xfrm>
                <a:off x="9123117" y="4664253"/>
                <a:ext cx="2220608"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sz="2400" b="0" i="0" smtClean="0">
                          <a:solidFill>
                            <a:schemeClr val="tx1"/>
                          </a:solidFill>
                          <a:latin typeface="Cambria Math" panose="02040503050406030204" pitchFamily="18" charset="0"/>
                        </a:rPr>
                        <m:t>Δ</m:t>
                      </m:r>
                      <m:d>
                        <m:dPr>
                          <m:ctrlPr>
                            <a:rPr lang="en-US" sz="2400" b="0" i="1" smtClean="0">
                              <a:solidFill>
                                <a:schemeClr val="tx1"/>
                              </a:solidFill>
                              <a:latin typeface="Cambria Math" panose="02040503050406030204" pitchFamily="18" charset="0"/>
                            </a:rPr>
                          </m:ctrlPr>
                        </m:dPr>
                        <m:e>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𝑂</m:t>
                              </m:r>
                            </m:e>
                            <m:sub>
                              <m:r>
                                <a:rPr lang="en-US" sz="2400" b="0" i="1" smtClean="0">
                                  <a:solidFill>
                                    <a:schemeClr val="tx1"/>
                                  </a:solidFill>
                                  <a:latin typeface="Cambria Math" panose="02040503050406030204" pitchFamily="18" charset="0"/>
                                </a:rPr>
                                <m:t>1</m:t>
                              </m:r>
                            </m:sub>
                          </m:sSub>
                        </m:e>
                      </m:d>
                      <m:r>
                        <a:rPr lang="en-US" sz="2400" b="0" i="1" smtClean="0">
                          <a:solidFill>
                            <a:schemeClr val="tx1"/>
                          </a:solidFill>
                          <a:latin typeface="Cambria Math" panose="02040503050406030204" pitchFamily="18" charset="0"/>
                        </a:rPr>
                        <m:t>≈−0.04</m:t>
                      </m:r>
                    </m:oMath>
                  </m:oMathPara>
                </a14:m>
                <a:endParaRPr lang="en-US" sz="2400" dirty="0">
                  <a:solidFill>
                    <a:schemeClr val="tx1"/>
                  </a:solidFill>
                </a:endParaRPr>
              </a:p>
            </p:txBody>
          </p:sp>
        </mc:Choice>
        <mc:Fallback xmlns="">
          <p:sp>
            <p:nvSpPr>
              <p:cNvPr id="30" name="TextBox 29">
                <a:extLst>
                  <a:ext uri="{FF2B5EF4-FFF2-40B4-BE49-F238E27FC236}">
                    <a16:creationId xmlns:a16="http://schemas.microsoft.com/office/drawing/2014/main" id="{D3366970-6B92-2549-8087-A552EA490BE5}"/>
                  </a:ext>
                </a:extLst>
              </p:cNvPr>
              <p:cNvSpPr txBox="1">
                <a:spLocks noRot="1" noChangeAspect="1" noMove="1" noResize="1" noEditPoints="1" noAdjustHandles="1" noChangeArrowheads="1" noChangeShapeType="1" noTextEdit="1"/>
              </p:cNvSpPr>
              <p:nvPr/>
            </p:nvSpPr>
            <p:spPr>
              <a:xfrm>
                <a:off x="9123117" y="4664253"/>
                <a:ext cx="2220608" cy="461665"/>
              </a:xfrm>
              <a:prstGeom prst="rect">
                <a:avLst/>
              </a:prstGeom>
              <a:blipFill>
                <a:blip r:embed="rId14"/>
                <a:stretch>
                  <a:fillRect/>
                </a:stretch>
              </a:blipFill>
            </p:spPr>
            <p:txBody>
              <a:bodyPr/>
              <a:lstStyle/>
              <a:p>
                <a:r>
                  <a:rPr lang="en-US">
                    <a:noFill/>
                  </a:rPr>
                  <a:t> </a:t>
                </a:r>
              </a:p>
            </p:txBody>
          </p:sp>
        </mc:Fallback>
      </mc:AlternateContent>
      <p:sp>
        <p:nvSpPr>
          <p:cNvPr id="31" name="TextBox 30">
            <a:extLst>
              <a:ext uri="{FF2B5EF4-FFF2-40B4-BE49-F238E27FC236}">
                <a16:creationId xmlns:a16="http://schemas.microsoft.com/office/drawing/2014/main" id="{764E8031-177E-FC46-AEC7-C56D53284180}"/>
              </a:ext>
            </a:extLst>
          </p:cNvPr>
          <p:cNvSpPr txBox="1"/>
          <p:nvPr/>
        </p:nvSpPr>
        <p:spPr>
          <a:xfrm>
            <a:off x="7391202" y="644170"/>
            <a:ext cx="4432985" cy="2031325"/>
          </a:xfrm>
          <a:prstGeom prst="rect">
            <a:avLst/>
          </a:prstGeom>
          <a:noFill/>
        </p:spPr>
        <p:txBody>
          <a:bodyPr wrap="square" rtlCol="0">
            <a:spAutoFit/>
          </a:bodyPr>
          <a:lstStyle/>
          <a:p>
            <a:r>
              <a:rPr lang="en-US" dirty="0">
                <a:latin typeface="Helvetica" pitchFamily="2" charset="0"/>
              </a:rPr>
              <a:t>Here the right hand part actually means something! It’s the error of a connected node times the weight of the edge connecting that node.</a:t>
            </a:r>
          </a:p>
          <a:p>
            <a:endParaRPr lang="en-US" dirty="0">
              <a:latin typeface="Helvetica" pitchFamily="2" charset="0"/>
            </a:endParaRPr>
          </a:p>
          <a:p>
            <a:r>
              <a:rPr lang="en-US" dirty="0">
                <a:latin typeface="Helvetica" pitchFamily="2" charset="0"/>
              </a:rPr>
              <a:t>Though technically a summation, here we just have the one node.</a:t>
            </a:r>
          </a:p>
        </p:txBody>
      </p:sp>
    </p:spTree>
    <p:extLst>
      <p:ext uri="{BB962C8B-B14F-4D97-AF65-F5344CB8AC3E}">
        <p14:creationId xmlns:p14="http://schemas.microsoft.com/office/powerpoint/2010/main" val="1300491389"/>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a:xfrm>
            <a:off x="422536" y="27251"/>
            <a:ext cx="10058400" cy="1371600"/>
          </a:xfrm>
        </p:spPr>
        <p:txBody>
          <a:bodyPr/>
          <a:lstStyle/>
          <a:p>
            <a:r>
              <a:rPr lang="en-US" dirty="0">
                <a:latin typeface="Helvetica" pitchFamily="2" charset="0"/>
              </a:rPr>
              <a:t>Back Propagation Example</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p:txBody>
          <a:bodyPr>
            <a:normAutofit/>
          </a:bodyPr>
          <a:lstStyle/>
          <a:p>
            <a:endParaRPr lang="en-US" sz="2400" dirty="0">
              <a:latin typeface="Helvetica" pitchFamily="2" charset="0"/>
            </a:endParaRPr>
          </a:p>
          <a:p>
            <a:pPr marL="0" indent="0">
              <a:buNone/>
            </a:pPr>
            <a:endParaRPr lang="en-US" sz="2400" dirty="0">
              <a:latin typeface="Helvetica" pitchFamily="2" charset="0"/>
            </a:endParaRPr>
          </a:p>
        </p:txBody>
      </p:sp>
      <p:grpSp>
        <p:nvGrpSpPr>
          <p:cNvPr id="4" name="Group 3">
            <a:extLst>
              <a:ext uri="{FF2B5EF4-FFF2-40B4-BE49-F238E27FC236}">
                <a16:creationId xmlns:a16="http://schemas.microsoft.com/office/drawing/2014/main" id="{F2289EC0-BEE5-C54C-941C-D1D22C501FE9}"/>
              </a:ext>
            </a:extLst>
          </p:cNvPr>
          <p:cNvGrpSpPr/>
          <p:nvPr/>
        </p:nvGrpSpPr>
        <p:grpSpPr>
          <a:xfrm>
            <a:off x="1066799" y="2654306"/>
            <a:ext cx="8459767" cy="3092895"/>
            <a:chOff x="3375581" y="2991232"/>
            <a:chExt cx="4589912" cy="2034562"/>
          </a:xfrm>
        </p:grpSpPr>
        <p:sp>
          <p:nvSpPr>
            <p:cNvPr id="14" name="Oval 13">
              <a:extLst>
                <a:ext uri="{FF2B5EF4-FFF2-40B4-BE49-F238E27FC236}">
                  <a16:creationId xmlns:a16="http://schemas.microsoft.com/office/drawing/2014/main" id="{E74544D5-EB92-D349-B000-DF8E15FD9E07}"/>
                </a:ext>
              </a:extLst>
            </p:cNvPr>
            <p:cNvSpPr/>
            <p:nvPr/>
          </p:nvSpPr>
          <p:spPr>
            <a:xfrm>
              <a:off x="3375582" y="2991232"/>
              <a:ext cx="938637" cy="825956"/>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0.35</a:t>
              </a:r>
            </a:p>
          </p:txBody>
        </p:sp>
        <p:sp>
          <p:nvSpPr>
            <p:cNvPr id="15" name="Oval 14">
              <a:extLst>
                <a:ext uri="{FF2B5EF4-FFF2-40B4-BE49-F238E27FC236}">
                  <a16:creationId xmlns:a16="http://schemas.microsoft.com/office/drawing/2014/main" id="{F521F1DA-EC70-7F4B-9BE4-67D2FF50F7D7}"/>
                </a:ext>
              </a:extLst>
            </p:cNvPr>
            <p:cNvSpPr/>
            <p:nvPr/>
          </p:nvSpPr>
          <p:spPr>
            <a:xfrm>
              <a:off x="3375581" y="4199838"/>
              <a:ext cx="938637" cy="825956"/>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0.9</a:t>
              </a:r>
            </a:p>
          </p:txBody>
        </p:sp>
        <p:sp>
          <p:nvSpPr>
            <p:cNvPr id="16" name="Oval 15">
              <a:extLst>
                <a:ext uri="{FF2B5EF4-FFF2-40B4-BE49-F238E27FC236}">
                  <a16:creationId xmlns:a16="http://schemas.microsoft.com/office/drawing/2014/main" id="{9E2F0B38-4A5D-F14A-80F5-1268744DDA8E}"/>
                </a:ext>
              </a:extLst>
            </p:cNvPr>
            <p:cNvSpPr/>
            <p:nvPr/>
          </p:nvSpPr>
          <p:spPr>
            <a:xfrm>
              <a:off x="5285344" y="3001391"/>
              <a:ext cx="938637" cy="825956"/>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0.68</a:t>
              </a:r>
            </a:p>
          </p:txBody>
        </p:sp>
        <p:sp>
          <p:nvSpPr>
            <p:cNvPr id="17" name="Oval 16">
              <a:extLst>
                <a:ext uri="{FF2B5EF4-FFF2-40B4-BE49-F238E27FC236}">
                  <a16:creationId xmlns:a16="http://schemas.microsoft.com/office/drawing/2014/main" id="{E0DB1823-4CEA-3A4C-B00D-9089ECD8926D}"/>
                </a:ext>
              </a:extLst>
            </p:cNvPr>
            <p:cNvSpPr/>
            <p:nvPr/>
          </p:nvSpPr>
          <p:spPr>
            <a:xfrm>
              <a:off x="5285344" y="4199838"/>
              <a:ext cx="938637" cy="825956"/>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0.66</a:t>
              </a:r>
            </a:p>
          </p:txBody>
        </p:sp>
        <p:sp>
          <p:nvSpPr>
            <p:cNvPr id="18" name="Oval 17">
              <a:extLst>
                <a:ext uri="{FF2B5EF4-FFF2-40B4-BE49-F238E27FC236}">
                  <a16:creationId xmlns:a16="http://schemas.microsoft.com/office/drawing/2014/main" id="{212D0EF4-CDAF-3E48-9762-96B3A0BFDBFE}"/>
                </a:ext>
              </a:extLst>
            </p:cNvPr>
            <p:cNvSpPr/>
            <p:nvPr/>
          </p:nvSpPr>
          <p:spPr>
            <a:xfrm>
              <a:off x="7026856" y="3613735"/>
              <a:ext cx="938637" cy="825956"/>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0.69</a:t>
              </a:r>
            </a:p>
          </p:txBody>
        </p:sp>
        <p:cxnSp>
          <p:nvCxnSpPr>
            <p:cNvPr id="19" name="Straight Arrow Connector 18">
              <a:extLst>
                <a:ext uri="{FF2B5EF4-FFF2-40B4-BE49-F238E27FC236}">
                  <a16:creationId xmlns:a16="http://schemas.microsoft.com/office/drawing/2014/main" id="{904FB72E-F32B-4C40-B12A-58ED7C24BC10}"/>
                </a:ext>
              </a:extLst>
            </p:cNvPr>
            <p:cNvCxnSpPr>
              <a:stCxn id="14" idx="6"/>
              <a:endCxn id="16" idx="2"/>
            </p:cNvCxnSpPr>
            <p:nvPr/>
          </p:nvCxnSpPr>
          <p:spPr>
            <a:xfrm>
              <a:off x="4314219" y="3404210"/>
              <a:ext cx="971125" cy="10159"/>
            </a:xfrm>
            <a:prstGeom prst="straightConnector1">
              <a:avLst/>
            </a:prstGeom>
            <a:solidFill>
              <a:srgbClr val="FF0000"/>
            </a:solidFill>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0EAAED42-6560-7A4C-A1DB-DC39FB8DC617}"/>
                </a:ext>
              </a:extLst>
            </p:cNvPr>
            <p:cNvCxnSpPr/>
            <p:nvPr/>
          </p:nvCxnSpPr>
          <p:spPr>
            <a:xfrm>
              <a:off x="4314219" y="4619991"/>
              <a:ext cx="971125" cy="10159"/>
            </a:xfrm>
            <a:prstGeom prst="straightConnector1">
              <a:avLst/>
            </a:prstGeom>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5DD30C84-2C74-EC49-87EE-7653B34BD18B}"/>
                </a:ext>
              </a:extLst>
            </p:cNvPr>
            <p:cNvCxnSpPr>
              <a:cxnSpLocks/>
              <a:endCxn id="18" idx="2"/>
            </p:cNvCxnSpPr>
            <p:nvPr/>
          </p:nvCxnSpPr>
          <p:spPr>
            <a:xfrm>
              <a:off x="6223981" y="3442259"/>
              <a:ext cx="802875" cy="584454"/>
            </a:xfrm>
            <a:prstGeom prst="straightConnector1">
              <a:avLst/>
            </a:prstGeom>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FF3F8198-7A53-2A45-B950-88C6270E9670}"/>
                </a:ext>
              </a:extLst>
            </p:cNvPr>
            <p:cNvCxnSpPr>
              <a:cxnSpLocks/>
              <a:endCxn id="18" idx="2"/>
            </p:cNvCxnSpPr>
            <p:nvPr/>
          </p:nvCxnSpPr>
          <p:spPr>
            <a:xfrm flipV="1">
              <a:off x="6223981" y="4026713"/>
              <a:ext cx="802875" cy="588198"/>
            </a:xfrm>
            <a:prstGeom prst="straightConnector1">
              <a:avLst/>
            </a:prstGeom>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25B65946-CE70-9244-905F-BFE49F6C6ABD}"/>
                </a:ext>
              </a:extLst>
            </p:cNvPr>
            <p:cNvCxnSpPr>
              <a:cxnSpLocks/>
              <a:stCxn id="14" idx="6"/>
              <a:endCxn id="17" idx="1"/>
            </p:cNvCxnSpPr>
            <p:nvPr/>
          </p:nvCxnSpPr>
          <p:spPr>
            <a:xfrm>
              <a:off x="4314219" y="3404210"/>
              <a:ext cx="1108585" cy="916586"/>
            </a:xfrm>
            <a:prstGeom prst="straightConnector1">
              <a:avLst/>
            </a:prstGeom>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51F8FD80-36AF-EE45-976A-709D04550509}"/>
                </a:ext>
              </a:extLst>
            </p:cNvPr>
            <p:cNvCxnSpPr>
              <a:cxnSpLocks/>
              <a:stCxn id="15" idx="6"/>
              <a:endCxn id="16" idx="3"/>
            </p:cNvCxnSpPr>
            <p:nvPr/>
          </p:nvCxnSpPr>
          <p:spPr>
            <a:xfrm flipV="1">
              <a:off x="4314218" y="3706389"/>
              <a:ext cx="1108586" cy="906427"/>
            </a:xfrm>
            <a:prstGeom prst="straightConnector1">
              <a:avLst/>
            </a:prstGeom>
            <a:solidFill>
              <a:srgbClr val="FF0000"/>
            </a:solidFill>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BB0733E6-4BD7-8F4A-9505-E48C6EE57679}"/>
                  </a:ext>
                </a:extLst>
              </p:cNvPr>
              <p:cNvSpPr txBox="1"/>
              <p:nvPr/>
            </p:nvSpPr>
            <p:spPr>
              <a:xfrm>
                <a:off x="3000051" y="2772304"/>
                <a:ext cx="1449692" cy="4308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𝑤</m:t>
                          </m:r>
                        </m:e>
                        <m:sub>
                          <m:r>
                            <a:rPr lang="en-US" sz="2200" b="0" i="1" smtClean="0">
                              <a:latin typeface="Cambria Math" panose="02040503050406030204" pitchFamily="18" charset="0"/>
                            </a:rPr>
                            <m:t>1</m:t>
                          </m:r>
                        </m:sub>
                      </m:sSub>
                      <m:r>
                        <a:rPr lang="en-US" sz="2200" b="0" i="1" smtClean="0">
                          <a:latin typeface="Cambria Math" panose="02040503050406030204" pitchFamily="18" charset="0"/>
                        </a:rPr>
                        <m:t>=0.10</m:t>
                      </m:r>
                    </m:oMath>
                  </m:oMathPara>
                </a14:m>
                <a:endParaRPr lang="en-US" sz="2200" dirty="0"/>
              </a:p>
            </p:txBody>
          </p:sp>
        </mc:Choice>
        <mc:Fallback xmlns="">
          <p:sp>
            <p:nvSpPr>
              <p:cNvPr id="28" name="TextBox 27">
                <a:extLst>
                  <a:ext uri="{FF2B5EF4-FFF2-40B4-BE49-F238E27FC236}">
                    <a16:creationId xmlns:a16="http://schemas.microsoft.com/office/drawing/2014/main" id="{BB0733E6-4BD7-8F4A-9505-E48C6EE57679}"/>
                  </a:ext>
                </a:extLst>
              </p:cNvPr>
              <p:cNvSpPr txBox="1">
                <a:spLocks noRot="1" noChangeAspect="1" noMove="1" noResize="1" noEditPoints="1" noAdjustHandles="1" noChangeArrowheads="1" noChangeShapeType="1" noTextEdit="1"/>
              </p:cNvSpPr>
              <p:nvPr/>
            </p:nvSpPr>
            <p:spPr>
              <a:xfrm>
                <a:off x="3000051" y="2772304"/>
                <a:ext cx="1449692" cy="430887"/>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26C39DDA-A519-4D4F-A47D-D40ADAB1EF70}"/>
                  </a:ext>
                </a:extLst>
              </p:cNvPr>
              <p:cNvSpPr txBox="1"/>
              <p:nvPr/>
            </p:nvSpPr>
            <p:spPr>
              <a:xfrm>
                <a:off x="2988090" y="5125918"/>
                <a:ext cx="1239698" cy="430887"/>
              </a:xfrm>
              <a:prstGeom prst="rect">
                <a:avLst/>
              </a:prstGeom>
              <a:noFill/>
            </p:spPr>
            <p:txBody>
              <a:bodyPr wrap="none" rtlCol="0">
                <a:spAutoFit/>
              </a:bodyPr>
              <a:lstStyle/>
              <a:p>
                <a14:m>
                  <m:oMath xmlns:m="http://schemas.openxmlformats.org/officeDocument/2006/math">
                    <m:sSub>
                      <m:sSubPr>
                        <m:ctrlPr>
                          <a:rPr lang="en-US" sz="2200" b="0" i="1" smtClean="0">
                            <a:latin typeface="Cambria Math" panose="02040503050406030204" pitchFamily="18" charset="0"/>
                            <a:ea typeface="Cambria Math" panose="02040503050406030204" pitchFamily="18" charset="0"/>
                          </a:rPr>
                        </m:ctrlPr>
                      </m:sSubPr>
                      <m:e>
                        <m:r>
                          <a:rPr lang="en-US" sz="2200" b="0" i="1" smtClean="0">
                            <a:latin typeface="Cambria Math" panose="02040503050406030204" pitchFamily="18" charset="0"/>
                            <a:ea typeface="Cambria Math" panose="02040503050406030204" pitchFamily="18" charset="0"/>
                          </a:rPr>
                          <m:t>𝑤</m:t>
                        </m:r>
                      </m:e>
                      <m:sub>
                        <m:r>
                          <a:rPr lang="en-US" sz="2200" b="0" i="1" smtClean="0">
                            <a:latin typeface="Cambria Math" panose="02040503050406030204" pitchFamily="18" charset="0"/>
                            <a:ea typeface="Cambria Math" panose="02040503050406030204" pitchFamily="18" charset="0"/>
                          </a:rPr>
                          <m:t>4</m:t>
                        </m:r>
                      </m:sub>
                    </m:sSub>
                  </m:oMath>
                </a14:m>
                <a:r>
                  <a:rPr lang="en-US" sz="2200" dirty="0">
                    <a:latin typeface="Cambria Math" panose="02040503050406030204" pitchFamily="18" charset="0"/>
                    <a:ea typeface="Cambria Math" panose="02040503050406030204" pitchFamily="18" charset="0"/>
                  </a:rPr>
                  <a:t>=0.60</a:t>
                </a:r>
              </a:p>
            </p:txBody>
          </p:sp>
        </mc:Choice>
        <mc:Fallback xmlns="">
          <p:sp>
            <p:nvSpPr>
              <p:cNvPr id="29" name="TextBox 28">
                <a:extLst>
                  <a:ext uri="{FF2B5EF4-FFF2-40B4-BE49-F238E27FC236}">
                    <a16:creationId xmlns:a16="http://schemas.microsoft.com/office/drawing/2014/main" id="{26C39DDA-A519-4D4F-A47D-D40ADAB1EF70}"/>
                  </a:ext>
                </a:extLst>
              </p:cNvPr>
              <p:cNvSpPr txBox="1">
                <a:spLocks noRot="1" noChangeAspect="1" noMove="1" noResize="1" noEditPoints="1" noAdjustHandles="1" noChangeArrowheads="1" noChangeShapeType="1" noTextEdit="1"/>
              </p:cNvSpPr>
              <p:nvPr/>
            </p:nvSpPr>
            <p:spPr>
              <a:xfrm>
                <a:off x="2988090" y="5125918"/>
                <a:ext cx="1239698" cy="430887"/>
              </a:xfrm>
              <a:prstGeom prst="rect">
                <a:avLst/>
              </a:prstGeom>
              <a:blipFill>
                <a:blip r:embed="rId3"/>
                <a:stretch>
                  <a:fillRect t="-8571" r="-4040" b="-25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37663B59-496B-7949-B018-1E24CA72E070}"/>
                  </a:ext>
                </a:extLst>
              </p:cNvPr>
              <p:cNvSpPr txBox="1"/>
              <p:nvPr/>
            </p:nvSpPr>
            <p:spPr>
              <a:xfrm>
                <a:off x="6698499" y="3201761"/>
                <a:ext cx="1373261" cy="430887"/>
              </a:xfrm>
              <a:prstGeom prst="rect">
                <a:avLst/>
              </a:prstGeom>
              <a:noFill/>
            </p:spPr>
            <p:txBody>
              <a:bodyPr wrap="none" rtlCol="0">
                <a:spAutoFit/>
              </a:bodyPr>
              <a:lstStyle/>
              <a:p>
                <a14:m>
                  <m:oMath xmlns:m="http://schemas.openxmlformats.org/officeDocument/2006/math">
                    <m:sSub>
                      <m:sSubPr>
                        <m:ctrlPr>
                          <a:rPr lang="en-US" sz="2200" b="0" i="1" smtClean="0">
                            <a:latin typeface="Cambria Math" panose="02040503050406030204" pitchFamily="18" charset="0"/>
                            <a:ea typeface="Cambria Math" panose="02040503050406030204" pitchFamily="18" charset="0"/>
                          </a:rPr>
                        </m:ctrlPr>
                      </m:sSubPr>
                      <m:e>
                        <m:r>
                          <a:rPr lang="en-US" sz="2200" b="0" i="1" smtClean="0">
                            <a:latin typeface="Cambria Math" panose="02040503050406030204" pitchFamily="18" charset="0"/>
                            <a:ea typeface="Cambria Math" panose="02040503050406030204" pitchFamily="18" charset="0"/>
                          </a:rPr>
                          <m:t>𝑤</m:t>
                        </m:r>
                      </m:e>
                      <m:sub>
                        <m:r>
                          <a:rPr lang="en-US" sz="2200" b="0" i="1" smtClean="0">
                            <a:latin typeface="Cambria Math" panose="02040503050406030204" pitchFamily="18" charset="0"/>
                            <a:ea typeface="Cambria Math" panose="02040503050406030204" pitchFamily="18" charset="0"/>
                          </a:rPr>
                          <m:t>5</m:t>
                        </m:r>
                      </m:sub>
                    </m:sSub>
                  </m:oMath>
                </a14:m>
                <a:r>
                  <a:rPr lang="en-US" sz="2200" dirty="0">
                    <a:latin typeface="Cambria Math" panose="02040503050406030204" pitchFamily="18" charset="0"/>
                    <a:ea typeface="Cambria Math" panose="02040503050406030204" pitchFamily="18" charset="0"/>
                  </a:rPr>
                  <a:t> = 0.27</a:t>
                </a:r>
              </a:p>
            </p:txBody>
          </p:sp>
        </mc:Choice>
        <mc:Fallback xmlns="">
          <p:sp>
            <p:nvSpPr>
              <p:cNvPr id="32" name="TextBox 31">
                <a:extLst>
                  <a:ext uri="{FF2B5EF4-FFF2-40B4-BE49-F238E27FC236}">
                    <a16:creationId xmlns:a16="http://schemas.microsoft.com/office/drawing/2014/main" id="{37663B59-496B-7949-B018-1E24CA72E070}"/>
                  </a:ext>
                </a:extLst>
              </p:cNvPr>
              <p:cNvSpPr txBox="1">
                <a:spLocks noRot="1" noChangeAspect="1" noMove="1" noResize="1" noEditPoints="1" noAdjustHandles="1" noChangeArrowheads="1" noChangeShapeType="1" noTextEdit="1"/>
              </p:cNvSpPr>
              <p:nvPr/>
            </p:nvSpPr>
            <p:spPr>
              <a:xfrm>
                <a:off x="6698499" y="3201761"/>
                <a:ext cx="1373261" cy="430887"/>
              </a:xfrm>
              <a:prstGeom prst="rect">
                <a:avLst/>
              </a:prstGeom>
              <a:blipFill>
                <a:blip r:embed="rId4"/>
                <a:stretch>
                  <a:fillRect t="-8824" r="-3636" b="-2941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C68DF134-F471-7946-A598-A6E86653C083}"/>
                  </a:ext>
                </a:extLst>
              </p:cNvPr>
              <p:cNvSpPr txBox="1"/>
              <p:nvPr/>
            </p:nvSpPr>
            <p:spPr>
              <a:xfrm>
                <a:off x="6698499" y="4778776"/>
                <a:ext cx="1456232" cy="4308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𝑤</m:t>
                          </m:r>
                        </m:e>
                        <m:sub>
                          <m:r>
                            <a:rPr lang="en-US" sz="2200" b="0" i="1" smtClean="0">
                              <a:latin typeface="Cambria Math" panose="02040503050406030204" pitchFamily="18" charset="0"/>
                            </a:rPr>
                            <m:t>6</m:t>
                          </m:r>
                        </m:sub>
                      </m:sSub>
                      <m:r>
                        <a:rPr lang="en-US" sz="2200" b="0" i="1" smtClean="0">
                          <a:latin typeface="Cambria Math" panose="02040503050406030204" pitchFamily="18" charset="0"/>
                        </a:rPr>
                        <m:t>=</m:t>
                      </m:r>
                      <m:r>
                        <a:rPr lang="en-US" sz="2200" b="0" i="1" smtClean="0">
                          <a:solidFill>
                            <a:schemeClr val="tx1"/>
                          </a:solidFill>
                          <a:latin typeface="Cambria Math" panose="02040503050406030204" pitchFamily="18" charset="0"/>
                        </a:rPr>
                        <m:t>0.87</m:t>
                      </m:r>
                    </m:oMath>
                  </m:oMathPara>
                </a14:m>
                <a:endParaRPr lang="en-US" sz="2200" dirty="0"/>
              </a:p>
            </p:txBody>
          </p:sp>
        </mc:Choice>
        <mc:Fallback xmlns="">
          <p:sp>
            <p:nvSpPr>
              <p:cNvPr id="33" name="TextBox 32">
                <a:extLst>
                  <a:ext uri="{FF2B5EF4-FFF2-40B4-BE49-F238E27FC236}">
                    <a16:creationId xmlns:a16="http://schemas.microsoft.com/office/drawing/2014/main" id="{C68DF134-F471-7946-A598-A6E86653C083}"/>
                  </a:ext>
                </a:extLst>
              </p:cNvPr>
              <p:cNvSpPr txBox="1">
                <a:spLocks noRot="1" noChangeAspect="1" noMove="1" noResize="1" noEditPoints="1" noAdjustHandles="1" noChangeArrowheads="1" noChangeShapeType="1" noTextEdit="1"/>
              </p:cNvSpPr>
              <p:nvPr/>
            </p:nvSpPr>
            <p:spPr>
              <a:xfrm>
                <a:off x="6698499" y="4778776"/>
                <a:ext cx="1456232" cy="430887"/>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Content Placeholder 2">
                <a:extLst>
                  <a:ext uri="{FF2B5EF4-FFF2-40B4-BE49-F238E27FC236}">
                    <a16:creationId xmlns:a16="http://schemas.microsoft.com/office/drawing/2014/main" id="{9EDBD7F6-A329-774F-8090-73CBB6B6EE1A}"/>
                  </a:ext>
                </a:extLst>
              </p:cNvPr>
              <p:cNvSpPr txBox="1">
                <a:spLocks/>
              </p:cNvSpPr>
              <p:nvPr/>
            </p:nvSpPr>
            <p:spPr>
              <a:xfrm>
                <a:off x="5953987" y="2513578"/>
                <a:ext cx="878543" cy="49127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b="0" i="1" dirty="0" smtClean="0">
                              <a:solidFill>
                                <a:schemeClr val="tx1"/>
                              </a:solidFill>
                              <a:latin typeface="Cambria Math" panose="02040503050406030204" pitchFamily="18" charset="0"/>
                            </a:rPr>
                          </m:ctrlPr>
                        </m:sSubPr>
                        <m:e>
                          <m:r>
                            <a:rPr lang="en-US" i="1" dirty="0" smtClean="0">
                              <a:solidFill>
                                <a:schemeClr val="tx1"/>
                              </a:solidFill>
                              <a:latin typeface="Cambria Math" panose="02040503050406030204" pitchFamily="18" charset="0"/>
                            </a:rPr>
                            <m:t>𝐻</m:t>
                          </m:r>
                        </m:e>
                        <m:sub>
                          <m:r>
                            <a:rPr lang="en-US" i="1" dirty="0" smtClean="0">
                              <a:solidFill>
                                <a:schemeClr val="tx1"/>
                              </a:solidFill>
                              <a:latin typeface="Cambria Math" panose="02040503050406030204" pitchFamily="18" charset="0"/>
                            </a:rPr>
                            <m:t>1</m:t>
                          </m:r>
                        </m:sub>
                      </m:sSub>
                    </m:oMath>
                  </m:oMathPara>
                </a14:m>
                <a:endParaRPr lang="en-US" dirty="0"/>
              </a:p>
            </p:txBody>
          </p:sp>
        </mc:Choice>
        <mc:Fallback xmlns="">
          <p:sp>
            <p:nvSpPr>
              <p:cNvPr id="34" name="Content Placeholder 2">
                <a:extLst>
                  <a:ext uri="{FF2B5EF4-FFF2-40B4-BE49-F238E27FC236}">
                    <a16:creationId xmlns:a16="http://schemas.microsoft.com/office/drawing/2014/main" id="{9EDBD7F6-A329-774F-8090-73CBB6B6EE1A}"/>
                  </a:ext>
                </a:extLst>
              </p:cNvPr>
              <p:cNvSpPr txBox="1">
                <a:spLocks noRot="1" noChangeAspect="1" noMove="1" noResize="1" noEditPoints="1" noAdjustHandles="1" noChangeArrowheads="1" noChangeShapeType="1" noTextEdit="1"/>
              </p:cNvSpPr>
              <p:nvPr/>
            </p:nvSpPr>
            <p:spPr>
              <a:xfrm>
                <a:off x="5953987" y="2513578"/>
                <a:ext cx="878543" cy="491270"/>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Content Placeholder 2">
                <a:extLst>
                  <a:ext uri="{FF2B5EF4-FFF2-40B4-BE49-F238E27FC236}">
                    <a16:creationId xmlns:a16="http://schemas.microsoft.com/office/drawing/2014/main" id="{9D8CC347-2FA3-E24F-9CB3-9A70A2102FC0}"/>
                  </a:ext>
                </a:extLst>
              </p:cNvPr>
              <p:cNvSpPr txBox="1">
                <a:spLocks/>
              </p:cNvSpPr>
              <p:nvPr/>
            </p:nvSpPr>
            <p:spPr>
              <a:xfrm>
                <a:off x="5875254" y="4260448"/>
                <a:ext cx="878543" cy="49127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b="0" i="1" dirty="0" smtClean="0">
                              <a:solidFill>
                                <a:schemeClr val="tx1"/>
                              </a:solidFill>
                              <a:latin typeface="Cambria Math" panose="02040503050406030204" pitchFamily="18" charset="0"/>
                            </a:rPr>
                          </m:ctrlPr>
                        </m:sSubPr>
                        <m:e>
                          <m:r>
                            <a:rPr lang="en-US" i="1" dirty="0" smtClean="0">
                              <a:solidFill>
                                <a:schemeClr val="tx1"/>
                              </a:solidFill>
                              <a:latin typeface="Cambria Math" panose="02040503050406030204" pitchFamily="18" charset="0"/>
                            </a:rPr>
                            <m:t>𝐻</m:t>
                          </m:r>
                        </m:e>
                        <m:sub>
                          <m:r>
                            <a:rPr lang="en-US" b="0" i="1" dirty="0" smtClean="0">
                              <a:solidFill>
                                <a:schemeClr val="tx1"/>
                              </a:solidFill>
                              <a:latin typeface="Cambria Math" panose="02040503050406030204" pitchFamily="18" charset="0"/>
                            </a:rPr>
                            <m:t>2</m:t>
                          </m:r>
                        </m:sub>
                      </m:sSub>
                    </m:oMath>
                  </m:oMathPara>
                </a14:m>
                <a:endParaRPr lang="en-US" dirty="0"/>
              </a:p>
            </p:txBody>
          </p:sp>
        </mc:Choice>
        <mc:Fallback xmlns="">
          <p:sp>
            <p:nvSpPr>
              <p:cNvPr id="35" name="Content Placeholder 2">
                <a:extLst>
                  <a:ext uri="{FF2B5EF4-FFF2-40B4-BE49-F238E27FC236}">
                    <a16:creationId xmlns:a16="http://schemas.microsoft.com/office/drawing/2014/main" id="{9D8CC347-2FA3-E24F-9CB3-9A70A2102FC0}"/>
                  </a:ext>
                </a:extLst>
              </p:cNvPr>
              <p:cNvSpPr txBox="1">
                <a:spLocks noRot="1" noChangeAspect="1" noMove="1" noResize="1" noEditPoints="1" noAdjustHandles="1" noChangeArrowheads="1" noChangeShapeType="1" noTextEdit="1"/>
              </p:cNvSpPr>
              <p:nvPr/>
            </p:nvSpPr>
            <p:spPr>
              <a:xfrm>
                <a:off x="5875254" y="4260448"/>
                <a:ext cx="878543" cy="491270"/>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Content Placeholder 2">
                <a:extLst>
                  <a:ext uri="{FF2B5EF4-FFF2-40B4-BE49-F238E27FC236}">
                    <a16:creationId xmlns:a16="http://schemas.microsoft.com/office/drawing/2014/main" id="{A3511906-2F34-2B4E-898C-BF187B86B7A7}"/>
                  </a:ext>
                </a:extLst>
              </p:cNvPr>
              <p:cNvSpPr txBox="1">
                <a:spLocks/>
              </p:cNvSpPr>
              <p:nvPr/>
            </p:nvSpPr>
            <p:spPr>
              <a:xfrm>
                <a:off x="9087294" y="3314198"/>
                <a:ext cx="878543" cy="49127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b="0" i="1" dirty="0" smtClean="0">
                              <a:solidFill>
                                <a:schemeClr val="tx1"/>
                              </a:solidFill>
                              <a:latin typeface="Cambria Math" panose="02040503050406030204" pitchFamily="18" charset="0"/>
                            </a:rPr>
                          </m:ctrlPr>
                        </m:sSubPr>
                        <m:e>
                          <m:r>
                            <a:rPr lang="en-US" b="0" i="1" dirty="0" smtClean="0">
                              <a:solidFill>
                                <a:schemeClr val="tx1"/>
                              </a:solidFill>
                              <a:latin typeface="Cambria Math" panose="02040503050406030204" pitchFamily="18" charset="0"/>
                            </a:rPr>
                            <m:t>𝑂</m:t>
                          </m:r>
                        </m:e>
                        <m:sub>
                          <m:r>
                            <a:rPr lang="en-US" i="1" dirty="0" smtClean="0">
                              <a:solidFill>
                                <a:schemeClr val="tx1"/>
                              </a:solidFill>
                              <a:latin typeface="Cambria Math" panose="02040503050406030204" pitchFamily="18" charset="0"/>
                            </a:rPr>
                            <m:t>1</m:t>
                          </m:r>
                        </m:sub>
                      </m:sSub>
                    </m:oMath>
                  </m:oMathPara>
                </a14:m>
                <a:endParaRPr lang="en-US" dirty="0"/>
              </a:p>
            </p:txBody>
          </p:sp>
        </mc:Choice>
        <mc:Fallback xmlns="">
          <p:sp>
            <p:nvSpPr>
              <p:cNvPr id="36" name="Content Placeholder 2">
                <a:extLst>
                  <a:ext uri="{FF2B5EF4-FFF2-40B4-BE49-F238E27FC236}">
                    <a16:creationId xmlns:a16="http://schemas.microsoft.com/office/drawing/2014/main" id="{A3511906-2F34-2B4E-898C-BF187B86B7A7}"/>
                  </a:ext>
                </a:extLst>
              </p:cNvPr>
              <p:cNvSpPr txBox="1">
                <a:spLocks noRot="1" noChangeAspect="1" noMove="1" noResize="1" noEditPoints="1" noAdjustHandles="1" noChangeArrowheads="1" noChangeShapeType="1" noTextEdit="1"/>
              </p:cNvSpPr>
              <p:nvPr/>
            </p:nvSpPr>
            <p:spPr>
              <a:xfrm>
                <a:off x="9087294" y="3314198"/>
                <a:ext cx="878543" cy="491270"/>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Content Placeholder 2">
                <a:extLst>
                  <a:ext uri="{FF2B5EF4-FFF2-40B4-BE49-F238E27FC236}">
                    <a16:creationId xmlns:a16="http://schemas.microsoft.com/office/drawing/2014/main" id="{E6FE47F3-203E-1C4C-BBDE-FEE31023C960}"/>
                  </a:ext>
                </a:extLst>
              </p:cNvPr>
              <p:cNvSpPr txBox="1">
                <a:spLocks/>
              </p:cNvSpPr>
              <p:nvPr/>
            </p:nvSpPr>
            <p:spPr>
              <a:xfrm>
                <a:off x="460243" y="2972616"/>
                <a:ext cx="878543" cy="49127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𝐼</m:t>
                          </m:r>
                        </m:e>
                        <m:sub>
                          <m:r>
                            <a:rPr lang="en-US" i="1" dirty="0" smtClean="0">
                              <a:latin typeface="Cambria Math" panose="02040503050406030204" pitchFamily="18" charset="0"/>
                            </a:rPr>
                            <m:t>1</m:t>
                          </m:r>
                        </m:sub>
                      </m:sSub>
                    </m:oMath>
                  </m:oMathPara>
                </a14:m>
                <a:endParaRPr lang="en-US" dirty="0"/>
              </a:p>
            </p:txBody>
          </p:sp>
        </mc:Choice>
        <mc:Fallback xmlns="">
          <p:sp>
            <p:nvSpPr>
              <p:cNvPr id="37" name="Content Placeholder 2">
                <a:extLst>
                  <a:ext uri="{FF2B5EF4-FFF2-40B4-BE49-F238E27FC236}">
                    <a16:creationId xmlns:a16="http://schemas.microsoft.com/office/drawing/2014/main" id="{E6FE47F3-203E-1C4C-BBDE-FEE31023C960}"/>
                  </a:ext>
                </a:extLst>
              </p:cNvPr>
              <p:cNvSpPr txBox="1">
                <a:spLocks noRot="1" noChangeAspect="1" noMove="1" noResize="1" noEditPoints="1" noAdjustHandles="1" noChangeArrowheads="1" noChangeShapeType="1" noTextEdit="1"/>
              </p:cNvSpPr>
              <p:nvPr/>
            </p:nvSpPr>
            <p:spPr>
              <a:xfrm>
                <a:off x="460243" y="2972616"/>
                <a:ext cx="878543" cy="491270"/>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Content Placeholder 2">
                <a:extLst>
                  <a:ext uri="{FF2B5EF4-FFF2-40B4-BE49-F238E27FC236}">
                    <a16:creationId xmlns:a16="http://schemas.microsoft.com/office/drawing/2014/main" id="{8DDE642B-DD9F-594F-96A3-C488EC8620DC}"/>
                  </a:ext>
                </a:extLst>
              </p:cNvPr>
              <p:cNvSpPr txBox="1">
                <a:spLocks/>
              </p:cNvSpPr>
              <p:nvPr/>
            </p:nvSpPr>
            <p:spPr>
              <a:xfrm>
                <a:off x="460243" y="4873766"/>
                <a:ext cx="878543" cy="49127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𝐼</m:t>
                          </m:r>
                        </m:e>
                        <m:sub>
                          <m:r>
                            <a:rPr lang="en-US" i="1" dirty="0" smtClean="0">
                              <a:latin typeface="Cambria Math" panose="02040503050406030204" pitchFamily="18" charset="0"/>
                            </a:rPr>
                            <m:t>2</m:t>
                          </m:r>
                        </m:sub>
                      </m:sSub>
                    </m:oMath>
                  </m:oMathPara>
                </a14:m>
                <a:endParaRPr lang="en-US" dirty="0"/>
              </a:p>
            </p:txBody>
          </p:sp>
        </mc:Choice>
        <mc:Fallback xmlns="">
          <p:sp>
            <p:nvSpPr>
              <p:cNvPr id="38" name="Content Placeholder 2">
                <a:extLst>
                  <a:ext uri="{FF2B5EF4-FFF2-40B4-BE49-F238E27FC236}">
                    <a16:creationId xmlns:a16="http://schemas.microsoft.com/office/drawing/2014/main" id="{8DDE642B-DD9F-594F-96A3-C488EC8620DC}"/>
                  </a:ext>
                </a:extLst>
              </p:cNvPr>
              <p:cNvSpPr txBox="1">
                <a:spLocks noRot="1" noChangeAspect="1" noMove="1" noResize="1" noEditPoints="1" noAdjustHandles="1" noChangeArrowheads="1" noChangeShapeType="1" noTextEdit="1"/>
              </p:cNvSpPr>
              <p:nvPr/>
            </p:nvSpPr>
            <p:spPr>
              <a:xfrm>
                <a:off x="460243" y="4873766"/>
                <a:ext cx="878543" cy="491270"/>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F3B050E5-10C6-794C-BDCC-F074D043D9DF}"/>
                  </a:ext>
                </a:extLst>
              </p:cNvPr>
              <p:cNvSpPr txBox="1"/>
              <p:nvPr/>
            </p:nvSpPr>
            <p:spPr>
              <a:xfrm>
                <a:off x="531729" y="1227639"/>
                <a:ext cx="10687050" cy="645048"/>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m:rPr>
                          <m:sty m:val="p"/>
                        </m:rPr>
                        <a:rPr lang="en-US" sz="2400" smtClean="0">
                          <a:latin typeface="Cambria Math" panose="02040503050406030204" pitchFamily="18" charset="0"/>
                        </a:rPr>
                        <m:t>Δ</m:t>
                      </m:r>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𝐻</m:t>
                              </m:r>
                            </m:e>
                            <m:sub>
                              <m:r>
                                <a:rPr lang="en-US" sz="2400" i="1">
                                  <a:latin typeface="Cambria Math" panose="02040503050406030204" pitchFamily="18" charset="0"/>
                                </a:rPr>
                                <m:t>1</m:t>
                              </m:r>
                            </m:sub>
                          </m:sSub>
                        </m:e>
                      </m:d>
                      <m:r>
                        <a:rPr lang="en-US" sz="2400" i="1">
                          <a:latin typeface="Cambria Math" panose="02040503050406030204" pitchFamily="18" charset="0"/>
                        </a:rPr>
                        <m:t>=</m:t>
                      </m:r>
                      <m:r>
                        <a:rPr lang="en-US" sz="2400" b="0" i="1" smtClean="0">
                          <a:latin typeface="Cambria Math" panose="02040503050406030204" pitchFamily="18" charset="0"/>
                        </a:rPr>
                        <m:t>0.68</m:t>
                      </m:r>
                      <m:d>
                        <m:dPr>
                          <m:ctrlPr>
                            <a:rPr lang="en-US" sz="2400" i="1">
                              <a:latin typeface="Cambria Math" panose="02040503050406030204" pitchFamily="18" charset="0"/>
                            </a:rPr>
                          </m:ctrlPr>
                        </m:dPr>
                        <m:e>
                          <m:r>
                            <a:rPr lang="en-US" sz="2400" i="1">
                              <a:latin typeface="Cambria Math" panose="02040503050406030204" pitchFamily="18" charset="0"/>
                            </a:rPr>
                            <m:t>1−</m:t>
                          </m:r>
                          <m:r>
                            <a:rPr lang="en-US" sz="2400" b="0" i="1" smtClean="0">
                              <a:latin typeface="Cambria Math" panose="02040503050406030204" pitchFamily="18" charset="0"/>
                            </a:rPr>
                            <m:t>0.68</m:t>
                          </m:r>
                        </m:e>
                      </m:d>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𝑤</m:t>
                              </m:r>
                            </m:e>
                            <m:sub>
                              <m:sSub>
                                <m:sSubPr>
                                  <m:ctrlPr>
                                    <a:rPr lang="en-US" sz="2400" i="1">
                                      <a:latin typeface="Cambria Math" panose="02040503050406030204" pitchFamily="18" charset="0"/>
                                    </a:rPr>
                                  </m:ctrlPr>
                                </m:sSubPr>
                                <m:e>
                                  <m:r>
                                    <a:rPr lang="en-US" sz="2400" i="1">
                                      <a:latin typeface="Cambria Math" panose="02040503050406030204" pitchFamily="18" charset="0"/>
                                    </a:rPr>
                                    <m:t>𝐻</m:t>
                                  </m:r>
                                </m:e>
                                <m:sub>
                                  <m:r>
                                    <a:rPr lang="en-US" sz="2400" i="1">
                                      <a:latin typeface="Cambria Math" panose="02040503050406030204" pitchFamily="18" charset="0"/>
                                    </a:rPr>
                                    <m:t>1</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𝑂</m:t>
                                  </m:r>
                                </m:e>
                                <m:sub>
                                  <m:r>
                                    <a:rPr lang="en-US" sz="2400" i="1">
                                      <a:latin typeface="Cambria Math" panose="02040503050406030204" pitchFamily="18" charset="0"/>
                                    </a:rPr>
                                    <m:t>1</m:t>
                                  </m:r>
                                </m:sub>
                              </m:sSub>
                            </m:sub>
                          </m:sSub>
                          <m:r>
                            <a:rPr lang="en-US" sz="2400" b="0" i="1" smtClean="0">
                              <a:latin typeface="Cambria Math" panose="02040503050406030204" pitchFamily="18" charset="0"/>
                            </a:rPr>
                            <m:t>∗</m:t>
                          </m:r>
                          <m:r>
                            <m:rPr>
                              <m:sty m:val="p"/>
                            </m:rPr>
                            <a:rPr lang="en-US" sz="2400">
                              <a:latin typeface="Cambria Math" panose="02040503050406030204" pitchFamily="18" charset="0"/>
                            </a:rPr>
                            <m:t>Δ</m:t>
                          </m:r>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𝑂</m:t>
                                  </m:r>
                                </m:e>
                                <m:sub>
                                  <m:r>
                                    <a:rPr lang="en-US" sz="2400" i="1">
                                      <a:latin typeface="Cambria Math" panose="02040503050406030204" pitchFamily="18" charset="0"/>
                                    </a:rPr>
                                    <m:t>1</m:t>
                                  </m:r>
                                </m:sub>
                              </m:sSub>
                            </m:e>
                          </m:d>
                        </m:e>
                      </m:d>
                    </m:oMath>
                  </m:oMathPara>
                </a14:m>
                <a:endParaRPr lang="en-US" sz="2400" dirty="0">
                  <a:latin typeface="Helvetica" pitchFamily="2" charset="0"/>
                </a:endParaRPr>
              </a:p>
            </p:txBody>
          </p:sp>
        </mc:Choice>
        <mc:Fallback xmlns="">
          <p:sp>
            <p:nvSpPr>
              <p:cNvPr id="5" name="TextBox 4">
                <a:extLst>
                  <a:ext uri="{FF2B5EF4-FFF2-40B4-BE49-F238E27FC236}">
                    <a16:creationId xmlns:a16="http://schemas.microsoft.com/office/drawing/2014/main" id="{F3B050E5-10C6-794C-BDCC-F074D043D9DF}"/>
                  </a:ext>
                </a:extLst>
              </p:cNvPr>
              <p:cNvSpPr txBox="1">
                <a:spLocks noRot="1" noChangeAspect="1" noMove="1" noResize="1" noEditPoints="1" noAdjustHandles="1" noChangeArrowheads="1" noChangeShapeType="1" noTextEdit="1"/>
              </p:cNvSpPr>
              <p:nvPr/>
            </p:nvSpPr>
            <p:spPr>
              <a:xfrm>
                <a:off x="531729" y="1227639"/>
                <a:ext cx="10687050" cy="645048"/>
              </a:xfrm>
              <a:prstGeom prst="rect">
                <a:avLst/>
              </a:prstGeom>
              <a:blipFill>
                <a:blip r:embed="rId11"/>
                <a:stretch>
                  <a:fillRect l="-11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2644A6DB-99F0-164F-9D11-5E4655BA3F62}"/>
                  </a:ext>
                </a:extLst>
              </p:cNvPr>
              <p:cNvSpPr txBox="1"/>
              <p:nvPr/>
            </p:nvSpPr>
            <p:spPr>
              <a:xfrm>
                <a:off x="2170322" y="3686558"/>
                <a:ext cx="1456232" cy="4308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𝑤</m:t>
                          </m:r>
                        </m:e>
                        <m:sub>
                          <m:r>
                            <a:rPr lang="en-US" sz="2200" b="0" i="1" smtClean="0">
                              <a:latin typeface="Cambria Math" panose="02040503050406030204" pitchFamily="18" charset="0"/>
                            </a:rPr>
                            <m:t>2</m:t>
                          </m:r>
                        </m:sub>
                      </m:sSub>
                      <m:r>
                        <a:rPr lang="en-US" sz="2200" b="0" i="1" smtClean="0">
                          <a:latin typeface="Cambria Math" panose="02040503050406030204" pitchFamily="18" charset="0"/>
                        </a:rPr>
                        <m:t>=0.40</m:t>
                      </m:r>
                    </m:oMath>
                  </m:oMathPara>
                </a14:m>
                <a:endParaRPr lang="en-US" sz="2200" dirty="0"/>
              </a:p>
            </p:txBody>
          </p:sp>
        </mc:Choice>
        <mc:Fallback xmlns="">
          <p:sp>
            <p:nvSpPr>
              <p:cNvPr id="39" name="TextBox 38">
                <a:extLst>
                  <a:ext uri="{FF2B5EF4-FFF2-40B4-BE49-F238E27FC236}">
                    <a16:creationId xmlns:a16="http://schemas.microsoft.com/office/drawing/2014/main" id="{2644A6DB-99F0-164F-9D11-5E4655BA3F62}"/>
                  </a:ext>
                </a:extLst>
              </p:cNvPr>
              <p:cNvSpPr txBox="1">
                <a:spLocks noRot="1" noChangeAspect="1" noMove="1" noResize="1" noEditPoints="1" noAdjustHandles="1" noChangeArrowheads="1" noChangeShapeType="1" noTextEdit="1"/>
              </p:cNvSpPr>
              <p:nvPr/>
            </p:nvSpPr>
            <p:spPr>
              <a:xfrm>
                <a:off x="2170322" y="3686558"/>
                <a:ext cx="1456232" cy="430887"/>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3E3B7B50-ABF0-0245-BBC9-874F739BB847}"/>
                  </a:ext>
                </a:extLst>
              </p:cNvPr>
              <p:cNvSpPr txBox="1"/>
              <p:nvPr/>
            </p:nvSpPr>
            <p:spPr>
              <a:xfrm>
                <a:off x="2386565" y="4244592"/>
                <a:ext cx="1248227" cy="430887"/>
              </a:xfrm>
              <a:prstGeom prst="rect">
                <a:avLst/>
              </a:prstGeom>
              <a:noFill/>
            </p:spPr>
            <p:txBody>
              <a:bodyPr wrap="none" rtlCol="0">
                <a:spAutoFit/>
              </a:bodyPr>
              <a:lstStyle/>
              <a:p>
                <a14:m>
                  <m:oMath xmlns:m="http://schemas.openxmlformats.org/officeDocument/2006/math">
                    <m:sSub>
                      <m:sSubPr>
                        <m:ctrlPr>
                          <a:rPr lang="en-US" sz="2200" b="0" i="1" smtClean="0">
                            <a:latin typeface="Cambria Math" panose="02040503050406030204" pitchFamily="18" charset="0"/>
                            <a:ea typeface="Cambria Math" panose="02040503050406030204" pitchFamily="18" charset="0"/>
                          </a:rPr>
                        </m:ctrlPr>
                      </m:sSubPr>
                      <m:e>
                        <m:r>
                          <a:rPr lang="en-US" sz="2200" b="0" i="1" smtClean="0">
                            <a:latin typeface="Cambria Math" panose="02040503050406030204" pitchFamily="18" charset="0"/>
                            <a:ea typeface="Cambria Math" panose="02040503050406030204" pitchFamily="18" charset="0"/>
                          </a:rPr>
                          <m:t>𝑤</m:t>
                        </m:r>
                      </m:e>
                      <m:sub>
                        <m:r>
                          <a:rPr lang="en-US" sz="2200" b="0" i="1" smtClean="0">
                            <a:latin typeface="Cambria Math" panose="02040503050406030204" pitchFamily="18" charset="0"/>
                            <a:ea typeface="Cambria Math" panose="02040503050406030204" pitchFamily="18" charset="0"/>
                          </a:rPr>
                          <m:t>3</m:t>
                        </m:r>
                      </m:sub>
                    </m:sSub>
                  </m:oMath>
                </a14:m>
                <a:r>
                  <a:rPr lang="en-US" sz="2200" dirty="0">
                    <a:latin typeface="Cambria Math" panose="02040503050406030204" pitchFamily="18" charset="0"/>
                    <a:ea typeface="Cambria Math" panose="02040503050406030204" pitchFamily="18" charset="0"/>
                  </a:rPr>
                  <a:t>=0.80</a:t>
                </a:r>
              </a:p>
            </p:txBody>
          </p:sp>
        </mc:Choice>
        <mc:Fallback xmlns="">
          <p:sp>
            <p:nvSpPr>
              <p:cNvPr id="40" name="TextBox 39">
                <a:extLst>
                  <a:ext uri="{FF2B5EF4-FFF2-40B4-BE49-F238E27FC236}">
                    <a16:creationId xmlns:a16="http://schemas.microsoft.com/office/drawing/2014/main" id="{3E3B7B50-ABF0-0245-BBC9-874F739BB847}"/>
                  </a:ext>
                </a:extLst>
              </p:cNvPr>
              <p:cNvSpPr txBox="1">
                <a:spLocks noRot="1" noChangeAspect="1" noMove="1" noResize="1" noEditPoints="1" noAdjustHandles="1" noChangeArrowheads="1" noChangeShapeType="1" noTextEdit="1"/>
              </p:cNvSpPr>
              <p:nvPr/>
            </p:nvSpPr>
            <p:spPr>
              <a:xfrm>
                <a:off x="2386565" y="4244592"/>
                <a:ext cx="1248227" cy="430887"/>
              </a:xfrm>
              <a:prstGeom prst="rect">
                <a:avLst/>
              </a:prstGeom>
              <a:blipFill>
                <a:blip r:embed="rId13"/>
                <a:stretch>
                  <a:fillRect t="-5714" r="-5051" b="-28571"/>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3019BCD4-233D-B946-A188-285CAD19A19B}"/>
              </a:ext>
            </a:extLst>
          </p:cNvPr>
          <p:cNvSpPr txBox="1"/>
          <p:nvPr/>
        </p:nvSpPr>
        <p:spPr>
          <a:xfrm>
            <a:off x="9526565" y="4092274"/>
            <a:ext cx="1305935" cy="369332"/>
          </a:xfrm>
          <a:prstGeom prst="rect">
            <a:avLst/>
          </a:prstGeom>
          <a:noFill/>
        </p:spPr>
        <p:txBody>
          <a:bodyPr wrap="none" rtlCol="0">
            <a:spAutoFit/>
          </a:bodyPr>
          <a:lstStyle/>
          <a:p>
            <a:r>
              <a:rPr lang="en-US" dirty="0">
                <a:latin typeface="Helvetica" pitchFamily="2" charset="0"/>
              </a:rPr>
              <a:t>Target: 0.5</a:t>
            </a: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D3366970-6B92-2549-8087-A552EA490BE5}"/>
                  </a:ext>
                </a:extLst>
              </p:cNvPr>
              <p:cNvSpPr txBox="1"/>
              <p:nvPr/>
            </p:nvSpPr>
            <p:spPr>
              <a:xfrm>
                <a:off x="9123117" y="4664253"/>
                <a:ext cx="2220608"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sz="2400" b="0" i="0" smtClean="0">
                          <a:solidFill>
                            <a:schemeClr val="tx1"/>
                          </a:solidFill>
                          <a:latin typeface="Cambria Math" panose="02040503050406030204" pitchFamily="18" charset="0"/>
                        </a:rPr>
                        <m:t>Δ</m:t>
                      </m:r>
                      <m:d>
                        <m:dPr>
                          <m:ctrlPr>
                            <a:rPr lang="en-US" sz="2400" b="0" i="1" smtClean="0">
                              <a:solidFill>
                                <a:schemeClr val="tx1"/>
                              </a:solidFill>
                              <a:latin typeface="Cambria Math" panose="02040503050406030204" pitchFamily="18" charset="0"/>
                            </a:rPr>
                          </m:ctrlPr>
                        </m:dPr>
                        <m:e>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𝑂</m:t>
                              </m:r>
                            </m:e>
                            <m:sub>
                              <m:r>
                                <a:rPr lang="en-US" sz="2400" b="0" i="1" smtClean="0">
                                  <a:solidFill>
                                    <a:schemeClr val="tx1"/>
                                  </a:solidFill>
                                  <a:latin typeface="Cambria Math" panose="02040503050406030204" pitchFamily="18" charset="0"/>
                                </a:rPr>
                                <m:t>1</m:t>
                              </m:r>
                            </m:sub>
                          </m:sSub>
                        </m:e>
                      </m:d>
                      <m:r>
                        <a:rPr lang="en-US" sz="2400" b="0" i="1" smtClean="0">
                          <a:solidFill>
                            <a:schemeClr val="tx1"/>
                          </a:solidFill>
                          <a:latin typeface="Cambria Math" panose="02040503050406030204" pitchFamily="18" charset="0"/>
                        </a:rPr>
                        <m:t>≈−0.04</m:t>
                      </m:r>
                    </m:oMath>
                  </m:oMathPara>
                </a14:m>
                <a:endParaRPr lang="en-US" sz="2400" dirty="0">
                  <a:solidFill>
                    <a:schemeClr val="tx1"/>
                  </a:solidFill>
                </a:endParaRPr>
              </a:p>
            </p:txBody>
          </p:sp>
        </mc:Choice>
        <mc:Fallback xmlns="">
          <p:sp>
            <p:nvSpPr>
              <p:cNvPr id="30" name="TextBox 29">
                <a:extLst>
                  <a:ext uri="{FF2B5EF4-FFF2-40B4-BE49-F238E27FC236}">
                    <a16:creationId xmlns:a16="http://schemas.microsoft.com/office/drawing/2014/main" id="{D3366970-6B92-2549-8087-A552EA490BE5}"/>
                  </a:ext>
                </a:extLst>
              </p:cNvPr>
              <p:cNvSpPr txBox="1">
                <a:spLocks noRot="1" noChangeAspect="1" noMove="1" noResize="1" noEditPoints="1" noAdjustHandles="1" noChangeArrowheads="1" noChangeShapeType="1" noTextEdit="1"/>
              </p:cNvSpPr>
              <p:nvPr/>
            </p:nvSpPr>
            <p:spPr>
              <a:xfrm>
                <a:off x="9123117" y="4664253"/>
                <a:ext cx="2220608" cy="461665"/>
              </a:xfrm>
              <a:prstGeom prst="rect">
                <a:avLst/>
              </a:prstGeom>
              <a:blipFill>
                <a:blip r:embed="rId14"/>
                <a:stretch>
                  <a:fillRect/>
                </a:stretch>
              </a:blipFill>
            </p:spPr>
            <p:txBody>
              <a:bodyPr/>
              <a:lstStyle/>
              <a:p>
                <a:r>
                  <a:rPr lang="en-US">
                    <a:noFill/>
                  </a:rPr>
                  <a:t> </a:t>
                </a:r>
              </a:p>
            </p:txBody>
          </p:sp>
        </mc:Fallback>
      </mc:AlternateContent>
      <p:sp>
        <p:nvSpPr>
          <p:cNvPr id="31" name="TextBox 30">
            <a:extLst>
              <a:ext uri="{FF2B5EF4-FFF2-40B4-BE49-F238E27FC236}">
                <a16:creationId xmlns:a16="http://schemas.microsoft.com/office/drawing/2014/main" id="{764E8031-177E-FC46-AEC7-C56D53284180}"/>
              </a:ext>
            </a:extLst>
          </p:cNvPr>
          <p:cNvSpPr txBox="1"/>
          <p:nvPr/>
        </p:nvSpPr>
        <p:spPr>
          <a:xfrm>
            <a:off x="7391202" y="644170"/>
            <a:ext cx="4432985" cy="369332"/>
          </a:xfrm>
          <a:prstGeom prst="rect">
            <a:avLst/>
          </a:prstGeom>
          <a:noFill/>
        </p:spPr>
        <p:txBody>
          <a:bodyPr wrap="square" rtlCol="0">
            <a:spAutoFit/>
          </a:bodyPr>
          <a:lstStyle/>
          <a:p>
            <a:r>
              <a:rPr lang="en-US" dirty="0">
                <a:latin typeface="Helvetica" pitchFamily="2" charset="0"/>
              </a:rPr>
              <a:t>So, we can replace the sigma with this.</a:t>
            </a:r>
          </a:p>
        </p:txBody>
      </p:sp>
    </p:spTree>
    <p:extLst>
      <p:ext uri="{BB962C8B-B14F-4D97-AF65-F5344CB8AC3E}">
        <p14:creationId xmlns:p14="http://schemas.microsoft.com/office/powerpoint/2010/main" val="786719996"/>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a:xfrm>
            <a:off x="422536" y="27251"/>
            <a:ext cx="10058400" cy="1371600"/>
          </a:xfrm>
        </p:spPr>
        <p:txBody>
          <a:bodyPr/>
          <a:lstStyle/>
          <a:p>
            <a:r>
              <a:rPr lang="en-US" dirty="0">
                <a:latin typeface="Helvetica" pitchFamily="2" charset="0"/>
              </a:rPr>
              <a:t>Back Propagation Example</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p:txBody>
          <a:bodyPr>
            <a:normAutofit/>
          </a:bodyPr>
          <a:lstStyle/>
          <a:p>
            <a:endParaRPr lang="en-US" sz="2400" dirty="0">
              <a:latin typeface="Helvetica" pitchFamily="2" charset="0"/>
            </a:endParaRPr>
          </a:p>
          <a:p>
            <a:pPr marL="0" indent="0">
              <a:buNone/>
            </a:pPr>
            <a:endParaRPr lang="en-US" sz="2400" dirty="0">
              <a:latin typeface="Helvetica" pitchFamily="2" charset="0"/>
            </a:endParaRPr>
          </a:p>
        </p:txBody>
      </p:sp>
      <p:grpSp>
        <p:nvGrpSpPr>
          <p:cNvPr id="4" name="Group 3">
            <a:extLst>
              <a:ext uri="{FF2B5EF4-FFF2-40B4-BE49-F238E27FC236}">
                <a16:creationId xmlns:a16="http://schemas.microsoft.com/office/drawing/2014/main" id="{F2289EC0-BEE5-C54C-941C-D1D22C501FE9}"/>
              </a:ext>
            </a:extLst>
          </p:cNvPr>
          <p:cNvGrpSpPr/>
          <p:nvPr/>
        </p:nvGrpSpPr>
        <p:grpSpPr>
          <a:xfrm>
            <a:off x="1066799" y="2654306"/>
            <a:ext cx="8459767" cy="3092895"/>
            <a:chOff x="3375581" y="2991232"/>
            <a:chExt cx="4589912" cy="2034562"/>
          </a:xfrm>
        </p:grpSpPr>
        <p:sp>
          <p:nvSpPr>
            <p:cNvPr id="14" name="Oval 13">
              <a:extLst>
                <a:ext uri="{FF2B5EF4-FFF2-40B4-BE49-F238E27FC236}">
                  <a16:creationId xmlns:a16="http://schemas.microsoft.com/office/drawing/2014/main" id="{E74544D5-EB92-D349-B000-DF8E15FD9E07}"/>
                </a:ext>
              </a:extLst>
            </p:cNvPr>
            <p:cNvSpPr/>
            <p:nvPr/>
          </p:nvSpPr>
          <p:spPr>
            <a:xfrm>
              <a:off x="3375582" y="2991232"/>
              <a:ext cx="938637" cy="825956"/>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0.35</a:t>
              </a:r>
            </a:p>
          </p:txBody>
        </p:sp>
        <p:sp>
          <p:nvSpPr>
            <p:cNvPr id="15" name="Oval 14">
              <a:extLst>
                <a:ext uri="{FF2B5EF4-FFF2-40B4-BE49-F238E27FC236}">
                  <a16:creationId xmlns:a16="http://schemas.microsoft.com/office/drawing/2014/main" id="{F521F1DA-EC70-7F4B-9BE4-67D2FF50F7D7}"/>
                </a:ext>
              </a:extLst>
            </p:cNvPr>
            <p:cNvSpPr/>
            <p:nvPr/>
          </p:nvSpPr>
          <p:spPr>
            <a:xfrm>
              <a:off x="3375581" y="4199838"/>
              <a:ext cx="938637" cy="825956"/>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0.9</a:t>
              </a:r>
            </a:p>
          </p:txBody>
        </p:sp>
        <p:sp>
          <p:nvSpPr>
            <p:cNvPr id="16" name="Oval 15">
              <a:extLst>
                <a:ext uri="{FF2B5EF4-FFF2-40B4-BE49-F238E27FC236}">
                  <a16:creationId xmlns:a16="http://schemas.microsoft.com/office/drawing/2014/main" id="{9E2F0B38-4A5D-F14A-80F5-1268744DDA8E}"/>
                </a:ext>
              </a:extLst>
            </p:cNvPr>
            <p:cNvSpPr/>
            <p:nvPr/>
          </p:nvSpPr>
          <p:spPr>
            <a:xfrm>
              <a:off x="5285344" y="3001391"/>
              <a:ext cx="938637" cy="825956"/>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0.68</a:t>
              </a:r>
            </a:p>
          </p:txBody>
        </p:sp>
        <p:sp>
          <p:nvSpPr>
            <p:cNvPr id="17" name="Oval 16">
              <a:extLst>
                <a:ext uri="{FF2B5EF4-FFF2-40B4-BE49-F238E27FC236}">
                  <a16:creationId xmlns:a16="http://schemas.microsoft.com/office/drawing/2014/main" id="{E0DB1823-4CEA-3A4C-B00D-9089ECD8926D}"/>
                </a:ext>
              </a:extLst>
            </p:cNvPr>
            <p:cNvSpPr/>
            <p:nvPr/>
          </p:nvSpPr>
          <p:spPr>
            <a:xfrm>
              <a:off x="5285344" y="4199838"/>
              <a:ext cx="938637" cy="825956"/>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0.66</a:t>
              </a:r>
            </a:p>
          </p:txBody>
        </p:sp>
        <p:sp>
          <p:nvSpPr>
            <p:cNvPr id="18" name="Oval 17">
              <a:extLst>
                <a:ext uri="{FF2B5EF4-FFF2-40B4-BE49-F238E27FC236}">
                  <a16:creationId xmlns:a16="http://schemas.microsoft.com/office/drawing/2014/main" id="{212D0EF4-CDAF-3E48-9762-96B3A0BFDBFE}"/>
                </a:ext>
              </a:extLst>
            </p:cNvPr>
            <p:cNvSpPr/>
            <p:nvPr/>
          </p:nvSpPr>
          <p:spPr>
            <a:xfrm>
              <a:off x="7026856" y="3613735"/>
              <a:ext cx="938637" cy="825956"/>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0.69</a:t>
              </a:r>
            </a:p>
          </p:txBody>
        </p:sp>
        <p:cxnSp>
          <p:nvCxnSpPr>
            <p:cNvPr id="19" name="Straight Arrow Connector 18">
              <a:extLst>
                <a:ext uri="{FF2B5EF4-FFF2-40B4-BE49-F238E27FC236}">
                  <a16:creationId xmlns:a16="http://schemas.microsoft.com/office/drawing/2014/main" id="{904FB72E-F32B-4C40-B12A-58ED7C24BC10}"/>
                </a:ext>
              </a:extLst>
            </p:cNvPr>
            <p:cNvCxnSpPr>
              <a:stCxn id="14" idx="6"/>
              <a:endCxn id="16" idx="2"/>
            </p:cNvCxnSpPr>
            <p:nvPr/>
          </p:nvCxnSpPr>
          <p:spPr>
            <a:xfrm>
              <a:off x="4314219" y="3404210"/>
              <a:ext cx="971125" cy="10159"/>
            </a:xfrm>
            <a:prstGeom prst="straightConnector1">
              <a:avLst/>
            </a:prstGeom>
            <a:solidFill>
              <a:srgbClr val="FF0000"/>
            </a:solidFill>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0EAAED42-6560-7A4C-A1DB-DC39FB8DC617}"/>
                </a:ext>
              </a:extLst>
            </p:cNvPr>
            <p:cNvCxnSpPr/>
            <p:nvPr/>
          </p:nvCxnSpPr>
          <p:spPr>
            <a:xfrm>
              <a:off x="4314219" y="4619991"/>
              <a:ext cx="971125" cy="10159"/>
            </a:xfrm>
            <a:prstGeom prst="straightConnector1">
              <a:avLst/>
            </a:prstGeom>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5DD30C84-2C74-EC49-87EE-7653B34BD18B}"/>
                </a:ext>
              </a:extLst>
            </p:cNvPr>
            <p:cNvCxnSpPr>
              <a:cxnSpLocks/>
              <a:endCxn id="18" idx="2"/>
            </p:cNvCxnSpPr>
            <p:nvPr/>
          </p:nvCxnSpPr>
          <p:spPr>
            <a:xfrm>
              <a:off x="6223981" y="3442259"/>
              <a:ext cx="802875" cy="584454"/>
            </a:xfrm>
            <a:prstGeom prst="straightConnector1">
              <a:avLst/>
            </a:prstGeom>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FF3F8198-7A53-2A45-B950-88C6270E9670}"/>
                </a:ext>
              </a:extLst>
            </p:cNvPr>
            <p:cNvCxnSpPr>
              <a:cxnSpLocks/>
              <a:endCxn id="18" idx="2"/>
            </p:cNvCxnSpPr>
            <p:nvPr/>
          </p:nvCxnSpPr>
          <p:spPr>
            <a:xfrm flipV="1">
              <a:off x="6223981" y="4026713"/>
              <a:ext cx="802875" cy="588198"/>
            </a:xfrm>
            <a:prstGeom prst="straightConnector1">
              <a:avLst/>
            </a:prstGeom>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25B65946-CE70-9244-905F-BFE49F6C6ABD}"/>
                </a:ext>
              </a:extLst>
            </p:cNvPr>
            <p:cNvCxnSpPr>
              <a:cxnSpLocks/>
              <a:stCxn id="14" idx="6"/>
              <a:endCxn id="17" idx="1"/>
            </p:cNvCxnSpPr>
            <p:nvPr/>
          </p:nvCxnSpPr>
          <p:spPr>
            <a:xfrm>
              <a:off x="4314219" y="3404210"/>
              <a:ext cx="1108585" cy="916586"/>
            </a:xfrm>
            <a:prstGeom prst="straightConnector1">
              <a:avLst/>
            </a:prstGeom>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51F8FD80-36AF-EE45-976A-709D04550509}"/>
                </a:ext>
              </a:extLst>
            </p:cNvPr>
            <p:cNvCxnSpPr>
              <a:cxnSpLocks/>
              <a:stCxn id="15" idx="6"/>
              <a:endCxn id="16" idx="3"/>
            </p:cNvCxnSpPr>
            <p:nvPr/>
          </p:nvCxnSpPr>
          <p:spPr>
            <a:xfrm flipV="1">
              <a:off x="4314218" y="3706389"/>
              <a:ext cx="1108586" cy="906427"/>
            </a:xfrm>
            <a:prstGeom prst="straightConnector1">
              <a:avLst/>
            </a:prstGeom>
            <a:solidFill>
              <a:srgbClr val="FF0000"/>
            </a:solidFill>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BB0733E6-4BD7-8F4A-9505-E48C6EE57679}"/>
                  </a:ext>
                </a:extLst>
              </p:cNvPr>
              <p:cNvSpPr txBox="1"/>
              <p:nvPr/>
            </p:nvSpPr>
            <p:spPr>
              <a:xfrm>
                <a:off x="3000051" y="2772304"/>
                <a:ext cx="1449692" cy="4308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𝑤</m:t>
                          </m:r>
                        </m:e>
                        <m:sub>
                          <m:r>
                            <a:rPr lang="en-US" sz="2200" b="0" i="1" smtClean="0">
                              <a:latin typeface="Cambria Math" panose="02040503050406030204" pitchFamily="18" charset="0"/>
                            </a:rPr>
                            <m:t>1</m:t>
                          </m:r>
                        </m:sub>
                      </m:sSub>
                      <m:r>
                        <a:rPr lang="en-US" sz="2200" b="0" i="1" smtClean="0">
                          <a:latin typeface="Cambria Math" panose="02040503050406030204" pitchFamily="18" charset="0"/>
                        </a:rPr>
                        <m:t>=0.10</m:t>
                      </m:r>
                    </m:oMath>
                  </m:oMathPara>
                </a14:m>
                <a:endParaRPr lang="en-US" sz="2200" dirty="0"/>
              </a:p>
            </p:txBody>
          </p:sp>
        </mc:Choice>
        <mc:Fallback xmlns="">
          <p:sp>
            <p:nvSpPr>
              <p:cNvPr id="28" name="TextBox 27">
                <a:extLst>
                  <a:ext uri="{FF2B5EF4-FFF2-40B4-BE49-F238E27FC236}">
                    <a16:creationId xmlns:a16="http://schemas.microsoft.com/office/drawing/2014/main" id="{BB0733E6-4BD7-8F4A-9505-E48C6EE57679}"/>
                  </a:ext>
                </a:extLst>
              </p:cNvPr>
              <p:cNvSpPr txBox="1">
                <a:spLocks noRot="1" noChangeAspect="1" noMove="1" noResize="1" noEditPoints="1" noAdjustHandles="1" noChangeArrowheads="1" noChangeShapeType="1" noTextEdit="1"/>
              </p:cNvSpPr>
              <p:nvPr/>
            </p:nvSpPr>
            <p:spPr>
              <a:xfrm>
                <a:off x="3000051" y="2772304"/>
                <a:ext cx="1449692" cy="430887"/>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26C39DDA-A519-4D4F-A47D-D40ADAB1EF70}"/>
                  </a:ext>
                </a:extLst>
              </p:cNvPr>
              <p:cNvSpPr txBox="1"/>
              <p:nvPr/>
            </p:nvSpPr>
            <p:spPr>
              <a:xfrm>
                <a:off x="2988090" y="5125918"/>
                <a:ext cx="1239698" cy="430887"/>
              </a:xfrm>
              <a:prstGeom prst="rect">
                <a:avLst/>
              </a:prstGeom>
              <a:noFill/>
            </p:spPr>
            <p:txBody>
              <a:bodyPr wrap="none" rtlCol="0">
                <a:spAutoFit/>
              </a:bodyPr>
              <a:lstStyle/>
              <a:p>
                <a14:m>
                  <m:oMath xmlns:m="http://schemas.openxmlformats.org/officeDocument/2006/math">
                    <m:sSub>
                      <m:sSubPr>
                        <m:ctrlPr>
                          <a:rPr lang="en-US" sz="2200" b="0" i="1" smtClean="0">
                            <a:latin typeface="Cambria Math" panose="02040503050406030204" pitchFamily="18" charset="0"/>
                            <a:ea typeface="Cambria Math" panose="02040503050406030204" pitchFamily="18" charset="0"/>
                          </a:rPr>
                        </m:ctrlPr>
                      </m:sSubPr>
                      <m:e>
                        <m:r>
                          <a:rPr lang="en-US" sz="2200" b="0" i="1" smtClean="0">
                            <a:latin typeface="Cambria Math" panose="02040503050406030204" pitchFamily="18" charset="0"/>
                            <a:ea typeface="Cambria Math" panose="02040503050406030204" pitchFamily="18" charset="0"/>
                          </a:rPr>
                          <m:t>𝑤</m:t>
                        </m:r>
                      </m:e>
                      <m:sub>
                        <m:r>
                          <a:rPr lang="en-US" sz="2200" b="0" i="1" smtClean="0">
                            <a:latin typeface="Cambria Math" panose="02040503050406030204" pitchFamily="18" charset="0"/>
                            <a:ea typeface="Cambria Math" panose="02040503050406030204" pitchFamily="18" charset="0"/>
                          </a:rPr>
                          <m:t>4</m:t>
                        </m:r>
                      </m:sub>
                    </m:sSub>
                  </m:oMath>
                </a14:m>
                <a:r>
                  <a:rPr lang="en-US" sz="2200" dirty="0">
                    <a:latin typeface="Cambria Math" panose="02040503050406030204" pitchFamily="18" charset="0"/>
                    <a:ea typeface="Cambria Math" panose="02040503050406030204" pitchFamily="18" charset="0"/>
                  </a:rPr>
                  <a:t>=0.60</a:t>
                </a:r>
              </a:p>
            </p:txBody>
          </p:sp>
        </mc:Choice>
        <mc:Fallback xmlns="">
          <p:sp>
            <p:nvSpPr>
              <p:cNvPr id="29" name="TextBox 28">
                <a:extLst>
                  <a:ext uri="{FF2B5EF4-FFF2-40B4-BE49-F238E27FC236}">
                    <a16:creationId xmlns:a16="http://schemas.microsoft.com/office/drawing/2014/main" id="{26C39DDA-A519-4D4F-A47D-D40ADAB1EF70}"/>
                  </a:ext>
                </a:extLst>
              </p:cNvPr>
              <p:cNvSpPr txBox="1">
                <a:spLocks noRot="1" noChangeAspect="1" noMove="1" noResize="1" noEditPoints="1" noAdjustHandles="1" noChangeArrowheads="1" noChangeShapeType="1" noTextEdit="1"/>
              </p:cNvSpPr>
              <p:nvPr/>
            </p:nvSpPr>
            <p:spPr>
              <a:xfrm>
                <a:off x="2988090" y="5125918"/>
                <a:ext cx="1239698" cy="430887"/>
              </a:xfrm>
              <a:prstGeom prst="rect">
                <a:avLst/>
              </a:prstGeom>
              <a:blipFill>
                <a:blip r:embed="rId3"/>
                <a:stretch>
                  <a:fillRect t="-8571" r="-4040" b="-25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37663B59-496B-7949-B018-1E24CA72E070}"/>
                  </a:ext>
                </a:extLst>
              </p:cNvPr>
              <p:cNvSpPr txBox="1"/>
              <p:nvPr/>
            </p:nvSpPr>
            <p:spPr>
              <a:xfrm>
                <a:off x="6698499" y="3201761"/>
                <a:ext cx="1373261" cy="430887"/>
              </a:xfrm>
              <a:prstGeom prst="rect">
                <a:avLst/>
              </a:prstGeom>
              <a:noFill/>
            </p:spPr>
            <p:txBody>
              <a:bodyPr wrap="none" rtlCol="0">
                <a:spAutoFit/>
              </a:bodyPr>
              <a:lstStyle/>
              <a:p>
                <a14:m>
                  <m:oMath xmlns:m="http://schemas.openxmlformats.org/officeDocument/2006/math">
                    <m:sSub>
                      <m:sSubPr>
                        <m:ctrlPr>
                          <a:rPr lang="en-US" sz="2200" b="0" i="1" smtClean="0">
                            <a:latin typeface="Cambria Math" panose="02040503050406030204" pitchFamily="18" charset="0"/>
                            <a:ea typeface="Cambria Math" panose="02040503050406030204" pitchFamily="18" charset="0"/>
                          </a:rPr>
                        </m:ctrlPr>
                      </m:sSubPr>
                      <m:e>
                        <m:r>
                          <a:rPr lang="en-US" sz="2200" b="0" i="1" smtClean="0">
                            <a:latin typeface="Cambria Math" panose="02040503050406030204" pitchFamily="18" charset="0"/>
                            <a:ea typeface="Cambria Math" panose="02040503050406030204" pitchFamily="18" charset="0"/>
                          </a:rPr>
                          <m:t>𝑤</m:t>
                        </m:r>
                      </m:e>
                      <m:sub>
                        <m:r>
                          <a:rPr lang="en-US" sz="2200" b="0" i="1" smtClean="0">
                            <a:latin typeface="Cambria Math" panose="02040503050406030204" pitchFamily="18" charset="0"/>
                            <a:ea typeface="Cambria Math" panose="02040503050406030204" pitchFamily="18" charset="0"/>
                          </a:rPr>
                          <m:t>5</m:t>
                        </m:r>
                      </m:sub>
                    </m:sSub>
                  </m:oMath>
                </a14:m>
                <a:r>
                  <a:rPr lang="en-US" sz="2200" dirty="0">
                    <a:latin typeface="Cambria Math" panose="02040503050406030204" pitchFamily="18" charset="0"/>
                    <a:ea typeface="Cambria Math" panose="02040503050406030204" pitchFamily="18" charset="0"/>
                  </a:rPr>
                  <a:t> = 0.27</a:t>
                </a:r>
              </a:p>
            </p:txBody>
          </p:sp>
        </mc:Choice>
        <mc:Fallback xmlns="">
          <p:sp>
            <p:nvSpPr>
              <p:cNvPr id="32" name="TextBox 31">
                <a:extLst>
                  <a:ext uri="{FF2B5EF4-FFF2-40B4-BE49-F238E27FC236}">
                    <a16:creationId xmlns:a16="http://schemas.microsoft.com/office/drawing/2014/main" id="{37663B59-496B-7949-B018-1E24CA72E070}"/>
                  </a:ext>
                </a:extLst>
              </p:cNvPr>
              <p:cNvSpPr txBox="1">
                <a:spLocks noRot="1" noChangeAspect="1" noMove="1" noResize="1" noEditPoints="1" noAdjustHandles="1" noChangeArrowheads="1" noChangeShapeType="1" noTextEdit="1"/>
              </p:cNvSpPr>
              <p:nvPr/>
            </p:nvSpPr>
            <p:spPr>
              <a:xfrm>
                <a:off x="6698499" y="3201761"/>
                <a:ext cx="1373261" cy="430887"/>
              </a:xfrm>
              <a:prstGeom prst="rect">
                <a:avLst/>
              </a:prstGeom>
              <a:blipFill>
                <a:blip r:embed="rId4"/>
                <a:stretch>
                  <a:fillRect t="-8824" r="-3636" b="-2941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C68DF134-F471-7946-A598-A6E86653C083}"/>
                  </a:ext>
                </a:extLst>
              </p:cNvPr>
              <p:cNvSpPr txBox="1"/>
              <p:nvPr/>
            </p:nvSpPr>
            <p:spPr>
              <a:xfrm>
                <a:off x="6698499" y="4778776"/>
                <a:ext cx="1456232" cy="4308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𝑤</m:t>
                          </m:r>
                        </m:e>
                        <m:sub>
                          <m:r>
                            <a:rPr lang="en-US" sz="2200" b="0" i="1" smtClean="0">
                              <a:latin typeface="Cambria Math" panose="02040503050406030204" pitchFamily="18" charset="0"/>
                            </a:rPr>
                            <m:t>6</m:t>
                          </m:r>
                        </m:sub>
                      </m:sSub>
                      <m:r>
                        <a:rPr lang="en-US" sz="2200" b="0" i="1" smtClean="0">
                          <a:latin typeface="Cambria Math" panose="02040503050406030204" pitchFamily="18" charset="0"/>
                        </a:rPr>
                        <m:t>=</m:t>
                      </m:r>
                      <m:r>
                        <a:rPr lang="en-US" sz="2200" b="0" i="1" smtClean="0">
                          <a:solidFill>
                            <a:schemeClr val="tx1"/>
                          </a:solidFill>
                          <a:latin typeface="Cambria Math" panose="02040503050406030204" pitchFamily="18" charset="0"/>
                        </a:rPr>
                        <m:t>0.87</m:t>
                      </m:r>
                    </m:oMath>
                  </m:oMathPara>
                </a14:m>
                <a:endParaRPr lang="en-US" sz="2200" dirty="0"/>
              </a:p>
            </p:txBody>
          </p:sp>
        </mc:Choice>
        <mc:Fallback xmlns="">
          <p:sp>
            <p:nvSpPr>
              <p:cNvPr id="33" name="TextBox 32">
                <a:extLst>
                  <a:ext uri="{FF2B5EF4-FFF2-40B4-BE49-F238E27FC236}">
                    <a16:creationId xmlns:a16="http://schemas.microsoft.com/office/drawing/2014/main" id="{C68DF134-F471-7946-A598-A6E86653C083}"/>
                  </a:ext>
                </a:extLst>
              </p:cNvPr>
              <p:cNvSpPr txBox="1">
                <a:spLocks noRot="1" noChangeAspect="1" noMove="1" noResize="1" noEditPoints="1" noAdjustHandles="1" noChangeArrowheads="1" noChangeShapeType="1" noTextEdit="1"/>
              </p:cNvSpPr>
              <p:nvPr/>
            </p:nvSpPr>
            <p:spPr>
              <a:xfrm>
                <a:off x="6698499" y="4778776"/>
                <a:ext cx="1456232" cy="430887"/>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Content Placeholder 2">
                <a:extLst>
                  <a:ext uri="{FF2B5EF4-FFF2-40B4-BE49-F238E27FC236}">
                    <a16:creationId xmlns:a16="http://schemas.microsoft.com/office/drawing/2014/main" id="{9EDBD7F6-A329-774F-8090-73CBB6B6EE1A}"/>
                  </a:ext>
                </a:extLst>
              </p:cNvPr>
              <p:cNvSpPr txBox="1">
                <a:spLocks/>
              </p:cNvSpPr>
              <p:nvPr/>
            </p:nvSpPr>
            <p:spPr>
              <a:xfrm>
                <a:off x="5953987" y="2513578"/>
                <a:ext cx="878543" cy="49127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b="0" i="1" dirty="0" smtClean="0">
                              <a:solidFill>
                                <a:schemeClr val="tx1"/>
                              </a:solidFill>
                              <a:latin typeface="Cambria Math" panose="02040503050406030204" pitchFamily="18" charset="0"/>
                            </a:rPr>
                          </m:ctrlPr>
                        </m:sSubPr>
                        <m:e>
                          <m:r>
                            <a:rPr lang="en-US" i="1" dirty="0" smtClean="0">
                              <a:solidFill>
                                <a:schemeClr val="tx1"/>
                              </a:solidFill>
                              <a:latin typeface="Cambria Math" panose="02040503050406030204" pitchFamily="18" charset="0"/>
                            </a:rPr>
                            <m:t>𝐻</m:t>
                          </m:r>
                        </m:e>
                        <m:sub>
                          <m:r>
                            <a:rPr lang="en-US" i="1" dirty="0" smtClean="0">
                              <a:solidFill>
                                <a:schemeClr val="tx1"/>
                              </a:solidFill>
                              <a:latin typeface="Cambria Math" panose="02040503050406030204" pitchFamily="18" charset="0"/>
                            </a:rPr>
                            <m:t>1</m:t>
                          </m:r>
                        </m:sub>
                      </m:sSub>
                    </m:oMath>
                  </m:oMathPara>
                </a14:m>
                <a:endParaRPr lang="en-US" dirty="0"/>
              </a:p>
            </p:txBody>
          </p:sp>
        </mc:Choice>
        <mc:Fallback xmlns="">
          <p:sp>
            <p:nvSpPr>
              <p:cNvPr id="34" name="Content Placeholder 2">
                <a:extLst>
                  <a:ext uri="{FF2B5EF4-FFF2-40B4-BE49-F238E27FC236}">
                    <a16:creationId xmlns:a16="http://schemas.microsoft.com/office/drawing/2014/main" id="{9EDBD7F6-A329-774F-8090-73CBB6B6EE1A}"/>
                  </a:ext>
                </a:extLst>
              </p:cNvPr>
              <p:cNvSpPr txBox="1">
                <a:spLocks noRot="1" noChangeAspect="1" noMove="1" noResize="1" noEditPoints="1" noAdjustHandles="1" noChangeArrowheads="1" noChangeShapeType="1" noTextEdit="1"/>
              </p:cNvSpPr>
              <p:nvPr/>
            </p:nvSpPr>
            <p:spPr>
              <a:xfrm>
                <a:off x="5953987" y="2513578"/>
                <a:ext cx="878543" cy="491270"/>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Content Placeholder 2">
                <a:extLst>
                  <a:ext uri="{FF2B5EF4-FFF2-40B4-BE49-F238E27FC236}">
                    <a16:creationId xmlns:a16="http://schemas.microsoft.com/office/drawing/2014/main" id="{9D8CC347-2FA3-E24F-9CB3-9A70A2102FC0}"/>
                  </a:ext>
                </a:extLst>
              </p:cNvPr>
              <p:cNvSpPr txBox="1">
                <a:spLocks/>
              </p:cNvSpPr>
              <p:nvPr/>
            </p:nvSpPr>
            <p:spPr>
              <a:xfrm>
                <a:off x="5875254" y="4260448"/>
                <a:ext cx="878543" cy="49127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b="0" i="1" dirty="0" smtClean="0">
                              <a:solidFill>
                                <a:schemeClr val="tx1"/>
                              </a:solidFill>
                              <a:latin typeface="Cambria Math" panose="02040503050406030204" pitchFamily="18" charset="0"/>
                            </a:rPr>
                          </m:ctrlPr>
                        </m:sSubPr>
                        <m:e>
                          <m:r>
                            <a:rPr lang="en-US" i="1" dirty="0" smtClean="0">
                              <a:solidFill>
                                <a:schemeClr val="tx1"/>
                              </a:solidFill>
                              <a:latin typeface="Cambria Math" panose="02040503050406030204" pitchFamily="18" charset="0"/>
                            </a:rPr>
                            <m:t>𝐻</m:t>
                          </m:r>
                        </m:e>
                        <m:sub>
                          <m:r>
                            <a:rPr lang="en-US" b="0" i="1" dirty="0" smtClean="0">
                              <a:solidFill>
                                <a:schemeClr val="tx1"/>
                              </a:solidFill>
                              <a:latin typeface="Cambria Math" panose="02040503050406030204" pitchFamily="18" charset="0"/>
                            </a:rPr>
                            <m:t>2</m:t>
                          </m:r>
                        </m:sub>
                      </m:sSub>
                    </m:oMath>
                  </m:oMathPara>
                </a14:m>
                <a:endParaRPr lang="en-US" dirty="0"/>
              </a:p>
            </p:txBody>
          </p:sp>
        </mc:Choice>
        <mc:Fallback xmlns="">
          <p:sp>
            <p:nvSpPr>
              <p:cNvPr id="35" name="Content Placeholder 2">
                <a:extLst>
                  <a:ext uri="{FF2B5EF4-FFF2-40B4-BE49-F238E27FC236}">
                    <a16:creationId xmlns:a16="http://schemas.microsoft.com/office/drawing/2014/main" id="{9D8CC347-2FA3-E24F-9CB3-9A70A2102FC0}"/>
                  </a:ext>
                </a:extLst>
              </p:cNvPr>
              <p:cNvSpPr txBox="1">
                <a:spLocks noRot="1" noChangeAspect="1" noMove="1" noResize="1" noEditPoints="1" noAdjustHandles="1" noChangeArrowheads="1" noChangeShapeType="1" noTextEdit="1"/>
              </p:cNvSpPr>
              <p:nvPr/>
            </p:nvSpPr>
            <p:spPr>
              <a:xfrm>
                <a:off x="5875254" y="4260448"/>
                <a:ext cx="878543" cy="491270"/>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Content Placeholder 2">
                <a:extLst>
                  <a:ext uri="{FF2B5EF4-FFF2-40B4-BE49-F238E27FC236}">
                    <a16:creationId xmlns:a16="http://schemas.microsoft.com/office/drawing/2014/main" id="{A3511906-2F34-2B4E-898C-BF187B86B7A7}"/>
                  </a:ext>
                </a:extLst>
              </p:cNvPr>
              <p:cNvSpPr txBox="1">
                <a:spLocks/>
              </p:cNvSpPr>
              <p:nvPr/>
            </p:nvSpPr>
            <p:spPr>
              <a:xfrm>
                <a:off x="9087294" y="3314198"/>
                <a:ext cx="878543" cy="49127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b="0" i="1" dirty="0" smtClean="0">
                              <a:solidFill>
                                <a:schemeClr val="tx1"/>
                              </a:solidFill>
                              <a:latin typeface="Cambria Math" panose="02040503050406030204" pitchFamily="18" charset="0"/>
                            </a:rPr>
                          </m:ctrlPr>
                        </m:sSubPr>
                        <m:e>
                          <m:r>
                            <a:rPr lang="en-US" b="0" i="1" dirty="0" smtClean="0">
                              <a:solidFill>
                                <a:schemeClr val="tx1"/>
                              </a:solidFill>
                              <a:latin typeface="Cambria Math" panose="02040503050406030204" pitchFamily="18" charset="0"/>
                            </a:rPr>
                            <m:t>𝑂</m:t>
                          </m:r>
                        </m:e>
                        <m:sub>
                          <m:r>
                            <a:rPr lang="en-US" i="1" dirty="0" smtClean="0">
                              <a:solidFill>
                                <a:schemeClr val="tx1"/>
                              </a:solidFill>
                              <a:latin typeface="Cambria Math" panose="02040503050406030204" pitchFamily="18" charset="0"/>
                            </a:rPr>
                            <m:t>1</m:t>
                          </m:r>
                        </m:sub>
                      </m:sSub>
                    </m:oMath>
                  </m:oMathPara>
                </a14:m>
                <a:endParaRPr lang="en-US" dirty="0"/>
              </a:p>
            </p:txBody>
          </p:sp>
        </mc:Choice>
        <mc:Fallback xmlns="">
          <p:sp>
            <p:nvSpPr>
              <p:cNvPr id="36" name="Content Placeholder 2">
                <a:extLst>
                  <a:ext uri="{FF2B5EF4-FFF2-40B4-BE49-F238E27FC236}">
                    <a16:creationId xmlns:a16="http://schemas.microsoft.com/office/drawing/2014/main" id="{A3511906-2F34-2B4E-898C-BF187B86B7A7}"/>
                  </a:ext>
                </a:extLst>
              </p:cNvPr>
              <p:cNvSpPr txBox="1">
                <a:spLocks noRot="1" noChangeAspect="1" noMove="1" noResize="1" noEditPoints="1" noAdjustHandles="1" noChangeArrowheads="1" noChangeShapeType="1" noTextEdit="1"/>
              </p:cNvSpPr>
              <p:nvPr/>
            </p:nvSpPr>
            <p:spPr>
              <a:xfrm>
                <a:off x="9087294" y="3314198"/>
                <a:ext cx="878543" cy="491270"/>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Content Placeholder 2">
                <a:extLst>
                  <a:ext uri="{FF2B5EF4-FFF2-40B4-BE49-F238E27FC236}">
                    <a16:creationId xmlns:a16="http://schemas.microsoft.com/office/drawing/2014/main" id="{E6FE47F3-203E-1C4C-BBDE-FEE31023C960}"/>
                  </a:ext>
                </a:extLst>
              </p:cNvPr>
              <p:cNvSpPr txBox="1">
                <a:spLocks/>
              </p:cNvSpPr>
              <p:nvPr/>
            </p:nvSpPr>
            <p:spPr>
              <a:xfrm>
                <a:off x="460243" y="2972616"/>
                <a:ext cx="878543" cy="49127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𝐼</m:t>
                          </m:r>
                        </m:e>
                        <m:sub>
                          <m:r>
                            <a:rPr lang="en-US" i="1" dirty="0" smtClean="0">
                              <a:latin typeface="Cambria Math" panose="02040503050406030204" pitchFamily="18" charset="0"/>
                            </a:rPr>
                            <m:t>1</m:t>
                          </m:r>
                        </m:sub>
                      </m:sSub>
                    </m:oMath>
                  </m:oMathPara>
                </a14:m>
                <a:endParaRPr lang="en-US" dirty="0"/>
              </a:p>
            </p:txBody>
          </p:sp>
        </mc:Choice>
        <mc:Fallback xmlns="">
          <p:sp>
            <p:nvSpPr>
              <p:cNvPr id="37" name="Content Placeholder 2">
                <a:extLst>
                  <a:ext uri="{FF2B5EF4-FFF2-40B4-BE49-F238E27FC236}">
                    <a16:creationId xmlns:a16="http://schemas.microsoft.com/office/drawing/2014/main" id="{E6FE47F3-203E-1C4C-BBDE-FEE31023C960}"/>
                  </a:ext>
                </a:extLst>
              </p:cNvPr>
              <p:cNvSpPr txBox="1">
                <a:spLocks noRot="1" noChangeAspect="1" noMove="1" noResize="1" noEditPoints="1" noAdjustHandles="1" noChangeArrowheads="1" noChangeShapeType="1" noTextEdit="1"/>
              </p:cNvSpPr>
              <p:nvPr/>
            </p:nvSpPr>
            <p:spPr>
              <a:xfrm>
                <a:off x="460243" y="2972616"/>
                <a:ext cx="878543" cy="491270"/>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Content Placeholder 2">
                <a:extLst>
                  <a:ext uri="{FF2B5EF4-FFF2-40B4-BE49-F238E27FC236}">
                    <a16:creationId xmlns:a16="http://schemas.microsoft.com/office/drawing/2014/main" id="{8DDE642B-DD9F-594F-96A3-C488EC8620DC}"/>
                  </a:ext>
                </a:extLst>
              </p:cNvPr>
              <p:cNvSpPr txBox="1">
                <a:spLocks/>
              </p:cNvSpPr>
              <p:nvPr/>
            </p:nvSpPr>
            <p:spPr>
              <a:xfrm>
                <a:off x="460243" y="4873766"/>
                <a:ext cx="878543" cy="49127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𝐼</m:t>
                          </m:r>
                        </m:e>
                        <m:sub>
                          <m:r>
                            <a:rPr lang="en-US" i="1" dirty="0" smtClean="0">
                              <a:latin typeface="Cambria Math" panose="02040503050406030204" pitchFamily="18" charset="0"/>
                            </a:rPr>
                            <m:t>2</m:t>
                          </m:r>
                        </m:sub>
                      </m:sSub>
                    </m:oMath>
                  </m:oMathPara>
                </a14:m>
                <a:endParaRPr lang="en-US" dirty="0"/>
              </a:p>
            </p:txBody>
          </p:sp>
        </mc:Choice>
        <mc:Fallback xmlns="">
          <p:sp>
            <p:nvSpPr>
              <p:cNvPr id="38" name="Content Placeholder 2">
                <a:extLst>
                  <a:ext uri="{FF2B5EF4-FFF2-40B4-BE49-F238E27FC236}">
                    <a16:creationId xmlns:a16="http://schemas.microsoft.com/office/drawing/2014/main" id="{8DDE642B-DD9F-594F-96A3-C488EC8620DC}"/>
                  </a:ext>
                </a:extLst>
              </p:cNvPr>
              <p:cNvSpPr txBox="1">
                <a:spLocks noRot="1" noChangeAspect="1" noMove="1" noResize="1" noEditPoints="1" noAdjustHandles="1" noChangeArrowheads="1" noChangeShapeType="1" noTextEdit="1"/>
              </p:cNvSpPr>
              <p:nvPr/>
            </p:nvSpPr>
            <p:spPr>
              <a:xfrm>
                <a:off x="460243" y="4873766"/>
                <a:ext cx="878543" cy="491270"/>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F3B050E5-10C6-794C-BDCC-F074D043D9DF}"/>
                  </a:ext>
                </a:extLst>
              </p:cNvPr>
              <p:cNvSpPr txBox="1"/>
              <p:nvPr/>
            </p:nvSpPr>
            <p:spPr>
              <a:xfrm>
                <a:off x="531729" y="1227639"/>
                <a:ext cx="10687050" cy="461665"/>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m:rPr>
                          <m:sty m:val="p"/>
                        </m:rPr>
                        <a:rPr lang="en-US" sz="2400">
                          <a:latin typeface="Cambria Math" panose="02040503050406030204" pitchFamily="18" charset="0"/>
                        </a:rPr>
                        <m:t>Δ</m:t>
                      </m:r>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𝐻</m:t>
                              </m:r>
                            </m:e>
                            <m:sub>
                              <m:r>
                                <a:rPr lang="en-US" sz="2400" i="1">
                                  <a:latin typeface="Cambria Math" panose="02040503050406030204" pitchFamily="18" charset="0"/>
                                </a:rPr>
                                <m:t>1</m:t>
                              </m:r>
                            </m:sub>
                          </m:sSub>
                        </m:e>
                      </m:d>
                      <m:r>
                        <a:rPr lang="en-US" sz="2400" i="1">
                          <a:latin typeface="Cambria Math" panose="02040503050406030204" pitchFamily="18" charset="0"/>
                        </a:rPr>
                        <m:t>≈−0.002</m:t>
                      </m:r>
                    </m:oMath>
                  </m:oMathPara>
                </a14:m>
                <a:endParaRPr lang="en-US" sz="2400" dirty="0"/>
              </a:p>
            </p:txBody>
          </p:sp>
        </mc:Choice>
        <mc:Fallback xmlns="">
          <p:sp>
            <p:nvSpPr>
              <p:cNvPr id="5" name="TextBox 4">
                <a:extLst>
                  <a:ext uri="{FF2B5EF4-FFF2-40B4-BE49-F238E27FC236}">
                    <a16:creationId xmlns:a16="http://schemas.microsoft.com/office/drawing/2014/main" id="{F3B050E5-10C6-794C-BDCC-F074D043D9DF}"/>
                  </a:ext>
                </a:extLst>
              </p:cNvPr>
              <p:cNvSpPr txBox="1">
                <a:spLocks noRot="1" noChangeAspect="1" noMove="1" noResize="1" noEditPoints="1" noAdjustHandles="1" noChangeArrowheads="1" noChangeShapeType="1" noTextEdit="1"/>
              </p:cNvSpPr>
              <p:nvPr/>
            </p:nvSpPr>
            <p:spPr>
              <a:xfrm>
                <a:off x="531729" y="1227639"/>
                <a:ext cx="10687050" cy="461665"/>
              </a:xfrm>
              <a:prstGeom prst="rect">
                <a:avLst/>
              </a:prstGeom>
              <a:blipFill>
                <a:blip r:embed="rId11"/>
                <a:stretch>
                  <a:fillRect l="-11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2644A6DB-99F0-164F-9D11-5E4655BA3F62}"/>
                  </a:ext>
                </a:extLst>
              </p:cNvPr>
              <p:cNvSpPr txBox="1"/>
              <p:nvPr/>
            </p:nvSpPr>
            <p:spPr>
              <a:xfrm>
                <a:off x="2170322" y="3686558"/>
                <a:ext cx="1456232" cy="4308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𝑤</m:t>
                          </m:r>
                        </m:e>
                        <m:sub>
                          <m:r>
                            <a:rPr lang="en-US" sz="2200" b="0" i="1" smtClean="0">
                              <a:latin typeface="Cambria Math" panose="02040503050406030204" pitchFamily="18" charset="0"/>
                            </a:rPr>
                            <m:t>2</m:t>
                          </m:r>
                        </m:sub>
                      </m:sSub>
                      <m:r>
                        <a:rPr lang="en-US" sz="2200" b="0" i="1" smtClean="0">
                          <a:latin typeface="Cambria Math" panose="02040503050406030204" pitchFamily="18" charset="0"/>
                        </a:rPr>
                        <m:t>=0.40</m:t>
                      </m:r>
                    </m:oMath>
                  </m:oMathPara>
                </a14:m>
                <a:endParaRPr lang="en-US" sz="2200" dirty="0"/>
              </a:p>
            </p:txBody>
          </p:sp>
        </mc:Choice>
        <mc:Fallback xmlns="">
          <p:sp>
            <p:nvSpPr>
              <p:cNvPr id="39" name="TextBox 38">
                <a:extLst>
                  <a:ext uri="{FF2B5EF4-FFF2-40B4-BE49-F238E27FC236}">
                    <a16:creationId xmlns:a16="http://schemas.microsoft.com/office/drawing/2014/main" id="{2644A6DB-99F0-164F-9D11-5E4655BA3F62}"/>
                  </a:ext>
                </a:extLst>
              </p:cNvPr>
              <p:cNvSpPr txBox="1">
                <a:spLocks noRot="1" noChangeAspect="1" noMove="1" noResize="1" noEditPoints="1" noAdjustHandles="1" noChangeArrowheads="1" noChangeShapeType="1" noTextEdit="1"/>
              </p:cNvSpPr>
              <p:nvPr/>
            </p:nvSpPr>
            <p:spPr>
              <a:xfrm>
                <a:off x="2170322" y="3686558"/>
                <a:ext cx="1456232" cy="430887"/>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3E3B7B50-ABF0-0245-BBC9-874F739BB847}"/>
                  </a:ext>
                </a:extLst>
              </p:cNvPr>
              <p:cNvSpPr txBox="1"/>
              <p:nvPr/>
            </p:nvSpPr>
            <p:spPr>
              <a:xfrm>
                <a:off x="2386565" y="4244592"/>
                <a:ext cx="1248227" cy="430887"/>
              </a:xfrm>
              <a:prstGeom prst="rect">
                <a:avLst/>
              </a:prstGeom>
              <a:noFill/>
            </p:spPr>
            <p:txBody>
              <a:bodyPr wrap="none" rtlCol="0">
                <a:spAutoFit/>
              </a:bodyPr>
              <a:lstStyle/>
              <a:p>
                <a14:m>
                  <m:oMath xmlns:m="http://schemas.openxmlformats.org/officeDocument/2006/math">
                    <m:sSub>
                      <m:sSubPr>
                        <m:ctrlPr>
                          <a:rPr lang="en-US" sz="2200" b="0" i="1" smtClean="0">
                            <a:latin typeface="Cambria Math" panose="02040503050406030204" pitchFamily="18" charset="0"/>
                            <a:ea typeface="Cambria Math" panose="02040503050406030204" pitchFamily="18" charset="0"/>
                          </a:rPr>
                        </m:ctrlPr>
                      </m:sSubPr>
                      <m:e>
                        <m:r>
                          <a:rPr lang="en-US" sz="2200" b="0" i="1" smtClean="0">
                            <a:latin typeface="Cambria Math" panose="02040503050406030204" pitchFamily="18" charset="0"/>
                            <a:ea typeface="Cambria Math" panose="02040503050406030204" pitchFamily="18" charset="0"/>
                          </a:rPr>
                          <m:t>𝑤</m:t>
                        </m:r>
                      </m:e>
                      <m:sub>
                        <m:r>
                          <a:rPr lang="en-US" sz="2200" b="0" i="1" smtClean="0">
                            <a:latin typeface="Cambria Math" panose="02040503050406030204" pitchFamily="18" charset="0"/>
                            <a:ea typeface="Cambria Math" panose="02040503050406030204" pitchFamily="18" charset="0"/>
                          </a:rPr>
                          <m:t>3</m:t>
                        </m:r>
                      </m:sub>
                    </m:sSub>
                  </m:oMath>
                </a14:m>
                <a:r>
                  <a:rPr lang="en-US" sz="2200" dirty="0">
                    <a:latin typeface="Cambria Math" panose="02040503050406030204" pitchFamily="18" charset="0"/>
                    <a:ea typeface="Cambria Math" panose="02040503050406030204" pitchFamily="18" charset="0"/>
                  </a:rPr>
                  <a:t>=0.80</a:t>
                </a:r>
              </a:p>
            </p:txBody>
          </p:sp>
        </mc:Choice>
        <mc:Fallback xmlns="">
          <p:sp>
            <p:nvSpPr>
              <p:cNvPr id="40" name="TextBox 39">
                <a:extLst>
                  <a:ext uri="{FF2B5EF4-FFF2-40B4-BE49-F238E27FC236}">
                    <a16:creationId xmlns:a16="http://schemas.microsoft.com/office/drawing/2014/main" id="{3E3B7B50-ABF0-0245-BBC9-874F739BB847}"/>
                  </a:ext>
                </a:extLst>
              </p:cNvPr>
              <p:cNvSpPr txBox="1">
                <a:spLocks noRot="1" noChangeAspect="1" noMove="1" noResize="1" noEditPoints="1" noAdjustHandles="1" noChangeArrowheads="1" noChangeShapeType="1" noTextEdit="1"/>
              </p:cNvSpPr>
              <p:nvPr/>
            </p:nvSpPr>
            <p:spPr>
              <a:xfrm>
                <a:off x="2386565" y="4244592"/>
                <a:ext cx="1248227" cy="430887"/>
              </a:xfrm>
              <a:prstGeom prst="rect">
                <a:avLst/>
              </a:prstGeom>
              <a:blipFill>
                <a:blip r:embed="rId13"/>
                <a:stretch>
                  <a:fillRect t="-5714" r="-5051" b="-28571"/>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3019BCD4-233D-B946-A188-285CAD19A19B}"/>
              </a:ext>
            </a:extLst>
          </p:cNvPr>
          <p:cNvSpPr txBox="1"/>
          <p:nvPr/>
        </p:nvSpPr>
        <p:spPr>
          <a:xfrm>
            <a:off x="9526565" y="4092274"/>
            <a:ext cx="1305935" cy="369332"/>
          </a:xfrm>
          <a:prstGeom prst="rect">
            <a:avLst/>
          </a:prstGeom>
          <a:noFill/>
        </p:spPr>
        <p:txBody>
          <a:bodyPr wrap="none" rtlCol="0">
            <a:spAutoFit/>
          </a:bodyPr>
          <a:lstStyle/>
          <a:p>
            <a:r>
              <a:rPr lang="en-US" dirty="0">
                <a:latin typeface="Helvetica" pitchFamily="2" charset="0"/>
              </a:rPr>
              <a:t>Target: 0.5</a:t>
            </a: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D3366970-6B92-2549-8087-A552EA490BE5}"/>
                  </a:ext>
                </a:extLst>
              </p:cNvPr>
              <p:cNvSpPr txBox="1"/>
              <p:nvPr/>
            </p:nvSpPr>
            <p:spPr>
              <a:xfrm>
                <a:off x="9123117" y="4664253"/>
                <a:ext cx="2220608"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sz="2400" b="0" i="0" smtClean="0">
                          <a:solidFill>
                            <a:schemeClr val="tx1"/>
                          </a:solidFill>
                          <a:latin typeface="Cambria Math" panose="02040503050406030204" pitchFamily="18" charset="0"/>
                        </a:rPr>
                        <m:t>Δ</m:t>
                      </m:r>
                      <m:d>
                        <m:dPr>
                          <m:ctrlPr>
                            <a:rPr lang="en-US" sz="2400" b="0" i="1" smtClean="0">
                              <a:solidFill>
                                <a:schemeClr val="tx1"/>
                              </a:solidFill>
                              <a:latin typeface="Cambria Math" panose="02040503050406030204" pitchFamily="18" charset="0"/>
                            </a:rPr>
                          </m:ctrlPr>
                        </m:dPr>
                        <m:e>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𝑂</m:t>
                              </m:r>
                            </m:e>
                            <m:sub>
                              <m:r>
                                <a:rPr lang="en-US" sz="2400" b="0" i="1" smtClean="0">
                                  <a:solidFill>
                                    <a:schemeClr val="tx1"/>
                                  </a:solidFill>
                                  <a:latin typeface="Cambria Math" panose="02040503050406030204" pitchFamily="18" charset="0"/>
                                </a:rPr>
                                <m:t>1</m:t>
                              </m:r>
                            </m:sub>
                          </m:sSub>
                        </m:e>
                      </m:d>
                      <m:r>
                        <a:rPr lang="en-US" sz="2400" b="0" i="1" smtClean="0">
                          <a:solidFill>
                            <a:schemeClr val="tx1"/>
                          </a:solidFill>
                          <a:latin typeface="Cambria Math" panose="02040503050406030204" pitchFamily="18" charset="0"/>
                        </a:rPr>
                        <m:t>≈−0.04</m:t>
                      </m:r>
                    </m:oMath>
                  </m:oMathPara>
                </a14:m>
                <a:endParaRPr lang="en-US" sz="2400" dirty="0">
                  <a:solidFill>
                    <a:schemeClr val="tx1"/>
                  </a:solidFill>
                </a:endParaRPr>
              </a:p>
            </p:txBody>
          </p:sp>
        </mc:Choice>
        <mc:Fallback xmlns="">
          <p:sp>
            <p:nvSpPr>
              <p:cNvPr id="30" name="TextBox 29">
                <a:extLst>
                  <a:ext uri="{FF2B5EF4-FFF2-40B4-BE49-F238E27FC236}">
                    <a16:creationId xmlns:a16="http://schemas.microsoft.com/office/drawing/2014/main" id="{D3366970-6B92-2549-8087-A552EA490BE5}"/>
                  </a:ext>
                </a:extLst>
              </p:cNvPr>
              <p:cNvSpPr txBox="1">
                <a:spLocks noRot="1" noChangeAspect="1" noMove="1" noResize="1" noEditPoints="1" noAdjustHandles="1" noChangeArrowheads="1" noChangeShapeType="1" noTextEdit="1"/>
              </p:cNvSpPr>
              <p:nvPr/>
            </p:nvSpPr>
            <p:spPr>
              <a:xfrm>
                <a:off x="9123117" y="4664253"/>
                <a:ext cx="2220608" cy="461665"/>
              </a:xfrm>
              <a:prstGeom prst="rect">
                <a:avLst/>
              </a:prstGeom>
              <a:blipFill>
                <a:blip r:embed="rId14"/>
                <a:stretch>
                  <a:fillRect/>
                </a:stretch>
              </a:blipFill>
            </p:spPr>
            <p:txBody>
              <a:bodyPr/>
              <a:lstStyle/>
              <a:p>
                <a:r>
                  <a:rPr lang="en-US">
                    <a:noFill/>
                  </a:rPr>
                  <a:t> </a:t>
                </a:r>
              </a:p>
            </p:txBody>
          </p:sp>
        </mc:Fallback>
      </mc:AlternateContent>
      <p:sp>
        <p:nvSpPr>
          <p:cNvPr id="31" name="TextBox 30">
            <a:extLst>
              <a:ext uri="{FF2B5EF4-FFF2-40B4-BE49-F238E27FC236}">
                <a16:creationId xmlns:a16="http://schemas.microsoft.com/office/drawing/2014/main" id="{764E8031-177E-FC46-AEC7-C56D53284180}"/>
              </a:ext>
            </a:extLst>
          </p:cNvPr>
          <p:cNvSpPr txBox="1"/>
          <p:nvPr/>
        </p:nvSpPr>
        <p:spPr>
          <a:xfrm>
            <a:off x="7391202" y="644170"/>
            <a:ext cx="4432985" cy="369332"/>
          </a:xfrm>
          <a:prstGeom prst="rect">
            <a:avLst/>
          </a:prstGeom>
          <a:noFill/>
        </p:spPr>
        <p:txBody>
          <a:bodyPr wrap="square" rtlCol="0">
            <a:spAutoFit/>
          </a:bodyPr>
          <a:lstStyle/>
          <a:p>
            <a:r>
              <a:rPr lang="en-US" dirty="0">
                <a:latin typeface="Helvetica" pitchFamily="2" charset="0"/>
              </a:rPr>
              <a:t>And indeed, it’s pretty low!</a:t>
            </a:r>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07EF3692-CBAA-9143-8F98-B69CC39827AE}"/>
                  </a:ext>
                </a:extLst>
              </p:cNvPr>
              <p:cNvSpPr txBox="1"/>
              <p:nvPr/>
            </p:nvSpPr>
            <p:spPr>
              <a:xfrm>
                <a:off x="4575529" y="2111433"/>
                <a:ext cx="2402068"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sz="2400" b="0" i="0" smtClean="0">
                          <a:solidFill>
                            <a:srgbClr val="FF0000"/>
                          </a:solidFill>
                          <a:latin typeface="Cambria Math" panose="02040503050406030204" pitchFamily="18" charset="0"/>
                        </a:rPr>
                        <m:t>Δ</m:t>
                      </m:r>
                      <m:d>
                        <m:dPr>
                          <m:ctrlPr>
                            <a:rPr lang="en-US" sz="2400" b="0" i="1" smtClean="0">
                              <a:solidFill>
                                <a:srgbClr val="FF0000"/>
                              </a:solidFill>
                              <a:latin typeface="Cambria Math" panose="02040503050406030204" pitchFamily="18" charset="0"/>
                            </a:rPr>
                          </m:ctrlPr>
                        </m:dPr>
                        <m:e>
                          <m:sSub>
                            <m:sSubPr>
                              <m:ctrlPr>
                                <a:rPr lang="en-US" sz="2400" b="0" i="1" smtClean="0">
                                  <a:solidFill>
                                    <a:srgbClr val="FF0000"/>
                                  </a:solidFill>
                                  <a:latin typeface="Cambria Math" panose="02040503050406030204" pitchFamily="18" charset="0"/>
                                </a:rPr>
                              </m:ctrlPr>
                            </m:sSubPr>
                            <m:e>
                              <m:r>
                                <a:rPr lang="en-US" sz="2400" b="0" i="1" smtClean="0">
                                  <a:solidFill>
                                    <a:srgbClr val="FF0000"/>
                                  </a:solidFill>
                                  <a:latin typeface="Cambria Math" panose="02040503050406030204" pitchFamily="18" charset="0"/>
                                </a:rPr>
                                <m:t>𝐻</m:t>
                              </m:r>
                            </m:e>
                            <m:sub>
                              <m:r>
                                <a:rPr lang="en-US" sz="2400" b="0" i="1" smtClean="0">
                                  <a:solidFill>
                                    <a:srgbClr val="FF0000"/>
                                  </a:solidFill>
                                  <a:latin typeface="Cambria Math" panose="02040503050406030204" pitchFamily="18" charset="0"/>
                                </a:rPr>
                                <m:t>1</m:t>
                              </m:r>
                            </m:sub>
                          </m:sSub>
                        </m:e>
                      </m:d>
                      <m:r>
                        <a:rPr lang="en-US" sz="2400" b="0" i="1" smtClean="0">
                          <a:solidFill>
                            <a:srgbClr val="FF0000"/>
                          </a:solidFill>
                          <a:latin typeface="Cambria Math" panose="02040503050406030204" pitchFamily="18" charset="0"/>
                        </a:rPr>
                        <m:t>≈−0.002</m:t>
                      </m:r>
                    </m:oMath>
                  </m:oMathPara>
                </a14:m>
                <a:endParaRPr lang="en-US" sz="2400" dirty="0">
                  <a:solidFill>
                    <a:srgbClr val="FF0000"/>
                  </a:solidFill>
                </a:endParaRPr>
              </a:p>
            </p:txBody>
          </p:sp>
        </mc:Choice>
        <mc:Fallback xmlns="">
          <p:sp>
            <p:nvSpPr>
              <p:cNvPr id="41" name="TextBox 40">
                <a:extLst>
                  <a:ext uri="{FF2B5EF4-FFF2-40B4-BE49-F238E27FC236}">
                    <a16:creationId xmlns:a16="http://schemas.microsoft.com/office/drawing/2014/main" id="{07EF3692-CBAA-9143-8F98-B69CC39827AE}"/>
                  </a:ext>
                </a:extLst>
              </p:cNvPr>
              <p:cNvSpPr txBox="1">
                <a:spLocks noRot="1" noChangeAspect="1" noMove="1" noResize="1" noEditPoints="1" noAdjustHandles="1" noChangeArrowheads="1" noChangeShapeType="1" noTextEdit="1"/>
              </p:cNvSpPr>
              <p:nvPr/>
            </p:nvSpPr>
            <p:spPr>
              <a:xfrm>
                <a:off x="4575529" y="2111433"/>
                <a:ext cx="2402068" cy="461665"/>
              </a:xfrm>
              <a:prstGeom prst="rect">
                <a:avLst/>
              </a:prstGeom>
              <a:blipFill>
                <a:blip r:embed="rId1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719206383"/>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a:xfrm>
            <a:off x="422536" y="27251"/>
            <a:ext cx="10058400" cy="1371600"/>
          </a:xfrm>
        </p:spPr>
        <p:txBody>
          <a:bodyPr/>
          <a:lstStyle/>
          <a:p>
            <a:r>
              <a:rPr lang="en-US" dirty="0">
                <a:latin typeface="Helvetica" pitchFamily="2" charset="0"/>
              </a:rPr>
              <a:t>Back Propagation Example</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p:txBody>
          <a:bodyPr>
            <a:normAutofit/>
          </a:bodyPr>
          <a:lstStyle/>
          <a:p>
            <a:endParaRPr lang="en-US" sz="2400" dirty="0">
              <a:latin typeface="Helvetica" pitchFamily="2" charset="0"/>
            </a:endParaRPr>
          </a:p>
          <a:p>
            <a:pPr marL="0" indent="0">
              <a:buNone/>
            </a:pPr>
            <a:endParaRPr lang="en-US" sz="2400" dirty="0">
              <a:latin typeface="Helvetica" pitchFamily="2" charset="0"/>
            </a:endParaRPr>
          </a:p>
        </p:txBody>
      </p:sp>
      <p:grpSp>
        <p:nvGrpSpPr>
          <p:cNvPr id="4" name="Group 3">
            <a:extLst>
              <a:ext uri="{FF2B5EF4-FFF2-40B4-BE49-F238E27FC236}">
                <a16:creationId xmlns:a16="http://schemas.microsoft.com/office/drawing/2014/main" id="{F2289EC0-BEE5-C54C-941C-D1D22C501FE9}"/>
              </a:ext>
            </a:extLst>
          </p:cNvPr>
          <p:cNvGrpSpPr/>
          <p:nvPr/>
        </p:nvGrpSpPr>
        <p:grpSpPr>
          <a:xfrm>
            <a:off x="1066799" y="2654306"/>
            <a:ext cx="8459767" cy="3092895"/>
            <a:chOff x="3375581" y="2991232"/>
            <a:chExt cx="4589912" cy="2034562"/>
          </a:xfrm>
        </p:grpSpPr>
        <p:sp>
          <p:nvSpPr>
            <p:cNvPr id="14" name="Oval 13">
              <a:extLst>
                <a:ext uri="{FF2B5EF4-FFF2-40B4-BE49-F238E27FC236}">
                  <a16:creationId xmlns:a16="http://schemas.microsoft.com/office/drawing/2014/main" id="{E74544D5-EB92-D349-B000-DF8E15FD9E07}"/>
                </a:ext>
              </a:extLst>
            </p:cNvPr>
            <p:cNvSpPr/>
            <p:nvPr/>
          </p:nvSpPr>
          <p:spPr>
            <a:xfrm>
              <a:off x="3375582" y="2991232"/>
              <a:ext cx="938637" cy="825956"/>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0.35</a:t>
              </a:r>
            </a:p>
          </p:txBody>
        </p:sp>
        <p:sp>
          <p:nvSpPr>
            <p:cNvPr id="15" name="Oval 14">
              <a:extLst>
                <a:ext uri="{FF2B5EF4-FFF2-40B4-BE49-F238E27FC236}">
                  <a16:creationId xmlns:a16="http://schemas.microsoft.com/office/drawing/2014/main" id="{F521F1DA-EC70-7F4B-9BE4-67D2FF50F7D7}"/>
                </a:ext>
              </a:extLst>
            </p:cNvPr>
            <p:cNvSpPr/>
            <p:nvPr/>
          </p:nvSpPr>
          <p:spPr>
            <a:xfrm>
              <a:off x="3375581" y="4199838"/>
              <a:ext cx="938637" cy="825956"/>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0.9</a:t>
              </a:r>
            </a:p>
          </p:txBody>
        </p:sp>
        <p:sp>
          <p:nvSpPr>
            <p:cNvPr id="16" name="Oval 15">
              <a:extLst>
                <a:ext uri="{FF2B5EF4-FFF2-40B4-BE49-F238E27FC236}">
                  <a16:creationId xmlns:a16="http://schemas.microsoft.com/office/drawing/2014/main" id="{9E2F0B38-4A5D-F14A-80F5-1268744DDA8E}"/>
                </a:ext>
              </a:extLst>
            </p:cNvPr>
            <p:cNvSpPr/>
            <p:nvPr/>
          </p:nvSpPr>
          <p:spPr>
            <a:xfrm>
              <a:off x="5285344" y="3001391"/>
              <a:ext cx="938637" cy="825956"/>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0.68</a:t>
              </a:r>
            </a:p>
          </p:txBody>
        </p:sp>
        <p:sp>
          <p:nvSpPr>
            <p:cNvPr id="17" name="Oval 16">
              <a:extLst>
                <a:ext uri="{FF2B5EF4-FFF2-40B4-BE49-F238E27FC236}">
                  <a16:creationId xmlns:a16="http://schemas.microsoft.com/office/drawing/2014/main" id="{E0DB1823-4CEA-3A4C-B00D-9089ECD8926D}"/>
                </a:ext>
              </a:extLst>
            </p:cNvPr>
            <p:cNvSpPr/>
            <p:nvPr/>
          </p:nvSpPr>
          <p:spPr>
            <a:xfrm>
              <a:off x="5285344" y="4199838"/>
              <a:ext cx="938637" cy="825956"/>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0.66</a:t>
              </a:r>
            </a:p>
          </p:txBody>
        </p:sp>
        <p:sp>
          <p:nvSpPr>
            <p:cNvPr id="18" name="Oval 17">
              <a:extLst>
                <a:ext uri="{FF2B5EF4-FFF2-40B4-BE49-F238E27FC236}">
                  <a16:creationId xmlns:a16="http://schemas.microsoft.com/office/drawing/2014/main" id="{212D0EF4-CDAF-3E48-9762-96B3A0BFDBFE}"/>
                </a:ext>
              </a:extLst>
            </p:cNvPr>
            <p:cNvSpPr/>
            <p:nvPr/>
          </p:nvSpPr>
          <p:spPr>
            <a:xfrm>
              <a:off x="7026856" y="3613735"/>
              <a:ext cx="938637" cy="825956"/>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0.69</a:t>
              </a:r>
            </a:p>
          </p:txBody>
        </p:sp>
        <p:cxnSp>
          <p:nvCxnSpPr>
            <p:cNvPr id="19" name="Straight Arrow Connector 18">
              <a:extLst>
                <a:ext uri="{FF2B5EF4-FFF2-40B4-BE49-F238E27FC236}">
                  <a16:creationId xmlns:a16="http://schemas.microsoft.com/office/drawing/2014/main" id="{904FB72E-F32B-4C40-B12A-58ED7C24BC10}"/>
                </a:ext>
              </a:extLst>
            </p:cNvPr>
            <p:cNvCxnSpPr>
              <a:stCxn id="14" idx="6"/>
              <a:endCxn id="16" idx="2"/>
            </p:cNvCxnSpPr>
            <p:nvPr/>
          </p:nvCxnSpPr>
          <p:spPr>
            <a:xfrm>
              <a:off x="4314219" y="3404210"/>
              <a:ext cx="971125" cy="10159"/>
            </a:xfrm>
            <a:prstGeom prst="straightConnector1">
              <a:avLst/>
            </a:prstGeom>
            <a:solidFill>
              <a:srgbClr val="FF0000"/>
            </a:solidFill>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0EAAED42-6560-7A4C-A1DB-DC39FB8DC617}"/>
                </a:ext>
              </a:extLst>
            </p:cNvPr>
            <p:cNvCxnSpPr/>
            <p:nvPr/>
          </p:nvCxnSpPr>
          <p:spPr>
            <a:xfrm>
              <a:off x="4314219" y="4619991"/>
              <a:ext cx="971125" cy="10159"/>
            </a:xfrm>
            <a:prstGeom prst="straightConnector1">
              <a:avLst/>
            </a:prstGeom>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5DD30C84-2C74-EC49-87EE-7653B34BD18B}"/>
                </a:ext>
              </a:extLst>
            </p:cNvPr>
            <p:cNvCxnSpPr>
              <a:cxnSpLocks/>
              <a:endCxn id="18" idx="2"/>
            </p:cNvCxnSpPr>
            <p:nvPr/>
          </p:nvCxnSpPr>
          <p:spPr>
            <a:xfrm>
              <a:off x="6223981" y="3442259"/>
              <a:ext cx="802875" cy="584454"/>
            </a:xfrm>
            <a:prstGeom prst="straightConnector1">
              <a:avLst/>
            </a:prstGeom>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FF3F8198-7A53-2A45-B950-88C6270E9670}"/>
                </a:ext>
              </a:extLst>
            </p:cNvPr>
            <p:cNvCxnSpPr>
              <a:cxnSpLocks/>
              <a:endCxn id="18" idx="2"/>
            </p:cNvCxnSpPr>
            <p:nvPr/>
          </p:nvCxnSpPr>
          <p:spPr>
            <a:xfrm flipV="1">
              <a:off x="6223981" y="4026713"/>
              <a:ext cx="802875" cy="588198"/>
            </a:xfrm>
            <a:prstGeom prst="straightConnector1">
              <a:avLst/>
            </a:prstGeom>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25B65946-CE70-9244-905F-BFE49F6C6ABD}"/>
                </a:ext>
              </a:extLst>
            </p:cNvPr>
            <p:cNvCxnSpPr>
              <a:cxnSpLocks/>
              <a:stCxn id="14" idx="6"/>
              <a:endCxn id="17" idx="1"/>
            </p:cNvCxnSpPr>
            <p:nvPr/>
          </p:nvCxnSpPr>
          <p:spPr>
            <a:xfrm>
              <a:off x="4314219" y="3404210"/>
              <a:ext cx="1108585" cy="916586"/>
            </a:xfrm>
            <a:prstGeom prst="straightConnector1">
              <a:avLst/>
            </a:prstGeom>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51F8FD80-36AF-EE45-976A-709D04550509}"/>
                </a:ext>
              </a:extLst>
            </p:cNvPr>
            <p:cNvCxnSpPr>
              <a:cxnSpLocks/>
              <a:stCxn id="15" idx="6"/>
              <a:endCxn id="16" idx="3"/>
            </p:cNvCxnSpPr>
            <p:nvPr/>
          </p:nvCxnSpPr>
          <p:spPr>
            <a:xfrm flipV="1">
              <a:off x="4314218" y="3706389"/>
              <a:ext cx="1108586" cy="906427"/>
            </a:xfrm>
            <a:prstGeom prst="straightConnector1">
              <a:avLst/>
            </a:prstGeom>
            <a:solidFill>
              <a:srgbClr val="FF0000"/>
            </a:solidFill>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BB0733E6-4BD7-8F4A-9505-E48C6EE57679}"/>
                  </a:ext>
                </a:extLst>
              </p:cNvPr>
              <p:cNvSpPr txBox="1"/>
              <p:nvPr/>
            </p:nvSpPr>
            <p:spPr>
              <a:xfrm>
                <a:off x="3000051" y="2772304"/>
                <a:ext cx="1449692" cy="4308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𝑤</m:t>
                          </m:r>
                        </m:e>
                        <m:sub>
                          <m:r>
                            <a:rPr lang="en-US" sz="2200" b="0" i="1" smtClean="0">
                              <a:latin typeface="Cambria Math" panose="02040503050406030204" pitchFamily="18" charset="0"/>
                            </a:rPr>
                            <m:t>1</m:t>
                          </m:r>
                        </m:sub>
                      </m:sSub>
                      <m:r>
                        <a:rPr lang="en-US" sz="2200" b="0" i="1" smtClean="0">
                          <a:latin typeface="Cambria Math" panose="02040503050406030204" pitchFamily="18" charset="0"/>
                        </a:rPr>
                        <m:t>=0.10</m:t>
                      </m:r>
                    </m:oMath>
                  </m:oMathPara>
                </a14:m>
                <a:endParaRPr lang="en-US" sz="2200" dirty="0"/>
              </a:p>
            </p:txBody>
          </p:sp>
        </mc:Choice>
        <mc:Fallback xmlns="">
          <p:sp>
            <p:nvSpPr>
              <p:cNvPr id="28" name="TextBox 27">
                <a:extLst>
                  <a:ext uri="{FF2B5EF4-FFF2-40B4-BE49-F238E27FC236}">
                    <a16:creationId xmlns:a16="http://schemas.microsoft.com/office/drawing/2014/main" id="{BB0733E6-4BD7-8F4A-9505-E48C6EE57679}"/>
                  </a:ext>
                </a:extLst>
              </p:cNvPr>
              <p:cNvSpPr txBox="1">
                <a:spLocks noRot="1" noChangeAspect="1" noMove="1" noResize="1" noEditPoints="1" noAdjustHandles="1" noChangeArrowheads="1" noChangeShapeType="1" noTextEdit="1"/>
              </p:cNvSpPr>
              <p:nvPr/>
            </p:nvSpPr>
            <p:spPr>
              <a:xfrm>
                <a:off x="3000051" y="2772304"/>
                <a:ext cx="1449692" cy="430887"/>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26C39DDA-A519-4D4F-A47D-D40ADAB1EF70}"/>
                  </a:ext>
                </a:extLst>
              </p:cNvPr>
              <p:cNvSpPr txBox="1"/>
              <p:nvPr/>
            </p:nvSpPr>
            <p:spPr>
              <a:xfrm>
                <a:off x="2988090" y="5125918"/>
                <a:ext cx="1239698" cy="430887"/>
              </a:xfrm>
              <a:prstGeom prst="rect">
                <a:avLst/>
              </a:prstGeom>
              <a:noFill/>
            </p:spPr>
            <p:txBody>
              <a:bodyPr wrap="none" rtlCol="0">
                <a:spAutoFit/>
              </a:bodyPr>
              <a:lstStyle/>
              <a:p>
                <a14:m>
                  <m:oMath xmlns:m="http://schemas.openxmlformats.org/officeDocument/2006/math">
                    <m:sSub>
                      <m:sSubPr>
                        <m:ctrlPr>
                          <a:rPr lang="en-US" sz="2200" b="0" i="1" smtClean="0">
                            <a:latin typeface="Cambria Math" panose="02040503050406030204" pitchFamily="18" charset="0"/>
                            <a:ea typeface="Cambria Math" panose="02040503050406030204" pitchFamily="18" charset="0"/>
                          </a:rPr>
                        </m:ctrlPr>
                      </m:sSubPr>
                      <m:e>
                        <m:r>
                          <a:rPr lang="en-US" sz="2200" b="0" i="1" smtClean="0">
                            <a:latin typeface="Cambria Math" panose="02040503050406030204" pitchFamily="18" charset="0"/>
                            <a:ea typeface="Cambria Math" panose="02040503050406030204" pitchFamily="18" charset="0"/>
                          </a:rPr>
                          <m:t>𝑤</m:t>
                        </m:r>
                      </m:e>
                      <m:sub>
                        <m:r>
                          <a:rPr lang="en-US" sz="2200" b="0" i="1" smtClean="0">
                            <a:latin typeface="Cambria Math" panose="02040503050406030204" pitchFamily="18" charset="0"/>
                            <a:ea typeface="Cambria Math" panose="02040503050406030204" pitchFamily="18" charset="0"/>
                          </a:rPr>
                          <m:t>4</m:t>
                        </m:r>
                      </m:sub>
                    </m:sSub>
                  </m:oMath>
                </a14:m>
                <a:r>
                  <a:rPr lang="en-US" sz="2200" dirty="0">
                    <a:latin typeface="Cambria Math" panose="02040503050406030204" pitchFamily="18" charset="0"/>
                    <a:ea typeface="Cambria Math" panose="02040503050406030204" pitchFamily="18" charset="0"/>
                  </a:rPr>
                  <a:t>=0.60</a:t>
                </a:r>
              </a:p>
            </p:txBody>
          </p:sp>
        </mc:Choice>
        <mc:Fallback xmlns="">
          <p:sp>
            <p:nvSpPr>
              <p:cNvPr id="29" name="TextBox 28">
                <a:extLst>
                  <a:ext uri="{FF2B5EF4-FFF2-40B4-BE49-F238E27FC236}">
                    <a16:creationId xmlns:a16="http://schemas.microsoft.com/office/drawing/2014/main" id="{26C39DDA-A519-4D4F-A47D-D40ADAB1EF70}"/>
                  </a:ext>
                </a:extLst>
              </p:cNvPr>
              <p:cNvSpPr txBox="1">
                <a:spLocks noRot="1" noChangeAspect="1" noMove="1" noResize="1" noEditPoints="1" noAdjustHandles="1" noChangeArrowheads="1" noChangeShapeType="1" noTextEdit="1"/>
              </p:cNvSpPr>
              <p:nvPr/>
            </p:nvSpPr>
            <p:spPr>
              <a:xfrm>
                <a:off x="2988090" y="5125918"/>
                <a:ext cx="1239698" cy="430887"/>
              </a:xfrm>
              <a:prstGeom prst="rect">
                <a:avLst/>
              </a:prstGeom>
              <a:blipFill>
                <a:blip r:embed="rId3"/>
                <a:stretch>
                  <a:fillRect t="-8571" r="-4040" b="-25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37663B59-496B-7949-B018-1E24CA72E070}"/>
                  </a:ext>
                </a:extLst>
              </p:cNvPr>
              <p:cNvSpPr txBox="1"/>
              <p:nvPr/>
            </p:nvSpPr>
            <p:spPr>
              <a:xfrm>
                <a:off x="6698499" y="3201761"/>
                <a:ext cx="1373261" cy="430887"/>
              </a:xfrm>
              <a:prstGeom prst="rect">
                <a:avLst/>
              </a:prstGeom>
              <a:noFill/>
            </p:spPr>
            <p:txBody>
              <a:bodyPr wrap="none" rtlCol="0">
                <a:spAutoFit/>
              </a:bodyPr>
              <a:lstStyle/>
              <a:p>
                <a14:m>
                  <m:oMath xmlns:m="http://schemas.openxmlformats.org/officeDocument/2006/math">
                    <m:sSub>
                      <m:sSubPr>
                        <m:ctrlPr>
                          <a:rPr lang="en-US" sz="2200" b="0" i="1" smtClean="0">
                            <a:latin typeface="Cambria Math" panose="02040503050406030204" pitchFamily="18" charset="0"/>
                            <a:ea typeface="Cambria Math" panose="02040503050406030204" pitchFamily="18" charset="0"/>
                          </a:rPr>
                        </m:ctrlPr>
                      </m:sSubPr>
                      <m:e>
                        <m:r>
                          <a:rPr lang="en-US" sz="2200" b="0" i="1" smtClean="0">
                            <a:latin typeface="Cambria Math" panose="02040503050406030204" pitchFamily="18" charset="0"/>
                            <a:ea typeface="Cambria Math" panose="02040503050406030204" pitchFamily="18" charset="0"/>
                          </a:rPr>
                          <m:t>𝑤</m:t>
                        </m:r>
                      </m:e>
                      <m:sub>
                        <m:r>
                          <a:rPr lang="en-US" sz="2200" b="0" i="1" smtClean="0">
                            <a:latin typeface="Cambria Math" panose="02040503050406030204" pitchFamily="18" charset="0"/>
                            <a:ea typeface="Cambria Math" panose="02040503050406030204" pitchFamily="18" charset="0"/>
                          </a:rPr>
                          <m:t>5</m:t>
                        </m:r>
                      </m:sub>
                    </m:sSub>
                  </m:oMath>
                </a14:m>
                <a:r>
                  <a:rPr lang="en-US" sz="2200" dirty="0">
                    <a:latin typeface="Cambria Math" panose="02040503050406030204" pitchFamily="18" charset="0"/>
                    <a:ea typeface="Cambria Math" panose="02040503050406030204" pitchFamily="18" charset="0"/>
                  </a:rPr>
                  <a:t> = 0.27</a:t>
                </a:r>
              </a:p>
            </p:txBody>
          </p:sp>
        </mc:Choice>
        <mc:Fallback xmlns="">
          <p:sp>
            <p:nvSpPr>
              <p:cNvPr id="32" name="TextBox 31">
                <a:extLst>
                  <a:ext uri="{FF2B5EF4-FFF2-40B4-BE49-F238E27FC236}">
                    <a16:creationId xmlns:a16="http://schemas.microsoft.com/office/drawing/2014/main" id="{37663B59-496B-7949-B018-1E24CA72E070}"/>
                  </a:ext>
                </a:extLst>
              </p:cNvPr>
              <p:cNvSpPr txBox="1">
                <a:spLocks noRot="1" noChangeAspect="1" noMove="1" noResize="1" noEditPoints="1" noAdjustHandles="1" noChangeArrowheads="1" noChangeShapeType="1" noTextEdit="1"/>
              </p:cNvSpPr>
              <p:nvPr/>
            </p:nvSpPr>
            <p:spPr>
              <a:xfrm>
                <a:off x="6698499" y="3201761"/>
                <a:ext cx="1373261" cy="430887"/>
              </a:xfrm>
              <a:prstGeom prst="rect">
                <a:avLst/>
              </a:prstGeom>
              <a:blipFill>
                <a:blip r:embed="rId4"/>
                <a:stretch>
                  <a:fillRect t="-8824" r="-3636" b="-2941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C68DF134-F471-7946-A598-A6E86653C083}"/>
                  </a:ext>
                </a:extLst>
              </p:cNvPr>
              <p:cNvSpPr txBox="1"/>
              <p:nvPr/>
            </p:nvSpPr>
            <p:spPr>
              <a:xfrm>
                <a:off x="6698499" y="4778776"/>
                <a:ext cx="1456232" cy="4308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𝑤</m:t>
                          </m:r>
                        </m:e>
                        <m:sub>
                          <m:r>
                            <a:rPr lang="en-US" sz="2200" b="0" i="1" smtClean="0">
                              <a:latin typeface="Cambria Math" panose="02040503050406030204" pitchFamily="18" charset="0"/>
                            </a:rPr>
                            <m:t>6</m:t>
                          </m:r>
                        </m:sub>
                      </m:sSub>
                      <m:r>
                        <a:rPr lang="en-US" sz="2200" b="0" i="1" smtClean="0">
                          <a:latin typeface="Cambria Math" panose="02040503050406030204" pitchFamily="18" charset="0"/>
                        </a:rPr>
                        <m:t>=</m:t>
                      </m:r>
                      <m:r>
                        <a:rPr lang="en-US" sz="2200" b="0" i="1" smtClean="0">
                          <a:solidFill>
                            <a:schemeClr val="tx1"/>
                          </a:solidFill>
                          <a:latin typeface="Cambria Math" panose="02040503050406030204" pitchFamily="18" charset="0"/>
                        </a:rPr>
                        <m:t>0.87</m:t>
                      </m:r>
                    </m:oMath>
                  </m:oMathPara>
                </a14:m>
                <a:endParaRPr lang="en-US" sz="2200" dirty="0"/>
              </a:p>
            </p:txBody>
          </p:sp>
        </mc:Choice>
        <mc:Fallback xmlns="">
          <p:sp>
            <p:nvSpPr>
              <p:cNvPr id="33" name="TextBox 32">
                <a:extLst>
                  <a:ext uri="{FF2B5EF4-FFF2-40B4-BE49-F238E27FC236}">
                    <a16:creationId xmlns:a16="http://schemas.microsoft.com/office/drawing/2014/main" id="{C68DF134-F471-7946-A598-A6E86653C083}"/>
                  </a:ext>
                </a:extLst>
              </p:cNvPr>
              <p:cNvSpPr txBox="1">
                <a:spLocks noRot="1" noChangeAspect="1" noMove="1" noResize="1" noEditPoints="1" noAdjustHandles="1" noChangeArrowheads="1" noChangeShapeType="1" noTextEdit="1"/>
              </p:cNvSpPr>
              <p:nvPr/>
            </p:nvSpPr>
            <p:spPr>
              <a:xfrm>
                <a:off x="6698499" y="4778776"/>
                <a:ext cx="1456232" cy="430887"/>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Content Placeholder 2">
                <a:extLst>
                  <a:ext uri="{FF2B5EF4-FFF2-40B4-BE49-F238E27FC236}">
                    <a16:creationId xmlns:a16="http://schemas.microsoft.com/office/drawing/2014/main" id="{9EDBD7F6-A329-774F-8090-73CBB6B6EE1A}"/>
                  </a:ext>
                </a:extLst>
              </p:cNvPr>
              <p:cNvSpPr txBox="1">
                <a:spLocks/>
              </p:cNvSpPr>
              <p:nvPr/>
            </p:nvSpPr>
            <p:spPr>
              <a:xfrm>
                <a:off x="5953987" y="2513578"/>
                <a:ext cx="878543" cy="49127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b="0" i="1" dirty="0" smtClean="0">
                              <a:solidFill>
                                <a:schemeClr val="tx1"/>
                              </a:solidFill>
                              <a:latin typeface="Cambria Math" panose="02040503050406030204" pitchFamily="18" charset="0"/>
                            </a:rPr>
                          </m:ctrlPr>
                        </m:sSubPr>
                        <m:e>
                          <m:r>
                            <a:rPr lang="en-US" i="1" dirty="0" smtClean="0">
                              <a:solidFill>
                                <a:schemeClr val="tx1"/>
                              </a:solidFill>
                              <a:latin typeface="Cambria Math" panose="02040503050406030204" pitchFamily="18" charset="0"/>
                            </a:rPr>
                            <m:t>𝐻</m:t>
                          </m:r>
                        </m:e>
                        <m:sub>
                          <m:r>
                            <a:rPr lang="en-US" i="1" dirty="0" smtClean="0">
                              <a:solidFill>
                                <a:schemeClr val="tx1"/>
                              </a:solidFill>
                              <a:latin typeface="Cambria Math" panose="02040503050406030204" pitchFamily="18" charset="0"/>
                            </a:rPr>
                            <m:t>1</m:t>
                          </m:r>
                        </m:sub>
                      </m:sSub>
                    </m:oMath>
                  </m:oMathPara>
                </a14:m>
                <a:endParaRPr lang="en-US" dirty="0"/>
              </a:p>
            </p:txBody>
          </p:sp>
        </mc:Choice>
        <mc:Fallback xmlns="">
          <p:sp>
            <p:nvSpPr>
              <p:cNvPr id="34" name="Content Placeholder 2">
                <a:extLst>
                  <a:ext uri="{FF2B5EF4-FFF2-40B4-BE49-F238E27FC236}">
                    <a16:creationId xmlns:a16="http://schemas.microsoft.com/office/drawing/2014/main" id="{9EDBD7F6-A329-774F-8090-73CBB6B6EE1A}"/>
                  </a:ext>
                </a:extLst>
              </p:cNvPr>
              <p:cNvSpPr txBox="1">
                <a:spLocks noRot="1" noChangeAspect="1" noMove="1" noResize="1" noEditPoints="1" noAdjustHandles="1" noChangeArrowheads="1" noChangeShapeType="1" noTextEdit="1"/>
              </p:cNvSpPr>
              <p:nvPr/>
            </p:nvSpPr>
            <p:spPr>
              <a:xfrm>
                <a:off x="5953987" y="2513578"/>
                <a:ext cx="878543" cy="491270"/>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Content Placeholder 2">
                <a:extLst>
                  <a:ext uri="{FF2B5EF4-FFF2-40B4-BE49-F238E27FC236}">
                    <a16:creationId xmlns:a16="http://schemas.microsoft.com/office/drawing/2014/main" id="{9D8CC347-2FA3-E24F-9CB3-9A70A2102FC0}"/>
                  </a:ext>
                </a:extLst>
              </p:cNvPr>
              <p:cNvSpPr txBox="1">
                <a:spLocks/>
              </p:cNvSpPr>
              <p:nvPr/>
            </p:nvSpPr>
            <p:spPr>
              <a:xfrm>
                <a:off x="5875254" y="4260448"/>
                <a:ext cx="878543" cy="49127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b="0" i="1" dirty="0" smtClean="0">
                              <a:solidFill>
                                <a:schemeClr val="tx1"/>
                              </a:solidFill>
                              <a:latin typeface="Cambria Math" panose="02040503050406030204" pitchFamily="18" charset="0"/>
                            </a:rPr>
                          </m:ctrlPr>
                        </m:sSubPr>
                        <m:e>
                          <m:r>
                            <a:rPr lang="en-US" i="1" dirty="0" smtClean="0">
                              <a:solidFill>
                                <a:schemeClr val="tx1"/>
                              </a:solidFill>
                              <a:latin typeface="Cambria Math" panose="02040503050406030204" pitchFamily="18" charset="0"/>
                            </a:rPr>
                            <m:t>𝐻</m:t>
                          </m:r>
                        </m:e>
                        <m:sub>
                          <m:r>
                            <a:rPr lang="en-US" b="0" i="1" dirty="0" smtClean="0">
                              <a:solidFill>
                                <a:schemeClr val="tx1"/>
                              </a:solidFill>
                              <a:latin typeface="Cambria Math" panose="02040503050406030204" pitchFamily="18" charset="0"/>
                            </a:rPr>
                            <m:t>2</m:t>
                          </m:r>
                        </m:sub>
                      </m:sSub>
                    </m:oMath>
                  </m:oMathPara>
                </a14:m>
                <a:endParaRPr lang="en-US" dirty="0"/>
              </a:p>
            </p:txBody>
          </p:sp>
        </mc:Choice>
        <mc:Fallback xmlns="">
          <p:sp>
            <p:nvSpPr>
              <p:cNvPr id="35" name="Content Placeholder 2">
                <a:extLst>
                  <a:ext uri="{FF2B5EF4-FFF2-40B4-BE49-F238E27FC236}">
                    <a16:creationId xmlns:a16="http://schemas.microsoft.com/office/drawing/2014/main" id="{9D8CC347-2FA3-E24F-9CB3-9A70A2102FC0}"/>
                  </a:ext>
                </a:extLst>
              </p:cNvPr>
              <p:cNvSpPr txBox="1">
                <a:spLocks noRot="1" noChangeAspect="1" noMove="1" noResize="1" noEditPoints="1" noAdjustHandles="1" noChangeArrowheads="1" noChangeShapeType="1" noTextEdit="1"/>
              </p:cNvSpPr>
              <p:nvPr/>
            </p:nvSpPr>
            <p:spPr>
              <a:xfrm>
                <a:off x="5875254" y="4260448"/>
                <a:ext cx="878543" cy="491270"/>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Content Placeholder 2">
                <a:extLst>
                  <a:ext uri="{FF2B5EF4-FFF2-40B4-BE49-F238E27FC236}">
                    <a16:creationId xmlns:a16="http://schemas.microsoft.com/office/drawing/2014/main" id="{A3511906-2F34-2B4E-898C-BF187B86B7A7}"/>
                  </a:ext>
                </a:extLst>
              </p:cNvPr>
              <p:cNvSpPr txBox="1">
                <a:spLocks/>
              </p:cNvSpPr>
              <p:nvPr/>
            </p:nvSpPr>
            <p:spPr>
              <a:xfrm>
                <a:off x="9087294" y="3314198"/>
                <a:ext cx="878543" cy="49127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b="0" i="1" dirty="0" smtClean="0">
                              <a:solidFill>
                                <a:schemeClr val="tx1"/>
                              </a:solidFill>
                              <a:latin typeface="Cambria Math" panose="02040503050406030204" pitchFamily="18" charset="0"/>
                            </a:rPr>
                          </m:ctrlPr>
                        </m:sSubPr>
                        <m:e>
                          <m:r>
                            <a:rPr lang="en-US" b="0" i="1" dirty="0" smtClean="0">
                              <a:solidFill>
                                <a:schemeClr val="tx1"/>
                              </a:solidFill>
                              <a:latin typeface="Cambria Math" panose="02040503050406030204" pitchFamily="18" charset="0"/>
                            </a:rPr>
                            <m:t>𝑂</m:t>
                          </m:r>
                        </m:e>
                        <m:sub>
                          <m:r>
                            <a:rPr lang="en-US" i="1" dirty="0" smtClean="0">
                              <a:solidFill>
                                <a:schemeClr val="tx1"/>
                              </a:solidFill>
                              <a:latin typeface="Cambria Math" panose="02040503050406030204" pitchFamily="18" charset="0"/>
                            </a:rPr>
                            <m:t>1</m:t>
                          </m:r>
                        </m:sub>
                      </m:sSub>
                    </m:oMath>
                  </m:oMathPara>
                </a14:m>
                <a:endParaRPr lang="en-US" dirty="0"/>
              </a:p>
            </p:txBody>
          </p:sp>
        </mc:Choice>
        <mc:Fallback xmlns="">
          <p:sp>
            <p:nvSpPr>
              <p:cNvPr id="36" name="Content Placeholder 2">
                <a:extLst>
                  <a:ext uri="{FF2B5EF4-FFF2-40B4-BE49-F238E27FC236}">
                    <a16:creationId xmlns:a16="http://schemas.microsoft.com/office/drawing/2014/main" id="{A3511906-2F34-2B4E-898C-BF187B86B7A7}"/>
                  </a:ext>
                </a:extLst>
              </p:cNvPr>
              <p:cNvSpPr txBox="1">
                <a:spLocks noRot="1" noChangeAspect="1" noMove="1" noResize="1" noEditPoints="1" noAdjustHandles="1" noChangeArrowheads="1" noChangeShapeType="1" noTextEdit="1"/>
              </p:cNvSpPr>
              <p:nvPr/>
            </p:nvSpPr>
            <p:spPr>
              <a:xfrm>
                <a:off x="9087294" y="3314198"/>
                <a:ext cx="878543" cy="491270"/>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Content Placeholder 2">
                <a:extLst>
                  <a:ext uri="{FF2B5EF4-FFF2-40B4-BE49-F238E27FC236}">
                    <a16:creationId xmlns:a16="http://schemas.microsoft.com/office/drawing/2014/main" id="{E6FE47F3-203E-1C4C-BBDE-FEE31023C960}"/>
                  </a:ext>
                </a:extLst>
              </p:cNvPr>
              <p:cNvSpPr txBox="1">
                <a:spLocks/>
              </p:cNvSpPr>
              <p:nvPr/>
            </p:nvSpPr>
            <p:spPr>
              <a:xfrm>
                <a:off x="460243" y="2972616"/>
                <a:ext cx="878543" cy="49127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𝐼</m:t>
                          </m:r>
                        </m:e>
                        <m:sub>
                          <m:r>
                            <a:rPr lang="en-US" i="1" dirty="0" smtClean="0">
                              <a:latin typeface="Cambria Math" panose="02040503050406030204" pitchFamily="18" charset="0"/>
                            </a:rPr>
                            <m:t>1</m:t>
                          </m:r>
                        </m:sub>
                      </m:sSub>
                    </m:oMath>
                  </m:oMathPara>
                </a14:m>
                <a:endParaRPr lang="en-US" dirty="0"/>
              </a:p>
            </p:txBody>
          </p:sp>
        </mc:Choice>
        <mc:Fallback xmlns="">
          <p:sp>
            <p:nvSpPr>
              <p:cNvPr id="37" name="Content Placeholder 2">
                <a:extLst>
                  <a:ext uri="{FF2B5EF4-FFF2-40B4-BE49-F238E27FC236}">
                    <a16:creationId xmlns:a16="http://schemas.microsoft.com/office/drawing/2014/main" id="{E6FE47F3-203E-1C4C-BBDE-FEE31023C960}"/>
                  </a:ext>
                </a:extLst>
              </p:cNvPr>
              <p:cNvSpPr txBox="1">
                <a:spLocks noRot="1" noChangeAspect="1" noMove="1" noResize="1" noEditPoints="1" noAdjustHandles="1" noChangeArrowheads="1" noChangeShapeType="1" noTextEdit="1"/>
              </p:cNvSpPr>
              <p:nvPr/>
            </p:nvSpPr>
            <p:spPr>
              <a:xfrm>
                <a:off x="460243" y="2972616"/>
                <a:ext cx="878543" cy="491270"/>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Content Placeholder 2">
                <a:extLst>
                  <a:ext uri="{FF2B5EF4-FFF2-40B4-BE49-F238E27FC236}">
                    <a16:creationId xmlns:a16="http://schemas.microsoft.com/office/drawing/2014/main" id="{8DDE642B-DD9F-594F-96A3-C488EC8620DC}"/>
                  </a:ext>
                </a:extLst>
              </p:cNvPr>
              <p:cNvSpPr txBox="1">
                <a:spLocks/>
              </p:cNvSpPr>
              <p:nvPr/>
            </p:nvSpPr>
            <p:spPr>
              <a:xfrm>
                <a:off x="460243" y="4873766"/>
                <a:ext cx="878543" cy="49127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𝐼</m:t>
                          </m:r>
                        </m:e>
                        <m:sub>
                          <m:r>
                            <a:rPr lang="en-US" i="1" dirty="0" smtClean="0">
                              <a:latin typeface="Cambria Math" panose="02040503050406030204" pitchFamily="18" charset="0"/>
                            </a:rPr>
                            <m:t>2</m:t>
                          </m:r>
                        </m:sub>
                      </m:sSub>
                    </m:oMath>
                  </m:oMathPara>
                </a14:m>
                <a:endParaRPr lang="en-US" dirty="0"/>
              </a:p>
            </p:txBody>
          </p:sp>
        </mc:Choice>
        <mc:Fallback xmlns="">
          <p:sp>
            <p:nvSpPr>
              <p:cNvPr id="38" name="Content Placeholder 2">
                <a:extLst>
                  <a:ext uri="{FF2B5EF4-FFF2-40B4-BE49-F238E27FC236}">
                    <a16:creationId xmlns:a16="http://schemas.microsoft.com/office/drawing/2014/main" id="{8DDE642B-DD9F-594F-96A3-C488EC8620DC}"/>
                  </a:ext>
                </a:extLst>
              </p:cNvPr>
              <p:cNvSpPr txBox="1">
                <a:spLocks noRot="1" noChangeAspect="1" noMove="1" noResize="1" noEditPoints="1" noAdjustHandles="1" noChangeArrowheads="1" noChangeShapeType="1" noTextEdit="1"/>
              </p:cNvSpPr>
              <p:nvPr/>
            </p:nvSpPr>
            <p:spPr>
              <a:xfrm>
                <a:off x="460243" y="4873766"/>
                <a:ext cx="878543" cy="491270"/>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F3B050E5-10C6-794C-BDCC-F074D043D9DF}"/>
                  </a:ext>
                </a:extLst>
              </p:cNvPr>
              <p:cNvSpPr txBox="1"/>
              <p:nvPr/>
            </p:nvSpPr>
            <p:spPr>
              <a:xfrm>
                <a:off x="531729" y="1227639"/>
                <a:ext cx="10687050" cy="645048"/>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m:rPr>
                          <m:sty m:val="p"/>
                        </m:rPr>
                        <a:rPr lang="en-US" sz="2400" smtClean="0">
                          <a:latin typeface="Cambria Math" panose="02040503050406030204" pitchFamily="18" charset="0"/>
                        </a:rPr>
                        <m:t>Δ</m:t>
                      </m:r>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𝐻</m:t>
                              </m:r>
                            </m:e>
                            <m:sub>
                              <m:r>
                                <a:rPr lang="en-US" sz="2400" i="1">
                                  <a:latin typeface="Cambria Math" panose="02040503050406030204" pitchFamily="18" charset="0"/>
                                </a:rPr>
                                <m:t>2</m:t>
                              </m:r>
                            </m:sub>
                          </m:sSub>
                        </m:e>
                      </m:d>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𝐻</m:t>
                          </m:r>
                        </m:e>
                        <m:sub>
                          <m:r>
                            <a:rPr lang="en-US" sz="2400" i="1">
                              <a:latin typeface="Cambria Math" panose="02040503050406030204" pitchFamily="18" charset="0"/>
                            </a:rPr>
                            <m:t>2</m:t>
                          </m:r>
                        </m:sub>
                      </m:sSub>
                      <m:d>
                        <m:dPr>
                          <m:ctrlPr>
                            <a:rPr lang="en-US" sz="2400" i="1">
                              <a:latin typeface="Cambria Math" panose="02040503050406030204" pitchFamily="18" charset="0"/>
                            </a:rPr>
                          </m:ctrlPr>
                        </m:dPr>
                        <m:e>
                          <m:r>
                            <a:rPr lang="en-US" sz="2400" i="1">
                              <a:latin typeface="Cambria Math" panose="02040503050406030204" pitchFamily="18" charset="0"/>
                            </a:rPr>
                            <m:t>1−</m:t>
                          </m:r>
                          <m:sSub>
                            <m:sSubPr>
                              <m:ctrlPr>
                                <a:rPr lang="en-US" sz="2400" i="1">
                                  <a:latin typeface="Cambria Math" panose="02040503050406030204" pitchFamily="18" charset="0"/>
                                </a:rPr>
                              </m:ctrlPr>
                            </m:sSubPr>
                            <m:e>
                              <m:r>
                                <a:rPr lang="en-US" sz="2400" i="1">
                                  <a:latin typeface="Cambria Math" panose="02040503050406030204" pitchFamily="18" charset="0"/>
                                </a:rPr>
                                <m:t>𝐻</m:t>
                              </m:r>
                            </m:e>
                            <m:sub>
                              <m:r>
                                <a:rPr lang="en-US" sz="2400" i="1">
                                  <a:latin typeface="Cambria Math" panose="02040503050406030204" pitchFamily="18" charset="0"/>
                                </a:rPr>
                                <m:t>2</m:t>
                              </m:r>
                            </m:sub>
                          </m:sSub>
                        </m:e>
                      </m:d>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𝑤</m:t>
                              </m:r>
                            </m:e>
                            <m:sub>
                              <m:sSub>
                                <m:sSubPr>
                                  <m:ctrlPr>
                                    <a:rPr lang="en-US" sz="2400" i="1">
                                      <a:latin typeface="Cambria Math" panose="02040503050406030204" pitchFamily="18" charset="0"/>
                                    </a:rPr>
                                  </m:ctrlPr>
                                </m:sSubPr>
                                <m:e>
                                  <m:r>
                                    <a:rPr lang="en-US" sz="2400" i="1">
                                      <a:latin typeface="Cambria Math" panose="02040503050406030204" pitchFamily="18" charset="0"/>
                                    </a:rPr>
                                    <m:t>𝐻</m:t>
                                  </m:r>
                                </m:e>
                                <m:sub>
                                  <m:r>
                                    <a:rPr lang="en-US" sz="2400" i="1">
                                      <a:latin typeface="Cambria Math" panose="02040503050406030204" pitchFamily="18" charset="0"/>
                                    </a:rPr>
                                    <m:t>2</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𝑂</m:t>
                                  </m:r>
                                </m:e>
                                <m:sub>
                                  <m:r>
                                    <a:rPr lang="en-US" sz="2400" i="1">
                                      <a:latin typeface="Cambria Math" panose="02040503050406030204" pitchFamily="18" charset="0"/>
                                    </a:rPr>
                                    <m:t>1</m:t>
                                  </m:r>
                                </m:sub>
                              </m:sSub>
                            </m:sub>
                          </m:sSub>
                          <m:r>
                            <a:rPr lang="en-US" sz="2400" b="0" i="1" smtClean="0">
                              <a:latin typeface="Cambria Math" panose="02040503050406030204" pitchFamily="18" charset="0"/>
                            </a:rPr>
                            <m:t>∗</m:t>
                          </m:r>
                          <m:r>
                            <m:rPr>
                              <m:sty m:val="p"/>
                            </m:rPr>
                            <a:rPr lang="en-US" sz="2400">
                              <a:latin typeface="Cambria Math" panose="02040503050406030204" pitchFamily="18" charset="0"/>
                            </a:rPr>
                            <m:t>Δ</m:t>
                          </m:r>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𝑂</m:t>
                                  </m:r>
                                </m:e>
                                <m:sub>
                                  <m:r>
                                    <a:rPr lang="en-US" sz="2400" i="1">
                                      <a:latin typeface="Cambria Math" panose="02040503050406030204" pitchFamily="18" charset="0"/>
                                    </a:rPr>
                                    <m:t>1</m:t>
                                  </m:r>
                                </m:sub>
                              </m:sSub>
                            </m:e>
                          </m:d>
                        </m:e>
                      </m:d>
                    </m:oMath>
                  </m:oMathPara>
                </a14:m>
                <a:endParaRPr lang="en-US" sz="2400" dirty="0"/>
              </a:p>
            </p:txBody>
          </p:sp>
        </mc:Choice>
        <mc:Fallback xmlns="">
          <p:sp>
            <p:nvSpPr>
              <p:cNvPr id="5" name="TextBox 4">
                <a:extLst>
                  <a:ext uri="{FF2B5EF4-FFF2-40B4-BE49-F238E27FC236}">
                    <a16:creationId xmlns:a16="http://schemas.microsoft.com/office/drawing/2014/main" id="{F3B050E5-10C6-794C-BDCC-F074D043D9DF}"/>
                  </a:ext>
                </a:extLst>
              </p:cNvPr>
              <p:cNvSpPr txBox="1">
                <a:spLocks noRot="1" noChangeAspect="1" noMove="1" noResize="1" noEditPoints="1" noAdjustHandles="1" noChangeArrowheads="1" noChangeShapeType="1" noTextEdit="1"/>
              </p:cNvSpPr>
              <p:nvPr/>
            </p:nvSpPr>
            <p:spPr>
              <a:xfrm>
                <a:off x="531729" y="1227639"/>
                <a:ext cx="10687050" cy="645048"/>
              </a:xfrm>
              <a:prstGeom prst="rect">
                <a:avLst/>
              </a:prstGeom>
              <a:blipFill>
                <a:blip r:embed="rId11"/>
                <a:stretch>
                  <a:fillRect l="-11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2644A6DB-99F0-164F-9D11-5E4655BA3F62}"/>
                  </a:ext>
                </a:extLst>
              </p:cNvPr>
              <p:cNvSpPr txBox="1"/>
              <p:nvPr/>
            </p:nvSpPr>
            <p:spPr>
              <a:xfrm>
                <a:off x="2170322" y="3686558"/>
                <a:ext cx="1456232" cy="4308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𝑤</m:t>
                          </m:r>
                        </m:e>
                        <m:sub>
                          <m:r>
                            <a:rPr lang="en-US" sz="2200" b="0" i="1" smtClean="0">
                              <a:latin typeface="Cambria Math" panose="02040503050406030204" pitchFamily="18" charset="0"/>
                            </a:rPr>
                            <m:t>2</m:t>
                          </m:r>
                        </m:sub>
                      </m:sSub>
                      <m:r>
                        <a:rPr lang="en-US" sz="2200" b="0" i="1" smtClean="0">
                          <a:latin typeface="Cambria Math" panose="02040503050406030204" pitchFamily="18" charset="0"/>
                        </a:rPr>
                        <m:t>=0.40</m:t>
                      </m:r>
                    </m:oMath>
                  </m:oMathPara>
                </a14:m>
                <a:endParaRPr lang="en-US" sz="2200" dirty="0"/>
              </a:p>
            </p:txBody>
          </p:sp>
        </mc:Choice>
        <mc:Fallback xmlns="">
          <p:sp>
            <p:nvSpPr>
              <p:cNvPr id="39" name="TextBox 38">
                <a:extLst>
                  <a:ext uri="{FF2B5EF4-FFF2-40B4-BE49-F238E27FC236}">
                    <a16:creationId xmlns:a16="http://schemas.microsoft.com/office/drawing/2014/main" id="{2644A6DB-99F0-164F-9D11-5E4655BA3F62}"/>
                  </a:ext>
                </a:extLst>
              </p:cNvPr>
              <p:cNvSpPr txBox="1">
                <a:spLocks noRot="1" noChangeAspect="1" noMove="1" noResize="1" noEditPoints="1" noAdjustHandles="1" noChangeArrowheads="1" noChangeShapeType="1" noTextEdit="1"/>
              </p:cNvSpPr>
              <p:nvPr/>
            </p:nvSpPr>
            <p:spPr>
              <a:xfrm>
                <a:off x="2170322" y="3686558"/>
                <a:ext cx="1456232" cy="430887"/>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3E3B7B50-ABF0-0245-BBC9-874F739BB847}"/>
                  </a:ext>
                </a:extLst>
              </p:cNvPr>
              <p:cNvSpPr txBox="1"/>
              <p:nvPr/>
            </p:nvSpPr>
            <p:spPr>
              <a:xfrm>
                <a:off x="2386565" y="4244592"/>
                <a:ext cx="1248227" cy="430887"/>
              </a:xfrm>
              <a:prstGeom prst="rect">
                <a:avLst/>
              </a:prstGeom>
              <a:noFill/>
            </p:spPr>
            <p:txBody>
              <a:bodyPr wrap="none" rtlCol="0">
                <a:spAutoFit/>
              </a:bodyPr>
              <a:lstStyle/>
              <a:p>
                <a14:m>
                  <m:oMath xmlns:m="http://schemas.openxmlformats.org/officeDocument/2006/math">
                    <m:sSub>
                      <m:sSubPr>
                        <m:ctrlPr>
                          <a:rPr lang="en-US" sz="2200" b="0" i="1" smtClean="0">
                            <a:latin typeface="Cambria Math" panose="02040503050406030204" pitchFamily="18" charset="0"/>
                            <a:ea typeface="Cambria Math" panose="02040503050406030204" pitchFamily="18" charset="0"/>
                          </a:rPr>
                        </m:ctrlPr>
                      </m:sSubPr>
                      <m:e>
                        <m:r>
                          <a:rPr lang="en-US" sz="2200" b="0" i="1" smtClean="0">
                            <a:latin typeface="Cambria Math" panose="02040503050406030204" pitchFamily="18" charset="0"/>
                            <a:ea typeface="Cambria Math" panose="02040503050406030204" pitchFamily="18" charset="0"/>
                          </a:rPr>
                          <m:t>𝑤</m:t>
                        </m:r>
                      </m:e>
                      <m:sub>
                        <m:r>
                          <a:rPr lang="en-US" sz="2200" b="0" i="1" smtClean="0">
                            <a:latin typeface="Cambria Math" panose="02040503050406030204" pitchFamily="18" charset="0"/>
                            <a:ea typeface="Cambria Math" panose="02040503050406030204" pitchFamily="18" charset="0"/>
                          </a:rPr>
                          <m:t>3</m:t>
                        </m:r>
                      </m:sub>
                    </m:sSub>
                  </m:oMath>
                </a14:m>
                <a:r>
                  <a:rPr lang="en-US" sz="2200" dirty="0">
                    <a:latin typeface="Cambria Math" panose="02040503050406030204" pitchFamily="18" charset="0"/>
                    <a:ea typeface="Cambria Math" panose="02040503050406030204" pitchFamily="18" charset="0"/>
                  </a:rPr>
                  <a:t>=0.80</a:t>
                </a:r>
              </a:p>
            </p:txBody>
          </p:sp>
        </mc:Choice>
        <mc:Fallback xmlns="">
          <p:sp>
            <p:nvSpPr>
              <p:cNvPr id="40" name="TextBox 39">
                <a:extLst>
                  <a:ext uri="{FF2B5EF4-FFF2-40B4-BE49-F238E27FC236}">
                    <a16:creationId xmlns:a16="http://schemas.microsoft.com/office/drawing/2014/main" id="{3E3B7B50-ABF0-0245-BBC9-874F739BB847}"/>
                  </a:ext>
                </a:extLst>
              </p:cNvPr>
              <p:cNvSpPr txBox="1">
                <a:spLocks noRot="1" noChangeAspect="1" noMove="1" noResize="1" noEditPoints="1" noAdjustHandles="1" noChangeArrowheads="1" noChangeShapeType="1" noTextEdit="1"/>
              </p:cNvSpPr>
              <p:nvPr/>
            </p:nvSpPr>
            <p:spPr>
              <a:xfrm>
                <a:off x="2386565" y="4244592"/>
                <a:ext cx="1248227" cy="430887"/>
              </a:xfrm>
              <a:prstGeom prst="rect">
                <a:avLst/>
              </a:prstGeom>
              <a:blipFill>
                <a:blip r:embed="rId13"/>
                <a:stretch>
                  <a:fillRect t="-5714" r="-5051" b="-28571"/>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3019BCD4-233D-B946-A188-285CAD19A19B}"/>
              </a:ext>
            </a:extLst>
          </p:cNvPr>
          <p:cNvSpPr txBox="1"/>
          <p:nvPr/>
        </p:nvSpPr>
        <p:spPr>
          <a:xfrm>
            <a:off x="9526565" y="4092274"/>
            <a:ext cx="1305935" cy="369332"/>
          </a:xfrm>
          <a:prstGeom prst="rect">
            <a:avLst/>
          </a:prstGeom>
          <a:noFill/>
        </p:spPr>
        <p:txBody>
          <a:bodyPr wrap="none" rtlCol="0">
            <a:spAutoFit/>
          </a:bodyPr>
          <a:lstStyle/>
          <a:p>
            <a:r>
              <a:rPr lang="en-US" dirty="0">
                <a:latin typeface="Helvetica" pitchFamily="2" charset="0"/>
              </a:rPr>
              <a:t>Target: 0.5</a:t>
            </a: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D3366970-6B92-2549-8087-A552EA490BE5}"/>
                  </a:ext>
                </a:extLst>
              </p:cNvPr>
              <p:cNvSpPr txBox="1"/>
              <p:nvPr/>
            </p:nvSpPr>
            <p:spPr>
              <a:xfrm>
                <a:off x="9123117" y="4664253"/>
                <a:ext cx="2220608"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sz="2400" b="0" i="0" smtClean="0">
                          <a:solidFill>
                            <a:schemeClr val="tx1"/>
                          </a:solidFill>
                          <a:latin typeface="Cambria Math" panose="02040503050406030204" pitchFamily="18" charset="0"/>
                        </a:rPr>
                        <m:t>Δ</m:t>
                      </m:r>
                      <m:d>
                        <m:dPr>
                          <m:ctrlPr>
                            <a:rPr lang="en-US" sz="2400" b="0" i="1" smtClean="0">
                              <a:solidFill>
                                <a:schemeClr val="tx1"/>
                              </a:solidFill>
                              <a:latin typeface="Cambria Math" panose="02040503050406030204" pitchFamily="18" charset="0"/>
                            </a:rPr>
                          </m:ctrlPr>
                        </m:dPr>
                        <m:e>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𝑂</m:t>
                              </m:r>
                            </m:e>
                            <m:sub>
                              <m:r>
                                <a:rPr lang="en-US" sz="2400" b="0" i="1" smtClean="0">
                                  <a:solidFill>
                                    <a:schemeClr val="tx1"/>
                                  </a:solidFill>
                                  <a:latin typeface="Cambria Math" panose="02040503050406030204" pitchFamily="18" charset="0"/>
                                </a:rPr>
                                <m:t>1</m:t>
                              </m:r>
                            </m:sub>
                          </m:sSub>
                        </m:e>
                      </m:d>
                      <m:r>
                        <a:rPr lang="en-US" sz="2400" b="0" i="1" smtClean="0">
                          <a:solidFill>
                            <a:schemeClr val="tx1"/>
                          </a:solidFill>
                          <a:latin typeface="Cambria Math" panose="02040503050406030204" pitchFamily="18" charset="0"/>
                        </a:rPr>
                        <m:t>≈−0.04</m:t>
                      </m:r>
                    </m:oMath>
                  </m:oMathPara>
                </a14:m>
                <a:endParaRPr lang="en-US" sz="2400" dirty="0">
                  <a:solidFill>
                    <a:schemeClr val="tx1"/>
                  </a:solidFill>
                </a:endParaRPr>
              </a:p>
            </p:txBody>
          </p:sp>
        </mc:Choice>
        <mc:Fallback xmlns="">
          <p:sp>
            <p:nvSpPr>
              <p:cNvPr id="30" name="TextBox 29">
                <a:extLst>
                  <a:ext uri="{FF2B5EF4-FFF2-40B4-BE49-F238E27FC236}">
                    <a16:creationId xmlns:a16="http://schemas.microsoft.com/office/drawing/2014/main" id="{D3366970-6B92-2549-8087-A552EA490BE5}"/>
                  </a:ext>
                </a:extLst>
              </p:cNvPr>
              <p:cNvSpPr txBox="1">
                <a:spLocks noRot="1" noChangeAspect="1" noMove="1" noResize="1" noEditPoints="1" noAdjustHandles="1" noChangeArrowheads="1" noChangeShapeType="1" noTextEdit="1"/>
              </p:cNvSpPr>
              <p:nvPr/>
            </p:nvSpPr>
            <p:spPr>
              <a:xfrm>
                <a:off x="9123117" y="4664253"/>
                <a:ext cx="2220608" cy="461665"/>
              </a:xfrm>
              <a:prstGeom prst="rect">
                <a:avLst/>
              </a:prstGeom>
              <a:blipFill>
                <a:blip r:embed="rId14"/>
                <a:stretch>
                  <a:fillRect/>
                </a:stretch>
              </a:blipFill>
            </p:spPr>
            <p:txBody>
              <a:bodyPr/>
              <a:lstStyle/>
              <a:p>
                <a:r>
                  <a:rPr lang="en-US">
                    <a:noFill/>
                  </a:rPr>
                  <a:t> </a:t>
                </a:r>
              </a:p>
            </p:txBody>
          </p:sp>
        </mc:Fallback>
      </mc:AlternateContent>
      <p:sp>
        <p:nvSpPr>
          <p:cNvPr id="31" name="TextBox 30">
            <a:extLst>
              <a:ext uri="{FF2B5EF4-FFF2-40B4-BE49-F238E27FC236}">
                <a16:creationId xmlns:a16="http://schemas.microsoft.com/office/drawing/2014/main" id="{764E8031-177E-FC46-AEC7-C56D53284180}"/>
              </a:ext>
            </a:extLst>
          </p:cNvPr>
          <p:cNvSpPr txBox="1"/>
          <p:nvPr/>
        </p:nvSpPr>
        <p:spPr>
          <a:xfrm>
            <a:off x="7391202" y="644170"/>
            <a:ext cx="4432985" cy="369332"/>
          </a:xfrm>
          <a:prstGeom prst="rect">
            <a:avLst/>
          </a:prstGeom>
          <a:noFill/>
        </p:spPr>
        <p:txBody>
          <a:bodyPr wrap="square" rtlCol="0">
            <a:spAutoFit/>
          </a:bodyPr>
          <a:lstStyle/>
          <a:p>
            <a:r>
              <a:rPr lang="en-US" dirty="0">
                <a:latin typeface="Helvetica" pitchFamily="2" charset="0"/>
              </a:rPr>
              <a:t>We do it again for the other hidden node</a:t>
            </a:r>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07EF3692-CBAA-9143-8F98-B69CC39827AE}"/>
                  </a:ext>
                </a:extLst>
              </p:cNvPr>
              <p:cNvSpPr txBox="1"/>
              <p:nvPr/>
            </p:nvSpPr>
            <p:spPr>
              <a:xfrm>
                <a:off x="4575529" y="2111433"/>
                <a:ext cx="2402068"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sz="2400" b="0" i="0" smtClean="0">
                          <a:solidFill>
                            <a:schemeClr val="tx1"/>
                          </a:solidFill>
                          <a:latin typeface="Cambria Math" panose="02040503050406030204" pitchFamily="18" charset="0"/>
                        </a:rPr>
                        <m:t>Δ</m:t>
                      </m:r>
                      <m:d>
                        <m:dPr>
                          <m:ctrlPr>
                            <a:rPr lang="en-US" sz="2400" b="0" i="1" smtClean="0">
                              <a:solidFill>
                                <a:schemeClr val="tx1"/>
                              </a:solidFill>
                              <a:latin typeface="Cambria Math" panose="02040503050406030204" pitchFamily="18" charset="0"/>
                            </a:rPr>
                          </m:ctrlPr>
                        </m:dPr>
                        <m:e>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𝐻</m:t>
                              </m:r>
                            </m:e>
                            <m:sub>
                              <m:r>
                                <a:rPr lang="en-US" sz="2400" b="0" i="1" smtClean="0">
                                  <a:solidFill>
                                    <a:schemeClr val="tx1"/>
                                  </a:solidFill>
                                  <a:latin typeface="Cambria Math" panose="02040503050406030204" pitchFamily="18" charset="0"/>
                                </a:rPr>
                                <m:t>1</m:t>
                              </m:r>
                            </m:sub>
                          </m:sSub>
                        </m:e>
                      </m:d>
                      <m:r>
                        <a:rPr lang="en-US" sz="2400" b="0" i="1" smtClean="0">
                          <a:solidFill>
                            <a:schemeClr val="tx1"/>
                          </a:solidFill>
                          <a:latin typeface="Cambria Math" panose="02040503050406030204" pitchFamily="18" charset="0"/>
                        </a:rPr>
                        <m:t>≈−0.002</m:t>
                      </m:r>
                    </m:oMath>
                  </m:oMathPara>
                </a14:m>
                <a:endParaRPr lang="en-US" sz="2400" dirty="0">
                  <a:solidFill>
                    <a:schemeClr val="tx1"/>
                  </a:solidFill>
                </a:endParaRPr>
              </a:p>
            </p:txBody>
          </p:sp>
        </mc:Choice>
        <mc:Fallback xmlns="">
          <p:sp>
            <p:nvSpPr>
              <p:cNvPr id="41" name="TextBox 40">
                <a:extLst>
                  <a:ext uri="{FF2B5EF4-FFF2-40B4-BE49-F238E27FC236}">
                    <a16:creationId xmlns:a16="http://schemas.microsoft.com/office/drawing/2014/main" id="{07EF3692-CBAA-9143-8F98-B69CC39827AE}"/>
                  </a:ext>
                </a:extLst>
              </p:cNvPr>
              <p:cNvSpPr txBox="1">
                <a:spLocks noRot="1" noChangeAspect="1" noMove="1" noResize="1" noEditPoints="1" noAdjustHandles="1" noChangeArrowheads="1" noChangeShapeType="1" noTextEdit="1"/>
              </p:cNvSpPr>
              <p:nvPr/>
            </p:nvSpPr>
            <p:spPr>
              <a:xfrm>
                <a:off x="4575529" y="2111433"/>
                <a:ext cx="2402068" cy="461665"/>
              </a:xfrm>
              <a:prstGeom prst="rect">
                <a:avLst/>
              </a:prstGeom>
              <a:blipFill>
                <a:blip r:embed="rId1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407779007"/>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a:xfrm>
            <a:off x="422536" y="27251"/>
            <a:ext cx="10058400" cy="1371600"/>
          </a:xfrm>
        </p:spPr>
        <p:txBody>
          <a:bodyPr/>
          <a:lstStyle/>
          <a:p>
            <a:r>
              <a:rPr lang="en-US" dirty="0">
                <a:latin typeface="Helvetica" pitchFamily="2" charset="0"/>
              </a:rPr>
              <a:t>Back Propagation Example</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p:txBody>
          <a:bodyPr>
            <a:normAutofit/>
          </a:bodyPr>
          <a:lstStyle/>
          <a:p>
            <a:endParaRPr lang="en-US" sz="2400" dirty="0">
              <a:latin typeface="Helvetica" pitchFamily="2" charset="0"/>
            </a:endParaRPr>
          </a:p>
          <a:p>
            <a:pPr marL="0" indent="0">
              <a:buNone/>
            </a:pPr>
            <a:endParaRPr lang="en-US" sz="2400" dirty="0">
              <a:latin typeface="Helvetica" pitchFamily="2" charset="0"/>
            </a:endParaRPr>
          </a:p>
        </p:txBody>
      </p:sp>
      <p:grpSp>
        <p:nvGrpSpPr>
          <p:cNvPr id="4" name="Group 3">
            <a:extLst>
              <a:ext uri="{FF2B5EF4-FFF2-40B4-BE49-F238E27FC236}">
                <a16:creationId xmlns:a16="http://schemas.microsoft.com/office/drawing/2014/main" id="{F2289EC0-BEE5-C54C-941C-D1D22C501FE9}"/>
              </a:ext>
            </a:extLst>
          </p:cNvPr>
          <p:cNvGrpSpPr/>
          <p:nvPr/>
        </p:nvGrpSpPr>
        <p:grpSpPr>
          <a:xfrm>
            <a:off x="1066799" y="2654306"/>
            <a:ext cx="8459767" cy="3092895"/>
            <a:chOff x="3375581" y="2991232"/>
            <a:chExt cx="4589912" cy="2034562"/>
          </a:xfrm>
        </p:grpSpPr>
        <p:sp>
          <p:nvSpPr>
            <p:cNvPr id="14" name="Oval 13">
              <a:extLst>
                <a:ext uri="{FF2B5EF4-FFF2-40B4-BE49-F238E27FC236}">
                  <a16:creationId xmlns:a16="http://schemas.microsoft.com/office/drawing/2014/main" id="{E74544D5-EB92-D349-B000-DF8E15FD9E07}"/>
                </a:ext>
              </a:extLst>
            </p:cNvPr>
            <p:cNvSpPr/>
            <p:nvPr/>
          </p:nvSpPr>
          <p:spPr>
            <a:xfrm>
              <a:off x="3375582" y="2991232"/>
              <a:ext cx="938637" cy="825956"/>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0.35</a:t>
              </a:r>
            </a:p>
          </p:txBody>
        </p:sp>
        <p:sp>
          <p:nvSpPr>
            <p:cNvPr id="15" name="Oval 14">
              <a:extLst>
                <a:ext uri="{FF2B5EF4-FFF2-40B4-BE49-F238E27FC236}">
                  <a16:creationId xmlns:a16="http://schemas.microsoft.com/office/drawing/2014/main" id="{F521F1DA-EC70-7F4B-9BE4-67D2FF50F7D7}"/>
                </a:ext>
              </a:extLst>
            </p:cNvPr>
            <p:cNvSpPr/>
            <p:nvPr/>
          </p:nvSpPr>
          <p:spPr>
            <a:xfrm>
              <a:off x="3375581" y="4199838"/>
              <a:ext cx="938637" cy="825956"/>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0.9</a:t>
              </a:r>
            </a:p>
          </p:txBody>
        </p:sp>
        <p:sp>
          <p:nvSpPr>
            <p:cNvPr id="16" name="Oval 15">
              <a:extLst>
                <a:ext uri="{FF2B5EF4-FFF2-40B4-BE49-F238E27FC236}">
                  <a16:creationId xmlns:a16="http://schemas.microsoft.com/office/drawing/2014/main" id="{9E2F0B38-4A5D-F14A-80F5-1268744DDA8E}"/>
                </a:ext>
              </a:extLst>
            </p:cNvPr>
            <p:cNvSpPr/>
            <p:nvPr/>
          </p:nvSpPr>
          <p:spPr>
            <a:xfrm>
              <a:off x="5285344" y="3001391"/>
              <a:ext cx="938637" cy="825956"/>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0.68</a:t>
              </a:r>
            </a:p>
          </p:txBody>
        </p:sp>
        <p:sp>
          <p:nvSpPr>
            <p:cNvPr id="17" name="Oval 16">
              <a:extLst>
                <a:ext uri="{FF2B5EF4-FFF2-40B4-BE49-F238E27FC236}">
                  <a16:creationId xmlns:a16="http://schemas.microsoft.com/office/drawing/2014/main" id="{E0DB1823-4CEA-3A4C-B00D-9089ECD8926D}"/>
                </a:ext>
              </a:extLst>
            </p:cNvPr>
            <p:cNvSpPr/>
            <p:nvPr/>
          </p:nvSpPr>
          <p:spPr>
            <a:xfrm>
              <a:off x="5285344" y="4199838"/>
              <a:ext cx="938637" cy="825956"/>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0.66</a:t>
              </a:r>
            </a:p>
          </p:txBody>
        </p:sp>
        <p:sp>
          <p:nvSpPr>
            <p:cNvPr id="18" name="Oval 17">
              <a:extLst>
                <a:ext uri="{FF2B5EF4-FFF2-40B4-BE49-F238E27FC236}">
                  <a16:creationId xmlns:a16="http://schemas.microsoft.com/office/drawing/2014/main" id="{212D0EF4-CDAF-3E48-9762-96B3A0BFDBFE}"/>
                </a:ext>
              </a:extLst>
            </p:cNvPr>
            <p:cNvSpPr/>
            <p:nvPr/>
          </p:nvSpPr>
          <p:spPr>
            <a:xfrm>
              <a:off x="7026856" y="3613735"/>
              <a:ext cx="938637" cy="825956"/>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0.69</a:t>
              </a:r>
            </a:p>
          </p:txBody>
        </p:sp>
        <p:cxnSp>
          <p:nvCxnSpPr>
            <p:cNvPr id="19" name="Straight Arrow Connector 18">
              <a:extLst>
                <a:ext uri="{FF2B5EF4-FFF2-40B4-BE49-F238E27FC236}">
                  <a16:creationId xmlns:a16="http://schemas.microsoft.com/office/drawing/2014/main" id="{904FB72E-F32B-4C40-B12A-58ED7C24BC10}"/>
                </a:ext>
              </a:extLst>
            </p:cNvPr>
            <p:cNvCxnSpPr>
              <a:stCxn id="14" idx="6"/>
              <a:endCxn id="16" idx="2"/>
            </p:cNvCxnSpPr>
            <p:nvPr/>
          </p:nvCxnSpPr>
          <p:spPr>
            <a:xfrm>
              <a:off x="4314219" y="3404210"/>
              <a:ext cx="971125" cy="10159"/>
            </a:xfrm>
            <a:prstGeom prst="straightConnector1">
              <a:avLst/>
            </a:prstGeom>
            <a:solidFill>
              <a:srgbClr val="FF0000"/>
            </a:solidFill>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0EAAED42-6560-7A4C-A1DB-DC39FB8DC617}"/>
                </a:ext>
              </a:extLst>
            </p:cNvPr>
            <p:cNvCxnSpPr/>
            <p:nvPr/>
          </p:nvCxnSpPr>
          <p:spPr>
            <a:xfrm>
              <a:off x="4314219" y="4619991"/>
              <a:ext cx="971125" cy="10159"/>
            </a:xfrm>
            <a:prstGeom prst="straightConnector1">
              <a:avLst/>
            </a:prstGeom>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5DD30C84-2C74-EC49-87EE-7653B34BD18B}"/>
                </a:ext>
              </a:extLst>
            </p:cNvPr>
            <p:cNvCxnSpPr>
              <a:cxnSpLocks/>
              <a:endCxn id="18" idx="2"/>
            </p:cNvCxnSpPr>
            <p:nvPr/>
          </p:nvCxnSpPr>
          <p:spPr>
            <a:xfrm>
              <a:off x="6223981" y="3442259"/>
              <a:ext cx="802875" cy="584454"/>
            </a:xfrm>
            <a:prstGeom prst="straightConnector1">
              <a:avLst/>
            </a:prstGeom>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FF3F8198-7A53-2A45-B950-88C6270E9670}"/>
                </a:ext>
              </a:extLst>
            </p:cNvPr>
            <p:cNvCxnSpPr>
              <a:cxnSpLocks/>
              <a:endCxn id="18" idx="2"/>
            </p:cNvCxnSpPr>
            <p:nvPr/>
          </p:nvCxnSpPr>
          <p:spPr>
            <a:xfrm flipV="1">
              <a:off x="6223981" y="4026713"/>
              <a:ext cx="802875" cy="588198"/>
            </a:xfrm>
            <a:prstGeom prst="straightConnector1">
              <a:avLst/>
            </a:prstGeom>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25B65946-CE70-9244-905F-BFE49F6C6ABD}"/>
                </a:ext>
              </a:extLst>
            </p:cNvPr>
            <p:cNvCxnSpPr>
              <a:cxnSpLocks/>
              <a:stCxn id="14" idx="6"/>
              <a:endCxn id="17" idx="1"/>
            </p:cNvCxnSpPr>
            <p:nvPr/>
          </p:nvCxnSpPr>
          <p:spPr>
            <a:xfrm>
              <a:off x="4314219" y="3404210"/>
              <a:ext cx="1108585" cy="916586"/>
            </a:xfrm>
            <a:prstGeom prst="straightConnector1">
              <a:avLst/>
            </a:prstGeom>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51F8FD80-36AF-EE45-976A-709D04550509}"/>
                </a:ext>
              </a:extLst>
            </p:cNvPr>
            <p:cNvCxnSpPr>
              <a:cxnSpLocks/>
              <a:stCxn id="15" idx="6"/>
              <a:endCxn id="16" idx="3"/>
            </p:cNvCxnSpPr>
            <p:nvPr/>
          </p:nvCxnSpPr>
          <p:spPr>
            <a:xfrm flipV="1">
              <a:off x="4314218" y="3706389"/>
              <a:ext cx="1108586" cy="906427"/>
            </a:xfrm>
            <a:prstGeom prst="straightConnector1">
              <a:avLst/>
            </a:prstGeom>
            <a:solidFill>
              <a:srgbClr val="FF0000"/>
            </a:solidFill>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BB0733E6-4BD7-8F4A-9505-E48C6EE57679}"/>
                  </a:ext>
                </a:extLst>
              </p:cNvPr>
              <p:cNvSpPr txBox="1"/>
              <p:nvPr/>
            </p:nvSpPr>
            <p:spPr>
              <a:xfrm>
                <a:off x="3000051" y="2772304"/>
                <a:ext cx="1449692" cy="4308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𝑤</m:t>
                          </m:r>
                        </m:e>
                        <m:sub>
                          <m:r>
                            <a:rPr lang="en-US" sz="2200" b="0" i="1" smtClean="0">
                              <a:latin typeface="Cambria Math" panose="02040503050406030204" pitchFamily="18" charset="0"/>
                            </a:rPr>
                            <m:t>1</m:t>
                          </m:r>
                        </m:sub>
                      </m:sSub>
                      <m:r>
                        <a:rPr lang="en-US" sz="2200" b="0" i="1" smtClean="0">
                          <a:latin typeface="Cambria Math" panose="02040503050406030204" pitchFamily="18" charset="0"/>
                        </a:rPr>
                        <m:t>=0.10</m:t>
                      </m:r>
                    </m:oMath>
                  </m:oMathPara>
                </a14:m>
                <a:endParaRPr lang="en-US" sz="2200" dirty="0"/>
              </a:p>
            </p:txBody>
          </p:sp>
        </mc:Choice>
        <mc:Fallback xmlns="">
          <p:sp>
            <p:nvSpPr>
              <p:cNvPr id="28" name="TextBox 27">
                <a:extLst>
                  <a:ext uri="{FF2B5EF4-FFF2-40B4-BE49-F238E27FC236}">
                    <a16:creationId xmlns:a16="http://schemas.microsoft.com/office/drawing/2014/main" id="{BB0733E6-4BD7-8F4A-9505-E48C6EE57679}"/>
                  </a:ext>
                </a:extLst>
              </p:cNvPr>
              <p:cNvSpPr txBox="1">
                <a:spLocks noRot="1" noChangeAspect="1" noMove="1" noResize="1" noEditPoints="1" noAdjustHandles="1" noChangeArrowheads="1" noChangeShapeType="1" noTextEdit="1"/>
              </p:cNvSpPr>
              <p:nvPr/>
            </p:nvSpPr>
            <p:spPr>
              <a:xfrm>
                <a:off x="3000051" y="2772304"/>
                <a:ext cx="1449692" cy="430887"/>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26C39DDA-A519-4D4F-A47D-D40ADAB1EF70}"/>
                  </a:ext>
                </a:extLst>
              </p:cNvPr>
              <p:cNvSpPr txBox="1"/>
              <p:nvPr/>
            </p:nvSpPr>
            <p:spPr>
              <a:xfrm>
                <a:off x="2988090" y="5125918"/>
                <a:ext cx="1239698" cy="430887"/>
              </a:xfrm>
              <a:prstGeom prst="rect">
                <a:avLst/>
              </a:prstGeom>
              <a:noFill/>
            </p:spPr>
            <p:txBody>
              <a:bodyPr wrap="none" rtlCol="0">
                <a:spAutoFit/>
              </a:bodyPr>
              <a:lstStyle/>
              <a:p>
                <a14:m>
                  <m:oMath xmlns:m="http://schemas.openxmlformats.org/officeDocument/2006/math">
                    <m:sSub>
                      <m:sSubPr>
                        <m:ctrlPr>
                          <a:rPr lang="en-US" sz="2200" b="0" i="1" smtClean="0">
                            <a:latin typeface="Cambria Math" panose="02040503050406030204" pitchFamily="18" charset="0"/>
                            <a:ea typeface="Cambria Math" panose="02040503050406030204" pitchFamily="18" charset="0"/>
                          </a:rPr>
                        </m:ctrlPr>
                      </m:sSubPr>
                      <m:e>
                        <m:r>
                          <a:rPr lang="en-US" sz="2200" b="0" i="1" smtClean="0">
                            <a:latin typeface="Cambria Math" panose="02040503050406030204" pitchFamily="18" charset="0"/>
                            <a:ea typeface="Cambria Math" panose="02040503050406030204" pitchFamily="18" charset="0"/>
                          </a:rPr>
                          <m:t>𝑤</m:t>
                        </m:r>
                      </m:e>
                      <m:sub>
                        <m:r>
                          <a:rPr lang="en-US" sz="2200" b="0" i="1" smtClean="0">
                            <a:latin typeface="Cambria Math" panose="02040503050406030204" pitchFamily="18" charset="0"/>
                            <a:ea typeface="Cambria Math" panose="02040503050406030204" pitchFamily="18" charset="0"/>
                          </a:rPr>
                          <m:t>4</m:t>
                        </m:r>
                      </m:sub>
                    </m:sSub>
                  </m:oMath>
                </a14:m>
                <a:r>
                  <a:rPr lang="en-US" sz="2200" dirty="0">
                    <a:latin typeface="Cambria Math" panose="02040503050406030204" pitchFamily="18" charset="0"/>
                    <a:ea typeface="Cambria Math" panose="02040503050406030204" pitchFamily="18" charset="0"/>
                  </a:rPr>
                  <a:t>=0.60</a:t>
                </a:r>
              </a:p>
            </p:txBody>
          </p:sp>
        </mc:Choice>
        <mc:Fallback xmlns="">
          <p:sp>
            <p:nvSpPr>
              <p:cNvPr id="29" name="TextBox 28">
                <a:extLst>
                  <a:ext uri="{FF2B5EF4-FFF2-40B4-BE49-F238E27FC236}">
                    <a16:creationId xmlns:a16="http://schemas.microsoft.com/office/drawing/2014/main" id="{26C39DDA-A519-4D4F-A47D-D40ADAB1EF70}"/>
                  </a:ext>
                </a:extLst>
              </p:cNvPr>
              <p:cNvSpPr txBox="1">
                <a:spLocks noRot="1" noChangeAspect="1" noMove="1" noResize="1" noEditPoints="1" noAdjustHandles="1" noChangeArrowheads="1" noChangeShapeType="1" noTextEdit="1"/>
              </p:cNvSpPr>
              <p:nvPr/>
            </p:nvSpPr>
            <p:spPr>
              <a:xfrm>
                <a:off x="2988090" y="5125918"/>
                <a:ext cx="1239698" cy="430887"/>
              </a:xfrm>
              <a:prstGeom prst="rect">
                <a:avLst/>
              </a:prstGeom>
              <a:blipFill>
                <a:blip r:embed="rId3"/>
                <a:stretch>
                  <a:fillRect t="-8571" r="-4040" b="-25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37663B59-496B-7949-B018-1E24CA72E070}"/>
                  </a:ext>
                </a:extLst>
              </p:cNvPr>
              <p:cNvSpPr txBox="1"/>
              <p:nvPr/>
            </p:nvSpPr>
            <p:spPr>
              <a:xfrm>
                <a:off x="6698499" y="3201761"/>
                <a:ext cx="1373261" cy="430887"/>
              </a:xfrm>
              <a:prstGeom prst="rect">
                <a:avLst/>
              </a:prstGeom>
              <a:noFill/>
            </p:spPr>
            <p:txBody>
              <a:bodyPr wrap="none" rtlCol="0">
                <a:spAutoFit/>
              </a:bodyPr>
              <a:lstStyle/>
              <a:p>
                <a14:m>
                  <m:oMath xmlns:m="http://schemas.openxmlformats.org/officeDocument/2006/math">
                    <m:sSub>
                      <m:sSubPr>
                        <m:ctrlPr>
                          <a:rPr lang="en-US" sz="2200" b="0" i="1" smtClean="0">
                            <a:latin typeface="Cambria Math" panose="02040503050406030204" pitchFamily="18" charset="0"/>
                            <a:ea typeface="Cambria Math" panose="02040503050406030204" pitchFamily="18" charset="0"/>
                          </a:rPr>
                        </m:ctrlPr>
                      </m:sSubPr>
                      <m:e>
                        <m:r>
                          <a:rPr lang="en-US" sz="2200" b="0" i="1" smtClean="0">
                            <a:latin typeface="Cambria Math" panose="02040503050406030204" pitchFamily="18" charset="0"/>
                            <a:ea typeface="Cambria Math" panose="02040503050406030204" pitchFamily="18" charset="0"/>
                          </a:rPr>
                          <m:t>𝑤</m:t>
                        </m:r>
                      </m:e>
                      <m:sub>
                        <m:r>
                          <a:rPr lang="en-US" sz="2200" b="0" i="1" smtClean="0">
                            <a:latin typeface="Cambria Math" panose="02040503050406030204" pitchFamily="18" charset="0"/>
                            <a:ea typeface="Cambria Math" panose="02040503050406030204" pitchFamily="18" charset="0"/>
                          </a:rPr>
                          <m:t>5</m:t>
                        </m:r>
                      </m:sub>
                    </m:sSub>
                  </m:oMath>
                </a14:m>
                <a:r>
                  <a:rPr lang="en-US" sz="2200" dirty="0">
                    <a:latin typeface="Cambria Math" panose="02040503050406030204" pitchFamily="18" charset="0"/>
                    <a:ea typeface="Cambria Math" panose="02040503050406030204" pitchFamily="18" charset="0"/>
                  </a:rPr>
                  <a:t> = 0.27</a:t>
                </a:r>
              </a:p>
            </p:txBody>
          </p:sp>
        </mc:Choice>
        <mc:Fallback xmlns="">
          <p:sp>
            <p:nvSpPr>
              <p:cNvPr id="32" name="TextBox 31">
                <a:extLst>
                  <a:ext uri="{FF2B5EF4-FFF2-40B4-BE49-F238E27FC236}">
                    <a16:creationId xmlns:a16="http://schemas.microsoft.com/office/drawing/2014/main" id="{37663B59-496B-7949-B018-1E24CA72E070}"/>
                  </a:ext>
                </a:extLst>
              </p:cNvPr>
              <p:cNvSpPr txBox="1">
                <a:spLocks noRot="1" noChangeAspect="1" noMove="1" noResize="1" noEditPoints="1" noAdjustHandles="1" noChangeArrowheads="1" noChangeShapeType="1" noTextEdit="1"/>
              </p:cNvSpPr>
              <p:nvPr/>
            </p:nvSpPr>
            <p:spPr>
              <a:xfrm>
                <a:off x="6698499" y="3201761"/>
                <a:ext cx="1373261" cy="430887"/>
              </a:xfrm>
              <a:prstGeom prst="rect">
                <a:avLst/>
              </a:prstGeom>
              <a:blipFill>
                <a:blip r:embed="rId4"/>
                <a:stretch>
                  <a:fillRect t="-8824" r="-3636" b="-2941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C68DF134-F471-7946-A598-A6E86653C083}"/>
                  </a:ext>
                </a:extLst>
              </p:cNvPr>
              <p:cNvSpPr txBox="1"/>
              <p:nvPr/>
            </p:nvSpPr>
            <p:spPr>
              <a:xfrm>
                <a:off x="6698499" y="4778776"/>
                <a:ext cx="1456232" cy="4308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𝑤</m:t>
                          </m:r>
                        </m:e>
                        <m:sub>
                          <m:r>
                            <a:rPr lang="en-US" sz="2200" b="0" i="1" smtClean="0">
                              <a:latin typeface="Cambria Math" panose="02040503050406030204" pitchFamily="18" charset="0"/>
                            </a:rPr>
                            <m:t>6</m:t>
                          </m:r>
                        </m:sub>
                      </m:sSub>
                      <m:r>
                        <a:rPr lang="en-US" sz="2200" b="0" i="1" smtClean="0">
                          <a:latin typeface="Cambria Math" panose="02040503050406030204" pitchFamily="18" charset="0"/>
                        </a:rPr>
                        <m:t>=</m:t>
                      </m:r>
                      <m:r>
                        <a:rPr lang="en-US" sz="2200" b="0" i="1" smtClean="0">
                          <a:solidFill>
                            <a:schemeClr val="tx1"/>
                          </a:solidFill>
                          <a:latin typeface="Cambria Math" panose="02040503050406030204" pitchFamily="18" charset="0"/>
                        </a:rPr>
                        <m:t>0.87</m:t>
                      </m:r>
                    </m:oMath>
                  </m:oMathPara>
                </a14:m>
                <a:endParaRPr lang="en-US" sz="2200" dirty="0"/>
              </a:p>
            </p:txBody>
          </p:sp>
        </mc:Choice>
        <mc:Fallback xmlns="">
          <p:sp>
            <p:nvSpPr>
              <p:cNvPr id="33" name="TextBox 32">
                <a:extLst>
                  <a:ext uri="{FF2B5EF4-FFF2-40B4-BE49-F238E27FC236}">
                    <a16:creationId xmlns:a16="http://schemas.microsoft.com/office/drawing/2014/main" id="{C68DF134-F471-7946-A598-A6E86653C083}"/>
                  </a:ext>
                </a:extLst>
              </p:cNvPr>
              <p:cNvSpPr txBox="1">
                <a:spLocks noRot="1" noChangeAspect="1" noMove="1" noResize="1" noEditPoints="1" noAdjustHandles="1" noChangeArrowheads="1" noChangeShapeType="1" noTextEdit="1"/>
              </p:cNvSpPr>
              <p:nvPr/>
            </p:nvSpPr>
            <p:spPr>
              <a:xfrm>
                <a:off x="6698499" y="4778776"/>
                <a:ext cx="1456232" cy="430887"/>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Content Placeholder 2">
                <a:extLst>
                  <a:ext uri="{FF2B5EF4-FFF2-40B4-BE49-F238E27FC236}">
                    <a16:creationId xmlns:a16="http://schemas.microsoft.com/office/drawing/2014/main" id="{9EDBD7F6-A329-774F-8090-73CBB6B6EE1A}"/>
                  </a:ext>
                </a:extLst>
              </p:cNvPr>
              <p:cNvSpPr txBox="1">
                <a:spLocks/>
              </p:cNvSpPr>
              <p:nvPr/>
            </p:nvSpPr>
            <p:spPr>
              <a:xfrm>
                <a:off x="5953987" y="2513578"/>
                <a:ext cx="878543" cy="49127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b="0" i="1" dirty="0" smtClean="0">
                              <a:solidFill>
                                <a:schemeClr val="tx1"/>
                              </a:solidFill>
                              <a:latin typeface="Cambria Math" panose="02040503050406030204" pitchFamily="18" charset="0"/>
                            </a:rPr>
                          </m:ctrlPr>
                        </m:sSubPr>
                        <m:e>
                          <m:r>
                            <a:rPr lang="en-US" i="1" dirty="0" smtClean="0">
                              <a:solidFill>
                                <a:schemeClr val="tx1"/>
                              </a:solidFill>
                              <a:latin typeface="Cambria Math" panose="02040503050406030204" pitchFamily="18" charset="0"/>
                            </a:rPr>
                            <m:t>𝐻</m:t>
                          </m:r>
                        </m:e>
                        <m:sub>
                          <m:r>
                            <a:rPr lang="en-US" i="1" dirty="0" smtClean="0">
                              <a:solidFill>
                                <a:schemeClr val="tx1"/>
                              </a:solidFill>
                              <a:latin typeface="Cambria Math" panose="02040503050406030204" pitchFamily="18" charset="0"/>
                            </a:rPr>
                            <m:t>1</m:t>
                          </m:r>
                        </m:sub>
                      </m:sSub>
                    </m:oMath>
                  </m:oMathPara>
                </a14:m>
                <a:endParaRPr lang="en-US" dirty="0"/>
              </a:p>
            </p:txBody>
          </p:sp>
        </mc:Choice>
        <mc:Fallback xmlns="">
          <p:sp>
            <p:nvSpPr>
              <p:cNvPr id="34" name="Content Placeholder 2">
                <a:extLst>
                  <a:ext uri="{FF2B5EF4-FFF2-40B4-BE49-F238E27FC236}">
                    <a16:creationId xmlns:a16="http://schemas.microsoft.com/office/drawing/2014/main" id="{9EDBD7F6-A329-774F-8090-73CBB6B6EE1A}"/>
                  </a:ext>
                </a:extLst>
              </p:cNvPr>
              <p:cNvSpPr txBox="1">
                <a:spLocks noRot="1" noChangeAspect="1" noMove="1" noResize="1" noEditPoints="1" noAdjustHandles="1" noChangeArrowheads="1" noChangeShapeType="1" noTextEdit="1"/>
              </p:cNvSpPr>
              <p:nvPr/>
            </p:nvSpPr>
            <p:spPr>
              <a:xfrm>
                <a:off x="5953987" y="2513578"/>
                <a:ext cx="878543" cy="491270"/>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Content Placeholder 2">
                <a:extLst>
                  <a:ext uri="{FF2B5EF4-FFF2-40B4-BE49-F238E27FC236}">
                    <a16:creationId xmlns:a16="http://schemas.microsoft.com/office/drawing/2014/main" id="{9D8CC347-2FA3-E24F-9CB3-9A70A2102FC0}"/>
                  </a:ext>
                </a:extLst>
              </p:cNvPr>
              <p:cNvSpPr txBox="1">
                <a:spLocks/>
              </p:cNvSpPr>
              <p:nvPr/>
            </p:nvSpPr>
            <p:spPr>
              <a:xfrm>
                <a:off x="5875254" y="4260448"/>
                <a:ext cx="878543" cy="49127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b="0" i="1" dirty="0" smtClean="0">
                              <a:solidFill>
                                <a:schemeClr val="tx1"/>
                              </a:solidFill>
                              <a:latin typeface="Cambria Math" panose="02040503050406030204" pitchFamily="18" charset="0"/>
                            </a:rPr>
                          </m:ctrlPr>
                        </m:sSubPr>
                        <m:e>
                          <m:r>
                            <a:rPr lang="en-US" i="1" dirty="0" smtClean="0">
                              <a:solidFill>
                                <a:schemeClr val="tx1"/>
                              </a:solidFill>
                              <a:latin typeface="Cambria Math" panose="02040503050406030204" pitchFamily="18" charset="0"/>
                            </a:rPr>
                            <m:t>𝐻</m:t>
                          </m:r>
                        </m:e>
                        <m:sub>
                          <m:r>
                            <a:rPr lang="en-US" b="0" i="1" dirty="0" smtClean="0">
                              <a:solidFill>
                                <a:schemeClr val="tx1"/>
                              </a:solidFill>
                              <a:latin typeface="Cambria Math" panose="02040503050406030204" pitchFamily="18" charset="0"/>
                            </a:rPr>
                            <m:t>2</m:t>
                          </m:r>
                        </m:sub>
                      </m:sSub>
                    </m:oMath>
                  </m:oMathPara>
                </a14:m>
                <a:endParaRPr lang="en-US" dirty="0"/>
              </a:p>
            </p:txBody>
          </p:sp>
        </mc:Choice>
        <mc:Fallback xmlns="">
          <p:sp>
            <p:nvSpPr>
              <p:cNvPr id="35" name="Content Placeholder 2">
                <a:extLst>
                  <a:ext uri="{FF2B5EF4-FFF2-40B4-BE49-F238E27FC236}">
                    <a16:creationId xmlns:a16="http://schemas.microsoft.com/office/drawing/2014/main" id="{9D8CC347-2FA3-E24F-9CB3-9A70A2102FC0}"/>
                  </a:ext>
                </a:extLst>
              </p:cNvPr>
              <p:cNvSpPr txBox="1">
                <a:spLocks noRot="1" noChangeAspect="1" noMove="1" noResize="1" noEditPoints="1" noAdjustHandles="1" noChangeArrowheads="1" noChangeShapeType="1" noTextEdit="1"/>
              </p:cNvSpPr>
              <p:nvPr/>
            </p:nvSpPr>
            <p:spPr>
              <a:xfrm>
                <a:off x="5875254" y="4260448"/>
                <a:ext cx="878543" cy="491270"/>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Content Placeholder 2">
                <a:extLst>
                  <a:ext uri="{FF2B5EF4-FFF2-40B4-BE49-F238E27FC236}">
                    <a16:creationId xmlns:a16="http://schemas.microsoft.com/office/drawing/2014/main" id="{A3511906-2F34-2B4E-898C-BF187B86B7A7}"/>
                  </a:ext>
                </a:extLst>
              </p:cNvPr>
              <p:cNvSpPr txBox="1">
                <a:spLocks/>
              </p:cNvSpPr>
              <p:nvPr/>
            </p:nvSpPr>
            <p:spPr>
              <a:xfrm>
                <a:off x="9087294" y="3314198"/>
                <a:ext cx="878543" cy="49127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b="0" i="1" dirty="0" smtClean="0">
                              <a:solidFill>
                                <a:schemeClr val="tx1"/>
                              </a:solidFill>
                              <a:latin typeface="Cambria Math" panose="02040503050406030204" pitchFamily="18" charset="0"/>
                            </a:rPr>
                          </m:ctrlPr>
                        </m:sSubPr>
                        <m:e>
                          <m:r>
                            <a:rPr lang="en-US" b="0" i="1" dirty="0" smtClean="0">
                              <a:solidFill>
                                <a:schemeClr val="tx1"/>
                              </a:solidFill>
                              <a:latin typeface="Cambria Math" panose="02040503050406030204" pitchFamily="18" charset="0"/>
                            </a:rPr>
                            <m:t>𝑂</m:t>
                          </m:r>
                        </m:e>
                        <m:sub>
                          <m:r>
                            <a:rPr lang="en-US" i="1" dirty="0" smtClean="0">
                              <a:solidFill>
                                <a:schemeClr val="tx1"/>
                              </a:solidFill>
                              <a:latin typeface="Cambria Math" panose="02040503050406030204" pitchFamily="18" charset="0"/>
                            </a:rPr>
                            <m:t>1</m:t>
                          </m:r>
                        </m:sub>
                      </m:sSub>
                    </m:oMath>
                  </m:oMathPara>
                </a14:m>
                <a:endParaRPr lang="en-US" dirty="0"/>
              </a:p>
            </p:txBody>
          </p:sp>
        </mc:Choice>
        <mc:Fallback xmlns="">
          <p:sp>
            <p:nvSpPr>
              <p:cNvPr id="36" name="Content Placeholder 2">
                <a:extLst>
                  <a:ext uri="{FF2B5EF4-FFF2-40B4-BE49-F238E27FC236}">
                    <a16:creationId xmlns:a16="http://schemas.microsoft.com/office/drawing/2014/main" id="{A3511906-2F34-2B4E-898C-BF187B86B7A7}"/>
                  </a:ext>
                </a:extLst>
              </p:cNvPr>
              <p:cNvSpPr txBox="1">
                <a:spLocks noRot="1" noChangeAspect="1" noMove="1" noResize="1" noEditPoints="1" noAdjustHandles="1" noChangeArrowheads="1" noChangeShapeType="1" noTextEdit="1"/>
              </p:cNvSpPr>
              <p:nvPr/>
            </p:nvSpPr>
            <p:spPr>
              <a:xfrm>
                <a:off x="9087294" y="3314198"/>
                <a:ext cx="878543" cy="491270"/>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Content Placeholder 2">
                <a:extLst>
                  <a:ext uri="{FF2B5EF4-FFF2-40B4-BE49-F238E27FC236}">
                    <a16:creationId xmlns:a16="http://schemas.microsoft.com/office/drawing/2014/main" id="{E6FE47F3-203E-1C4C-BBDE-FEE31023C960}"/>
                  </a:ext>
                </a:extLst>
              </p:cNvPr>
              <p:cNvSpPr txBox="1">
                <a:spLocks/>
              </p:cNvSpPr>
              <p:nvPr/>
            </p:nvSpPr>
            <p:spPr>
              <a:xfrm>
                <a:off x="460243" y="2972616"/>
                <a:ext cx="878543" cy="49127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𝐼</m:t>
                          </m:r>
                        </m:e>
                        <m:sub>
                          <m:r>
                            <a:rPr lang="en-US" i="1" dirty="0" smtClean="0">
                              <a:latin typeface="Cambria Math" panose="02040503050406030204" pitchFamily="18" charset="0"/>
                            </a:rPr>
                            <m:t>1</m:t>
                          </m:r>
                        </m:sub>
                      </m:sSub>
                    </m:oMath>
                  </m:oMathPara>
                </a14:m>
                <a:endParaRPr lang="en-US" dirty="0"/>
              </a:p>
            </p:txBody>
          </p:sp>
        </mc:Choice>
        <mc:Fallback xmlns="">
          <p:sp>
            <p:nvSpPr>
              <p:cNvPr id="37" name="Content Placeholder 2">
                <a:extLst>
                  <a:ext uri="{FF2B5EF4-FFF2-40B4-BE49-F238E27FC236}">
                    <a16:creationId xmlns:a16="http://schemas.microsoft.com/office/drawing/2014/main" id="{E6FE47F3-203E-1C4C-BBDE-FEE31023C960}"/>
                  </a:ext>
                </a:extLst>
              </p:cNvPr>
              <p:cNvSpPr txBox="1">
                <a:spLocks noRot="1" noChangeAspect="1" noMove="1" noResize="1" noEditPoints="1" noAdjustHandles="1" noChangeArrowheads="1" noChangeShapeType="1" noTextEdit="1"/>
              </p:cNvSpPr>
              <p:nvPr/>
            </p:nvSpPr>
            <p:spPr>
              <a:xfrm>
                <a:off x="460243" y="2972616"/>
                <a:ext cx="878543" cy="491270"/>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Content Placeholder 2">
                <a:extLst>
                  <a:ext uri="{FF2B5EF4-FFF2-40B4-BE49-F238E27FC236}">
                    <a16:creationId xmlns:a16="http://schemas.microsoft.com/office/drawing/2014/main" id="{8DDE642B-DD9F-594F-96A3-C488EC8620DC}"/>
                  </a:ext>
                </a:extLst>
              </p:cNvPr>
              <p:cNvSpPr txBox="1">
                <a:spLocks/>
              </p:cNvSpPr>
              <p:nvPr/>
            </p:nvSpPr>
            <p:spPr>
              <a:xfrm>
                <a:off x="460243" y="4873766"/>
                <a:ext cx="878543" cy="49127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𝐼</m:t>
                          </m:r>
                        </m:e>
                        <m:sub>
                          <m:r>
                            <a:rPr lang="en-US" i="1" dirty="0" smtClean="0">
                              <a:latin typeface="Cambria Math" panose="02040503050406030204" pitchFamily="18" charset="0"/>
                            </a:rPr>
                            <m:t>2</m:t>
                          </m:r>
                        </m:sub>
                      </m:sSub>
                    </m:oMath>
                  </m:oMathPara>
                </a14:m>
                <a:endParaRPr lang="en-US" dirty="0"/>
              </a:p>
            </p:txBody>
          </p:sp>
        </mc:Choice>
        <mc:Fallback xmlns="">
          <p:sp>
            <p:nvSpPr>
              <p:cNvPr id="38" name="Content Placeholder 2">
                <a:extLst>
                  <a:ext uri="{FF2B5EF4-FFF2-40B4-BE49-F238E27FC236}">
                    <a16:creationId xmlns:a16="http://schemas.microsoft.com/office/drawing/2014/main" id="{8DDE642B-DD9F-594F-96A3-C488EC8620DC}"/>
                  </a:ext>
                </a:extLst>
              </p:cNvPr>
              <p:cNvSpPr txBox="1">
                <a:spLocks noRot="1" noChangeAspect="1" noMove="1" noResize="1" noEditPoints="1" noAdjustHandles="1" noChangeArrowheads="1" noChangeShapeType="1" noTextEdit="1"/>
              </p:cNvSpPr>
              <p:nvPr/>
            </p:nvSpPr>
            <p:spPr>
              <a:xfrm>
                <a:off x="460243" y="4873766"/>
                <a:ext cx="878543" cy="491270"/>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F3B050E5-10C6-794C-BDCC-F074D043D9DF}"/>
                  </a:ext>
                </a:extLst>
              </p:cNvPr>
              <p:cNvSpPr txBox="1"/>
              <p:nvPr/>
            </p:nvSpPr>
            <p:spPr>
              <a:xfrm>
                <a:off x="531729" y="1227639"/>
                <a:ext cx="10687050" cy="461665"/>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m:rPr>
                          <m:sty m:val="p"/>
                        </m:rPr>
                        <a:rPr lang="en-US" sz="2400" smtClean="0">
                          <a:latin typeface="Cambria Math" panose="02040503050406030204" pitchFamily="18" charset="0"/>
                        </a:rPr>
                        <m:t>Δ</m:t>
                      </m:r>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𝐻</m:t>
                              </m:r>
                            </m:e>
                            <m:sub>
                              <m:r>
                                <a:rPr lang="en-US" sz="2400" i="1">
                                  <a:latin typeface="Cambria Math" panose="02040503050406030204" pitchFamily="18" charset="0"/>
                                </a:rPr>
                                <m:t>2</m:t>
                              </m:r>
                            </m:sub>
                          </m:sSub>
                        </m:e>
                      </m:d>
                      <m:r>
                        <a:rPr lang="en-US" sz="2400" i="1">
                          <a:latin typeface="Cambria Math" panose="02040503050406030204" pitchFamily="18" charset="0"/>
                        </a:rPr>
                        <m:t>=0.66</m:t>
                      </m:r>
                      <m:d>
                        <m:dPr>
                          <m:ctrlPr>
                            <a:rPr lang="en-US" sz="2400" i="1">
                              <a:latin typeface="Cambria Math" panose="02040503050406030204" pitchFamily="18" charset="0"/>
                            </a:rPr>
                          </m:ctrlPr>
                        </m:dPr>
                        <m:e>
                          <m:r>
                            <a:rPr lang="en-US" sz="2400" i="1">
                              <a:latin typeface="Cambria Math" panose="02040503050406030204" pitchFamily="18" charset="0"/>
                            </a:rPr>
                            <m:t>1−0.66</m:t>
                          </m:r>
                        </m:e>
                      </m:d>
                      <m:d>
                        <m:dPr>
                          <m:ctrlPr>
                            <a:rPr lang="en-US" sz="2400" i="1">
                              <a:latin typeface="Cambria Math" panose="02040503050406030204" pitchFamily="18" charset="0"/>
                            </a:rPr>
                          </m:ctrlPr>
                        </m:dPr>
                        <m:e>
                          <m:r>
                            <a:rPr lang="en-US" sz="2400" i="1">
                              <a:latin typeface="Cambria Math" panose="02040503050406030204" pitchFamily="18" charset="0"/>
                            </a:rPr>
                            <m:t>0.87</m:t>
                          </m:r>
                          <m:r>
                            <a:rPr lang="en-US" sz="2400" b="0" i="1" smtClean="0">
                              <a:latin typeface="Cambria Math" panose="02040503050406030204" pitchFamily="18" charset="0"/>
                            </a:rPr>
                            <m:t>∗</m:t>
                          </m:r>
                          <m:r>
                            <a:rPr lang="en-US" sz="2400" i="1">
                              <a:latin typeface="Cambria Math" panose="02040503050406030204" pitchFamily="18" charset="0"/>
                            </a:rPr>
                            <m:t>−0.04</m:t>
                          </m:r>
                        </m:e>
                      </m:d>
                    </m:oMath>
                  </m:oMathPara>
                </a14:m>
                <a:endParaRPr lang="en-US" sz="2400" dirty="0"/>
              </a:p>
            </p:txBody>
          </p:sp>
        </mc:Choice>
        <mc:Fallback xmlns="">
          <p:sp>
            <p:nvSpPr>
              <p:cNvPr id="5" name="TextBox 4">
                <a:extLst>
                  <a:ext uri="{FF2B5EF4-FFF2-40B4-BE49-F238E27FC236}">
                    <a16:creationId xmlns:a16="http://schemas.microsoft.com/office/drawing/2014/main" id="{F3B050E5-10C6-794C-BDCC-F074D043D9DF}"/>
                  </a:ext>
                </a:extLst>
              </p:cNvPr>
              <p:cNvSpPr txBox="1">
                <a:spLocks noRot="1" noChangeAspect="1" noMove="1" noResize="1" noEditPoints="1" noAdjustHandles="1" noChangeArrowheads="1" noChangeShapeType="1" noTextEdit="1"/>
              </p:cNvSpPr>
              <p:nvPr/>
            </p:nvSpPr>
            <p:spPr>
              <a:xfrm>
                <a:off x="531729" y="1227639"/>
                <a:ext cx="10687050" cy="461665"/>
              </a:xfrm>
              <a:prstGeom prst="rect">
                <a:avLst/>
              </a:prstGeom>
              <a:blipFill>
                <a:blip r:embed="rId11"/>
                <a:stretch>
                  <a:fillRect l="-11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2644A6DB-99F0-164F-9D11-5E4655BA3F62}"/>
                  </a:ext>
                </a:extLst>
              </p:cNvPr>
              <p:cNvSpPr txBox="1"/>
              <p:nvPr/>
            </p:nvSpPr>
            <p:spPr>
              <a:xfrm>
                <a:off x="2170322" y="3686558"/>
                <a:ext cx="1456232" cy="4308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𝑤</m:t>
                          </m:r>
                        </m:e>
                        <m:sub>
                          <m:r>
                            <a:rPr lang="en-US" sz="2200" b="0" i="1" smtClean="0">
                              <a:latin typeface="Cambria Math" panose="02040503050406030204" pitchFamily="18" charset="0"/>
                            </a:rPr>
                            <m:t>2</m:t>
                          </m:r>
                        </m:sub>
                      </m:sSub>
                      <m:r>
                        <a:rPr lang="en-US" sz="2200" b="0" i="1" smtClean="0">
                          <a:latin typeface="Cambria Math" panose="02040503050406030204" pitchFamily="18" charset="0"/>
                        </a:rPr>
                        <m:t>=0.40</m:t>
                      </m:r>
                    </m:oMath>
                  </m:oMathPara>
                </a14:m>
                <a:endParaRPr lang="en-US" sz="2200" dirty="0"/>
              </a:p>
            </p:txBody>
          </p:sp>
        </mc:Choice>
        <mc:Fallback xmlns="">
          <p:sp>
            <p:nvSpPr>
              <p:cNvPr id="39" name="TextBox 38">
                <a:extLst>
                  <a:ext uri="{FF2B5EF4-FFF2-40B4-BE49-F238E27FC236}">
                    <a16:creationId xmlns:a16="http://schemas.microsoft.com/office/drawing/2014/main" id="{2644A6DB-99F0-164F-9D11-5E4655BA3F62}"/>
                  </a:ext>
                </a:extLst>
              </p:cNvPr>
              <p:cNvSpPr txBox="1">
                <a:spLocks noRot="1" noChangeAspect="1" noMove="1" noResize="1" noEditPoints="1" noAdjustHandles="1" noChangeArrowheads="1" noChangeShapeType="1" noTextEdit="1"/>
              </p:cNvSpPr>
              <p:nvPr/>
            </p:nvSpPr>
            <p:spPr>
              <a:xfrm>
                <a:off x="2170322" y="3686558"/>
                <a:ext cx="1456232" cy="430887"/>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3E3B7B50-ABF0-0245-BBC9-874F739BB847}"/>
                  </a:ext>
                </a:extLst>
              </p:cNvPr>
              <p:cNvSpPr txBox="1"/>
              <p:nvPr/>
            </p:nvSpPr>
            <p:spPr>
              <a:xfrm>
                <a:off x="2386565" y="4244592"/>
                <a:ext cx="1248227" cy="430887"/>
              </a:xfrm>
              <a:prstGeom prst="rect">
                <a:avLst/>
              </a:prstGeom>
              <a:noFill/>
            </p:spPr>
            <p:txBody>
              <a:bodyPr wrap="none" rtlCol="0">
                <a:spAutoFit/>
              </a:bodyPr>
              <a:lstStyle/>
              <a:p>
                <a14:m>
                  <m:oMath xmlns:m="http://schemas.openxmlformats.org/officeDocument/2006/math">
                    <m:sSub>
                      <m:sSubPr>
                        <m:ctrlPr>
                          <a:rPr lang="en-US" sz="2200" b="0" i="1" smtClean="0">
                            <a:latin typeface="Cambria Math" panose="02040503050406030204" pitchFamily="18" charset="0"/>
                            <a:ea typeface="Cambria Math" panose="02040503050406030204" pitchFamily="18" charset="0"/>
                          </a:rPr>
                        </m:ctrlPr>
                      </m:sSubPr>
                      <m:e>
                        <m:r>
                          <a:rPr lang="en-US" sz="2200" b="0" i="1" smtClean="0">
                            <a:latin typeface="Cambria Math" panose="02040503050406030204" pitchFamily="18" charset="0"/>
                            <a:ea typeface="Cambria Math" panose="02040503050406030204" pitchFamily="18" charset="0"/>
                          </a:rPr>
                          <m:t>𝑤</m:t>
                        </m:r>
                      </m:e>
                      <m:sub>
                        <m:r>
                          <a:rPr lang="en-US" sz="2200" b="0" i="1" smtClean="0">
                            <a:latin typeface="Cambria Math" panose="02040503050406030204" pitchFamily="18" charset="0"/>
                            <a:ea typeface="Cambria Math" panose="02040503050406030204" pitchFamily="18" charset="0"/>
                          </a:rPr>
                          <m:t>3</m:t>
                        </m:r>
                      </m:sub>
                    </m:sSub>
                  </m:oMath>
                </a14:m>
                <a:r>
                  <a:rPr lang="en-US" sz="2200" dirty="0">
                    <a:latin typeface="Cambria Math" panose="02040503050406030204" pitchFamily="18" charset="0"/>
                    <a:ea typeface="Cambria Math" panose="02040503050406030204" pitchFamily="18" charset="0"/>
                  </a:rPr>
                  <a:t>=0.80</a:t>
                </a:r>
              </a:p>
            </p:txBody>
          </p:sp>
        </mc:Choice>
        <mc:Fallback xmlns="">
          <p:sp>
            <p:nvSpPr>
              <p:cNvPr id="40" name="TextBox 39">
                <a:extLst>
                  <a:ext uri="{FF2B5EF4-FFF2-40B4-BE49-F238E27FC236}">
                    <a16:creationId xmlns:a16="http://schemas.microsoft.com/office/drawing/2014/main" id="{3E3B7B50-ABF0-0245-BBC9-874F739BB847}"/>
                  </a:ext>
                </a:extLst>
              </p:cNvPr>
              <p:cNvSpPr txBox="1">
                <a:spLocks noRot="1" noChangeAspect="1" noMove="1" noResize="1" noEditPoints="1" noAdjustHandles="1" noChangeArrowheads="1" noChangeShapeType="1" noTextEdit="1"/>
              </p:cNvSpPr>
              <p:nvPr/>
            </p:nvSpPr>
            <p:spPr>
              <a:xfrm>
                <a:off x="2386565" y="4244592"/>
                <a:ext cx="1248227" cy="430887"/>
              </a:xfrm>
              <a:prstGeom prst="rect">
                <a:avLst/>
              </a:prstGeom>
              <a:blipFill>
                <a:blip r:embed="rId13"/>
                <a:stretch>
                  <a:fillRect t="-5714" r="-5051" b="-28571"/>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3019BCD4-233D-B946-A188-285CAD19A19B}"/>
              </a:ext>
            </a:extLst>
          </p:cNvPr>
          <p:cNvSpPr txBox="1"/>
          <p:nvPr/>
        </p:nvSpPr>
        <p:spPr>
          <a:xfrm>
            <a:off x="9526565" y="4092274"/>
            <a:ext cx="1305935" cy="369332"/>
          </a:xfrm>
          <a:prstGeom prst="rect">
            <a:avLst/>
          </a:prstGeom>
          <a:noFill/>
        </p:spPr>
        <p:txBody>
          <a:bodyPr wrap="none" rtlCol="0">
            <a:spAutoFit/>
          </a:bodyPr>
          <a:lstStyle/>
          <a:p>
            <a:r>
              <a:rPr lang="en-US" dirty="0">
                <a:latin typeface="Helvetica" pitchFamily="2" charset="0"/>
              </a:rPr>
              <a:t>Target: 0.5</a:t>
            </a: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D3366970-6B92-2549-8087-A552EA490BE5}"/>
                  </a:ext>
                </a:extLst>
              </p:cNvPr>
              <p:cNvSpPr txBox="1"/>
              <p:nvPr/>
            </p:nvSpPr>
            <p:spPr>
              <a:xfrm>
                <a:off x="9123117" y="4664253"/>
                <a:ext cx="2220608"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sz="2400" b="0" i="0" smtClean="0">
                          <a:solidFill>
                            <a:schemeClr val="tx1"/>
                          </a:solidFill>
                          <a:latin typeface="Cambria Math" panose="02040503050406030204" pitchFamily="18" charset="0"/>
                        </a:rPr>
                        <m:t>Δ</m:t>
                      </m:r>
                      <m:d>
                        <m:dPr>
                          <m:ctrlPr>
                            <a:rPr lang="en-US" sz="2400" b="0" i="1" smtClean="0">
                              <a:solidFill>
                                <a:schemeClr val="tx1"/>
                              </a:solidFill>
                              <a:latin typeface="Cambria Math" panose="02040503050406030204" pitchFamily="18" charset="0"/>
                            </a:rPr>
                          </m:ctrlPr>
                        </m:dPr>
                        <m:e>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𝑂</m:t>
                              </m:r>
                            </m:e>
                            <m:sub>
                              <m:r>
                                <a:rPr lang="en-US" sz="2400" b="0" i="1" smtClean="0">
                                  <a:solidFill>
                                    <a:schemeClr val="tx1"/>
                                  </a:solidFill>
                                  <a:latin typeface="Cambria Math" panose="02040503050406030204" pitchFamily="18" charset="0"/>
                                </a:rPr>
                                <m:t>1</m:t>
                              </m:r>
                            </m:sub>
                          </m:sSub>
                        </m:e>
                      </m:d>
                      <m:r>
                        <a:rPr lang="en-US" sz="2400" b="0" i="1" smtClean="0">
                          <a:solidFill>
                            <a:schemeClr val="tx1"/>
                          </a:solidFill>
                          <a:latin typeface="Cambria Math" panose="02040503050406030204" pitchFamily="18" charset="0"/>
                        </a:rPr>
                        <m:t>≈−0.04</m:t>
                      </m:r>
                    </m:oMath>
                  </m:oMathPara>
                </a14:m>
                <a:endParaRPr lang="en-US" sz="2400" dirty="0">
                  <a:solidFill>
                    <a:schemeClr val="tx1"/>
                  </a:solidFill>
                </a:endParaRPr>
              </a:p>
            </p:txBody>
          </p:sp>
        </mc:Choice>
        <mc:Fallback xmlns="">
          <p:sp>
            <p:nvSpPr>
              <p:cNvPr id="30" name="TextBox 29">
                <a:extLst>
                  <a:ext uri="{FF2B5EF4-FFF2-40B4-BE49-F238E27FC236}">
                    <a16:creationId xmlns:a16="http://schemas.microsoft.com/office/drawing/2014/main" id="{D3366970-6B92-2549-8087-A552EA490BE5}"/>
                  </a:ext>
                </a:extLst>
              </p:cNvPr>
              <p:cNvSpPr txBox="1">
                <a:spLocks noRot="1" noChangeAspect="1" noMove="1" noResize="1" noEditPoints="1" noAdjustHandles="1" noChangeArrowheads="1" noChangeShapeType="1" noTextEdit="1"/>
              </p:cNvSpPr>
              <p:nvPr/>
            </p:nvSpPr>
            <p:spPr>
              <a:xfrm>
                <a:off x="9123117" y="4664253"/>
                <a:ext cx="2220608" cy="461665"/>
              </a:xfrm>
              <a:prstGeom prst="rect">
                <a:avLst/>
              </a:prstGeom>
              <a:blipFill>
                <a:blip r:embed="rId14"/>
                <a:stretch>
                  <a:fillRect/>
                </a:stretch>
              </a:blipFill>
            </p:spPr>
            <p:txBody>
              <a:bodyPr/>
              <a:lstStyle/>
              <a:p>
                <a:r>
                  <a:rPr lang="en-US">
                    <a:noFill/>
                  </a:rPr>
                  <a:t> </a:t>
                </a:r>
              </a:p>
            </p:txBody>
          </p:sp>
        </mc:Fallback>
      </mc:AlternateContent>
      <p:sp>
        <p:nvSpPr>
          <p:cNvPr id="31" name="TextBox 30">
            <a:extLst>
              <a:ext uri="{FF2B5EF4-FFF2-40B4-BE49-F238E27FC236}">
                <a16:creationId xmlns:a16="http://schemas.microsoft.com/office/drawing/2014/main" id="{764E8031-177E-FC46-AEC7-C56D53284180}"/>
              </a:ext>
            </a:extLst>
          </p:cNvPr>
          <p:cNvSpPr txBox="1"/>
          <p:nvPr/>
        </p:nvSpPr>
        <p:spPr>
          <a:xfrm>
            <a:off x="7391202" y="644170"/>
            <a:ext cx="4432985" cy="369332"/>
          </a:xfrm>
          <a:prstGeom prst="rect">
            <a:avLst/>
          </a:prstGeom>
          <a:noFill/>
        </p:spPr>
        <p:txBody>
          <a:bodyPr wrap="square" rtlCol="0">
            <a:spAutoFit/>
          </a:bodyPr>
          <a:lstStyle/>
          <a:p>
            <a:r>
              <a:rPr lang="en-US" dirty="0">
                <a:latin typeface="Helvetica" pitchFamily="2" charset="0"/>
              </a:rPr>
              <a:t>We do it again for the other hidden node</a:t>
            </a:r>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07EF3692-CBAA-9143-8F98-B69CC39827AE}"/>
                  </a:ext>
                </a:extLst>
              </p:cNvPr>
              <p:cNvSpPr txBox="1"/>
              <p:nvPr/>
            </p:nvSpPr>
            <p:spPr>
              <a:xfrm>
                <a:off x="4575529" y="2111433"/>
                <a:ext cx="2402068"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sz="2400" b="0" i="0" smtClean="0">
                          <a:solidFill>
                            <a:schemeClr val="tx1"/>
                          </a:solidFill>
                          <a:latin typeface="Cambria Math" panose="02040503050406030204" pitchFamily="18" charset="0"/>
                        </a:rPr>
                        <m:t>Δ</m:t>
                      </m:r>
                      <m:d>
                        <m:dPr>
                          <m:ctrlPr>
                            <a:rPr lang="en-US" sz="2400" b="0" i="1" smtClean="0">
                              <a:solidFill>
                                <a:schemeClr val="tx1"/>
                              </a:solidFill>
                              <a:latin typeface="Cambria Math" panose="02040503050406030204" pitchFamily="18" charset="0"/>
                            </a:rPr>
                          </m:ctrlPr>
                        </m:dPr>
                        <m:e>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𝐻</m:t>
                              </m:r>
                            </m:e>
                            <m:sub>
                              <m:r>
                                <a:rPr lang="en-US" sz="2400" b="0" i="1" smtClean="0">
                                  <a:solidFill>
                                    <a:schemeClr val="tx1"/>
                                  </a:solidFill>
                                  <a:latin typeface="Cambria Math" panose="02040503050406030204" pitchFamily="18" charset="0"/>
                                </a:rPr>
                                <m:t>1</m:t>
                              </m:r>
                            </m:sub>
                          </m:sSub>
                        </m:e>
                      </m:d>
                      <m:r>
                        <a:rPr lang="en-US" sz="2400" b="0" i="1" smtClean="0">
                          <a:solidFill>
                            <a:schemeClr val="tx1"/>
                          </a:solidFill>
                          <a:latin typeface="Cambria Math" panose="02040503050406030204" pitchFamily="18" charset="0"/>
                        </a:rPr>
                        <m:t>≈−0.002</m:t>
                      </m:r>
                    </m:oMath>
                  </m:oMathPara>
                </a14:m>
                <a:endParaRPr lang="en-US" sz="2400" dirty="0">
                  <a:solidFill>
                    <a:schemeClr val="tx1"/>
                  </a:solidFill>
                </a:endParaRPr>
              </a:p>
            </p:txBody>
          </p:sp>
        </mc:Choice>
        <mc:Fallback xmlns="">
          <p:sp>
            <p:nvSpPr>
              <p:cNvPr id="41" name="TextBox 40">
                <a:extLst>
                  <a:ext uri="{FF2B5EF4-FFF2-40B4-BE49-F238E27FC236}">
                    <a16:creationId xmlns:a16="http://schemas.microsoft.com/office/drawing/2014/main" id="{07EF3692-CBAA-9143-8F98-B69CC39827AE}"/>
                  </a:ext>
                </a:extLst>
              </p:cNvPr>
              <p:cNvSpPr txBox="1">
                <a:spLocks noRot="1" noChangeAspect="1" noMove="1" noResize="1" noEditPoints="1" noAdjustHandles="1" noChangeArrowheads="1" noChangeShapeType="1" noTextEdit="1"/>
              </p:cNvSpPr>
              <p:nvPr/>
            </p:nvSpPr>
            <p:spPr>
              <a:xfrm>
                <a:off x="4575529" y="2111433"/>
                <a:ext cx="2402068" cy="461665"/>
              </a:xfrm>
              <a:prstGeom prst="rect">
                <a:avLst/>
              </a:prstGeom>
              <a:blipFill>
                <a:blip r:embed="rId1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1914725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1204909" y="760900"/>
            <a:ext cx="10058400" cy="3849624"/>
          </a:xfrm>
        </p:spPr>
        <p:txBody>
          <a:bodyPr>
            <a:normAutofit/>
          </a:bodyPr>
          <a:lstStyle/>
          <a:p>
            <a:r>
              <a:rPr lang="en-US" sz="2400" dirty="0">
                <a:latin typeface="Helvetica" pitchFamily="2" charset="0"/>
              </a:rPr>
              <a:t>Now, in truth, there’s more to a node than just a number.</a:t>
            </a:r>
          </a:p>
          <a:p>
            <a:pPr lvl="1"/>
            <a:r>
              <a:rPr lang="en-US" sz="2200" dirty="0">
                <a:latin typeface="Helvetica" pitchFamily="2" charset="0"/>
              </a:rPr>
              <a:t>They’ve got some guts to them!</a:t>
            </a:r>
          </a:p>
          <a:p>
            <a:r>
              <a:rPr lang="en-US" sz="2400" dirty="0">
                <a:latin typeface="Helvetica" pitchFamily="2" charset="0"/>
              </a:rPr>
              <a:t>But it’s OK to think of a node as just being a number for now.</a:t>
            </a:r>
            <a:endParaRPr lang="en-US" sz="1500" dirty="0">
              <a:latin typeface="Helvetica" pitchFamily="2" charset="0"/>
            </a:endParaRPr>
          </a:p>
        </p:txBody>
      </p:sp>
      <p:grpSp>
        <p:nvGrpSpPr>
          <p:cNvPr id="35" name="Group 34">
            <a:extLst>
              <a:ext uri="{FF2B5EF4-FFF2-40B4-BE49-F238E27FC236}">
                <a16:creationId xmlns:a16="http://schemas.microsoft.com/office/drawing/2014/main" id="{333A4914-F1DA-FC4E-AB49-485F59D2CD7E}"/>
              </a:ext>
            </a:extLst>
          </p:cNvPr>
          <p:cNvGrpSpPr/>
          <p:nvPr/>
        </p:nvGrpSpPr>
        <p:grpSpPr>
          <a:xfrm>
            <a:off x="3762374" y="3221831"/>
            <a:ext cx="461964" cy="2642547"/>
            <a:chOff x="3762374" y="3221831"/>
            <a:chExt cx="461964" cy="2642547"/>
          </a:xfrm>
        </p:grpSpPr>
        <p:sp>
          <p:nvSpPr>
            <p:cNvPr id="12" name="Oval 11">
              <a:extLst>
                <a:ext uri="{FF2B5EF4-FFF2-40B4-BE49-F238E27FC236}">
                  <a16:creationId xmlns:a16="http://schemas.microsoft.com/office/drawing/2014/main" id="{4FA8464E-4820-0D4F-9BB2-C0E10B200ECE}"/>
                </a:ext>
              </a:extLst>
            </p:cNvPr>
            <p:cNvSpPr/>
            <p:nvPr/>
          </p:nvSpPr>
          <p:spPr>
            <a:xfrm>
              <a:off x="3762375" y="3221831"/>
              <a:ext cx="461963" cy="414338"/>
            </a:xfrm>
            <a:prstGeom prst="ellipse">
              <a:avLst/>
            </a:prstGeom>
            <a:solidFill>
              <a:schemeClr val="tx1">
                <a:alpha val="45000"/>
              </a:schemeClr>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360BE1C9-33C5-644F-9C5F-32F8762E813B}"/>
                </a:ext>
              </a:extLst>
            </p:cNvPr>
            <p:cNvSpPr/>
            <p:nvPr/>
          </p:nvSpPr>
          <p:spPr>
            <a:xfrm>
              <a:off x="3762375" y="3644053"/>
              <a:ext cx="461963" cy="414338"/>
            </a:xfrm>
            <a:prstGeom prst="ellipse">
              <a:avLst/>
            </a:prstGeom>
            <a:solidFill>
              <a:schemeClr val="tx1">
                <a:alpha val="51000"/>
              </a:schemeClr>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501E0F2F-1142-604F-9470-D467CF15630D}"/>
                </a:ext>
              </a:extLst>
            </p:cNvPr>
            <p:cNvSpPr/>
            <p:nvPr/>
          </p:nvSpPr>
          <p:spPr>
            <a:xfrm>
              <a:off x="3762375" y="5017177"/>
              <a:ext cx="461963" cy="414338"/>
            </a:xfrm>
            <a:prstGeom prst="ellipse">
              <a:avLst/>
            </a:prstGeom>
            <a:solidFill>
              <a:schemeClr val="tx1">
                <a:alpha val="32000"/>
              </a:schemeClr>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3BB03C6B-86E9-8648-BD9E-E412A5187F14}"/>
                </a:ext>
              </a:extLst>
            </p:cNvPr>
            <p:cNvSpPr/>
            <p:nvPr/>
          </p:nvSpPr>
          <p:spPr>
            <a:xfrm>
              <a:off x="3762374" y="5450040"/>
              <a:ext cx="461963" cy="414338"/>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081ECB4B-5C7C-0743-A83E-7DD611529577}"/>
                </a:ext>
              </a:extLst>
            </p:cNvPr>
            <p:cNvSpPr txBox="1"/>
            <p:nvPr/>
          </p:nvSpPr>
          <p:spPr>
            <a:xfrm>
              <a:off x="3871910" y="4034283"/>
              <a:ext cx="185737" cy="923330"/>
            </a:xfrm>
            <a:prstGeom prst="rect">
              <a:avLst/>
            </a:prstGeom>
            <a:noFill/>
          </p:spPr>
          <p:txBody>
            <a:bodyPr wrap="square" rtlCol="0">
              <a:spAutoFit/>
            </a:bodyPr>
            <a:lstStyle/>
            <a:p>
              <a:r>
                <a:rPr lang="en-US" dirty="0"/>
                <a:t>.</a:t>
              </a:r>
            </a:p>
            <a:p>
              <a:r>
                <a:rPr lang="en-US" dirty="0"/>
                <a:t>.</a:t>
              </a:r>
            </a:p>
            <a:p>
              <a:r>
                <a:rPr lang="en-US" dirty="0"/>
                <a:t>.</a:t>
              </a:r>
            </a:p>
          </p:txBody>
        </p:sp>
      </p:grpSp>
      <p:grpSp>
        <p:nvGrpSpPr>
          <p:cNvPr id="36" name="Group 35">
            <a:extLst>
              <a:ext uri="{FF2B5EF4-FFF2-40B4-BE49-F238E27FC236}">
                <a16:creationId xmlns:a16="http://schemas.microsoft.com/office/drawing/2014/main" id="{470D2E71-6334-6648-9891-9FCC49635657}"/>
              </a:ext>
            </a:extLst>
          </p:cNvPr>
          <p:cNvGrpSpPr/>
          <p:nvPr/>
        </p:nvGrpSpPr>
        <p:grpSpPr>
          <a:xfrm>
            <a:off x="6688929" y="3221831"/>
            <a:ext cx="461964" cy="2642547"/>
            <a:chOff x="6688929" y="3221831"/>
            <a:chExt cx="461964" cy="2642547"/>
          </a:xfrm>
        </p:grpSpPr>
        <p:sp>
          <p:nvSpPr>
            <p:cNvPr id="19" name="Oval 18">
              <a:extLst>
                <a:ext uri="{FF2B5EF4-FFF2-40B4-BE49-F238E27FC236}">
                  <a16:creationId xmlns:a16="http://schemas.microsoft.com/office/drawing/2014/main" id="{7EBB5E09-197E-1D40-BEFA-5509D1AD7DC6}"/>
                </a:ext>
              </a:extLst>
            </p:cNvPr>
            <p:cNvSpPr/>
            <p:nvPr/>
          </p:nvSpPr>
          <p:spPr>
            <a:xfrm>
              <a:off x="6688930" y="3221831"/>
              <a:ext cx="461963" cy="414338"/>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16451F44-15ED-274D-A734-082027BA3D86}"/>
                </a:ext>
              </a:extLst>
            </p:cNvPr>
            <p:cNvSpPr/>
            <p:nvPr/>
          </p:nvSpPr>
          <p:spPr>
            <a:xfrm>
              <a:off x="6688930" y="3644053"/>
              <a:ext cx="461963" cy="414338"/>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BEEE62FC-39F5-274A-9E43-E1EE1944CA46}"/>
                </a:ext>
              </a:extLst>
            </p:cNvPr>
            <p:cNvSpPr/>
            <p:nvPr/>
          </p:nvSpPr>
          <p:spPr>
            <a:xfrm>
              <a:off x="6688930" y="5017177"/>
              <a:ext cx="461963" cy="414338"/>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0AF3FE92-D36D-2E45-9328-BA2744C48B5F}"/>
                </a:ext>
              </a:extLst>
            </p:cNvPr>
            <p:cNvSpPr/>
            <p:nvPr/>
          </p:nvSpPr>
          <p:spPr>
            <a:xfrm>
              <a:off x="6688929" y="5450040"/>
              <a:ext cx="461963" cy="414338"/>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9FCEE4FD-CA9B-7947-A7C7-D8888AC47540}"/>
                </a:ext>
              </a:extLst>
            </p:cNvPr>
            <p:cNvSpPr txBox="1"/>
            <p:nvPr/>
          </p:nvSpPr>
          <p:spPr>
            <a:xfrm>
              <a:off x="6798464" y="3978329"/>
              <a:ext cx="185737" cy="923330"/>
            </a:xfrm>
            <a:prstGeom prst="rect">
              <a:avLst/>
            </a:prstGeom>
            <a:noFill/>
          </p:spPr>
          <p:txBody>
            <a:bodyPr wrap="square" rtlCol="0">
              <a:spAutoFit/>
            </a:bodyPr>
            <a:lstStyle/>
            <a:p>
              <a:r>
                <a:rPr lang="en-US" dirty="0"/>
                <a:t>.</a:t>
              </a:r>
            </a:p>
            <a:p>
              <a:r>
                <a:rPr lang="en-US" dirty="0"/>
                <a:t>.</a:t>
              </a:r>
            </a:p>
            <a:p>
              <a:r>
                <a:rPr lang="en-US" dirty="0"/>
                <a:t>.</a:t>
              </a:r>
            </a:p>
          </p:txBody>
        </p:sp>
      </p:grpSp>
      <p:grpSp>
        <p:nvGrpSpPr>
          <p:cNvPr id="37" name="Group 36">
            <a:extLst>
              <a:ext uri="{FF2B5EF4-FFF2-40B4-BE49-F238E27FC236}">
                <a16:creationId xmlns:a16="http://schemas.microsoft.com/office/drawing/2014/main" id="{EC4B585F-D806-594F-B3B3-BBAD4FCB4BCA}"/>
              </a:ext>
            </a:extLst>
          </p:cNvPr>
          <p:cNvGrpSpPr/>
          <p:nvPr/>
        </p:nvGrpSpPr>
        <p:grpSpPr>
          <a:xfrm>
            <a:off x="9132088" y="3436884"/>
            <a:ext cx="483396" cy="2100351"/>
            <a:chOff x="9132088" y="3436884"/>
            <a:chExt cx="483396" cy="2100351"/>
          </a:xfrm>
        </p:grpSpPr>
        <p:sp>
          <p:nvSpPr>
            <p:cNvPr id="29" name="Oval 28">
              <a:extLst>
                <a:ext uri="{FF2B5EF4-FFF2-40B4-BE49-F238E27FC236}">
                  <a16:creationId xmlns:a16="http://schemas.microsoft.com/office/drawing/2014/main" id="{338D9667-7308-D64E-A5B2-2B7046FB108E}"/>
                </a:ext>
              </a:extLst>
            </p:cNvPr>
            <p:cNvSpPr/>
            <p:nvPr/>
          </p:nvSpPr>
          <p:spPr>
            <a:xfrm>
              <a:off x="9132089" y="3436884"/>
              <a:ext cx="461963" cy="414338"/>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473D6C21-ADF1-B546-96DB-EE63D3C28D57}"/>
                </a:ext>
              </a:extLst>
            </p:cNvPr>
            <p:cNvSpPr/>
            <p:nvPr/>
          </p:nvSpPr>
          <p:spPr>
            <a:xfrm>
              <a:off x="9132088" y="3851222"/>
              <a:ext cx="461963" cy="414338"/>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ED2E56FD-DC2F-9241-9CE7-6616A40C406C}"/>
                </a:ext>
              </a:extLst>
            </p:cNvPr>
            <p:cNvSpPr/>
            <p:nvPr/>
          </p:nvSpPr>
          <p:spPr>
            <a:xfrm>
              <a:off x="9141603" y="4302020"/>
              <a:ext cx="461963" cy="414338"/>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3569D032-E8FF-8246-AB64-15B3D0879E18}"/>
                </a:ext>
              </a:extLst>
            </p:cNvPr>
            <p:cNvSpPr/>
            <p:nvPr/>
          </p:nvSpPr>
          <p:spPr>
            <a:xfrm>
              <a:off x="9141603" y="4716358"/>
              <a:ext cx="461963" cy="414338"/>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4C7F8644-091A-8744-A2ED-CEA5B63E383B}"/>
                </a:ext>
              </a:extLst>
            </p:cNvPr>
            <p:cNvSpPr/>
            <p:nvPr/>
          </p:nvSpPr>
          <p:spPr>
            <a:xfrm>
              <a:off x="9153521" y="5122897"/>
              <a:ext cx="461963" cy="414338"/>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6" name="Straight Connector 15">
            <a:extLst>
              <a:ext uri="{FF2B5EF4-FFF2-40B4-BE49-F238E27FC236}">
                <a16:creationId xmlns:a16="http://schemas.microsoft.com/office/drawing/2014/main" id="{1F932CED-5851-424E-B08F-875F9C7F611C}"/>
              </a:ext>
            </a:extLst>
          </p:cNvPr>
          <p:cNvCxnSpPr>
            <a:cxnSpLocks/>
            <a:endCxn id="12" idx="2"/>
          </p:cNvCxnSpPr>
          <p:nvPr/>
        </p:nvCxnSpPr>
        <p:spPr>
          <a:xfrm>
            <a:off x="1528763" y="2921794"/>
            <a:ext cx="2233612" cy="507206"/>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ED988A74-323D-194D-9C21-12B521C9AEA0}"/>
              </a:ext>
            </a:extLst>
          </p:cNvPr>
          <p:cNvCxnSpPr>
            <a:cxnSpLocks/>
            <a:endCxn id="13" idx="2"/>
          </p:cNvCxnSpPr>
          <p:nvPr/>
        </p:nvCxnSpPr>
        <p:spPr>
          <a:xfrm>
            <a:off x="1528763" y="2921794"/>
            <a:ext cx="2233612" cy="929428"/>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2B44B37-7A7E-4143-AA0B-3422B07C36E6}"/>
              </a:ext>
            </a:extLst>
          </p:cNvPr>
          <p:cNvCxnSpPr>
            <a:cxnSpLocks/>
            <a:endCxn id="14" idx="1"/>
          </p:cNvCxnSpPr>
          <p:nvPr/>
        </p:nvCxnSpPr>
        <p:spPr>
          <a:xfrm>
            <a:off x="1528763" y="2921794"/>
            <a:ext cx="2301265" cy="215606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B1AEB62D-7676-A241-8E9B-229FC6D1FF1E}"/>
              </a:ext>
            </a:extLst>
          </p:cNvPr>
          <p:cNvCxnSpPr>
            <a:cxnSpLocks/>
            <a:endCxn id="15" idx="2"/>
          </p:cNvCxnSpPr>
          <p:nvPr/>
        </p:nvCxnSpPr>
        <p:spPr>
          <a:xfrm>
            <a:off x="1528763" y="2921794"/>
            <a:ext cx="2233611" cy="2735415"/>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E126CFF3-C416-9B42-8861-B350E747090F}"/>
              </a:ext>
            </a:extLst>
          </p:cNvPr>
          <p:cNvCxnSpPr>
            <a:cxnSpLocks/>
            <a:endCxn id="12" idx="2"/>
          </p:cNvCxnSpPr>
          <p:nvPr/>
        </p:nvCxnSpPr>
        <p:spPr>
          <a:xfrm>
            <a:off x="1481142" y="3276521"/>
            <a:ext cx="2281233" cy="152479"/>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E21A437C-B353-9644-818C-33C8202C64BA}"/>
              </a:ext>
            </a:extLst>
          </p:cNvPr>
          <p:cNvCxnSpPr>
            <a:cxnSpLocks/>
            <a:endCxn id="13" idx="2"/>
          </p:cNvCxnSpPr>
          <p:nvPr/>
        </p:nvCxnSpPr>
        <p:spPr>
          <a:xfrm>
            <a:off x="1481142" y="3276521"/>
            <a:ext cx="2281233" cy="574701"/>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095B5829-7B66-4B46-879E-D6E8A707C3BA}"/>
              </a:ext>
            </a:extLst>
          </p:cNvPr>
          <p:cNvCxnSpPr>
            <a:cxnSpLocks/>
            <a:endCxn id="14" idx="1"/>
          </p:cNvCxnSpPr>
          <p:nvPr/>
        </p:nvCxnSpPr>
        <p:spPr>
          <a:xfrm>
            <a:off x="1481142" y="3276521"/>
            <a:ext cx="2348886" cy="1801334"/>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6BA80796-BF3E-AF41-9294-17E04E54D19D}"/>
              </a:ext>
            </a:extLst>
          </p:cNvPr>
          <p:cNvCxnSpPr>
            <a:cxnSpLocks/>
            <a:endCxn id="15" idx="2"/>
          </p:cNvCxnSpPr>
          <p:nvPr/>
        </p:nvCxnSpPr>
        <p:spPr>
          <a:xfrm>
            <a:off x="1481142" y="3276521"/>
            <a:ext cx="2281232" cy="2380688"/>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868B5889-27E4-8346-A574-A31EF4D57030}"/>
              </a:ext>
            </a:extLst>
          </p:cNvPr>
          <p:cNvCxnSpPr>
            <a:cxnSpLocks/>
            <a:endCxn id="12" idx="2"/>
          </p:cNvCxnSpPr>
          <p:nvPr/>
        </p:nvCxnSpPr>
        <p:spPr>
          <a:xfrm flipV="1">
            <a:off x="1515162" y="3429000"/>
            <a:ext cx="2247213" cy="315928"/>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9056B6BF-5938-1247-A258-58ADEE2A3AEC}"/>
              </a:ext>
            </a:extLst>
          </p:cNvPr>
          <p:cNvCxnSpPr>
            <a:cxnSpLocks/>
            <a:endCxn id="13" idx="2"/>
          </p:cNvCxnSpPr>
          <p:nvPr/>
        </p:nvCxnSpPr>
        <p:spPr>
          <a:xfrm>
            <a:off x="1515162" y="3744927"/>
            <a:ext cx="2247213" cy="106295"/>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3F2CF0C0-3398-AF41-8574-B71F34578255}"/>
              </a:ext>
            </a:extLst>
          </p:cNvPr>
          <p:cNvCxnSpPr>
            <a:cxnSpLocks/>
            <a:endCxn id="14" idx="1"/>
          </p:cNvCxnSpPr>
          <p:nvPr/>
        </p:nvCxnSpPr>
        <p:spPr>
          <a:xfrm>
            <a:off x="1515162" y="3744927"/>
            <a:ext cx="2314866" cy="1332928"/>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E81EF9F6-FF31-2148-A4DE-E36D9EF1EE0F}"/>
              </a:ext>
            </a:extLst>
          </p:cNvPr>
          <p:cNvCxnSpPr>
            <a:cxnSpLocks/>
            <a:endCxn id="15" idx="2"/>
          </p:cNvCxnSpPr>
          <p:nvPr/>
        </p:nvCxnSpPr>
        <p:spPr>
          <a:xfrm>
            <a:off x="1515162" y="3744927"/>
            <a:ext cx="2247212" cy="1912282"/>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DE275446-EEA1-C549-992D-C6B12966826D}"/>
              </a:ext>
            </a:extLst>
          </p:cNvPr>
          <p:cNvCxnSpPr>
            <a:cxnSpLocks/>
            <a:endCxn id="12" idx="2"/>
          </p:cNvCxnSpPr>
          <p:nvPr/>
        </p:nvCxnSpPr>
        <p:spPr>
          <a:xfrm flipV="1">
            <a:off x="1494934" y="3429000"/>
            <a:ext cx="2267441" cy="1761370"/>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7104A622-0B5B-DC4F-9860-39411E57F790}"/>
              </a:ext>
            </a:extLst>
          </p:cNvPr>
          <p:cNvCxnSpPr>
            <a:cxnSpLocks/>
            <a:endCxn id="13" idx="2"/>
          </p:cNvCxnSpPr>
          <p:nvPr/>
        </p:nvCxnSpPr>
        <p:spPr>
          <a:xfrm flipV="1">
            <a:off x="1494934" y="3851222"/>
            <a:ext cx="2267441" cy="133914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BEBD2C96-0045-C84D-9C4D-DC9A77EC2041}"/>
              </a:ext>
            </a:extLst>
          </p:cNvPr>
          <p:cNvCxnSpPr>
            <a:cxnSpLocks/>
            <a:endCxn id="14" idx="2"/>
          </p:cNvCxnSpPr>
          <p:nvPr/>
        </p:nvCxnSpPr>
        <p:spPr>
          <a:xfrm>
            <a:off x="1494934" y="5190370"/>
            <a:ext cx="2267441" cy="33976"/>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8BC88CDF-1DE5-EC49-A642-6F3609D08502}"/>
              </a:ext>
            </a:extLst>
          </p:cNvPr>
          <p:cNvCxnSpPr>
            <a:cxnSpLocks/>
            <a:endCxn id="15" idx="2"/>
          </p:cNvCxnSpPr>
          <p:nvPr/>
        </p:nvCxnSpPr>
        <p:spPr>
          <a:xfrm>
            <a:off x="1494934" y="5190370"/>
            <a:ext cx="2267440" cy="466839"/>
          </a:xfrm>
          <a:prstGeom prst="line">
            <a:avLst/>
          </a:prstGeom>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A6E49033-7D71-4B45-864A-80FDD79BCEEC}"/>
              </a:ext>
            </a:extLst>
          </p:cNvPr>
          <p:cNvCxnSpPr>
            <a:cxnSpLocks/>
            <a:endCxn id="12" idx="2"/>
          </p:cNvCxnSpPr>
          <p:nvPr/>
        </p:nvCxnSpPr>
        <p:spPr>
          <a:xfrm flipV="1">
            <a:off x="1494934" y="3429000"/>
            <a:ext cx="2267441" cy="2217370"/>
          </a:xfrm>
          <a:prstGeom prst="line">
            <a:avLst/>
          </a:prstGeom>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BF2594CE-472A-BD4B-89E3-91DA4EC7ABCF}"/>
              </a:ext>
            </a:extLst>
          </p:cNvPr>
          <p:cNvCxnSpPr>
            <a:cxnSpLocks/>
            <a:endCxn id="13" idx="2"/>
          </p:cNvCxnSpPr>
          <p:nvPr/>
        </p:nvCxnSpPr>
        <p:spPr>
          <a:xfrm flipV="1">
            <a:off x="1494934" y="3851222"/>
            <a:ext cx="2267441" cy="1795148"/>
          </a:xfrm>
          <a:prstGeom prst="line">
            <a:avLst/>
          </a:prstGeom>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A18F52C9-4A29-C645-8CF7-C211317125C5}"/>
              </a:ext>
            </a:extLst>
          </p:cNvPr>
          <p:cNvCxnSpPr>
            <a:cxnSpLocks/>
            <a:endCxn id="14" idx="2"/>
          </p:cNvCxnSpPr>
          <p:nvPr/>
        </p:nvCxnSpPr>
        <p:spPr>
          <a:xfrm flipV="1">
            <a:off x="1494934" y="5224346"/>
            <a:ext cx="2267441" cy="42202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84DC0ACF-418F-084E-B075-DAFDAFC2D88B}"/>
              </a:ext>
            </a:extLst>
          </p:cNvPr>
          <p:cNvCxnSpPr>
            <a:cxnSpLocks/>
            <a:endCxn id="15" idx="2"/>
          </p:cNvCxnSpPr>
          <p:nvPr/>
        </p:nvCxnSpPr>
        <p:spPr>
          <a:xfrm>
            <a:off x="1494934" y="5646369"/>
            <a:ext cx="2267440" cy="10840"/>
          </a:xfrm>
          <a:prstGeom prst="line">
            <a:avLst/>
          </a:prstGeom>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A8394814-4BAA-8344-9489-EF341503713F}"/>
              </a:ext>
            </a:extLst>
          </p:cNvPr>
          <p:cNvCxnSpPr>
            <a:cxnSpLocks/>
            <a:endCxn id="12" idx="2"/>
          </p:cNvCxnSpPr>
          <p:nvPr/>
        </p:nvCxnSpPr>
        <p:spPr>
          <a:xfrm flipV="1">
            <a:off x="1528760" y="3429000"/>
            <a:ext cx="2233615" cy="2602520"/>
          </a:xfrm>
          <a:prstGeom prst="line">
            <a:avLst/>
          </a:prstGeom>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33F582B6-8EF1-3441-A802-287909667F39}"/>
              </a:ext>
            </a:extLst>
          </p:cNvPr>
          <p:cNvCxnSpPr>
            <a:cxnSpLocks/>
            <a:endCxn id="13" idx="2"/>
          </p:cNvCxnSpPr>
          <p:nvPr/>
        </p:nvCxnSpPr>
        <p:spPr>
          <a:xfrm flipV="1">
            <a:off x="1528760" y="3851222"/>
            <a:ext cx="2233615" cy="218029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F7F6E5C9-26EB-E343-8A11-0868692BA837}"/>
              </a:ext>
            </a:extLst>
          </p:cNvPr>
          <p:cNvCxnSpPr>
            <a:cxnSpLocks/>
            <a:endCxn id="14" idx="2"/>
          </p:cNvCxnSpPr>
          <p:nvPr/>
        </p:nvCxnSpPr>
        <p:spPr>
          <a:xfrm flipV="1">
            <a:off x="1528760" y="5224346"/>
            <a:ext cx="2233615" cy="807174"/>
          </a:xfrm>
          <a:prstGeom prst="line">
            <a:avLst/>
          </a:prstGeom>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93B52E68-A267-C746-B744-75BF5DC86BCA}"/>
              </a:ext>
            </a:extLst>
          </p:cNvPr>
          <p:cNvCxnSpPr>
            <a:cxnSpLocks/>
            <a:endCxn id="15" idx="2"/>
          </p:cNvCxnSpPr>
          <p:nvPr/>
        </p:nvCxnSpPr>
        <p:spPr>
          <a:xfrm flipV="1">
            <a:off x="1528760" y="5657209"/>
            <a:ext cx="2233614" cy="414186"/>
          </a:xfrm>
          <a:prstGeom prst="line">
            <a:avLst/>
          </a:prstGeom>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4501CBFE-87FA-CC4B-BCE2-060D3FAA7603}"/>
              </a:ext>
            </a:extLst>
          </p:cNvPr>
          <p:cNvCxnSpPr>
            <a:cxnSpLocks/>
            <a:endCxn id="19" idx="2"/>
          </p:cNvCxnSpPr>
          <p:nvPr/>
        </p:nvCxnSpPr>
        <p:spPr>
          <a:xfrm flipV="1">
            <a:off x="4208862" y="3429000"/>
            <a:ext cx="2480068" cy="7884"/>
          </a:xfrm>
          <a:prstGeom prst="line">
            <a:avLst/>
          </a:prstGeom>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EA6CF435-1B10-3D42-929A-F2D0DB0CB7A9}"/>
              </a:ext>
            </a:extLst>
          </p:cNvPr>
          <p:cNvCxnSpPr>
            <a:cxnSpLocks/>
            <a:endCxn id="20" idx="2"/>
          </p:cNvCxnSpPr>
          <p:nvPr/>
        </p:nvCxnSpPr>
        <p:spPr>
          <a:xfrm>
            <a:off x="4208862" y="3436884"/>
            <a:ext cx="2480068" cy="414338"/>
          </a:xfrm>
          <a:prstGeom prst="line">
            <a:avLst/>
          </a:prstGeom>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47766B44-B50F-134D-BD54-44A24C7C559E}"/>
              </a:ext>
            </a:extLst>
          </p:cNvPr>
          <p:cNvCxnSpPr>
            <a:cxnSpLocks/>
            <a:endCxn id="21" idx="2"/>
          </p:cNvCxnSpPr>
          <p:nvPr/>
        </p:nvCxnSpPr>
        <p:spPr>
          <a:xfrm>
            <a:off x="4208862" y="3436884"/>
            <a:ext cx="2480068" cy="1787462"/>
          </a:xfrm>
          <a:prstGeom prst="line">
            <a:avLst/>
          </a:prstGeom>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59B9A2D8-7E01-B74E-AA49-D5DE1279767F}"/>
              </a:ext>
            </a:extLst>
          </p:cNvPr>
          <p:cNvCxnSpPr>
            <a:cxnSpLocks/>
            <a:endCxn id="22" idx="2"/>
          </p:cNvCxnSpPr>
          <p:nvPr/>
        </p:nvCxnSpPr>
        <p:spPr>
          <a:xfrm>
            <a:off x="4208862" y="3436884"/>
            <a:ext cx="2480067" cy="2220325"/>
          </a:xfrm>
          <a:prstGeom prst="line">
            <a:avLst/>
          </a:prstGeom>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C3CE3D00-F631-1D4E-86BE-FCACA7AB4613}"/>
              </a:ext>
            </a:extLst>
          </p:cNvPr>
          <p:cNvCxnSpPr>
            <a:cxnSpLocks/>
            <a:endCxn id="19" idx="2"/>
          </p:cNvCxnSpPr>
          <p:nvPr/>
        </p:nvCxnSpPr>
        <p:spPr>
          <a:xfrm flipV="1">
            <a:off x="4234465" y="3429000"/>
            <a:ext cx="2454465" cy="430106"/>
          </a:xfrm>
          <a:prstGeom prst="line">
            <a:avLst/>
          </a:prstGeom>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3A3E71F4-288F-F64C-B0BC-DF8825E43227}"/>
              </a:ext>
            </a:extLst>
          </p:cNvPr>
          <p:cNvCxnSpPr>
            <a:cxnSpLocks/>
            <a:endCxn id="20" idx="2"/>
          </p:cNvCxnSpPr>
          <p:nvPr/>
        </p:nvCxnSpPr>
        <p:spPr>
          <a:xfrm flipV="1">
            <a:off x="4234465" y="3851222"/>
            <a:ext cx="2454465" cy="7884"/>
          </a:xfrm>
          <a:prstGeom prst="line">
            <a:avLst/>
          </a:prstGeom>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661C35C3-BEEC-8B42-9411-DC9618A17BAF}"/>
              </a:ext>
            </a:extLst>
          </p:cNvPr>
          <p:cNvCxnSpPr>
            <a:cxnSpLocks/>
            <a:endCxn id="21" idx="2"/>
          </p:cNvCxnSpPr>
          <p:nvPr/>
        </p:nvCxnSpPr>
        <p:spPr>
          <a:xfrm>
            <a:off x="4234465" y="3859106"/>
            <a:ext cx="2454465" cy="136524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9B50BA90-518B-2049-98A6-91D70E78DE9F}"/>
              </a:ext>
            </a:extLst>
          </p:cNvPr>
          <p:cNvCxnSpPr>
            <a:cxnSpLocks/>
            <a:endCxn id="22" idx="2"/>
          </p:cNvCxnSpPr>
          <p:nvPr/>
        </p:nvCxnSpPr>
        <p:spPr>
          <a:xfrm>
            <a:off x="4234465" y="3859106"/>
            <a:ext cx="2454464" cy="1798103"/>
          </a:xfrm>
          <a:prstGeom prst="line">
            <a:avLst/>
          </a:prstGeom>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D44D9554-63ED-4740-9481-D7382947D6D6}"/>
              </a:ext>
            </a:extLst>
          </p:cNvPr>
          <p:cNvCxnSpPr>
            <a:cxnSpLocks/>
            <a:stCxn id="14" idx="6"/>
            <a:endCxn id="19" idx="2"/>
          </p:cNvCxnSpPr>
          <p:nvPr/>
        </p:nvCxnSpPr>
        <p:spPr>
          <a:xfrm flipV="1">
            <a:off x="4224338" y="3429000"/>
            <a:ext cx="2464592" cy="1795346"/>
          </a:xfrm>
          <a:prstGeom prst="line">
            <a:avLst/>
          </a:prstGeom>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1D7A2C4F-A17C-DF4C-B0C6-DCB4EC7A88C2}"/>
              </a:ext>
            </a:extLst>
          </p:cNvPr>
          <p:cNvCxnSpPr>
            <a:cxnSpLocks/>
            <a:endCxn id="20" idx="2"/>
          </p:cNvCxnSpPr>
          <p:nvPr/>
        </p:nvCxnSpPr>
        <p:spPr>
          <a:xfrm flipV="1">
            <a:off x="4218391" y="3851222"/>
            <a:ext cx="2470539" cy="1365398"/>
          </a:xfrm>
          <a:prstGeom prst="line">
            <a:avLst/>
          </a:prstGeom>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29ED9993-E517-024B-8298-E0444B8D2048}"/>
              </a:ext>
            </a:extLst>
          </p:cNvPr>
          <p:cNvCxnSpPr>
            <a:cxnSpLocks/>
            <a:endCxn id="21" idx="2"/>
          </p:cNvCxnSpPr>
          <p:nvPr/>
        </p:nvCxnSpPr>
        <p:spPr>
          <a:xfrm>
            <a:off x="4176716" y="5216620"/>
            <a:ext cx="2512214" cy="7726"/>
          </a:xfrm>
          <a:prstGeom prst="line">
            <a:avLst/>
          </a:prstGeom>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69F3070F-24CA-BF49-A200-21A6214EA408}"/>
              </a:ext>
            </a:extLst>
          </p:cNvPr>
          <p:cNvCxnSpPr>
            <a:cxnSpLocks/>
            <a:stCxn id="14" idx="6"/>
            <a:endCxn id="22" idx="2"/>
          </p:cNvCxnSpPr>
          <p:nvPr/>
        </p:nvCxnSpPr>
        <p:spPr>
          <a:xfrm>
            <a:off x="4224338" y="5224346"/>
            <a:ext cx="2464591" cy="432863"/>
          </a:xfrm>
          <a:prstGeom prst="line">
            <a:avLst/>
          </a:prstGeom>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54100ECB-3D44-A042-802D-40CC26F25D02}"/>
              </a:ext>
            </a:extLst>
          </p:cNvPr>
          <p:cNvCxnSpPr>
            <a:cxnSpLocks/>
            <a:endCxn id="19" idx="2"/>
          </p:cNvCxnSpPr>
          <p:nvPr/>
        </p:nvCxnSpPr>
        <p:spPr>
          <a:xfrm flipV="1">
            <a:off x="4234465" y="3429000"/>
            <a:ext cx="2454465" cy="222821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54AA8D85-4F83-1441-AE04-87C9C80F0325}"/>
              </a:ext>
            </a:extLst>
          </p:cNvPr>
          <p:cNvCxnSpPr>
            <a:cxnSpLocks/>
            <a:endCxn id="20" idx="2"/>
          </p:cNvCxnSpPr>
          <p:nvPr/>
        </p:nvCxnSpPr>
        <p:spPr>
          <a:xfrm flipV="1">
            <a:off x="4234465" y="3851222"/>
            <a:ext cx="2454465" cy="1805988"/>
          </a:xfrm>
          <a:prstGeom prst="line">
            <a:avLst/>
          </a:prstGeom>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CD0FD916-FA60-3049-B590-6E0A362D5047}"/>
              </a:ext>
            </a:extLst>
          </p:cNvPr>
          <p:cNvCxnSpPr>
            <a:cxnSpLocks/>
            <a:endCxn id="21" idx="2"/>
          </p:cNvCxnSpPr>
          <p:nvPr/>
        </p:nvCxnSpPr>
        <p:spPr>
          <a:xfrm flipV="1">
            <a:off x="4234465" y="5224346"/>
            <a:ext cx="2454465" cy="432864"/>
          </a:xfrm>
          <a:prstGeom prst="line">
            <a:avLst/>
          </a:prstGeom>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389A68B3-D6BB-A94D-9EB1-1E2C145CC8A5}"/>
              </a:ext>
            </a:extLst>
          </p:cNvPr>
          <p:cNvCxnSpPr>
            <a:cxnSpLocks/>
            <a:endCxn id="22" idx="2"/>
          </p:cNvCxnSpPr>
          <p:nvPr/>
        </p:nvCxnSpPr>
        <p:spPr>
          <a:xfrm>
            <a:off x="4234465" y="5657209"/>
            <a:ext cx="245446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049C1339-5D33-CC46-A01C-FEBC8ADE4087}"/>
              </a:ext>
            </a:extLst>
          </p:cNvPr>
          <p:cNvCxnSpPr>
            <a:cxnSpLocks/>
            <a:endCxn id="29" idx="2"/>
          </p:cNvCxnSpPr>
          <p:nvPr/>
        </p:nvCxnSpPr>
        <p:spPr>
          <a:xfrm>
            <a:off x="7150892" y="3432447"/>
            <a:ext cx="1981197" cy="211606"/>
          </a:xfrm>
          <a:prstGeom prst="line">
            <a:avLst/>
          </a:prstGeom>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97694DF7-CB7D-6F4E-B940-837C59555A05}"/>
              </a:ext>
            </a:extLst>
          </p:cNvPr>
          <p:cNvCxnSpPr>
            <a:cxnSpLocks/>
            <a:endCxn id="30" idx="2"/>
          </p:cNvCxnSpPr>
          <p:nvPr/>
        </p:nvCxnSpPr>
        <p:spPr>
          <a:xfrm>
            <a:off x="7150892" y="3432447"/>
            <a:ext cx="1981196" cy="625944"/>
          </a:xfrm>
          <a:prstGeom prst="line">
            <a:avLst/>
          </a:prstGeom>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1866B615-DA99-1C4F-B2ED-17724A034AD6}"/>
              </a:ext>
            </a:extLst>
          </p:cNvPr>
          <p:cNvCxnSpPr>
            <a:cxnSpLocks/>
            <a:endCxn id="31" idx="2"/>
          </p:cNvCxnSpPr>
          <p:nvPr/>
        </p:nvCxnSpPr>
        <p:spPr>
          <a:xfrm>
            <a:off x="7150892" y="3432447"/>
            <a:ext cx="1990711" cy="1076742"/>
          </a:xfrm>
          <a:prstGeom prst="line">
            <a:avLst/>
          </a:prstGeom>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1436E09A-FFBD-564B-8DA2-0CB02E7BCC5A}"/>
              </a:ext>
            </a:extLst>
          </p:cNvPr>
          <p:cNvCxnSpPr>
            <a:cxnSpLocks/>
            <a:endCxn id="32" idx="2"/>
          </p:cNvCxnSpPr>
          <p:nvPr/>
        </p:nvCxnSpPr>
        <p:spPr>
          <a:xfrm>
            <a:off x="7150892" y="3432447"/>
            <a:ext cx="1990711" cy="149108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AB34593A-1215-314A-87D1-8E50EEC667E6}"/>
              </a:ext>
            </a:extLst>
          </p:cNvPr>
          <p:cNvCxnSpPr>
            <a:cxnSpLocks/>
            <a:stCxn id="19" idx="6"/>
            <a:endCxn id="33" idx="2"/>
          </p:cNvCxnSpPr>
          <p:nvPr/>
        </p:nvCxnSpPr>
        <p:spPr>
          <a:xfrm>
            <a:off x="7150893" y="3429000"/>
            <a:ext cx="2002628" cy="1901066"/>
          </a:xfrm>
          <a:prstGeom prst="line">
            <a:avLst/>
          </a:prstGeom>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2FE286B8-39D5-664E-A3D1-EC55248982EE}"/>
              </a:ext>
            </a:extLst>
          </p:cNvPr>
          <p:cNvCxnSpPr>
            <a:cxnSpLocks/>
            <a:endCxn id="29" idx="2"/>
          </p:cNvCxnSpPr>
          <p:nvPr/>
        </p:nvCxnSpPr>
        <p:spPr>
          <a:xfrm flipV="1">
            <a:off x="7134227" y="3644053"/>
            <a:ext cx="1997862" cy="199286"/>
          </a:xfrm>
          <a:prstGeom prst="line">
            <a:avLst/>
          </a:prstGeom>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8B136AFB-327D-914B-8E5B-BE5B4CF60914}"/>
              </a:ext>
            </a:extLst>
          </p:cNvPr>
          <p:cNvCxnSpPr>
            <a:cxnSpLocks/>
            <a:endCxn id="30" idx="2"/>
          </p:cNvCxnSpPr>
          <p:nvPr/>
        </p:nvCxnSpPr>
        <p:spPr>
          <a:xfrm>
            <a:off x="7134227" y="3843338"/>
            <a:ext cx="1997861" cy="215053"/>
          </a:xfrm>
          <a:prstGeom prst="line">
            <a:avLst/>
          </a:prstGeom>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6728A62E-558E-8041-BA3F-86B530F92623}"/>
              </a:ext>
            </a:extLst>
          </p:cNvPr>
          <p:cNvCxnSpPr>
            <a:cxnSpLocks/>
            <a:endCxn id="31" idx="2"/>
          </p:cNvCxnSpPr>
          <p:nvPr/>
        </p:nvCxnSpPr>
        <p:spPr>
          <a:xfrm>
            <a:off x="7134227" y="3843338"/>
            <a:ext cx="2007376" cy="665851"/>
          </a:xfrm>
          <a:prstGeom prst="line">
            <a:avLst/>
          </a:prstGeom>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B00F6282-95A9-CC4D-AC91-2BAF92E79217}"/>
              </a:ext>
            </a:extLst>
          </p:cNvPr>
          <p:cNvCxnSpPr>
            <a:cxnSpLocks/>
            <a:endCxn id="32" idx="2"/>
          </p:cNvCxnSpPr>
          <p:nvPr/>
        </p:nvCxnSpPr>
        <p:spPr>
          <a:xfrm>
            <a:off x="7134227" y="3843338"/>
            <a:ext cx="2007376" cy="1080189"/>
          </a:xfrm>
          <a:prstGeom prst="line">
            <a:avLst/>
          </a:prstGeom>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F0F972C9-F38A-2146-822F-F6BDFD45AC24}"/>
              </a:ext>
            </a:extLst>
          </p:cNvPr>
          <p:cNvCxnSpPr>
            <a:cxnSpLocks/>
            <a:endCxn id="33" idx="2"/>
          </p:cNvCxnSpPr>
          <p:nvPr/>
        </p:nvCxnSpPr>
        <p:spPr>
          <a:xfrm>
            <a:off x="7134228" y="3839891"/>
            <a:ext cx="2019293" cy="1490175"/>
          </a:xfrm>
          <a:prstGeom prst="line">
            <a:avLst/>
          </a:prstGeom>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69CAE411-560A-C642-85F1-819A127C5D26}"/>
              </a:ext>
            </a:extLst>
          </p:cNvPr>
          <p:cNvCxnSpPr>
            <a:cxnSpLocks/>
            <a:endCxn id="29" idx="2"/>
          </p:cNvCxnSpPr>
          <p:nvPr/>
        </p:nvCxnSpPr>
        <p:spPr>
          <a:xfrm flipV="1">
            <a:off x="7147313" y="3644053"/>
            <a:ext cx="1984776" cy="158374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CDD59DC9-FF05-8B41-AC7B-DF3856D2BC06}"/>
              </a:ext>
            </a:extLst>
          </p:cNvPr>
          <p:cNvCxnSpPr>
            <a:cxnSpLocks/>
            <a:endCxn id="30" idx="2"/>
          </p:cNvCxnSpPr>
          <p:nvPr/>
        </p:nvCxnSpPr>
        <p:spPr>
          <a:xfrm flipV="1">
            <a:off x="7147313" y="4058391"/>
            <a:ext cx="1984775" cy="1169402"/>
          </a:xfrm>
          <a:prstGeom prst="line">
            <a:avLst/>
          </a:prstGeom>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10344CA5-8C15-514E-85DB-E99BF2D19601}"/>
              </a:ext>
            </a:extLst>
          </p:cNvPr>
          <p:cNvCxnSpPr>
            <a:cxnSpLocks/>
            <a:endCxn id="31" idx="2"/>
          </p:cNvCxnSpPr>
          <p:nvPr/>
        </p:nvCxnSpPr>
        <p:spPr>
          <a:xfrm flipV="1">
            <a:off x="7147313" y="4509189"/>
            <a:ext cx="1994290" cy="718604"/>
          </a:xfrm>
          <a:prstGeom prst="line">
            <a:avLst/>
          </a:prstGeom>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C16A3927-F409-074E-A846-C7CFF8108E5D}"/>
              </a:ext>
            </a:extLst>
          </p:cNvPr>
          <p:cNvCxnSpPr>
            <a:cxnSpLocks/>
            <a:endCxn id="32" idx="2"/>
          </p:cNvCxnSpPr>
          <p:nvPr/>
        </p:nvCxnSpPr>
        <p:spPr>
          <a:xfrm flipV="1">
            <a:off x="7147313" y="4923527"/>
            <a:ext cx="1994290" cy="30426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DFB7F826-AEB4-3B45-9ACE-BF0DC642AC77}"/>
              </a:ext>
            </a:extLst>
          </p:cNvPr>
          <p:cNvCxnSpPr>
            <a:cxnSpLocks/>
            <a:endCxn id="33" idx="2"/>
          </p:cNvCxnSpPr>
          <p:nvPr/>
        </p:nvCxnSpPr>
        <p:spPr>
          <a:xfrm>
            <a:off x="7147314" y="5224346"/>
            <a:ext cx="2006207" cy="10572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0B903532-EA66-CD47-BF97-0E06A933878B}"/>
              </a:ext>
            </a:extLst>
          </p:cNvPr>
          <p:cNvCxnSpPr>
            <a:cxnSpLocks/>
            <a:endCxn id="29" idx="2"/>
          </p:cNvCxnSpPr>
          <p:nvPr/>
        </p:nvCxnSpPr>
        <p:spPr>
          <a:xfrm flipV="1">
            <a:off x="7129459" y="3644053"/>
            <a:ext cx="2002630" cy="1982478"/>
          </a:xfrm>
          <a:prstGeom prst="line">
            <a:avLst/>
          </a:prstGeom>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A7526632-F20F-F448-8089-708A04C05A20}"/>
              </a:ext>
            </a:extLst>
          </p:cNvPr>
          <p:cNvCxnSpPr>
            <a:cxnSpLocks/>
            <a:endCxn id="30" idx="2"/>
          </p:cNvCxnSpPr>
          <p:nvPr/>
        </p:nvCxnSpPr>
        <p:spPr>
          <a:xfrm flipV="1">
            <a:off x="7129459" y="4058391"/>
            <a:ext cx="2002629" cy="156814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63F96464-8248-1C47-83B9-6F78C1AA92CC}"/>
              </a:ext>
            </a:extLst>
          </p:cNvPr>
          <p:cNvCxnSpPr>
            <a:cxnSpLocks/>
            <a:endCxn id="31" idx="2"/>
          </p:cNvCxnSpPr>
          <p:nvPr/>
        </p:nvCxnSpPr>
        <p:spPr>
          <a:xfrm flipV="1">
            <a:off x="7129459" y="4509189"/>
            <a:ext cx="2012144" cy="1117342"/>
          </a:xfrm>
          <a:prstGeom prst="line">
            <a:avLst/>
          </a:prstGeom>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A9054466-2CBB-8740-96AA-24286739B2AA}"/>
              </a:ext>
            </a:extLst>
          </p:cNvPr>
          <p:cNvCxnSpPr>
            <a:cxnSpLocks/>
            <a:endCxn id="32" idx="2"/>
          </p:cNvCxnSpPr>
          <p:nvPr/>
        </p:nvCxnSpPr>
        <p:spPr>
          <a:xfrm flipV="1">
            <a:off x="7129459" y="4923527"/>
            <a:ext cx="2012144" cy="703004"/>
          </a:xfrm>
          <a:prstGeom prst="line">
            <a:avLst/>
          </a:prstGeom>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6E45355D-0B96-3640-99EF-4E22AFF2E3A4}"/>
              </a:ext>
            </a:extLst>
          </p:cNvPr>
          <p:cNvCxnSpPr>
            <a:cxnSpLocks/>
            <a:endCxn id="33" idx="2"/>
          </p:cNvCxnSpPr>
          <p:nvPr/>
        </p:nvCxnSpPr>
        <p:spPr>
          <a:xfrm flipV="1">
            <a:off x="7129460" y="5330066"/>
            <a:ext cx="2024061" cy="293018"/>
          </a:xfrm>
          <a:prstGeom prst="line">
            <a:avLst/>
          </a:prstGeom>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89F3B467-B820-B141-985F-09B0094C12F8}"/>
              </a:ext>
            </a:extLst>
          </p:cNvPr>
          <p:cNvSpPr txBox="1"/>
          <p:nvPr/>
        </p:nvSpPr>
        <p:spPr>
          <a:xfrm>
            <a:off x="484394" y="2552541"/>
            <a:ext cx="575992" cy="3970318"/>
          </a:xfrm>
          <a:prstGeom prst="rect">
            <a:avLst/>
          </a:prstGeom>
          <a:noFill/>
        </p:spPr>
        <p:txBody>
          <a:bodyPr wrap="none" rtlCol="0">
            <a:spAutoFit/>
          </a:bodyPr>
          <a:lstStyle/>
          <a:p>
            <a:r>
              <a:rPr lang="en-US" sz="1400" dirty="0"/>
              <a:t>[</a:t>
            </a:r>
          </a:p>
          <a:p>
            <a:r>
              <a:rPr lang="en-US" sz="1400" dirty="0"/>
              <a:t>0.87,</a:t>
            </a:r>
          </a:p>
          <a:p>
            <a:endParaRPr lang="en-US" sz="1400" dirty="0"/>
          </a:p>
          <a:p>
            <a:r>
              <a:rPr lang="en-US" sz="1400" dirty="0"/>
              <a:t>0.23,</a:t>
            </a:r>
          </a:p>
          <a:p>
            <a:endParaRPr lang="en-US" sz="1400" dirty="0"/>
          </a:p>
          <a:p>
            <a:r>
              <a:rPr lang="en-US" sz="1400" dirty="0"/>
              <a:t>0.01,</a:t>
            </a:r>
          </a:p>
          <a:p>
            <a:endParaRPr lang="en-US" sz="1400" dirty="0"/>
          </a:p>
          <a:p>
            <a:endParaRPr lang="en-US" sz="1400" dirty="0"/>
          </a:p>
          <a:p>
            <a:endParaRPr lang="en-US" sz="1400" dirty="0"/>
          </a:p>
          <a:p>
            <a:endParaRPr lang="en-US" sz="1400" dirty="0"/>
          </a:p>
          <a:p>
            <a:endParaRPr lang="en-US" sz="1400" dirty="0"/>
          </a:p>
          <a:p>
            <a:endParaRPr lang="en-US" sz="1400" dirty="0"/>
          </a:p>
          <a:p>
            <a:r>
              <a:rPr lang="en-US" sz="1400" dirty="0"/>
              <a:t>0.34</a:t>
            </a:r>
          </a:p>
          <a:p>
            <a:endParaRPr lang="en-US" sz="1400" dirty="0"/>
          </a:p>
          <a:p>
            <a:r>
              <a:rPr lang="en-US" sz="1400" dirty="0"/>
              <a:t>0.11</a:t>
            </a:r>
          </a:p>
          <a:p>
            <a:endParaRPr lang="en-US" sz="1400" dirty="0"/>
          </a:p>
          <a:p>
            <a:r>
              <a:rPr lang="en-US" sz="1400" dirty="0"/>
              <a:t>0.53</a:t>
            </a:r>
          </a:p>
          <a:p>
            <a:r>
              <a:rPr lang="en-US" sz="1400" dirty="0"/>
              <a:t>]</a:t>
            </a:r>
          </a:p>
        </p:txBody>
      </p:sp>
      <p:grpSp>
        <p:nvGrpSpPr>
          <p:cNvPr id="94" name="Group 93">
            <a:extLst>
              <a:ext uri="{FF2B5EF4-FFF2-40B4-BE49-F238E27FC236}">
                <a16:creationId xmlns:a16="http://schemas.microsoft.com/office/drawing/2014/main" id="{F6C6779D-EF00-264E-B1E2-5CB01A420FB6}"/>
              </a:ext>
            </a:extLst>
          </p:cNvPr>
          <p:cNvGrpSpPr/>
          <p:nvPr/>
        </p:nvGrpSpPr>
        <p:grpSpPr>
          <a:xfrm>
            <a:off x="1066797" y="2714625"/>
            <a:ext cx="461966" cy="3563939"/>
            <a:chOff x="1066797" y="2714625"/>
            <a:chExt cx="461966" cy="3563939"/>
          </a:xfrm>
        </p:grpSpPr>
        <p:sp>
          <p:nvSpPr>
            <p:cNvPr id="95" name="Oval 94">
              <a:extLst>
                <a:ext uri="{FF2B5EF4-FFF2-40B4-BE49-F238E27FC236}">
                  <a16:creationId xmlns:a16="http://schemas.microsoft.com/office/drawing/2014/main" id="{B35313DC-043B-0148-BF47-25ED52730958}"/>
                </a:ext>
              </a:extLst>
            </p:cNvPr>
            <p:cNvSpPr/>
            <p:nvPr/>
          </p:nvSpPr>
          <p:spPr>
            <a:xfrm>
              <a:off x="1066800" y="2714625"/>
              <a:ext cx="461963" cy="414338"/>
            </a:xfrm>
            <a:prstGeom prst="ellipse">
              <a:avLst/>
            </a:prstGeom>
            <a:solidFill>
              <a:schemeClr val="tx1">
                <a:alpha val="39000"/>
              </a:schemeClr>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a:extLst>
                <a:ext uri="{FF2B5EF4-FFF2-40B4-BE49-F238E27FC236}">
                  <a16:creationId xmlns:a16="http://schemas.microsoft.com/office/drawing/2014/main" id="{F71F76D4-2CD7-2240-A4F1-FC8FDE2F1DCE}"/>
                </a:ext>
              </a:extLst>
            </p:cNvPr>
            <p:cNvSpPr/>
            <p:nvPr/>
          </p:nvSpPr>
          <p:spPr>
            <a:xfrm>
              <a:off x="1066799" y="3149653"/>
              <a:ext cx="461963" cy="414338"/>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Oval 96">
              <a:extLst>
                <a:ext uri="{FF2B5EF4-FFF2-40B4-BE49-F238E27FC236}">
                  <a16:creationId xmlns:a16="http://schemas.microsoft.com/office/drawing/2014/main" id="{30CDF607-A42D-9141-A15F-9D6275D05027}"/>
                </a:ext>
              </a:extLst>
            </p:cNvPr>
            <p:cNvSpPr/>
            <p:nvPr/>
          </p:nvSpPr>
          <p:spPr>
            <a:xfrm>
              <a:off x="1066799" y="3563991"/>
              <a:ext cx="461963" cy="414338"/>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a:extLst>
                <a:ext uri="{FF2B5EF4-FFF2-40B4-BE49-F238E27FC236}">
                  <a16:creationId xmlns:a16="http://schemas.microsoft.com/office/drawing/2014/main" id="{91847BCF-23BD-A240-B2DA-294232262F19}"/>
                </a:ext>
              </a:extLst>
            </p:cNvPr>
            <p:cNvSpPr/>
            <p:nvPr/>
          </p:nvSpPr>
          <p:spPr>
            <a:xfrm>
              <a:off x="1066798" y="5024862"/>
              <a:ext cx="461963" cy="414338"/>
            </a:xfrm>
            <a:prstGeom prst="ellipse">
              <a:avLst/>
            </a:prstGeom>
            <a:solidFill>
              <a:schemeClr val="tx1">
                <a:alpha val="40000"/>
              </a:schemeClr>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Oval 98">
              <a:extLst>
                <a:ext uri="{FF2B5EF4-FFF2-40B4-BE49-F238E27FC236}">
                  <a16:creationId xmlns:a16="http://schemas.microsoft.com/office/drawing/2014/main" id="{45AE8AD0-480D-CE4C-BF25-41B51ACB8EB7}"/>
                </a:ext>
              </a:extLst>
            </p:cNvPr>
            <p:cNvSpPr/>
            <p:nvPr/>
          </p:nvSpPr>
          <p:spPr>
            <a:xfrm>
              <a:off x="1066798" y="5439200"/>
              <a:ext cx="461963" cy="414338"/>
            </a:xfrm>
            <a:prstGeom prst="ellipse">
              <a:avLst/>
            </a:prstGeom>
            <a:solidFill>
              <a:schemeClr val="tx1">
                <a:alpha val="63000"/>
              </a:schemeClr>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a:extLst>
                <a:ext uri="{FF2B5EF4-FFF2-40B4-BE49-F238E27FC236}">
                  <a16:creationId xmlns:a16="http://schemas.microsoft.com/office/drawing/2014/main" id="{57810F5B-A439-1442-B477-343F7D1858BC}"/>
                </a:ext>
              </a:extLst>
            </p:cNvPr>
            <p:cNvSpPr/>
            <p:nvPr/>
          </p:nvSpPr>
          <p:spPr>
            <a:xfrm>
              <a:off x="1066797" y="5864226"/>
              <a:ext cx="461963" cy="414338"/>
            </a:xfrm>
            <a:prstGeom prst="ellipse">
              <a:avLst/>
            </a:prstGeom>
            <a:solidFill>
              <a:schemeClr val="tx1">
                <a:alpha val="41000"/>
              </a:schemeClr>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TextBox 100">
              <a:extLst>
                <a:ext uri="{FF2B5EF4-FFF2-40B4-BE49-F238E27FC236}">
                  <a16:creationId xmlns:a16="http://schemas.microsoft.com/office/drawing/2014/main" id="{5EAEDD21-A256-554A-81F1-12A57B1175C3}"/>
                </a:ext>
              </a:extLst>
            </p:cNvPr>
            <p:cNvSpPr txBox="1"/>
            <p:nvPr/>
          </p:nvSpPr>
          <p:spPr>
            <a:xfrm>
              <a:off x="1204909" y="3989017"/>
              <a:ext cx="185737" cy="923330"/>
            </a:xfrm>
            <a:prstGeom prst="rect">
              <a:avLst/>
            </a:prstGeom>
            <a:noFill/>
          </p:spPr>
          <p:txBody>
            <a:bodyPr wrap="square" rtlCol="0">
              <a:spAutoFit/>
            </a:bodyPr>
            <a:lstStyle/>
            <a:p>
              <a:r>
                <a:rPr lang="en-US" dirty="0"/>
                <a:t>.</a:t>
              </a:r>
            </a:p>
            <a:p>
              <a:r>
                <a:rPr lang="en-US" dirty="0"/>
                <a:t>.</a:t>
              </a:r>
            </a:p>
            <a:p>
              <a:r>
                <a:rPr lang="en-US" dirty="0"/>
                <a:t>.</a:t>
              </a:r>
            </a:p>
          </p:txBody>
        </p:sp>
      </p:grpSp>
    </p:spTree>
    <p:extLst>
      <p:ext uri="{BB962C8B-B14F-4D97-AF65-F5344CB8AC3E}">
        <p14:creationId xmlns:p14="http://schemas.microsoft.com/office/powerpoint/2010/main" val="2513690092"/>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a:xfrm>
            <a:off x="422536" y="27251"/>
            <a:ext cx="10058400" cy="1371600"/>
          </a:xfrm>
        </p:spPr>
        <p:txBody>
          <a:bodyPr/>
          <a:lstStyle/>
          <a:p>
            <a:r>
              <a:rPr lang="en-US" dirty="0">
                <a:latin typeface="Helvetica" pitchFamily="2" charset="0"/>
              </a:rPr>
              <a:t>Back Propagation Example</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p:txBody>
          <a:bodyPr>
            <a:normAutofit/>
          </a:bodyPr>
          <a:lstStyle/>
          <a:p>
            <a:endParaRPr lang="en-US" sz="2400" dirty="0">
              <a:latin typeface="Helvetica" pitchFamily="2" charset="0"/>
            </a:endParaRPr>
          </a:p>
          <a:p>
            <a:pPr marL="0" indent="0">
              <a:buNone/>
            </a:pPr>
            <a:endParaRPr lang="en-US" sz="2400" dirty="0">
              <a:latin typeface="Helvetica" pitchFamily="2" charset="0"/>
            </a:endParaRPr>
          </a:p>
        </p:txBody>
      </p:sp>
      <p:grpSp>
        <p:nvGrpSpPr>
          <p:cNvPr id="4" name="Group 3">
            <a:extLst>
              <a:ext uri="{FF2B5EF4-FFF2-40B4-BE49-F238E27FC236}">
                <a16:creationId xmlns:a16="http://schemas.microsoft.com/office/drawing/2014/main" id="{F2289EC0-BEE5-C54C-941C-D1D22C501FE9}"/>
              </a:ext>
            </a:extLst>
          </p:cNvPr>
          <p:cNvGrpSpPr/>
          <p:nvPr/>
        </p:nvGrpSpPr>
        <p:grpSpPr>
          <a:xfrm>
            <a:off x="1066799" y="2654306"/>
            <a:ext cx="8459767" cy="3092895"/>
            <a:chOff x="3375581" y="2991232"/>
            <a:chExt cx="4589912" cy="2034562"/>
          </a:xfrm>
        </p:grpSpPr>
        <p:sp>
          <p:nvSpPr>
            <p:cNvPr id="14" name="Oval 13">
              <a:extLst>
                <a:ext uri="{FF2B5EF4-FFF2-40B4-BE49-F238E27FC236}">
                  <a16:creationId xmlns:a16="http://schemas.microsoft.com/office/drawing/2014/main" id="{E74544D5-EB92-D349-B000-DF8E15FD9E07}"/>
                </a:ext>
              </a:extLst>
            </p:cNvPr>
            <p:cNvSpPr/>
            <p:nvPr/>
          </p:nvSpPr>
          <p:spPr>
            <a:xfrm>
              <a:off x="3375582" y="2991232"/>
              <a:ext cx="938637" cy="825956"/>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0.35</a:t>
              </a:r>
            </a:p>
          </p:txBody>
        </p:sp>
        <p:sp>
          <p:nvSpPr>
            <p:cNvPr id="15" name="Oval 14">
              <a:extLst>
                <a:ext uri="{FF2B5EF4-FFF2-40B4-BE49-F238E27FC236}">
                  <a16:creationId xmlns:a16="http://schemas.microsoft.com/office/drawing/2014/main" id="{F521F1DA-EC70-7F4B-9BE4-67D2FF50F7D7}"/>
                </a:ext>
              </a:extLst>
            </p:cNvPr>
            <p:cNvSpPr/>
            <p:nvPr/>
          </p:nvSpPr>
          <p:spPr>
            <a:xfrm>
              <a:off x="3375581" y="4199838"/>
              <a:ext cx="938637" cy="825956"/>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0.9</a:t>
              </a:r>
            </a:p>
          </p:txBody>
        </p:sp>
        <p:sp>
          <p:nvSpPr>
            <p:cNvPr id="16" name="Oval 15">
              <a:extLst>
                <a:ext uri="{FF2B5EF4-FFF2-40B4-BE49-F238E27FC236}">
                  <a16:creationId xmlns:a16="http://schemas.microsoft.com/office/drawing/2014/main" id="{9E2F0B38-4A5D-F14A-80F5-1268744DDA8E}"/>
                </a:ext>
              </a:extLst>
            </p:cNvPr>
            <p:cNvSpPr/>
            <p:nvPr/>
          </p:nvSpPr>
          <p:spPr>
            <a:xfrm>
              <a:off x="5285344" y="3001391"/>
              <a:ext cx="938637" cy="825956"/>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0.68</a:t>
              </a:r>
            </a:p>
          </p:txBody>
        </p:sp>
        <p:sp>
          <p:nvSpPr>
            <p:cNvPr id="17" name="Oval 16">
              <a:extLst>
                <a:ext uri="{FF2B5EF4-FFF2-40B4-BE49-F238E27FC236}">
                  <a16:creationId xmlns:a16="http://schemas.microsoft.com/office/drawing/2014/main" id="{E0DB1823-4CEA-3A4C-B00D-9089ECD8926D}"/>
                </a:ext>
              </a:extLst>
            </p:cNvPr>
            <p:cNvSpPr/>
            <p:nvPr/>
          </p:nvSpPr>
          <p:spPr>
            <a:xfrm>
              <a:off x="5285344" y="4199838"/>
              <a:ext cx="938637" cy="825956"/>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0.66</a:t>
              </a:r>
            </a:p>
          </p:txBody>
        </p:sp>
        <p:sp>
          <p:nvSpPr>
            <p:cNvPr id="18" name="Oval 17">
              <a:extLst>
                <a:ext uri="{FF2B5EF4-FFF2-40B4-BE49-F238E27FC236}">
                  <a16:creationId xmlns:a16="http://schemas.microsoft.com/office/drawing/2014/main" id="{212D0EF4-CDAF-3E48-9762-96B3A0BFDBFE}"/>
                </a:ext>
              </a:extLst>
            </p:cNvPr>
            <p:cNvSpPr/>
            <p:nvPr/>
          </p:nvSpPr>
          <p:spPr>
            <a:xfrm>
              <a:off x="7026856" y="3613735"/>
              <a:ext cx="938637" cy="825956"/>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0.69</a:t>
              </a:r>
            </a:p>
          </p:txBody>
        </p:sp>
        <p:cxnSp>
          <p:nvCxnSpPr>
            <p:cNvPr id="19" name="Straight Arrow Connector 18">
              <a:extLst>
                <a:ext uri="{FF2B5EF4-FFF2-40B4-BE49-F238E27FC236}">
                  <a16:creationId xmlns:a16="http://schemas.microsoft.com/office/drawing/2014/main" id="{904FB72E-F32B-4C40-B12A-58ED7C24BC10}"/>
                </a:ext>
              </a:extLst>
            </p:cNvPr>
            <p:cNvCxnSpPr>
              <a:stCxn id="14" idx="6"/>
              <a:endCxn id="16" idx="2"/>
            </p:cNvCxnSpPr>
            <p:nvPr/>
          </p:nvCxnSpPr>
          <p:spPr>
            <a:xfrm>
              <a:off x="4314219" y="3404210"/>
              <a:ext cx="971125" cy="10159"/>
            </a:xfrm>
            <a:prstGeom prst="straightConnector1">
              <a:avLst/>
            </a:prstGeom>
            <a:solidFill>
              <a:srgbClr val="FF0000"/>
            </a:solidFill>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0EAAED42-6560-7A4C-A1DB-DC39FB8DC617}"/>
                </a:ext>
              </a:extLst>
            </p:cNvPr>
            <p:cNvCxnSpPr/>
            <p:nvPr/>
          </p:nvCxnSpPr>
          <p:spPr>
            <a:xfrm>
              <a:off x="4314219" y="4619991"/>
              <a:ext cx="971125" cy="10159"/>
            </a:xfrm>
            <a:prstGeom prst="straightConnector1">
              <a:avLst/>
            </a:prstGeom>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5DD30C84-2C74-EC49-87EE-7653B34BD18B}"/>
                </a:ext>
              </a:extLst>
            </p:cNvPr>
            <p:cNvCxnSpPr>
              <a:cxnSpLocks/>
              <a:endCxn id="18" idx="2"/>
            </p:cNvCxnSpPr>
            <p:nvPr/>
          </p:nvCxnSpPr>
          <p:spPr>
            <a:xfrm>
              <a:off x="6223981" y="3442259"/>
              <a:ext cx="802875" cy="584454"/>
            </a:xfrm>
            <a:prstGeom prst="straightConnector1">
              <a:avLst/>
            </a:prstGeom>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FF3F8198-7A53-2A45-B950-88C6270E9670}"/>
                </a:ext>
              </a:extLst>
            </p:cNvPr>
            <p:cNvCxnSpPr>
              <a:cxnSpLocks/>
              <a:endCxn id="18" idx="2"/>
            </p:cNvCxnSpPr>
            <p:nvPr/>
          </p:nvCxnSpPr>
          <p:spPr>
            <a:xfrm flipV="1">
              <a:off x="6223981" y="4026713"/>
              <a:ext cx="802875" cy="588198"/>
            </a:xfrm>
            <a:prstGeom prst="straightConnector1">
              <a:avLst/>
            </a:prstGeom>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25B65946-CE70-9244-905F-BFE49F6C6ABD}"/>
                </a:ext>
              </a:extLst>
            </p:cNvPr>
            <p:cNvCxnSpPr>
              <a:cxnSpLocks/>
              <a:stCxn id="14" idx="6"/>
              <a:endCxn id="17" idx="1"/>
            </p:cNvCxnSpPr>
            <p:nvPr/>
          </p:nvCxnSpPr>
          <p:spPr>
            <a:xfrm>
              <a:off x="4314219" y="3404210"/>
              <a:ext cx="1108585" cy="916586"/>
            </a:xfrm>
            <a:prstGeom prst="straightConnector1">
              <a:avLst/>
            </a:prstGeom>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51F8FD80-36AF-EE45-976A-709D04550509}"/>
                </a:ext>
              </a:extLst>
            </p:cNvPr>
            <p:cNvCxnSpPr>
              <a:cxnSpLocks/>
              <a:stCxn id="15" idx="6"/>
              <a:endCxn id="16" idx="3"/>
            </p:cNvCxnSpPr>
            <p:nvPr/>
          </p:nvCxnSpPr>
          <p:spPr>
            <a:xfrm flipV="1">
              <a:off x="4314218" y="3706389"/>
              <a:ext cx="1108586" cy="906427"/>
            </a:xfrm>
            <a:prstGeom prst="straightConnector1">
              <a:avLst/>
            </a:prstGeom>
            <a:solidFill>
              <a:srgbClr val="FF0000"/>
            </a:solidFill>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BB0733E6-4BD7-8F4A-9505-E48C6EE57679}"/>
                  </a:ext>
                </a:extLst>
              </p:cNvPr>
              <p:cNvSpPr txBox="1"/>
              <p:nvPr/>
            </p:nvSpPr>
            <p:spPr>
              <a:xfrm>
                <a:off x="3000051" y="2772304"/>
                <a:ext cx="1449692" cy="4308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𝑤</m:t>
                          </m:r>
                        </m:e>
                        <m:sub>
                          <m:r>
                            <a:rPr lang="en-US" sz="2200" b="0" i="1" smtClean="0">
                              <a:latin typeface="Cambria Math" panose="02040503050406030204" pitchFamily="18" charset="0"/>
                            </a:rPr>
                            <m:t>1</m:t>
                          </m:r>
                        </m:sub>
                      </m:sSub>
                      <m:r>
                        <a:rPr lang="en-US" sz="2200" b="0" i="1" smtClean="0">
                          <a:latin typeface="Cambria Math" panose="02040503050406030204" pitchFamily="18" charset="0"/>
                        </a:rPr>
                        <m:t>=0.10</m:t>
                      </m:r>
                    </m:oMath>
                  </m:oMathPara>
                </a14:m>
                <a:endParaRPr lang="en-US" sz="2200" dirty="0"/>
              </a:p>
            </p:txBody>
          </p:sp>
        </mc:Choice>
        <mc:Fallback xmlns="">
          <p:sp>
            <p:nvSpPr>
              <p:cNvPr id="28" name="TextBox 27">
                <a:extLst>
                  <a:ext uri="{FF2B5EF4-FFF2-40B4-BE49-F238E27FC236}">
                    <a16:creationId xmlns:a16="http://schemas.microsoft.com/office/drawing/2014/main" id="{BB0733E6-4BD7-8F4A-9505-E48C6EE57679}"/>
                  </a:ext>
                </a:extLst>
              </p:cNvPr>
              <p:cNvSpPr txBox="1">
                <a:spLocks noRot="1" noChangeAspect="1" noMove="1" noResize="1" noEditPoints="1" noAdjustHandles="1" noChangeArrowheads="1" noChangeShapeType="1" noTextEdit="1"/>
              </p:cNvSpPr>
              <p:nvPr/>
            </p:nvSpPr>
            <p:spPr>
              <a:xfrm>
                <a:off x="3000051" y="2772304"/>
                <a:ext cx="1449692" cy="430887"/>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26C39DDA-A519-4D4F-A47D-D40ADAB1EF70}"/>
                  </a:ext>
                </a:extLst>
              </p:cNvPr>
              <p:cNvSpPr txBox="1"/>
              <p:nvPr/>
            </p:nvSpPr>
            <p:spPr>
              <a:xfrm>
                <a:off x="2988090" y="5125918"/>
                <a:ext cx="1239698" cy="430887"/>
              </a:xfrm>
              <a:prstGeom prst="rect">
                <a:avLst/>
              </a:prstGeom>
              <a:noFill/>
            </p:spPr>
            <p:txBody>
              <a:bodyPr wrap="none" rtlCol="0">
                <a:spAutoFit/>
              </a:bodyPr>
              <a:lstStyle/>
              <a:p>
                <a14:m>
                  <m:oMath xmlns:m="http://schemas.openxmlformats.org/officeDocument/2006/math">
                    <m:sSub>
                      <m:sSubPr>
                        <m:ctrlPr>
                          <a:rPr lang="en-US" sz="2200" b="0" i="1" smtClean="0">
                            <a:latin typeface="Cambria Math" panose="02040503050406030204" pitchFamily="18" charset="0"/>
                            <a:ea typeface="Cambria Math" panose="02040503050406030204" pitchFamily="18" charset="0"/>
                          </a:rPr>
                        </m:ctrlPr>
                      </m:sSubPr>
                      <m:e>
                        <m:r>
                          <a:rPr lang="en-US" sz="2200" b="0" i="1" smtClean="0">
                            <a:latin typeface="Cambria Math" panose="02040503050406030204" pitchFamily="18" charset="0"/>
                            <a:ea typeface="Cambria Math" panose="02040503050406030204" pitchFamily="18" charset="0"/>
                          </a:rPr>
                          <m:t>𝑤</m:t>
                        </m:r>
                      </m:e>
                      <m:sub>
                        <m:r>
                          <a:rPr lang="en-US" sz="2200" b="0" i="1" smtClean="0">
                            <a:latin typeface="Cambria Math" panose="02040503050406030204" pitchFamily="18" charset="0"/>
                            <a:ea typeface="Cambria Math" panose="02040503050406030204" pitchFamily="18" charset="0"/>
                          </a:rPr>
                          <m:t>4</m:t>
                        </m:r>
                      </m:sub>
                    </m:sSub>
                  </m:oMath>
                </a14:m>
                <a:r>
                  <a:rPr lang="en-US" sz="2200" dirty="0">
                    <a:latin typeface="Cambria Math" panose="02040503050406030204" pitchFamily="18" charset="0"/>
                    <a:ea typeface="Cambria Math" panose="02040503050406030204" pitchFamily="18" charset="0"/>
                  </a:rPr>
                  <a:t>=0.60</a:t>
                </a:r>
              </a:p>
            </p:txBody>
          </p:sp>
        </mc:Choice>
        <mc:Fallback xmlns="">
          <p:sp>
            <p:nvSpPr>
              <p:cNvPr id="29" name="TextBox 28">
                <a:extLst>
                  <a:ext uri="{FF2B5EF4-FFF2-40B4-BE49-F238E27FC236}">
                    <a16:creationId xmlns:a16="http://schemas.microsoft.com/office/drawing/2014/main" id="{26C39DDA-A519-4D4F-A47D-D40ADAB1EF70}"/>
                  </a:ext>
                </a:extLst>
              </p:cNvPr>
              <p:cNvSpPr txBox="1">
                <a:spLocks noRot="1" noChangeAspect="1" noMove="1" noResize="1" noEditPoints="1" noAdjustHandles="1" noChangeArrowheads="1" noChangeShapeType="1" noTextEdit="1"/>
              </p:cNvSpPr>
              <p:nvPr/>
            </p:nvSpPr>
            <p:spPr>
              <a:xfrm>
                <a:off x="2988090" y="5125918"/>
                <a:ext cx="1239698" cy="430887"/>
              </a:xfrm>
              <a:prstGeom prst="rect">
                <a:avLst/>
              </a:prstGeom>
              <a:blipFill>
                <a:blip r:embed="rId3"/>
                <a:stretch>
                  <a:fillRect t="-8571" r="-4040" b="-25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37663B59-496B-7949-B018-1E24CA72E070}"/>
                  </a:ext>
                </a:extLst>
              </p:cNvPr>
              <p:cNvSpPr txBox="1"/>
              <p:nvPr/>
            </p:nvSpPr>
            <p:spPr>
              <a:xfrm>
                <a:off x="6698499" y="3201761"/>
                <a:ext cx="1373261" cy="430887"/>
              </a:xfrm>
              <a:prstGeom prst="rect">
                <a:avLst/>
              </a:prstGeom>
              <a:noFill/>
            </p:spPr>
            <p:txBody>
              <a:bodyPr wrap="none" rtlCol="0">
                <a:spAutoFit/>
              </a:bodyPr>
              <a:lstStyle/>
              <a:p>
                <a14:m>
                  <m:oMath xmlns:m="http://schemas.openxmlformats.org/officeDocument/2006/math">
                    <m:sSub>
                      <m:sSubPr>
                        <m:ctrlPr>
                          <a:rPr lang="en-US" sz="2200" b="0" i="1" smtClean="0">
                            <a:latin typeface="Cambria Math" panose="02040503050406030204" pitchFamily="18" charset="0"/>
                            <a:ea typeface="Cambria Math" panose="02040503050406030204" pitchFamily="18" charset="0"/>
                          </a:rPr>
                        </m:ctrlPr>
                      </m:sSubPr>
                      <m:e>
                        <m:r>
                          <a:rPr lang="en-US" sz="2200" b="0" i="1" smtClean="0">
                            <a:latin typeface="Cambria Math" panose="02040503050406030204" pitchFamily="18" charset="0"/>
                            <a:ea typeface="Cambria Math" panose="02040503050406030204" pitchFamily="18" charset="0"/>
                          </a:rPr>
                          <m:t>𝑤</m:t>
                        </m:r>
                      </m:e>
                      <m:sub>
                        <m:r>
                          <a:rPr lang="en-US" sz="2200" b="0" i="1" smtClean="0">
                            <a:latin typeface="Cambria Math" panose="02040503050406030204" pitchFamily="18" charset="0"/>
                            <a:ea typeface="Cambria Math" panose="02040503050406030204" pitchFamily="18" charset="0"/>
                          </a:rPr>
                          <m:t>5</m:t>
                        </m:r>
                      </m:sub>
                    </m:sSub>
                  </m:oMath>
                </a14:m>
                <a:r>
                  <a:rPr lang="en-US" sz="2200" dirty="0">
                    <a:latin typeface="Cambria Math" panose="02040503050406030204" pitchFamily="18" charset="0"/>
                    <a:ea typeface="Cambria Math" panose="02040503050406030204" pitchFamily="18" charset="0"/>
                  </a:rPr>
                  <a:t> = 0.27</a:t>
                </a:r>
              </a:p>
            </p:txBody>
          </p:sp>
        </mc:Choice>
        <mc:Fallback xmlns="">
          <p:sp>
            <p:nvSpPr>
              <p:cNvPr id="32" name="TextBox 31">
                <a:extLst>
                  <a:ext uri="{FF2B5EF4-FFF2-40B4-BE49-F238E27FC236}">
                    <a16:creationId xmlns:a16="http://schemas.microsoft.com/office/drawing/2014/main" id="{37663B59-496B-7949-B018-1E24CA72E070}"/>
                  </a:ext>
                </a:extLst>
              </p:cNvPr>
              <p:cNvSpPr txBox="1">
                <a:spLocks noRot="1" noChangeAspect="1" noMove="1" noResize="1" noEditPoints="1" noAdjustHandles="1" noChangeArrowheads="1" noChangeShapeType="1" noTextEdit="1"/>
              </p:cNvSpPr>
              <p:nvPr/>
            </p:nvSpPr>
            <p:spPr>
              <a:xfrm>
                <a:off x="6698499" y="3201761"/>
                <a:ext cx="1373261" cy="430887"/>
              </a:xfrm>
              <a:prstGeom prst="rect">
                <a:avLst/>
              </a:prstGeom>
              <a:blipFill>
                <a:blip r:embed="rId4"/>
                <a:stretch>
                  <a:fillRect t="-8824" r="-3636" b="-2941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C68DF134-F471-7946-A598-A6E86653C083}"/>
                  </a:ext>
                </a:extLst>
              </p:cNvPr>
              <p:cNvSpPr txBox="1"/>
              <p:nvPr/>
            </p:nvSpPr>
            <p:spPr>
              <a:xfrm>
                <a:off x="6698499" y="4778776"/>
                <a:ext cx="1456232" cy="4308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𝑤</m:t>
                          </m:r>
                        </m:e>
                        <m:sub>
                          <m:r>
                            <a:rPr lang="en-US" sz="2200" b="0" i="1" smtClean="0">
                              <a:latin typeface="Cambria Math" panose="02040503050406030204" pitchFamily="18" charset="0"/>
                            </a:rPr>
                            <m:t>6</m:t>
                          </m:r>
                        </m:sub>
                      </m:sSub>
                      <m:r>
                        <a:rPr lang="en-US" sz="2200" b="0" i="1" smtClean="0">
                          <a:latin typeface="Cambria Math" panose="02040503050406030204" pitchFamily="18" charset="0"/>
                        </a:rPr>
                        <m:t>=</m:t>
                      </m:r>
                      <m:r>
                        <a:rPr lang="en-US" sz="2200" b="0" i="1" smtClean="0">
                          <a:solidFill>
                            <a:schemeClr val="tx1"/>
                          </a:solidFill>
                          <a:latin typeface="Cambria Math" panose="02040503050406030204" pitchFamily="18" charset="0"/>
                        </a:rPr>
                        <m:t>0.87</m:t>
                      </m:r>
                    </m:oMath>
                  </m:oMathPara>
                </a14:m>
                <a:endParaRPr lang="en-US" sz="2200" dirty="0"/>
              </a:p>
            </p:txBody>
          </p:sp>
        </mc:Choice>
        <mc:Fallback xmlns="">
          <p:sp>
            <p:nvSpPr>
              <p:cNvPr id="33" name="TextBox 32">
                <a:extLst>
                  <a:ext uri="{FF2B5EF4-FFF2-40B4-BE49-F238E27FC236}">
                    <a16:creationId xmlns:a16="http://schemas.microsoft.com/office/drawing/2014/main" id="{C68DF134-F471-7946-A598-A6E86653C083}"/>
                  </a:ext>
                </a:extLst>
              </p:cNvPr>
              <p:cNvSpPr txBox="1">
                <a:spLocks noRot="1" noChangeAspect="1" noMove="1" noResize="1" noEditPoints="1" noAdjustHandles="1" noChangeArrowheads="1" noChangeShapeType="1" noTextEdit="1"/>
              </p:cNvSpPr>
              <p:nvPr/>
            </p:nvSpPr>
            <p:spPr>
              <a:xfrm>
                <a:off x="6698499" y="4778776"/>
                <a:ext cx="1456232" cy="430887"/>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Content Placeholder 2">
                <a:extLst>
                  <a:ext uri="{FF2B5EF4-FFF2-40B4-BE49-F238E27FC236}">
                    <a16:creationId xmlns:a16="http://schemas.microsoft.com/office/drawing/2014/main" id="{9EDBD7F6-A329-774F-8090-73CBB6B6EE1A}"/>
                  </a:ext>
                </a:extLst>
              </p:cNvPr>
              <p:cNvSpPr txBox="1">
                <a:spLocks/>
              </p:cNvSpPr>
              <p:nvPr/>
            </p:nvSpPr>
            <p:spPr>
              <a:xfrm>
                <a:off x="5953987" y="2513578"/>
                <a:ext cx="878543" cy="49127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b="0" i="1" dirty="0" smtClean="0">
                              <a:solidFill>
                                <a:schemeClr val="tx1"/>
                              </a:solidFill>
                              <a:latin typeface="Cambria Math" panose="02040503050406030204" pitchFamily="18" charset="0"/>
                            </a:rPr>
                          </m:ctrlPr>
                        </m:sSubPr>
                        <m:e>
                          <m:r>
                            <a:rPr lang="en-US" i="1" dirty="0" smtClean="0">
                              <a:solidFill>
                                <a:schemeClr val="tx1"/>
                              </a:solidFill>
                              <a:latin typeface="Cambria Math" panose="02040503050406030204" pitchFamily="18" charset="0"/>
                            </a:rPr>
                            <m:t>𝐻</m:t>
                          </m:r>
                        </m:e>
                        <m:sub>
                          <m:r>
                            <a:rPr lang="en-US" i="1" dirty="0" smtClean="0">
                              <a:solidFill>
                                <a:schemeClr val="tx1"/>
                              </a:solidFill>
                              <a:latin typeface="Cambria Math" panose="02040503050406030204" pitchFamily="18" charset="0"/>
                            </a:rPr>
                            <m:t>1</m:t>
                          </m:r>
                        </m:sub>
                      </m:sSub>
                    </m:oMath>
                  </m:oMathPara>
                </a14:m>
                <a:endParaRPr lang="en-US" dirty="0"/>
              </a:p>
            </p:txBody>
          </p:sp>
        </mc:Choice>
        <mc:Fallback xmlns="">
          <p:sp>
            <p:nvSpPr>
              <p:cNvPr id="34" name="Content Placeholder 2">
                <a:extLst>
                  <a:ext uri="{FF2B5EF4-FFF2-40B4-BE49-F238E27FC236}">
                    <a16:creationId xmlns:a16="http://schemas.microsoft.com/office/drawing/2014/main" id="{9EDBD7F6-A329-774F-8090-73CBB6B6EE1A}"/>
                  </a:ext>
                </a:extLst>
              </p:cNvPr>
              <p:cNvSpPr txBox="1">
                <a:spLocks noRot="1" noChangeAspect="1" noMove="1" noResize="1" noEditPoints="1" noAdjustHandles="1" noChangeArrowheads="1" noChangeShapeType="1" noTextEdit="1"/>
              </p:cNvSpPr>
              <p:nvPr/>
            </p:nvSpPr>
            <p:spPr>
              <a:xfrm>
                <a:off x="5953987" y="2513578"/>
                <a:ext cx="878543" cy="491270"/>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Content Placeholder 2">
                <a:extLst>
                  <a:ext uri="{FF2B5EF4-FFF2-40B4-BE49-F238E27FC236}">
                    <a16:creationId xmlns:a16="http://schemas.microsoft.com/office/drawing/2014/main" id="{9D8CC347-2FA3-E24F-9CB3-9A70A2102FC0}"/>
                  </a:ext>
                </a:extLst>
              </p:cNvPr>
              <p:cNvSpPr txBox="1">
                <a:spLocks/>
              </p:cNvSpPr>
              <p:nvPr/>
            </p:nvSpPr>
            <p:spPr>
              <a:xfrm>
                <a:off x="5875254" y="4260448"/>
                <a:ext cx="878543" cy="49127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b="0" i="1" dirty="0" smtClean="0">
                              <a:solidFill>
                                <a:schemeClr val="tx1"/>
                              </a:solidFill>
                              <a:latin typeface="Cambria Math" panose="02040503050406030204" pitchFamily="18" charset="0"/>
                            </a:rPr>
                          </m:ctrlPr>
                        </m:sSubPr>
                        <m:e>
                          <m:r>
                            <a:rPr lang="en-US" i="1" dirty="0" smtClean="0">
                              <a:solidFill>
                                <a:schemeClr val="tx1"/>
                              </a:solidFill>
                              <a:latin typeface="Cambria Math" panose="02040503050406030204" pitchFamily="18" charset="0"/>
                            </a:rPr>
                            <m:t>𝐻</m:t>
                          </m:r>
                        </m:e>
                        <m:sub>
                          <m:r>
                            <a:rPr lang="en-US" b="0" i="1" dirty="0" smtClean="0">
                              <a:solidFill>
                                <a:schemeClr val="tx1"/>
                              </a:solidFill>
                              <a:latin typeface="Cambria Math" panose="02040503050406030204" pitchFamily="18" charset="0"/>
                            </a:rPr>
                            <m:t>2</m:t>
                          </m:r>
                        </m:sub>
                      </m:sSub>
                    </m:oMath>
                  </m:oMathPara>
                </a14:m>
                <a:endParaRPr lang="en-US" dirty="0"/>
              </a:p>
            </p:txBody>
          </p:sp>
        </mc:Choice>
        <mc:Fallback xmlns="">
          <p:sp>
            <p:nvSpPr>
              <p:cNvPr id="35" name="Content Placeholder 2">
                <a:extLst>
                  <a:ext uri="{FF2B5EF4-FFF2-40B4-BE49-F238E27FC236}">
                    <a16:creationId xmlns:a16="http://schemas.microsoft.com/office/drawing/2014/main" id="{9D8CC347-2FA3-E24F-9CB3-9A70A2102FC0}"/>
                  </a:ext>
                </a:extLst>
              </p:cNvPr>
              <p:cNvSpPr txBox="1">
                <a:spLocks noRot="1" noChangeAspect="1" noMove="1" noResize="1" noEditPoints="1" noAdjustHandles="1" noChangeArrowheads="1" noChangeShapeType="1" noTextEdit="1"/>
              </p:cNvSpPr>
              <p:nvPr/>
            </p:nvSpPr>
            <p:spPr>
              <a:xfrm>
                <a:off x="5875254" y="4260448"/>
                <a:ext cx="878543" cy="491270"/>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Content Placeholder 2">
                <a:extLst>
                  <a:ext uri="{FF2B5EF4-FFF2-40B4-BE49-F238E27FC236}">
                    <a16:creationId xmlns:a16="http://schemas.microsoft.com/office/drawing/2014/main" id="{A3511906-2F34-2B4E-898C-BF187B86B7A7}"/>
                  </a:ext>
                </a:extLst>
              </p:cNvPr>
              <p:cNvSpPr txBox="1">
                <a:spLocks/>
              </p:cNvSpPr>
              <p:nvPr/>
            </p:nvSpPr>
            <p:spPr>
              <a:xfrm>
                <a:off x="9087294" y="3314198"/>
                <a:ext cx="878543" cy="49127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b="0" i="1" dirty="0" smtClean="0">
                              <a:solidFill>
                                <a:schemeClr val="tx1"/>
                              </a:solidFill>
                              <a:latin typeface="Cambria Math" panose="02040503050406030204" pitchFamily="18" charset="0"/>
                            </a:rPr>
                          </m:ctrlPr>
                        </m:sSubPr>
                        <m:e>
                          <m:r>
                            <a:rPr lang="en-US" b="0" i="1" dirty="0" smtClean="0">
                              <a:solidFill>
                                <a:schemeClr val="tx1"/>
                              </a:solidFill>
                              <a:latin typeface="Cambria Math" panose="02040503050406030204" pitchFamily="18" charset="0"/>
                            </a:rPr>
                            <m:t>𝑂</m:t>
                          </m:r>
                        </m:e>
                        <m:sub>
                          <m:r>
                            <a:rPr lang="en-US" i="1" dirty="0" smtClean="0">
                              <a:solidFill>
                                <a:schemeClr val="tx1"/>
                              </a:solidFill>
                              <a:latin typeface="Cambria Math" panose="02040503050406030204" pitchFamily="18" charset="0"/>
                            </a:rPr>
                            <m:t>1</m:t>
                          </m:r>
                        </m:sub>
                      </m:sSub>
                    </m:oMath>
                  </m:oMathPara>
                </a14:m>
                <a:endParaRPr lang="en-US" dirty="0"/>
              </a:p>
            </p:txBody>
          </p:sp>
        </mc:Choice>
        <mc:Fallback xmlns="">
          <p:sp>
            <p:nvSpPr>
              <p:cNvPr id="36" name="Content Placeholder 2">
                <a:extLst>
                  <a:ext uri="{FF2B5EF4-FFF2-40B4-BE49-F238E27FC236}">
                    <a16:creationId xmlns:a16="http://schemas.microsoft.com/office/drawing/2014/main" id="{A3511906-2F34-2B4E-898C-BF187B86B7A7}"/>
                  </a:ext>
                </a:extLst>
              </p:cNvPr>
              <p:cNvSpPr txBox="1">
                <a:spLocks noRot="1" noChangeAspect="1" noMove="1" noResize="1" noEditPoints="1" noAdjustHandles="1" noChangeArrowheads="1" noChangeShapeType="1" noTextEdit="1"/>
              </p:cNvSpPr>
              <p:nvPr/>
            </p:nvSpPr>
            <p:spPr>
              <a:xfrm>
                <a:off x="9087294" y="3314198"/>
                <a:ext cx="878543" cy="491270"/>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Content Placeholder 2">
                <a:extLst>
                  <a:ext uri="{FF2B5EF4-FFF2-40B4-BE49-F238E27FC236}">
                    <a16:creationId xmlns:a16="http://schemas.microsoft.com/office/drawing/2014/main" id="{E6FE47F3-203E-1C4C-BBDE-FEE31023C960}"/>
                  </a:ext>
                </a:extLst>
              </p:cNvPr>
              <p:cNvSpPr txBox="1">
                <a:spLocks/>
              </p:cNvSpPr>
              <p:nvPr/>
            </p:nvSpPr>
            <p:spPr>
              <a:xfrm>
                <a:off x="460243" y="2972616"/>
                <a:ext cx="878543" cy="49127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𝐼</m:t>
                          </m:r>
                        </m:e>
                        <m:sub>
                          <m:r>
                            <a:rPr lang="en-US" i="1" dirty="0" smtClean="0">
                              <a:latin typeface="Cambria Math" panose="02040503050406030204" pitchFamily="18" charset="0"/>
                            </a:rPr>
                            <m:t>1</m:t>
                          </m:r>
                        </m:sub>
                      </m:sSub>
                    </m:oMath>
                  </m:oMathPara>
                </a14:m>
                <a:endParaRPr lang="en-US" dirty="0"/>
              </a:p>
            </p:txBody>
          </p:sp>
        </mc:Choice>
        <mc:Fallback xmlns="">
          <p:sp>
            <p:nvSpPr>
              <p:cNvPr id="37" name="Content Placeholder 2">
                <a:extLst>
                  <a:ext uri="{FF2B5EF4-FFF2-40B4-BE49-F238E27FC236}">
                    <a16:creationId xmlns:a16="http://schemas.microsoft.com/office/drawing/2014/main" id="{E6FE47F3-203E-1C4C-BBDE-FEE31023C960}"/>
                  </a:ext>
                </a:extLst>
              </p:cNvPr>
              <p:cNvSpPr txBox="1">
                <a:spLocks noRot="1" noChangeAspect="1" noMove="1" noResize="1" noEditPoints="1" noAdjustHandles="1" noChangeArrowheads="1" noChangeShapeType="1" noTextEdit="1"/>
              </p:cNvSpPr>
              <p:nvPr/>
            </p:nvSpPr>
            <p:spPr>
              <a:xfrm>
                <a:off x="460243" y="2972616"/>
                <a:ext cx="878543" cy="491270"/>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Content Placeholder 2">
                <a:extLst>
                  <a:ext uri="{FF2B5EF4-FFF2-40B4-BE49-F238E27FC236}">
                    <a16:creationId xmlns:a16="http://schemas.microsoft.com/office/drawing/2014/main" id="{8DDE642B-DD9F-594F-96A3-C488EC8620DC}"/>
                  </a:ext>
                </a:extLst>
              </p:cNvPr>
              <p:cNvSpPr txBox="1">
                <a:spLocks/>
              </p:cNvSpPr>
              <p:nvPr/>
            </p:nvSpPr>
            <p:spPr>
              <a:xfrm>
                <a:off x="460243" y="4873766"/>
                <a:ext cx="878543" cy="49127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𝐼</m:t>
                          </m:r>
                        </m:e>
                        <m:sub>
                          <m:r>
                            <a:rPr lang="en-US" i="1" dirty="0" smtClean="0">
                              <a:latin typeface="Cambria Math" panose="02040503050406030204" pitchFamily="18" charset="0"/>
                            </a:rPr>
                            <m:t>2</m:t>
                          </m:r>
                        </m:sub>
                      </m:sSub>
                    </m:oMath>
                  </m:oMathPara>
                </a14:m>
                <a:endParaRPr lang="en-US" dirty="0"/>
              </a:p>
            </p:txBody>
          </p:sp>
        </mc:Choice>
        <mc:Fallback xmlns="">
          <p:sp>
            <p:nvSpPr>
              <p:cNvPr id="38" name="Content Placeholder 2">
                <a:extLst>
                  <a:ext uri="{FF2B5EF4-FFF2-40B4-BE49-F238E27FC236}">
                    <a16:creationId xmlns:a16="http://schemas.microsoft.com/office/drawing/2014/main" id="{8DDE642B-DD9F-594F-96A3-C488EC8620DC}"/>
                  </a:ext>
                </a:extLst>
              </p:cNvPr>
              <p:cNvSpPr txBox="1">
                <a:spLocks noRot="1" noChangeAspect="1" noMove="1" noResize="1" noEditPoints="1" noAdjustHandles="1" noChangeArrowheads="1" noChangeShapeType="1" noTextEdit="1"/>
              </p:cNvSpPr>
              <p:nvPr/>
            </p:nvSpPr>
            <p:spPr>
              <a:xfrm>
                <a:off x="460243" y="4873766"/>
                <a:ext cx="878543" cy="491270"/>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F3B050E5-10C6-794C-BDCC-F074D043D9DF}"/>
                  </a:ext>
                </a:extLst>
              </p:cNvPr>
              <p:cNvSpPr txBox="1"/>
              <p:nvPr/>
            </p:nvSpPr>
            <p:spPr>
              <a:xfrm>
                <a:off x="531729" y="1227639"/>
                <a:ext cx="10687050" cy="461665"/>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m:rPr>
                          <m:sty m:val="p"/>
                        </m:rPr>
                        <a:rPr lang="en-US" sz="2400">
                          <a:latin typeface="Cambria Math" panose="02040503050406030204" pitchFamily="18" charset="0"/>
                        </a:rPr>
                        <m:t>Δ</m:t>
                      </m:r>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𝐻</m:t>
                              </m:r>
                            </m:e>
                            <m:sub>
                              <m:r>
                                <a:rPr lang="en-US" sz="2400" i="1">
                                  <a:latin typeface="Cambria Math" panose="02040503050406030204" pitchFamily="18" charset="0"/>
                                </a:rPr>
                                <m:t>2</m:t>
                              </m:r>
                            </m:sub>
                          </m:sSub>
                        </m:e>
                      </m:d>
                      <m:r>
                        <a:rPr lang="en-US" sz="2400" i="1">
                          <a:latin typeface="Cambria Math" panose="02040503050406030204" pitchFamily="18" charset="0"/>
                        </a:rPr>
                        <m:t>≈−0.007</m:t>
                      </m:r>
                    </m:oMath>
                  </m:oMathPara>
                </a14:m>
                <a:endParaRPr lang="en-US" sz="2400" dirty="0"/>
              </a:p>
            </p:txBody>
          </p:sp>
        </mc:Choice>
        <mc:Fallback xmlns="">
          <p:sp>
            <p:nvSpPr>
              <p:cNvPr id="5" name="TextBox 4">
                <a:extLst>
                  <a:ext uri="{FF2B5EF4-FFF2-40B4-BE49-F238E27FC236}">
                    <a16:creationId xmlns:a16="http://schemas.microsoft.com/office/drawing/2014/main" id="{F3B050E5-10C6-794C-BDCC-F074D043D9DF}"/>
                  </a:ext>
                </a:extLst>
              </p:cNvPr>
              <p:cNvSpPr txBox="1">
                <a:spLocks noRot="1" noChangeAspect="1" noMove="1" noResize="1" noEditPoints="1" noAdjustHandles="1" noChangeArrowheads="1" noChangeShapeType="1" noTextEdit="1"/>
              </p:cNvSpPr>
              <p:nvPr/>
            </p:nvSpPr>
            <p:spPr>
              <a:xfrm>
                <a:off x="531729" y="1227639"/>
                <a:ext cx="10687050" cy="461665"/>
              </a:xfrm>
              <a:prstGeom prst="rect">
                <a:avLst/>
              </a:prstGeom>
              <a:blipFill>
                <a:blip r:embed="rId11"/>
                <a:stretch>
                  <a:fillRect l="-11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2644A6DB-99F0-164F-9D11-5E4655BA3F62}"/>
                  </a:ext>
                </a:extLst>
              </p:cNvPr>
              <p:cNvSpPr txBox="1"/>
              <p:nvPr/>
            </p:nvSpPr>
            <p:spPr>
              <a:xfrm>
                <a:off x="2170322" y="3686558"/>
                <a:ext cx="1456232" cy="4308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𝑤</m:t>
                          </m:r>
                        </m:e>
                        <m:sub>
                          <m:r>
                            <a:rPr lang="en-US" sz="2200" b="0" i="1" smtClean="0">
                              <a:latin typeface="Cambria Math" panose="02040503050406030204" pitchFamily="18" charset="0"/>
                            </a:rPr>
                            <m:t>2</m:t>
                          </m:r>
                        </m:sub>
                      </m:sSub>
                      <m:r>
                        <a:rPr lang="en-US" sz="2200" b="0" i="1" smtClean="0">
                          <a:latin typeface="Cambria Math" panose="02040503050406030204" pitchFamily="18" charset="0"/>
                        </a:rPr>
                        <m:t>=0.40</m:t>
                      </m:r>
                    </m:oMath>
                  </m:oMathPara>
                </a14:m>
                <a:endParaRPr lang="en-US" sz="2200" dirty="0"/>
              </a:p>
            </p:txBody>
          </p:sp>
        </mc:Choice>
        <mc:Fallback xmlns="">
          <p:sp>
            <p:nvSpPr>
              <p:cNvPr id="39" name="TextBox 38">
                <a:extLst>
                  <a:ext uri="{FF2B5EF4-FFF2-40B4-BE49-F238E27FC236}">
                    <a16:creationId xmlns:a16="http://schemas.microsoft.com/office/drawing/2014/main" id="{2644A6DB-99F0-164F-9D11-5E4655BA3F62}"/>
                  </a:ext>
                </a:extLst>
              </p:cNvPr>
              <p:cNvSpPr txBox="1">
                <a:spLocks noRot="1" noChangeAspect="1" noMove="1" noResize="1" noEditPoints="1" noAdjustHandles="1" noChangeArrowheads="1" noChangeShapeType="1" noTextEdit="1"/>
              </p:cNvSpPr>
              <p:nvPr/>
            </p:nvSpPr>
            <p:spPr>
              <a:xfrm>
                <a:off x="2170322" y="3686558"/>
                <a:ext cx="1456232" cy="430887"/>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3E3B7B50-ABF0-0245-BBC9-874F739BB847}"/>
                  </a:ext>
                </a:extLst>
              </p:cNvPr>
              <p:cNvSpPr txBox="1"/>
              <p:nvPr/>
            </p:nvSpPr>
            <p:spPr>
              <a:xfrm>
                <a:off x="2386565" y="4244592"/>
                <a:ext cx="1248227" cy="430887"/>
              </a:xfrm>
              <a:prstGeom prst="rect">
                <a:avLst/>
              </a:prstGeom>
              <a:noFill/>
            </p:spPr>
            <p:txBody>
              <a:bodyPr wrap="none" rtlCol="0">
                <a:spAutoFit/>
              </a:bodyPr>
              <a:lstStyle/>
              <a:p>
                <a14:m>
                  <m:oMath xmlns:m="http://schemas.openxmlformats.org/officeDocument/2006/math">
                    <m:sSub>
                      <m:sSubPr>
                        <m:ctrlPr>
                          <a:rPr lang="en-US" sz="2200" b="0" i="1" smtClean="0">
                            <a:latin typeface="Cambria Math" panose="02040503050406030204" pitchFamily="18" charset="0"/>
                            <a:ea typeface="Cambria Math" panose="02040503050406030204" pitchFamily="18" charset="0"/>
                          </a:rPr>
                        </m:ctrlPr>
                      </m:sSubPr>
                      <m:e>
                        <m:r>
                          <a:rPr lang="en-US" sz="2200" b="0" i="1" smtClean="0">
                            <a:latin typeface="Cambria Math" panose="02040503050406030204" pitchFamily="18" charset="0"/>
                            <a:ea typeface="Cambria Math" panose="02040503050406030204" pitchFamily="18" charset="0"/>
                          </a:rPr>
                          <m:t>𝑤</m:t>
                        </m:r>
                      </m:e>
                      <m:sub>
                        <m:r>
                          <a:rPr lang="en-US" sz="2200" b="0" i="1" smtClean="0">
                            <a:latin typeface="Cambria Math" panose="02040503050406030204" pitchFamily="18" charset="0"/>
                            <a:ea typeface="Cambria Math" panose="02040503050406030204" pitchFamily="18" charset="0"/>
                          </a:rPr>
                          <m:t>3</m:t>
                        </m:r>
                      </m:sub>
                    </m:sSub>
                  </m:oMath>
                </a14:m>
                <a:r>
                  <a:rPr lang="en-US" sz="2200" dirty="0">
                    <a:latin typeface="Cambria Math" panose="02040503050406030204" pitchFamily="18" charset="0"/>
                    <a:ea typeface="Cambria Math" panose="02040503050406030204" pitchFamily="18" charset="0"/>
                  </a:rPr>
                  <a:t>=0.80</a:t>
                </a:r>
              </a:p>
            </p:txBody>
          </p:sp>
        </mc:Choice>
        <mc:Fallback xmlns="">
          <p:sp>
            <p:nvSpPr>
              <p:cNvPr id="40" name="TextBox 39">
                <a:extLst>
                  <a:ext uri="{FF2B5EF4-FFF2-40B4-BE49-F238E27FC236}">
                    <a16:creationId xmlns:a16="http://schemas.microsoft.com/office/drawing/2014/main" id="{3E3B7B50-ABF0-0245-BBC9-874F739BB847}"/>
                  </a:ext>
                </a:extLst>
              </p:cNvPr>
              <p:cNvSpPr txBox="1">
                <a:spLocks noRot="1" noChangeAspect="1" noMove="1" noResize="1" noEditPoints="1" noAdjustHandles="1" noChangeArrowheads="1" noChangeShapeType="1" noTextEdit="1"/>
              </p:cNvSpPr>
              <p:nvPr/>
            </p:nvSpPr>
            <p:spPr>
              <a:xfrm>
                <a:off x="2386565" y="4244592"/>
                <a:ext cx="1248227" cy="430887"/>
              </a:xfrm>
              <a:prstGeom prst="rect">
                <a:avLst/>
              </a:prstGeom>
              <a:blipFill>
                <a:blip r:embed="rId13"/>
                <a:stretch>
                  <a:fillRect t="-5714" r="-5051" b="-28571"/>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3019BCD4-233D-B946-A188-285CAD19A19B}"/>
              </a:ext>
            </a:extLst>
          </p:cNvPr>
          <p:cNvSpPr txBox="1"/>
          <p:nvPr/>
        </p:nvSpPr>
        <p:spPr>
          <a:xfrm>
            <a:off x="9526565" y="4092274"/>
            <a:ext cx="1305935" cy="369332"/>
          </a:xfrm>
          <a:prstGeom prst="rect">
            <a:avLst/>
          </a:prstGeom>
          <a:noFill/>
        </p:spPr>
        <p:txBody>
          <a:bodyPr wrap="none" rtlCol="0">
            <a:spAutoFit/>
          </a:bodyPr>
          <a:lstStyle/>
          <a:p>
            <a:r>
              <a:rPr lang="en-US" dirty="0">
                <a:latin typeface="Helvetica" pitchFamily="2" charset="0"/>
              </a:rPr>
              <a:t>Target: 0.5</a:t>
            </a: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D3366970-6B92-2549-8087-A552EA490BE5}"/>
                  </a:ext>
                </a:extLst>
              </p:cNvPr>
              <p:cNvSpPr txBox="1"/>
              <p:nvPr/>
            </p:nvSpPr>
            <p:spPr>
              <a:xfrm>
                <a:off x="9123117" y="4664253"/>
                <a:ext cx="2220608"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sz="2400" b="0" i="0" smtClean="0">
                          <a:solidFill>
                            <a:schemeClr val="tx1"/>
                          </a:solidFill>
                          <a:latin typeface="Cambria Math" panose="02040503050406030204" pitchFamily="18" charset="0"/>
                        </a:rPr>
                        <m:t>Δ</m:t>
                      </m:r>
                      <m:d>
                        <m:dPr>
                          <m:ctrlPr>
                            <a:rPr lang="en-US" sz="2400" b="0" i="1" smtClean="0">
                              <a:solidFill>
                                <a:schemeClr val="tx1"/>
                              </a:solidFill>
                              <a:latin typeface="Cambria Math" panose="02040503050406030204" pitchFamily="18" charset="0"/>
                            </a:rPr>
                          </m:ctrlPr>
                        </m:dPr>
                        <m:e>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𝑂</m:t>
                              </m:r>
                            </m:e>
                            <m:sub>
                              <m:r>
                                <a:rPr lang="en-US" sz="2400" b="0" i="1" smtClean="0">
                                  <a:solidFill>
                                    <a:schemeClr val="tx1"/>
                                  </a:solidFill>
                                  <a:latin typeface="Cambria Math" panose="02040503050406030204" pitchFamily="18" charset="0"/>
                                </a:rPr>
                                <m:t>1</m:t>
                              </m:r>
                            </m:sub>
                          </m:sSub>
                        </m:e>
                      </m:d>
                      <m:r>
                        <a:rPr lang="en-US" sz="2400" b="0" i="1" smtClean="0">
                          <a:solidFill>
                            <a:schemeClr val="tx1"/>
                          </a:solidFill>
                          <a:latin typeface="Cambria Math" panose="02040503050406030204" pitchFamily="18" charset="0"/>
                        </a:rPr>
                        <m:t>≈−0.04</m:t>
                      </m:r>
                    </m:oMath>
                  </m:oMathPara>
                </a14:m>
                <a:endParaRPr lang="en-US" sz="2400" dirty="0">
                  <a:solidFill>
                    <a:schemeClr val="tx1"/>
                  </a:solidFill>
                </a:endParaRPr>
              </a:p>
            </p:txBody>
          </p:sp>
        </mc:Choice>
        <mc:Fallback xmlns="">
          <p:sp>
            <p:nvSpPr>
              <p:cNvPr id="30" name="TextBox 29">
                <a:extLst>
                  <a:ext uri="{FF2B5EF4-FFF2-40B4-BE49-F238E27FC236}">
                    <a16:creationId xmlns:a16="http://schemas.microsoft.com/office/drawing/2014/main" id="{D3366970-6B92-2549-8087-A552EA490BE5}"/>
                  </a:ext>
                </a:extLst>
              </p:cNvPr>
              <p:cNvSpPr txBox="1">
                <a:spLocks noRot="1" noChangeAspect="1" noMove="1" noResize="1" noEditPoints="1" noAdjustHandles="1" noChangeArrowheads="1" noChangeShapeType="1" noTextEdit="1"/>
              </p:cNvSpPr>
              <p:nvPr/>
            </p:nvSpPr>
            <p:spPr>
              <a:xfrm>
                <a:off x="9123117" y="4664253"/>
                <a:ext cx="2220608" cy="461665"/>
              </a:xfrm>
              <a:prstGeom prst="rect">
                <a:avLst/>
              </a:prstGeom>
              <a:blipFill>
                <a:blip r:embed="rId14"/>
                <a:stretch>
                  <a:fillRect/>
                </a:stretch>
              </a:blipFill>
            </p:spPr>
            <p:txBody>
              <a:bodyPr/>
              <a:lstStyle/>
              <a:p>
                <a:r>
                  <a:rPr lang="en-US">
                    <a:noFill/>
                  </a:rPr>
                  <a:t> </a:t>
                </a:r>
              </a:p>
            </p:txBody>
          </p:sp>
        </mc:Fallback>
      </mc:AlternateContent>
      <p:sp>
        <p:nvSpPr>
          <p:cNvPr id="31" name="TextBox 30">
            <a:extLst>
              <a:ext uri="{FF2B5EF4-FFF2-40B4-BE49-F238E27FC236}">
                <a16:creationId xmlns:a16="http://schemas.microsoft.com/office/drawing/2014/main" id="{764E8031-177E-FC46-AEC7-C56D53284180}"/>
              </a:ext>
            </a:extLst>
          </p:cNvPr>
          <p:cNvSpPr txBox="1"/>
          <p:nvPr/>
        </p:nvSpPr>
        <p:spPr>
          <a:xfrm>
            <a:off x="7391202" y="644170"/>
            <a:ext cx="4432985" cy="369332"/>
          </a:xfrm>
          <a:prstGeom prst="rect">
            <a:avLst/>
          </a:prstGeom>
          <a:noFill/>
        </p:spPr>
        <p:txBody>
          <a:bodyPr wrap="square" rtlCol="0">
            <a:spAutoFit/>
          </a:bodyPr>
          <a:lstStyle/>
          <a:p>
            <a:r>
              <a:rPr lang="en-US" dirty="0">
                <a:latin typeface="Helvetica" pitchFamily="2" charset="0"/>
              </a:rPr>
              <a:t>And we get this guy’s error! </a:t>
            </a:r>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07EF3692-CBAA-9143-8F98-B69CC39827AE}"/>
                  </a:ext>
                </a:extLst>
              </p:cNvPr>
              <p:cNvSpPr txBox="1"/>
              <p:nvPr/>
            </p:nvSpPr>
            <p:spPr>
              <a:xfrm>
                <a:off x="4575529" y="2111433"/>
                <a:ext cx="2402068"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sz="2400" b="0" i="0" smtClean="0">
                          <a:solidFill>
                            <a:schemeClr val="tx1"/>
                          </a:solidFill>
                          <a:latin typeface="Cambria Math" panose="02040503050406030204" pitchFamily="18" charset="0"/>
                        </a:rPr>
                        <m:t>Δ</m:t>
                      </m:r>
                      <m:d>
                        <m:dPr>
                          <m:ctrlPr>
                            <a:rPr lang="en-US" sz="2400" b="0" i="1" smtClean="0">
                              <a:solidFill>
                                <a:schemeClr val="tx1"/>
                              </a:solidFill>
                              <a:latin typeface="Cambria Math" panose="02040503050406030204" pitchFamily="18" charset="0"/>
                            </a:rPr>
                          </m:ctrlPr>
                        </m:dPr>
                        <m:e>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𝐻</m:t>
                              </m:r>
                            </m:e>
                            <m:sub>
                              <m:r>
                                <a:rPr lang="en-US" sz="2400" b="0" i="1" smtClean="0">
                                  <a:solidFill>
                                    <a:schemeClr val="tx1"/>
                                  </a:solidFill>
                                  <a:latin typeface="Cambria Math" panose="02040503050406030204" pitchFamily="18" charset="0"/>
                                </a:rPr>
                                <m:t>1</m:t>
                              </m:r>
                            </m:sub>
                          </m:sSub>
                        </m:e>
                      </m:d>
                      <m:r>
                        <a:rPr lang="en-US" sz="2400" b="0" i="1" smtClean="0">
                          <a:solidFill>
                            <a:schemeClr val="tx1"/>
                          </a:solidFill>
                          <a:latin typeface="Cambria Math" panose="02040503050406030204" pitchFamily="18" charset="0"/>
                        </a:rPr>
                        <m:t>≈−0.002</m:t>
                      </m:r>
                    </m:oMath>
                  </m:oMathPara>
                </a14:m>
                <a:endParaRPr lang="en-US" sz="2400" dirty="0">
                  <a:solidFill>
                    <a:schemeClr val="tx1"/>
                  </a:solidFill>
                </a:endParaRPr>
              </a:p>
            </p:txBody>
          </p:sp>
        </mc:Choice>
        <mc:Fallback xmlns="">
          <p:sp>
            <p:nvSpPr>
              <p:cNvPr id="41" name="TextBox 40">
                <a:extLst>
                  <a:ext uri="{FF2B5EF4-FFF2-40B4-BE49-F238E27FC236}">
                    <a16:creationId xmlns:a16="http://schemas.microsoft.com/office/drawing/2014/main" id="{07EF3692-CBAA-9143-8F98-B69CC39827AE}"/>
                  </a:ext>
                </a:extLst>
              </p:cNvPr>
              <p:cNvSpPr txBox="1">
                <a:spLocks noRot="1" noChangeAspect="1" noMove="1" noResize="1" noEditPoints="1" noAdjustHandles="1" noChangeArrowheads="1" noChangeShapeType="1" noTextEdit="1"/>
              </p:cNvSpPr>
              <p:nvPr/>
            </p:nvSpPr>
            <p:spPr>
              <a:xfrm>
                <a:off x="4575529" y="2111433"/>
                <a:ext cx="2402068" cy="461665"/>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16620D06-B6B1-2E49-89C1-02E5C2EADD6E}"/>
                  </a:ext>
                </a:extLst>
              </p:cNvPr>
              <p:cNvSpPr txBox="1"/>
              <p:nvPr/>
            </p:nvSpPr>
            <p:spPr>
              <a:xfrm>
                <a:off x="4346966" y="5794151"/>
                <a:ext cx="2402068"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sz="2400" b="0" i="0" smtClean="0">
                          <a:solidFill>
                            <a:srgbClr val="FF0000"/>
                          </a:solidFill>
                          <a:latin typeface="Cambria Math" panose="02040503050406030204" pitchFamily="18" charset="0"/>
                        </a:rPr>
                        <m:t>Δ</m:t>
                      </m:r>
                      <m:d>
                        <m:dPr>
                          <m:ctrlPr>
                            <a:rPr lang="en-US" sz="2400" b="0" i="1" smtClean="0">
                              <a:solidFill>
                                <a:srgbClr val="FF0000"/>
                              </a:solidFill>
                              <a:latin typeface="Cambria Math" panose="02040503050406030204" pitchFamily="18" charset="0"/>
                            </a:rPr>
                          </m:ctrlPr>
                        </m:dPr>
                        <m:e>
                          <m:sSub>
                            <m:sSubPr>
                              <m:ctrlPr>
                                <a:rPr lang="en-US" sz="2400" b="0" i="1" smtClean="0">
                                  <a:solidFill>
                                    <a:srgbClr val="FF0000"/>
                                  </a:solidFill>
                                  <a:latin typeface="Cambria Math" panose="02040503050406030204" pitchFamily="18" charset="0"/>
                                </a:rPr>
                              </m:ctrlPr>
                            </m:sSubPr>
                            <m:e>
                              <m:r>
                                <a:rPr lang="en-US" sz="2400" b="0" i="1" smtClean="0">
                                  <a:solidFill>
                                    <a:srgbClr val="FF0000"/>
                                  </a:solidFill>
                                  <a:latin typeface="Cambria Math" panose="02040503050406030204" pitchFamily="18" charset="0"/>
                                </a:rPr>
                                <m:t>𝐻</m:t>
                              </m:r>
                            </m:e>
                            <m:sub>
                              <m:r>
                                <a:rPr lang="en-US" sz="2400" b="0" i="1" smtClean="0">
                                  <a:solidFill>
                                    <a:srgbClr val="FF0000"/>
                                  </a:solidFill>
                                  <a:latin typeface="Cambria Math" panose="02040503050406030204" pitchFamily="18" charset="0"/>
                                </a:rPr>
                                <m:t>2</m:t>
                              </m:r>
                            </m:sub>
                          </m:sSub>
                        </m:e>
                      </m:d>
                      <m:r>
                        <a:rPr lang="en-US" sz="2400" b="0" i="1" smtClean="0">
                          <a:solidFill>
                            <a:srgbClr val="FF0000"/>
                          </a:solidFill>
                          <a:latin typeface="Cambria Math" panose="02040503050406030204" pitchFamily="18" charset="0"/>
                        </a:rPr>
                        <m:t>≈−0.007</m:t>
                      </m:r>
                    </m:oMath>
                  </m:oMathPara>
                </a14:m>
                <a:endParaRPr lang="en-US" sz="2400" dirty="0">
                  <a:solidFill>
                    <a:srgbClr val="FF0000"/>
                  </a:solidFill>
                </a:endParaRPr>
              </a:p>
            </p:txBody>
          </p:sp>
        </mc:Choice>
        <mc:Fallback xmlns="">
          <p:sp>
            <p:nvSpPr>
              <p:cNvPr id="42" name="TextBox 41">
                <a:extLst>
                  <a:ext uri="{FF2B5EF4-FFF2-40B4-BE49-F238E27FC236}">
                    <a16:creationId xmlns:a16="http://schemas.microsoft.com/office/drawing/2014/main" id="{16620D06-B6B1-2E49-89C1-02E5C2EADD6E}"/>
                  </a:ext>
                </a:extLst>
              </p:cNvPr>
              <p:cNvSpPr txBox="1">
                <a:spLocks noRot="1" noChangeAspect="1" noMove="1" noResize="1" noEditPoints="1" noAdjustHandles="1" noChangeArrowheads="1" noChangeShapeType="1" noTextEdit="1"/>
              </p:cNvSpPr>
              <p:nvPr/>
            </p:nvSpPr>
            <p:spPr>
              <a:xfrm>
                <a:off x="4346966" y="5794151"/>
                <a:ext cx="2402068" cy="461665"/>
              </a:xfrm>
              <a:prstGeom prst="rect">
                <a:avLst/>
              </a:prstGeom>
              <a:blipFill>
                <a:blip r:embed="rId1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98941425"/>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a:xfrm>
            <a:off x="422536" y="27251"/>
            <a:ext cx="10058400" cy="1371600"/>
          </a:xfrm>
        </p:spPr>
        <p:txBody>
          <a:bodyPr/>
          <a:lstStyle/>
          <a:p>
            <a:r>
              <a:rPr lang="en-US" dirty="0">
                <a:latin typeface="Helvetica" pitchFamily="2" charset="0"/>
              </a:rPr>
              <a:t>Back Propagation Example</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p:txBody>
          <a:bodyPr>
            <a:normAutofit/>
          </a:bodyPr>
          <a:lstStyle/>
          <a:p>
            <a:endParaRPr lang="en-US" sz="2400" dirty="0">
              <a:latin typeface="Helvetica" pitchFamily="2" charset="0"/>
            </a:endParaRPr>
          </a:p>
          <a:p>
            <a:pPr marL="0" indent="0">
              <a:buNone/>
            </a:pPr>
            <a:endParaRPr lang="en-US" sz="2400" dirty="0">
              <a:latin typeface="Helvetica" pitchFamily="2" charset="0"/>
            </a:endParaRPr>
          </a:p>
        </p:txBody>
      </p:sp>
      <p:grpSp>
        <p:nvGrpSpPr>
          <p:cNvPr id="4" name="Group 3">
            <a:extLst>
              <a:ext uri="{FF2B5EF4-FFF2-40B4-BE49-F238E27FC236}">
                <a16:creationId xmlns:a16="http://schemas.microsoft.com/office/drawing/2014/main" id="{F2289EC0-BEE5-C54C-941C-D1D22C501FE9}"/>
              </a:ext>
            </a:extLst>
          </p:cNvPr>
          <p:cNvGrpSpPr/>
          <p:nvPr/>
        </p:nvGrpSpPr>
        <p:grpSpPr>
          <a:xfrm>
            <a:off x="1066799" y="2654306"/>
            <a:ext cx="8459767" cy="3092895"/>
            <a:chOff x="3375581" y="2991232"/>
            <a:chExt cx="4589912" cy="2034562"/>
          </a:xfrm>
        </p:grpSpPr>
        <p:sp>
          <p:nvSpPr>
            <p:cNvPr id="14" name="Oval 13">
              <a:extLst>
                <a:ext uri="{FF2B5EF4-FFF2-40B4-BE49-F238E27FC236}">
                  <a16:creationId xmlns:a16="http://schemas.microsoft.com/office/drawing/2014/main" id="{E74544D5-EB92-D349-B000-DF8E15FD9E07}"/>
                </a:ext>
              </a:extLst>
            </p:cNvPr>
            <p:cNvSpPr/>
            <p:nvPr/>
          </p:nvSpPr>
          <p:spPr>
            <a:xfrm>
              <a:off x="3375582" y="2991232"/>
              <a:ext cx="938637" cy="825956"/>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0.35</a:t>
              </a:r>
            </a:p>
          </p:txBody>
        </p:sp>
        <p:sp>
          <p:nvSpPr>
            <p:cNvPr id="15" name="Oval 14">
              <a:extLst>
                <a:ext uri="{FF2B5EF4-FFF2-40B4-BE49-F238E27FC236}">
                  <a16:creationId xmlns:a16="http://schemas.microsoft.com/office/drawing/2014/main" id="{F521F1DA-EC70-7F4B-9BE4-67D2FF50F7D7}"/>
                </a:ext>
              </a:extLst>
            </p:cNvPr>
            <p:cNvSpPr/>
            <p:nvPr/>
          </p:nvSpPr>
          <p:spPr>
            <a:xfrm>
              <a:off x="3375581" y="4199838"/>
              <a:ext cx="938637" cy="825956"/>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0.9</a:t>
              </a:r>
            </a:p>
          </p:txBody>
        </p:sp>
        <p:sp>
          <p:nvSpPr>
            <p:cNvPr id="16" name="Oval 15">
              <a:extLst>
                <a:ext uri="{FF2B5EF4-FFF2-40B4-BE49-F238E27FC236}">
                  <a16:creationId xmlns:a16="http://schemas.microsoft.com/office/drawing/2014/main" id="{9E2F0B38-4A5D-F14A-80F5-1268744DDA8E}"/>
                </a:ext>
              </a:extLst>
            </p:cNvPr>
            <p:cNvSpPr/>
            <p:nvPr/>
          </p:nvSpPr>
          <p:spPr>
            <a:xfrm>
              <a:off x="5285344" y="3001391"/>
              <a:ext cx="938637" cy="825956"/>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0.68</a:t>
              </a:r>
            </a:p>
          </p:txBody>
        </p:sp>
        <p:sp>
          <p:nvSpPr>
            <p:cNvPr id="17" name="Oval 16">
              <a:extLst>
                <a:ext uri="{FF2B5EF4-FFF2-40B4-BE49-F238E27FC236}">
                  <a16:creationId xmlns:a16="http://schemas.microsoft.com/office/drawing/2014/main" id="{E0DB1823-4CEA-3A4C-B00D-9089ECD8926D}"/>
                </a:ext>
              </a:extLst>
            </p:cNvPr>
            <p:cNvSpPr/>
            <p:nvPr/>
          </p:nvSpPr>
          <p:spPr>
            <a:xfrm>
              <a:off x="5285344" y="4199838"/>
              <a:ext cx="938637" cy="825956"/>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0.66</a:t>
              </a:r>
            </a:p>
          </p:txBody>
        </p:sp>
        <p:sp>
          <p:nvSpPr>
            <p:cNvPr id="18" name="Oval 17">
              <a:extLst>
                <a:ext uri="{FF2B5EF4-FFF2-40B4-BE49-F238E27FC236}">
                  <a16:creationId xmlns:a16="http://schemas.microsoft.com/office/drawing/2014/main" id="{212D0EF4-CDAF-3E48-9762-96B3A0BFDBFE}"/>
                </a:ext>
              </a:extLst>
            </p:cNvPr>
            <p:cNvSpPr/>
            <p:nvPr/>
          </p:nvSpPr>
          <p:spPr>
            <a:xfrm>
              <a:off x="7026856" y="3613735"/>
              <a:ext cx="938637" cy="825956"/>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0.69</a:t>
              </a:r>
            </a:p>
          </p:txBody>
        </p:sp>
        <p:cxnSp>
          <p:nvCxnSpPr>
            <p:cNvPr id="19" name="Straight Arrow Connector 18">
              <a:extLst>
                <a:ext uri="{FF2B5EF4-FFF2-40B4-BE49-F238E27FC236}">
                  <a16:creationId xmlns:a16="http://schemas.microsoft.com/office/drawing/2014/main" id="{904FB72E-F32B-4C40-B12A-58ED7C24BC10}"/>
                </a:ext>
              </a:extLst>
            </p:cNvPr>
            <p:cNvCxnSpPr>
              <a:stCxn id="14" idx="6"/>
              <a:endCxn id="16" idx="2"/>
            </p:cNvCxnSpPr>
            <p:nvPr/>
          </p:nvCxnSpPr>
          <p:spPr>
            <a:xfrm>
              <a:off x="4314219" y="3404210"/>
              <a:ext cx="971125" cy="10159"/>
            </a:xfrm>
            <a:prstGeom prst="straightConnector1">
              <a:avLst/>
            </a:prstGeom>
            <a:solidFill>
              <a:srgbClr val="FF0000"/>
            </a:solidFill>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0EAAED42-6560-7A4C-A1DB-DC39FB8DC617}"/>
                </a:ext>
              </a:extLst>
            </p:cNvPr>
            <p:cNvCxnSpPr/>
            <p:nvPr/>
          </p:nvCxnSpPr>
          <p:spPr>
            <a:xfrm>
              <a:off x="4314219" y="4619991"/>
              <a:ext cx="971125" cy="10159"/>
            </a:xfrm>
            <a:prstGeom prst="straightConnector1">
              <a:avLst/>
            </a:prstGeom>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5DD30C84-2C74-EC49-87EE-7653B34BD18B}"/>
                </a:ext>
              </a:extLst>
            </p:cNvPr>
            <p:cNvCxnSpPr>
              <a:cxnSpLocks/>
              <a:endCxn id="18" idx="2"/>
            </p:cNvCxnSpPr>
            <p:nvPr/>
          </p:nvCxnSpPr>
          <p:spPr>
            <a:xfrm>
              <a:off x="6223981" y="3442259"/>
              <a:ext cx="802875" cy="584454"/>
            </a:xfrm>
            <a:prstGeom prst="straightConnector1">
              <a:avLst/>
            </a:prstGeom>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FF3F8198-7A53-2A45-B950-88C6270E9670}"/>
                </a:ext>
              </a:extLst>
            </p:cNvPr>
            <p:cNvCxnSpPr>
              <a:cxnSpLocks/>
              <a:endCxn id="18" idx="2"/>
            </p:cNvCxnSpPr>
            <p:nvPr/>
          </p:nvCxnSpPr>
          <p:spPr>
            <a:xfrm flipV="1">
              <a:off x="6223981" y="4026713"/>
              <a:ext cx="802875" cy="588198"/>
            </a:xfrm>
            <a:prstGeom prst="straightConnector1">
              <a:avLst/>
            </a:prstGeom>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25B65946-CE70-9244-905F-BFE49F6C6ABD}"/>
                </a:ext>
              </a:extLst>
            </p:cNvPr>
            <p:cNvCxnSpPr>
              <a:cxnSpLocks/>
              <a:stCxn id="14" idx="6"/>
              <a:endCxn id="17" idx="1"/>
            </p:cNvCxnSpPr>
            <p:nvPr/>
          </p:nvCxnSpPr>
          <p:spPr>
            <a:xfrm>
              <a:off x="4314219" y="3404210"/>
              <a:ext cx="1108585" cy="916586"/>
            </a:xfrm>
            <a:prstGeom prst="straightConnector1">
              <a:avLst/>
            </a:prstGeom>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51F8FD80-36AF-EE45-976A-709D04550509}"/>
                </a:ext>
              </a:extLst>
            </p:cNvPr>
            <p:cNvCxnSpPr>
              <a:cxnSpLocks/>
              <a:stCxn id="15" idx="6"/>
              <a:endCxn id="16" idx="3"/>
            </p:cNvCxnSpPr>
            <p:nvPr/>
          </p:nvCxnSpPr>
          <p:spPr>
            <a:xfrm flipV="1">
              <a:off x="4314218" y="3706389"/>
              <a:ext cx="1108586" cy="906427"/>
            </a:xfrm>
            <a:prstGeom prst="straightConnector1">
              <a:avLst/>
            </a:prstGeom>
            <a:solidFill>
              <a:srgbClr val="FF0000"/>
            </a:solidFill>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BB0733E6-4BD7-8F4A-9505-E48C6EE57679}"/>
                  </a:ext>
                </a:extLst>
              </p:cNvPr>
              <p:cNvSpPr txBox="1"/>
              <p:nvPr/>
            </p:nvSpPr>
            <p:spPr>
              <a:xfrm>
                <a:off x="3000051" y="2772304"/>
                <a:ext cx="1449692" cy="4308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𝑤</m:t>
                          </m:r>
                        </m:e>
                        <m:sub>
                          <m:r>
                            <a:rPr lang="en-US" sz="2200" b="0" i="1" smtClean="0">
                              <a:latin typeface="Cambria Math" panose="02040503050406030204" pitchFamily="18" charset="0"/>
                            </a:rPr>
                            <m:t>1</m:t>
                          </m:r>
                        </m:sub>
                      </m:sSub>
                      <m:r>
                        <a:rPr lang="en-US" sz="2200" b="0" i="1" smtClean="0">
                          <a:latin typeface="Cambria Math" panose="02040503050406030204" pitchFamily="18" charset="0"/>
                        </a:rPr>
                        <m:t>=0.10</m:t>
                      </m:r>
                    </m:oMath>
                  </m:oMathPara>
                </a14:m>
                <a:endParaRPr lang="en-US" sz="2200" dirty="0"/>
              </a:p>
            </p:txBody>
          </p:sp>
        </mc:Choice>
        <mc:Fallback xmlns="">
          <p:sp>
            <p:nvSpPr>
              <p:cNvPr id="28" name="TextBox 27">
                <a:extLst>
                  <a:ext uri="{FF2B5EF4-FFF2-40B4-BE49-F238E27FC236}">
                    <a16:creationId xmlns:a16="http://schemas.microsoft.com/office/drawing/2014/main" id="{BB0733E6-4BD7-8F4A-9505-E48C6EE57679}"/>
                  </a:ext>
                </a:extLst>
              </p:cNvPr>
              <p:cNvSpPr txBox="1">
                <a:spLocks noRot="1" noChangeAspect="1" noMove="1" noResize="1" noEditPoints="1" noAdjustHandles="1" noChangeArrowheads="1" noChangeShapeType="1" noTextEdit="1"/>
              </p:cNvSpPr>
              <p:nvPr/>
            </p:nvSpPr>
            <p:spPr>
              <a:xfrm>
                <a:off x="3000051" y="2772304"/>
                <a:ext cx="1449692" cy="430887"/>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26C39DDA-A519-4D4F-A47D-D40ADAB1EF70}"/>
                  </a:ext>
                </a:extLst>
              </p:cNvPr>
              <p:cNvSpPr txBox="1"/>
              <p:nvPr/>
            </p:nvSpPr>
            <p:spPr>
              <a:xfrm>
                <a:off x="2988090" y="5125918"/>
                <a:ext cx="1239698" cy="430887"/>
              </a:xfrm>
              <a:prstGeom prst="rect">
                <a:avLst/>
              </a:prstGeom>
              <a:noFill/>
            </p:spPr>
            <p:txBody>
              <a:bodyPr wrap="none" rtlCol="0">
                <a:spAutoFit/>
              </a:bodyPr>
              <a:lstStyle/>
              <a:p>
                <a14:m>
                  <m:oMath xmlns:m="http://schemas.openxmlformats.org/officeDocument/2006/math">
                    <m:sSub>
                      <m:sSubPr>
                        <m:ctrlPr>
                          <a:rPr lang="en-US" sz="2200" b="0" i="1" smtClean="0">
                            <a:latin typeface="Cambria Math" panose="02040503050406030204" pitchFamily="18" charset="0"/>
                            <a:ea typeface="Cambria Math" panose="02040503050406030204" pitchFamily="18" charset="0"/>
                          </a:rPr>
                        </m:ctrlPr>
                      </m:sSubPr>
                      <m:e>
                        <m:r>
                          <a:rPr lang="en-US" sz="2200" b="0" i="1" smtClean="0">
                            <a:latin typeface="Cambria Math" panose="02040503050406030204" pitchFamily="18" charset="0"/>
                            <a:ea typeface="Cambria Math" panose="02040503050406030204" pitchFamily="18" charset="0"/>
                          </a:rPr>
                          <m:t>𝑤</m:t>
                        </m:r>
                      </m:e>
                      <m:sub>
                        <m:r>
                          <a:rPr lang="en-US" sz="2200" b="0" i="1" smtClean="0">
                            <a:latin typeface="Cambria Math" panose="02040503050406030204" pitchFamily="18" charset="0"/>
                            <a:ea typeface="Cambria Math" panose="02040503050406030204" pitchFamily="18" charset="0"/>
                          </a:rPr>
                          <m:t>4</m:t>
                        </m:r>
                      </m:sub>
                    </m:sSub>
                  </m:oMath>
                </a14:m>
                <a:r>
                  <a:rPr lang="en-US" sz="2200" dirty="0">
                    <a:latin typeface="Cambria Math" panose="02040503050406030204" pitchFamily="18" charset="0"/>
                    <a:ea typeface="Cambria Math" panose="02040503050406030204" pitchFamily="18" charset="0"/>
                  </a:rPr>
                  <a:t>=0.60</a:t>
                </a:r>
              </a:p>
            </p:txBody>
          </p:sp>
        </mc:Choice>
        <mc:Fallback xmlns="">
          <p:sp>
            <p:nvSpPr>
              <p:cNvPr id="29" name="TextBox 28">
                <a:extLst>
                  <a:ext uri="{FF2B5EF4-FFF2-40B4-BE49-F238E27FC236}">
                    <a16:creationId xmlns:a16="http://schemas.microsoft.com/office/drawing/2014/main" id="{26C39DDA-A519-4D4F-A47D-D40ADAB1EF70}"/>
                  </a:ext>
                </a:extLst>
              </p:cNvPr>
              <p:cNvSpPr txBox="1">
                <a:spLocks noRot="1" noChangeAspect="1" noMove="1" noResize="1" noEditPoints="1" noAdjustHandles="1" noChangeArrowheads="1" noChangeShapeType="1" noTextEdit="1"/>
              </p:cNvSpPr>
              <p:nvPr/>
            </p:nvSpPr>
            <p:spPr>
              <a:xfrm>
                <a:off x="2988090" y="5125918"/>
                <a:ext cx="1239698" cy="430887"/>
              </a:xfrm>
              <a:prstGeom prst="rect">
                <a:avLst/>
              </a:prstGeom>
              <a:blipFill>
                <a:blip r:embed="rId3"/>
                <a:stretch>
                  <a:fillRect t="-8571" r="-4040" b="-25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37663B59-496B-7949-B018-1E24CA72E070}"/>
                  </a:ext>
                </a:extLst>
              </p:cNvPr>
              <p:cNvSpPr txBox="1"/>
              <p:nvPr/>
            </p:nvSpPr>
            <p:spPr>
              <a:xfrm>
                <a:off x="6698499" y="3201761"/>
                <a:ext cx="1373261" cy="430887"/>
              </a:xfrm>
              <a:prstGeom prst="rect">
                <a:avLst/>
              </a:prstGeom>
              <a:noFill/>
            </p:spPr>
            <p:txBody>
              <a:bodyPr wrap="none" rtlCol="0">
                <a:spAutoFit/>
              </a:bodyPr>
              <a:lstStyle/>
              <a:p>
                <a14:m>
                  <m:oMath xmlns:m="http://schemas.openxmlformats.org/officeDocument/2006/math">
                    <m:sSub>
                      <m:sSubPr>
                        <m:ctrlPr>
                          <a:rPr lang="en-US" sz="2200" b="0" i="1" smtClean="0">
                            <a:latin typeface="Cambria Math" panose="02040503050406030204" pitchFamily="18" charset="0"/>
                            <a:ea typeface="Cambria Math" panose="02040503050406030204" pitchFamily="18" charset="0"/>
                          </a:rPr>
                        </m:ctrlPr>
                      </m:sSubPr>
                      <m:e>
                        <m:r>
                          <a:rPr lang="en-US" sz="2200" b="0" i="1" smtClean="0">
                            <a:latin typeface="Cambria Math" panose="02040503050406030204" pitchFamily="18" charset="0"/>
                            <a:ea typeface="Cambria Math" panose="02040503050406030204" pitchFamily="18" charset="0"/>
                          </a:rPr>
                          <m:t>𝑤</m:t>
                        </m:r>
                      </m:e>
                      <m:sub>
                        <m:r>
                          <a:rPr lang="en-US" sz="2200" b="0" i="1" smtClean="0">
                            <a:latin typeface="Cambria Math" panose="02040503050406030204" pitchFamily="18" charset="0"/>
                            <a:ea typeface="Cambria Math" panose="02040503050406030204" pitchFamily="18" charset="0"/>
                          </a:rPr>
                          <m:t>5</m:t>
                        </m:r>
                      </m:sub>
                    </m:sSub>
                  </m:oMath>
                </a14:m>
                <a:r>
                  <a:rPr lang="en-US" sz="2200" dirty="0">
                    <a:latin typeface="Cambria Math" panose="02040503050406030204" pitchFamily="18" charset="0"/>
                    <a:ea typeface="Cambria Math" panose="02040503050406030204" pitchFamily="18" charset="0"/>
                  </a:rPr>
                  <a:t> = 0.27</a:t>
                </a:r>
              </a:p>
            </p:txBody>
          </p:sp>
        </mc:Choice>
        <mc:Fallback xmlns="">
          <p:sp>
            <p:nvSpPr>
              <p:cNvPr id="32" name="TextBox 31">
                <a:extLst>
                  <a:ext uri="{FF2B5EF4-FFF2-40B4-BE49-F238E27FC236}">
                    <a16:creationId xmlns:a16="http://schemas.microsoft.com/office/drawing/2014/main" id="{37663B59-496B-7949-B018-1E24CA72E070}"/>
                  </a:ext>
                </a:extLst>
              </p:cNvPr>
              <p:cNvSpPr txBox="1">
                <a:spLocks noRot="1" noChangeAspect="1" noMove="1" noResize="1" noEditPoints="1" noAdjustHandles="1" noChangeArrowheads="1" noChangeShapeType="1" noTextEdit="1"/>
              </p:cNvSpPr>
              <p:nvPr/>
            </p:nvSpPr>
            <p:spPr>
              <a:xfrm>
                <a:off x="6698499" y="3201761"/>
                <a:ext cx="1373261" cy="430887"/>
              </a:xfrm>
              <a:prstGeom prst="rect">
                <a:avLst/>
              </a:prstGeom>
              <a:blipFill>
                <a:blip r:embed="rId4"/>
                <a:stretch>
                  <a:fillRect t="-8824" r="-3636" b="-2941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C68DF134-F471-7946-A598-A6E86653C083}"/>
                  </a:ext>
                </a:extLst>
              </p:cNvPr>
              <p:cNvSpPr txBox="1"/>
              <p:nvPr/>
            </p:nvSpPr>
            <p:spPr>
              <a:xfrm>
                <a:off x="6698499" y="4778776"/>
                <a:ext cx="1456232" cy="4308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𝑤</m:t>
                          </m:r>
                        </m:e>
                        <m:sub>
                          <m:r>
                            <a:rPr lang="en-US" sz="2200" b="0" i="1" smtClean="0">
                              <a:latin typeface="Cambria Math" panose="02040503050406030204" pitchFamily="18" charset="0"/>
                            </a:rPr>
                            <m:t>6</m:t>
                          </m:r>
                        </m:sub>
                      </m:sSub>
                      <m:r>
                        <a:rPr lang="en-US" sz="2200" b="0" i="1" smtClean="0">
                          <a:latin typeface="Cambria Math" panose="02040503050406030204" pitchFamily="18" charset="0"/>
                        </a:rPr>
                        <m:t>=</m:t>
                      </m:r>
                      <m:r>
                        <a:rPr lang="en-US" sz="2200" b="0" i="1" smtClean="0">
                          <a:solidFill>
                            <a:schemeClr val="tx1"/>
                          </a:solidFill>
                          <a:latin typeface="Cambria Math" panose="02040503050406030204" pitchFamily="18" charset="0"/>
                        </a:rPr>
                        <m:t>0.87</m:t>
                      </m:r>
                    </m:oMath>
                  </m:oMathPara>
                </a14:m>
                <a:endParaRPr lang="en-US" sz="2200" dirty="0"/>
              </a:p>
            </p:txBody>
          </p:sp>
        </mc:Choice>
        <mc:Fallback xmlns="">
          <p:sp>
            <p:nvSpPr>
              <p:cNvPr id="33" name="TextBox 32">
                <a:extLst>
                  <a:ext uri="{FF2B5EF4-FFF2-40B4-BE49-F238E27FC236}">
                    <a16:creationId xmlns:a16="http://schemas.microsoft.com/office/drawing/2014/main" id="{C68DF134-F471-7946-A598-A6E86653C083}"/>
                  </a:ext>
                </a:extLst>
              </p:cNvPr>
              <p:cNvSpPr txBox="1">
                <a:spLocks noRot="1" noChangeAspect="1" noMove="1" noResize="1" noEditPoints="1" noAdjustHandles="1" noChangeArrowheads="1" noChangeShapeType="1" noTextEdit="1"/>
              </p:cNvSpPr>
              <p:nvPr/>
            </p:nvSpPr>
            <p:spPr>
              <a:xfrm>
                <a:off x="6698499" y="4778776"/>
                <a:ext cx="1456232" cy="430887"/>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Content Placeholder 2">
                <a:extLst>
                  <a:ext uri="{FF2B5EF4-FFF2-40B4-BE49-F238E27FC236}">
                    <a16:creationId xmlns:a16="http://schemas.microsoft.com/office/drawing/2014/main" id="{9EDBD7F6-A329-774F-8090-73CBB6B6EE1A}"/>
                  </a:ext>
                </a:extLst>
              </p:cNvPr>
              <p:cNvSpPr txBox="1">
                <a:spLocks/>
              </p:cNvSpPr>
              <p:nvPr/>
            </p:nvSpPr>
            <p:spPr>
              <a:xfrm>
                <a:off x="5953987" y="2513578"/>
                <a:ext cx="878543" cy="49127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b="0" i="1" dirty="0" smtClean="0">
                              <a:solidFill>
                                <a:schemeClr val="tx1"/>
                              </a:solidFill>
                              <a:latin typeface="Cambria Math" panose="02040503050406030204" pitchFamily="18" charset="0"/>
                            </a:rPr>
                          </m:ctrlPr>
                        </m:sSubPr>
                        <m:e>
                          <m:r>
                            <a:rPr lang="en-US" i="1" dirty="0" smtClean="0">
                              <a:solidFill>
                                <a:schemeClr val="tx1"/>
                              </a:solidFill>
                              <a:latin typeface="Cambria Math" panose="02040503050406030204" pitchFamily="18" charset="0"/>
                            </a:rPr>
                            <m:t>𝐻</m:t>
                          </m:r>
                        </m:e>
                        <m:sub>
                          <m:r>
                            <a:rPr lang="en-US" i="1" dirty="0" smtClean="0">
                              <a:solidFill>
                                <a:schemeClr val="tx1"/>
                              </a:solidFill>
                              <a:latin typeface="Cambria Math" panose="02040503050406030204" pitchFamily="18" charset="0"/>
                            </a:rPr>
                            <m:t>1</m:t>
                          </m:r>
                        </m:sub>
                      </m:sSub>
                    </m:oMath>
                  </m:oMathPara>
                </a14:m>
                <a:endParaRPr lang="en-US" dirty="0"/>
              </a:p>
            </p:txBody>
          </p:sp>
        </mc:Choice>
        <mc:Fallback xmlns="">
          <p:sp>
            <p:nvSpPr>
              <p:cNvPr id="34" name="Content Placeholder 2">
                <a:extLst>
                  <a:ext uri="{FF2B5EF4-FFF2-40B4-BE49-F238E27FC236}">
                    <a16:creationId xmlns:a16="http://schemas.microsoft.com/office/drawing/2014/main" id="{9EDBD7F6-A329-774F-8090-73CBB6B6EE1A}"/>
                  </a:ext>
                </a:extLst>
              </p:cNvPr>
              <p:cNvSpPr txBox="1">
                <a:spLocks noRot="1" noChangeAspect="1" noMove="1" noResize="1" noEditPoints="1" noAdjustHandles="1" noChangeArrowheads="1" noChangeShapeType="1" noTextEdit="1"/>
              </p:cNvSpPr>
              <p:nvPr/>
            </p:nvSpPr>
            <p:spPr>
              <a:xfrm>
                <a:off x="5953987" y="2513578"/>
                <a:ext cx="878543" cy="491270"/>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Content Placeholder 2">
                <a:extLst>
                  <a:ext uri="{FF2B5EF4-FFF2-40B4-BE49-F238E27FC236}">
                    <a16:creationId xmlns:a16="http://schemas.microsoft.com/office/drawing/2014/main" id="{9D8CC347-2FA3-E24F-9CB3-9A70A2102FC0}"/>
                  </a:ext>
                </a:extLst>
              </p:cNvPr>
              <p:cNvSpPr txBox="1">
                <a:spLocks/>
              </p:cNvSpPr>
              <p:nvPr/>
            </p:nvSpPr>
            <p:spPr>
              <a:xfrm>
                <a:off x="5875254" y="4260448"/>
                <a:ext cx="878543" cy="49127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b="0" i="1" dirty="0" smtClean="0">
                              <a:solidFill>
                                <a:schemeClr val="tx1"/>
                              </a:solidFill>
                              <a:latin typeface="Cambria Math" panose="02040503050406030204" pitchFamily="18" charset="0"/>
                            </a:rPr>
                          </m:ctrlPr>
                        </m:sSubPr>
                        <m:e>
                          <m:r>
                            <a:rPr lang="en-US" i="1" dirty="0" smtClean="0">
                              <a:solidFill>
                                <a:schemeClr val="tx1"/>
                              </a:solidFill>
                              <a:latin typeface="Cambria Math" panose="02040503050406030204" pitchFamily="18" charset="0"/>
                            </a:rPr>
                            <m:t>𝐻</m:t>
                          </m:r>
                        </m:e>
                        <m:sub>
                          <m:r>
                            <a:rPr lang="en-US" b="0" i="1" dirty="0" smtClean="0">
                              <a:solidFill>
                                <a:schemeClr val="tx1"/>
                              </a:solidFill>
                              <a:latin typeface="Cambria Math" panose="02040503050406030204" pitchFamily="18" charset="0"/>
                            </a:rPr>
                            <m:t>2</m:t>
                          </m:r>
                        </m:sub>
                      </m:sSub>
                    </m:oMath>
                  </m:oMathPara>
                </a14:m>
                <a:endParaRPr lang="en-US" dirty="0"/>
              </a:p>
            </p:txBody>
          </p:sp>
        </mc:Choice>
        <mc:Fallback xmlns="">
          <p:sp>
            <p:nvSpPr>
              <p:cNvPr id="35" name="Content Placeholder 2">
                <a:extLst>
                  <a:ext uri="{FF2B5EF4-FFF2-40B4-BE49-F238E27FC236}">
                    <a16:creationId xmlns:a16="http://schemas.microsoft.com/office/drawing/2014/main" id="{9D8CC347-2FA3-E24F-9CB3-9A70A2102FC0}"/>
                  </a:ext>
                </a:extLst>
              </p:cNvPr>
              <p:cNvSpPr txBox="1">
                <a:spLocks noRot="1" noChangeAspect="1" noMove="1" noResize="1" noEditPoints="1" noAdjustHandles="1" noChangeArrowheads="1" noChangeShapeType="1" noTextEdit="1"/>
              </p:cNvSpPr>
              <p:nvPr/>
            </p:nvSpPr>
            <p:spPr>
              <a:xfrm>
                <a:off x="5875254" y="4260448"/>
                <a:ext cx="878543" cy="491270"/>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Content Placeholder 2">
                <a:extLst>
                  <a:ext uri="{FF2B5EF4-FFF2-40B4-BE49-F238E27FC236}">
                    <a16:creationId xmlns:a16="http://schemas.microsoft.com/office/drawing/2014/main" id="{A3511906-2F34-2B4E-898C-BF187B86B7A7}"/>
                  </a:ext>
                </a:extLst>
              </p:cNvPr>
              <p:cNvSpPr txBox="1">
                <a:spLocks/>
              </p:cNvSpPr>
              <p:nvPr/>
            </p:nvSpPr>
            <p:spPr>
              <a:xfrm>
                <a:off x="9087294" y="3314198"/>
                <a:ext cx="878543" cy="49127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b="0" i="1" dirty="0" smtClean="0">
                              <a:solidFill>
                                <a:schemeClr val="tx1"/>
                              </a:solidFill>
                              <a:latin typeface="Cambria Math" panose="02040503050406030204" pitchFamily="18" charset="0"/>
                            </a:rPr>
                          </m:ctrlPr>
                        </m:sSubPr>
                        <m:e>
                          <m:r>
                            <a:rPr lang="en-US" b="0" i="1" dirty="0" smtClean="0">
                              <a:solidFill>
                                <a:schemeClr val="tx1"/>
                              </a:solidFill>
                              <a:latin typeface="Cambria Math" panose="02040503050406030204" pitchFamily="18" charset="0"/>
                            </a:rPr>
                            <m:t>𝑂</m:t>
                          </m:r>
                        </m:e>
                        <m:sub>
                          <m:r>
                            <a:rPr lang="en-US" i="1" dirty="0" smtClean="0">
                              <a:solidFill>
                                <a:schemeClr val="tx1"/>
                              </a:solidFill>
                              <a:latin typeface="Cambria Math" panose="02040503050406030204" pitchFamily="18" charset="0"/>
                            </a:rPr>
                            <m:t>1</m:t>
                          </m:r>
                        </m:sub>
                      </m:sSub>
                    </m:oMath>
                  </m:oMathPara>
                </a14:m>
                <a:endParaRPr lang="en-US" dirty="0"/>
              </a:p>
            </p:txBody>
          </p:sp>
        </mc:Choice>
        <mc:Fallback xmlns="">
          <p:sp>
            <p:nvSpPr>
              <p:cNvPr id="36" name="Content Placeholder 2">
                <a:extLst>
                  <a:ext uri="{FF2B5EF4-FFF2-40B4-BE49-F238E27FC236}">
                    <a16:creationId xmlns:a16="http://schemas.microsoft.com/office/drawing/2014/main" id="{A3511906-2F34-2B4E-898C-BF187B86B7A7}"/>
                  </a:ext>
                </a:extLst>
              </p:cNvPr>
              <p:cNvSpPr txBox="1">
                <a:spLocks noRot="1" noChangeAspect="1" noMove="1" noResize="1" noEditPoints="1" noAdjustHandles="1" noChangeArrowheads="1" noChangeShapeType="1" noTextEdit="1"/>
              </p:cNvSpPr>
              <p:nvPr/>
            </p:nvSpPr>
            <p:spPr>
              <a:xfrm>
                <a:off x="9087294" y="3314198"/>
                <a:ext cx="878543" cy="491270"/>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Content Placeholder 2">
                <a:extLst>
                  <a:ext uri="{FF2B5EF4-FFF2-40B4-BE49-F238E27FC236}">
                    <a16:creationId xmlns:a16="http://schemas.microsoft.com/office/drawing/2014/main" id="{E6FE47F3-203E-1C4C-BBDE-FEE31023C960}"/>
                  </a:ext>
                </a:extLst>
              </p:cNvPr>
              <p:cNvSpPr txBox="1">
                <a:spLocks/>
              </p:cNvSpPr>
              <p:nvPr/>
            </p:nvSpPr>
            <p:spPr>
              <a:xfrm>
                <a:off x="460243" y="2972616"/>
                <a:ext cx="878543" cy="49127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𝐼</m:t>
                          </m:r>
                        </m:e>
                        <m:sub>
                          <m:r>
                            <a:rPr lang="en-US" i="1" dirty="0" smtClean="0">
                              <a:latin typeface="Cambria Math" panose="02040503050406030204" pitchFamily="18" charset="0"/>
                            </a:rPr>
                            <m:t>1</m:t>
                          </m:r>
                        </m:sub>
                      </m:sSub>
                    </m:oMath>
                  </m:oMathPara>
                </a14:m>
                <a:endParaRPr lang="en-US" dirty="0"/>
              </a:p>
            </p:txBody>
          </p:sp>
        </mc:Choice>
        <mc:Fallback xmlns="">
          <p:sp>
            <p:nvSpPr>
              <p:cNvPr id="37" name="Content Placeholder 2">
                <a:extLst>
                  <a:ext uri="{FF2B5EF4-FFF2-40B4-BE49-F238E27FC236}">
                    <a16:creationId xmlns:a16="http://schemas.microsoft.com/office/drawing/2014/main" id="{E6FE47F3-203E-1C4C-BBDE-FEE31023C960}"/>
                  </a:ext>
                </a:extLst>
              </p:cNvPr>
              <p:cNvSpPr txBox="1">
                <a:spLocks noRot="1" noChangeAspect="1" noMove="1" noResize="1" noEditPoints="1" noAdjustHandles="1" noChangeArrowheads="1" noChangeShapeType="1" noTextEdit="1"/>
              </p:cNvSpPr>
              <p:nvPr/>
            </p:nvSpPr>
            <p:spPr>
              <a:xfrm>
                <a:off x="460243" y="2972616"/>
                <a:ext cx="878543" cy="491270"/>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Content Placeholder 2">
                <a:extLst>
                  <a:ext uri="{FF2B5EF4-FFF2-40B4-BE49-F238E27FC236}">
                    <a16:creationId xmlns:a16="http://schemas.microsoft.com/office/drawing/2014/main" id="{8DDE642B-DD9F-594F-96A3-C488EC8620DC}"/>
                  </a:ext>
                </a:extLst>
              </p:cNvPr>
              <p:cNvSpPr txBox="1">
                <a:spLocks/>
              </p:cNvSpPr>
              <p:nvPr/>
            </p:nvSpPr>
            <p:spPr>
              <a:xfrm>
                <a:off x="460243" y="4873766"/>
                <a:ext cx="878543" cy="49127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𝐼</m:t>
                          </m:r>
                        </m:e>
                        <m:sub>
                          <m:r>
                            <a:rPr lang="en-US" i="1" dirty="0" smtClean="0">
                              <a:latin typeface="Cambria Math" panose="02040503050406030204" pitchFamily="18" charset="0"/>
                            </a:rPr>
                            <m:t>2</m:t>
                          </m:r>
                        </m:sub>
                      </m:sSub>
                    </m:oMath>
                  </m:oMathPara>
                </a14:m>
                <a:endParaRPr lang="en-US" dirty="0"/>
              </a:p>
            </p:txBody>
          </p:sp>
        </mc:Choice>
        <mc:Fallback xmlns="">
          <p:sp>
            <p:nvSpPr>
              <p:cNvPr id="38" name="Content Placeholder 2">
                <a:extLst>
                  <a:ext uri="{FF2B5EF4-FFF2-40B4-BE49-F238E27FC236}">
                    <a16:creationId xmlns:a16="http://schemas.microsoft.com/office/drawing/2014/main" id="{8DDE642B-DD9F-594F-96A3-C488EC8620DC}"/>
                  </a:ext>
                </a:extLst>
              </p:cNvPr>
              <p:cNvSpPr txBox="1">
                <a:spLocks noRot="1" noChangeAspect="1" noMove="1" noResize="1" noEditPoints="1" noAdjustHandles="1" noChangeArrowheads="1" noChangeShapeType="1" noTextEdit="1"/>
              </p:cNvSpPr>
              <p:nvPr/>
            </p:nvSpPr>
            <p:spPr>
              <a:xfrm>
                <a:off x="460243" y="4873766"/>
                <a:ext cx="878543" cy="491270"/>
              </a:xfrm>
              <a:prstGeom prst="rect">
                <a:avLst/>
              </a:prstGeom>
              <a:blipFill>
                <a:blip r:embed="rId10"/>
                <a:stretch>
                  <a:fillRect/>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F3B050E5-10C6-794C-BDCC-F074D043D9DF}"/>
              </a:ext>
            </a:extLst>
          </p:cNvPr>
          <p:cNvSpPr txBox="1"/>
          <p:nvPr/>
        </p:nvSpPr>
        <p:spPr>
          <a:xfrm>
            <a:off x="531729" y="1227639"/>
            <a:ext cx="10687050" cy="830997"/>
          </a:xfrm>
          <a:prstGeom prst="rect">
            <a:avLst/>
          </a:prstGeom>
          <a:noFill/>
        </p:spPr>
        <p:txBody>
          <a:bodyPr wrap="square" rtlCol="0">
            <a:spAutoFit/>
          </a:bodyPr>
          <a:lstStyle/>
          <a:p>
            <a:r>
              <a:rPr lang="en-US" sz="2400" dirty="0">
                <a:latin typeface="Helvetica" pitchFamily="2" charset="0"/>
              </a:rPr>
              <a:t>Now we need to update the edges leading from the previous layer to this hidden layer.</a:t>
            </a:r>
          </a:p>
        </p:txBody>
      </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2644A6DB-99F0-164F-9D11-5E4655BA3F62}"/>
                  </a:ext>
                </a:extLst>
              </p:cNvPr>
              <p:cNvSpPr txBox="1"/>
              <p:nvPr/>
            </p:nvSpPr>
            <p:spPr>
              <a:xfrm>
                <a:off x="2170322" y="3686558"/>
                <a:ext cx="1456232" cy="4308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𝑤</m:t>
                          </m:r>
                        </m:e>
                        <m:sub>
                          <m:r>
                            <a:rPr lang="en-US" sz="2200" b="0" i="1" smtClean="0">
                              <a:latin typeface="Cambria Math" panose="02040503050406030204" pitchFamily="18" charset="0"/>
                            </a:rPr>
                            <m:t>2</m:t>
                          </m:r>
                        </m:sub>
                      </m:sSub>
                      <m:r>
                        <a:rPr lang="en-US" sz="2200" b="0" i="1" smtClean="0">
                          <a:latin typeface="Cambria Math" panose="02040503050406030204" pitchFamily="18" charset="0"/>
                        </a:rPr>
                        <m:t>=0.40</m:t>
                      </m:r>
                    </m:oMath>
                  </m:oMathPara>
                </a14:m>
                <a:endParaRPr lang="en-US" sz="2200" dirty="0"/>
              </a:p>
            </p:txBody>
          </p:sp>
        </mc:Choice>
        <mc:Fallback xmlns="">
          <p:sp>
            <p:nvSpPr>
              <p:cNvPr id="39" name="TextBox 38">
                <a:extLst>
                  <a:ext uri="{FF2B5EF4-FFF2-40B4-BE49-F238E27FC236}">
                    <a16:creationId xmlns:a16="http://schemas.microsoft.com/office/drawing/2014/main" id="{2644A6DB-99F0-164F-9D11-5E4655BA3F62}"/>
                  </a:ext>
                </a:extLst>
              </p:cNvPr>
              <p:cNvSpPr txBox="1">
                <a:spLocks noRot="1" noChangeAspect="1" noMove="1" noResize="1" noEditPoints="1" noAdjustHandles="1" noChangeArrowheads="1" noChangeShapeType="1" noTextEdit="1"/>
              </p:cNvSpPr>
              <p:nvPr/>
            </p:nvSpPr>
            <p:spPr>
              <a:xfrm>
                <a:off x="2170322" y="3686558"/>
                <a:ext cx="1456232" cy="430887"/>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3E3B7B50-ABF0-0245-BBC9-874F739BB847}"/>
                  </a:ext>
                </a:extLst>
              </p:cNvPr>
              <p:cNvSpPr txBox="1"/>
              <p:nvPr/>
            </p:nvSpPr>
            <p:spPr>
              <a:xfrm>
                <a:off x="2386565" y="4244592"/>
                <a:ext cx="1248227" cy="430887"/>
              </a:xfrm>
              <a:prstGeom prst="rect">
                <a:avLst/>
              </a:prstGeom>
              <a:noFill/>
            </p:spPr>
            <p:txBody>
              <a:bodyPr wrap="none" rtlCol="0">
                <a:spAutoFit/>
              </a:bodyPr>
              <a:lstStyle/>
              <a:p>
                <a14:m>
                  <m:oMath xmlns:m="http://schemas.openxmlformats.org/officeDocument/2006/math">
                    <m:sSub>
                      <m:sSubPr>
                        <m:ctrlPr>
                          <a:rPr lang="en-US" sz="2200" b="0" i="1" smtClean="0">
                            <a:latin typeface="Cambria Math" panose="02040503050406030204" pitchFamily="18" charset="0"/>
                            <a:ea typeface="Cambria Math" panose="02040503050406030204" pitchFamily="18" charset="0"/>
                          </a:rPr>
                        </m:ctrlPr>
                      </m:sSubPr>
                      <m:e>
                        <m:r>
                          <a:rPr lang="en-US" sz="2200" b="0" i="1" smtClean="0">
                            <a:latin typeface="Cambria Math" panose="02040503050406030204" pitchFamily="18" charset="0"/>
                            <a:ea typeface="Cambria Math" panose="02040503050406030204" pitchFamily="18" charset="0"/>
                          </a:rPr>
                          <m:t>𝑤</m:t>
                        </m:r>
                      </m:e>
                      <m:sub>
                        <m:r>
                          <a:rPr lang="en-US" sz="2200" b="0" i="1" smtClean="0">
                            <a:latin typeface="Cambria Math" panose="02040503050406030204" pitchFamily="18" charset="0"/>
                            <a:ea typeface="Cambria Math" panose="02040503050406030204" pitchFamily="18" charset="0"/>
                          </a:rPr>
                          <m:t>3</m:t>
                        </m:r>
                      </m:sub>
                    </m:sSub>
                  </m:oMath>
                </a14:m>
                <a:r>
                  <a:rPr lang="en-US" sz="2200" dirty="0">
                    <a:latin typeface="Cambria Math" panose="02040503050406030204" pitchFamily="18" charset="0"/>
                    <a:ea typeface="Cambria Math" panose="02040503050406030204" pitchFamily="18" charset="0"/>
                  </a:rPr>
                  <a:t>=0.80</a:t>
                </a:r>
              </a:p>
            </p:txBody>
          </p:sp>
        </mc:Choice>
        <mc:Fallback xmlns="">
          <p:sp>
            <p:nvSpPr>
              <p:cNvPr id="40" name="TextBox 39">
                <a:extLst>
                  <a:ext uri="{FF2B5EF4-FFF2-40B4-BE49-F238E27FC236}">
                    <a16:creationId xmlns:a16="http://schemas.microsoft.com/office/drawing/2014/main" id="{3E3B7B50-ABF0-0245-BBC9-874F739BB847}"/>
                  </a:ext>
                </a:extLst>
              </p:cNvPr>
              <p:cNvSpPr txBox="1">
                <a:spLocks noRot="1" noChangeAspect="1" noMove="1" noResize="1" noEditPoints="1" noAdjustHandles="1" noChangeArrowheads="1" noChangeShapeType="1" noTextEdit="1"/>
              </p:cNvSpPr>
              <p:nvPr/>
            </p:nvSpPr>
            <p:spPr>
              <a:xfrm>
                <a:off x="2386565" y="4244592"/>
                <a:ext cx="1248227" cy="430887"/>
              </a:xfrm>
              <a:prstGeom prst="rect">
                <a:avLst/>
              </a:prstGeom>
              <a:blipFill>
                <a:blip r:embed="rId12"/>
                <a:stretch>
                  <a:fillRect t="-5714" r="-5051" b="-28571"/>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3019BCD4-233D-B946-A188-285CAD19A19B}"/>
              </a:ext>
            </a:extLst>
          </p:cNvPr>
          <p:cNvSpPr txBox="1"/>
          <p:nvPr/>
        </p:nvSpPr>
        <p:spPr>
          <a:xfrm>
            <a:off x="9526565" y="4092274"/>
            <a:ext cx="1305935" cy="369332"/>
          </a:xfrm>
          <a:prstGeom prst="rect">
            <a:avLst/>
          </a:prstGeom>
          <a:noFill/>
        </p:spPr>
        <p:txBody>
          <a:bodyPr wrap="none" rtlCol="0">
            <a:spAutoFit/>
          </a:bodyPr>
          <a:lstStyle/>
          <a:p>
            <a:r>
              <a:rPr lang="en-US" dirty="0">
                <a:latin typeface="Helvetica" pitchFamily="2" charset="0"/>
              </a:rPr>
              <a:t>Target: 0.5</a:t>
            </a: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D3366970-6B92-2549-8087-A552EA490BE5}"/>
                  </a:ext>
                </a:extLst>
              </p:cNvPr>
              <p:cNvSpPr txBox="1"/>
              <p:nvPr/>
            </p:nvSpPr>
            <p:spPr>
              <a:xfrm>
                <a:off x="9123117" y="4664253"/>
                <a:ext cx="2220608"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sz="2400" b="0" i="0" smtClean="0">
                          <a:solidFill>
                            <a:schemeClr val="tx1"/>
                          </a:solidFill>
                          <a:latin typeface="Cambria Math" panose="02040503050406030204" pitchFamily="18" charset="0"/>
                        </a:rPr>
                        <m:t>Δ</m:t>
                      </m:r>
                      <m:d>
                        <m:dPr>
                          <m:ctrlPr>
                            <a:rPr lang="en-US" sz="2400" b="0" i="1" smtClean="0">
                              <a:solidFill>
                                <a:schemeClr val="tx1"/>
                              </a:solidFill>
                              <a:latin typeface="Cambria Math" panose="02040503050406030204" pitchFamily="18" charset="0"/>
                            </a:rPr>
                          </m:ctrlPr>
                        </m:dPr>
                        <m:e>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𝑂</m:t>
                              </m:r>
                            </m:e>
                            <m:sub>
                              <m:r>
                                <a:rPr lang="en-US" sz="2400" b="0" i="1" smtClean="0">
                                  <a:solidFill>
                                    <a:schemeClr val="tx1"/>
                                  </a:solidFill>
                                  <a:latin typeface="Cambria Math" panose="02040503050406030204" pitchFamily="18" charset="0"/>
                                </a:rPr>
                                <m:t>1</m:t>
                              </m:r>
                            </m:sub>
                          </m:sSub>
                        </m:e>
                      </m:d>
                      <m:r>
                        <a:rPr lang="en-US" sz="2400" b="0" i="1" smtClean="0">
                          <a:solidFill>
                            <a:schemeClr val="tx1"/>
                          </a:solidFill>
                          <a:latin typeface="Cambria Math" panose="02040503050406030204" pitchFamily="18" charset="0"/>
                        </a:rPr>
                        <m:t>≈−0.04</m:t>
                      </m:r>
                    </m:oMath>
                  </m:oMathPara>
                </a14:m>
                <a:endParaRPr lang="en-US" sz="2400" dirty="0">
                  <a:solidFill>
                    <a:schemeClr val="tx1"/>
                  </a:solidFill>
                </a:endParaRPr>
              </a:p>
            </p:txBody>
          </p:sp>
        </mc:Choice>
        <mc:Fallback xmlns="">
          <p:sp>
            <p:nvSpPr>
              <p:cNvPr id="30" name="TextBox 29">
                <a:extLst>
                  <a:ext uri="{FF2B5EF4-FFF2-40B4-BE49-F238E27FC236}">
                    <a16:creationId xmlns:a16="http://schemas.microsoft.com/office/drawing/2014/main" id="{D3366970-6B92-2549-8087-A552EA490BE5}"/>
                  </a:ext>
                </a:extLst>
              </p:cNvPr>
              <p:cNvSpPr txBox="1">
                <a:spLocks noRot="1" noChangeAspect="1" noMove="1" noResize="1" noEditPoints="1" noAdjustHandles="1" noChangeArrowheads="1" noChangeShapeType="1" noTextEdit="1"/>
              </p:cNvSpPr>
              <p:nvPr/>
            </p:nvSpPr>
            <p:spPr>
              <a:xfrm>
                <a:off x="9123117" y="4664253"/>
                <a:ext cx="2220608" cy="461665"/>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07EF3692-CBAA-9143-8F98-B69CC39827AE}"/>
                  </a:ext>
                </a:extLst>
              </p:cNvPr>
              <p:cNvSpPr txBox="1"/>
              <p:nvPr/>
            </p:nvSpPr>
            <p:spPr>
              <a:xfrm>
                <a:off x="4575529" y="2111433"/>
                <a:ext cx="2402068"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sz="2400" b="0" i="0" smtClean="0">
                          <a:solidFill>
                            <a:schemeClr val="tx1"/>
                          </a:solidFill>
                          <a:latin typeface="Cambria Math" panose="02040503050406030204" pitchFamily="18" charset="0"/>
                        </a:rPr>
                        <m:t>Δ</m:t>
                      </m:r>
                      <m:d>
                        <m:dPr>
                          <m:ctrlPr>
                            <a:rPr lang="en-US" sz="2400" b="0" i="1" smtClean="0">
                              <a:solidFill>
                                <a:schemeClr val="tx1"/>
                              </a:solidFill>
                              <a:latin typeface="Cambria Math" panose="02040503050406030204" pitchFamily="18" charset="0"/>
                            </a:rPr>
                          </m:ctrlPr>
                        </m:dPr>
                        <m:e>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𝐻</m:t>
                              </m:r>
                            </m:e>
                            <m:sub>
                              <m:r>
                                <a:rPr lang="en-US" sz="2400" b="0" i="1" smtClean="0">
                                  <a:solidFill>
                                    <a:schemeClr val="tx1"/>
                                  </a:solidFill>
                                  <a:latin typeface="Cambria Math" panose="02040503050406030204" pitchFamily="18" charset="0"/>
                                </a:rPr>
                                <m:t>1</m:t>
                              </m:r>
                            </m:sub>
                          </m:sSub>
                        </m:e>
                      </m:d>
                      <m:r>
                        <a:rPr lang="en-US" sz="2400" b="0" i="1" smtClean="0">
                          <a:solidFill>
                            <a:schemeClr val="tx1"/>
                          </a:solidFill>
                          <a:latin typeface="Cambria Math" panose="02040503050406030204" pitchFamily="18" charset="0"/>
                        </a:rPr>
                        <m:t>≈−0.002</m:t>
                      </m:r>
                    </m:oMath>
                  </m:oMathPara>
                </a14:m>
                <a:endParaRPr lang="en-US" sz="2400" dirty="0">
                  <a:solidFill>
                    <a:schemeClr val="tx1"/>
                  </a:solidFill>
                </a:endParaRPr>
              </a:p>
            </p:txBody>
          </p:sp>
        </mc:Choice>
        <mc:Fallback xmlns="">
          <p:sp>
            <p:nvSpPr>
              <p:cNvPr id="41" name="TextBox 40">
                <a:extLst>
                  <a:ext uri="{FF2B5EF4-FFF2-40B4-BE49-F238E27FC236}">
                    <a16:creationId xmlns:a16="http://schemas.microsoft.com/office/drawing/2014/main" id="{07EF3692-CBAA-9143-8F98-B69CC39827AE}"/>
                  </a:ext>
                </a:extLst>
              </p:cNvPr>
              <p:cNvSpPr txBox="1">
                <a:spLocks noRot="1" noChangeAspect="1" noMove="1" noResize="1" noEditPoints="1" noAdjustHandles="1" noChangeArrowheads="1" noChangeShapeType="1" noTextEdit="1"/>
              </p:cNvSpPr>
              <p:nvPr/>
            </p:nvSpPr>
            <p:spPr>
              <a:xfrm>
                <a:off x="4575529" y="2111433"/>
                <a:ext cx="2402068" cy="461665"/>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C7A1E57B-47AD-B94B-B948-55181354AE86}"/>
                  </a:ext>
                </a:extLst>
              </p:cNvPr>
              <p:cNvSpPr txBox="1"/>
              <p:nvPr/>
            </p:nvSpPr>
            <p:spPr>
              <a:xfrm>
                <a:off x="4346966" y="5794151"/>
                <a:ext cx="2402068"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sz="2400" b="0" i="0" smtClean="0">
                          <a:solidFill>
                            <a:schemeClr val="tx1"/>
                          </a:solidFill>
                          <a:latin typeface="Cambria Math" panose="02040503050406030204" pitchFamily="18" charset="0"/>
                        </a:rPr>
                        <m:t>Δ</m:t>
                      </m:r>
                      <m:d>
                        <m:dPr>
                          <m:ctrlPr>
                            <a:rPr lang="en-US" sz="2400" b="0" i="1" smtClean="0">
                              <a:solidFill>
                                <a:schemeClr val="tx1"/>
                              </a:solidFill>
                              <a:latin typeface="Cambria Math" panose="02040503050406030204" pitchFamily="18" charset="0"/>
                            </a:rPr>
                          </m:ctrlPr>
                        </m:dPr>
                        <m:e>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𝐻</m:t>
                              </m:r>
                            </m:e>
                            <m:sub>
                              <m:r>
                                <a:rPr lang="en-US" sz="2400" b="0" i="1" smtClean="0">
                                  <a:solidFill>
                                    <a:schemeClr val="tx1"/>
                                  </a:solidFill>
                                  <a:latin typeface="Cambria Math" panose="02040503050406030204" pitchFamily="18" charset="0"/>
                                </a:rPr>
                                <m:t>2</m:t>
                              </m:r>
                            </m:sub>
                          </m:sSub>
                        </m:e>
                      </m:d>
                      <m:r>
                        <a:rPr lang="en-US" sz="2400" b="0" i="1" smtClean="0">
                          <a:solidFill>
                            <a:schemeClr val="tx1"/>
                          </a:solidFill>
                          <a:latin typeface="Cambria Math" panose="02040503050406030204" pitchFamily="18" charset="0"/>
                        </a:rPr>
                        <m:t>≈−0.007</m:t>
                      </m:r>
                    </m:oMath>
                  </m:oMathPara>
                </a14:m>
                <a:endParaRPr lang="en-US" sz="2400" dirty="0">
                  <a:solidFill>
                    <a:schemeClr val="tx1"/>
                  </a:solidFill>
                </a:endParaRPr>
              </a:p>
            </p:txBody>
          </p:sp>
        </mc:Choice>
        <mc:Fallback xmlns="">
          <p:sp>
            <p:nvSpPr>
              <p:cNvPr id="42" name="TextBox 41">
                <a:extLst>
                  <a:ext uri="{FF2B5EF4-FFF2-40B4-BE49-F238E27FC236}">
                    <a16:creationId xmlns:a16="http://schemas.microsoft.com/office/drawing/2014/main" id="{C7A1E57B-47AD-B94B-B948-55181354AE86}"/>
                  </a:ext>
                </a:extLst>
              </p:cNvPr>
              <p:cNvSpPr txBox="1">
                <a:spLocks noRot="1" noChangeAspect="1" noMove="1" noResize="1" noEditPoints="1" noAdjustHandles="1" noChangeArrowheads="1" noChangeShapeType="1" noTextEdit="1"/>
              </p:cNvSpPr>
              <p:nvPr/>
            </p:nvSpPr>
            <p:spPr>
              <a:xfrm>
                <a:off x="4346966" y="5794151"/>
                <a:ext cx="2402068" cy="461665"/>
              </a:xfrm>
              <a:prstGeom prst="rect">
                <a:avLst/>
              </a:prstGeom>
              <a:blipFill>
                <a:blip r:embed="rId1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842253119"/>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a:xfrm>
            <a:off x="422536" y="27251"/>
            <a:ext cx="10058400" cy="1371600"/>
          </a:xfrm>
        </p:spPr>
        <p:txBody>
          <a:bodyPr/>
          <a:lstStyle/>
          <a:p>
            <a:r>
              <a:rPr lang="en-US" dirty="0">
                <a:latin typeface="Helvetica" pitchFamily="2" charset="0"/>
              </a:rPr>
              <a:t>Back Propagation Example</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p:txBody>
          <a:bodyPr>
            <a:normAutofit/>
          </a:bodyPr>
          <a:lstStyle/>
          <a:p>
            <a:endParaRPr lang="en-US" sz="2400" dirty="0">
              <a:latin typeface="Helvetica" pitchFamily="2" charset="0"/>
            </a:endParaRPr>
          </a:p>
          <a:p>
            <a:pPr marL="0" indent="0">
              <a:buNone/>
            </a:pPr>
            <a:endParaRPr lang="en-US" sz="2400" dirty="0">
              <a:latin typeface="Helvetica" pitchFamily="2" charset="0"/>
            </a:endParaRPr>
          </a:p>
        </p:txBody>
      </p:sp>
      <p:grpSp>
        <p:nvGrpSpPr>
          <p:cNvPr id="4" name="Group 3">
            <a:extLst>
              <a:ext uri="{FF2B5EF4-FFF2-40B4-BE49-F238E27FC236}">
                <a16:creationId xmlns:a16="http://schemas.microsoft.com/office/drawing/2014/main" id="{F2289EC0-BEE5-C54C-941C-D1D22C501FE9}"/>
              </a:ext>
            </a:extLst>
          </p:cNvPr>
          <p:cNvGrpSpPr/>
          <p:nvPr/>
        </p:nvGrpSpPr>
        <p:grpSpPr>
          <a:xfrm>
            <a:off x="1066799" y="2654306"/>
            <a:ext cx="8459767" cy="3092895"/>
            <a:chOff x="3375581" y="2991232"/>
            <a:chExt cx="4589912" cy="2034562"/>
          </a:xfrm>
        </p:grpSpPr>
        <p:sp>
          <p:nvSpPr>
            <p:cNvPr id="14" name="Oval 13">
              <a:extLst>
                <a:ext uri="{FF2B5EF4-FFF2-40B4-BE49-F238E27FC236}">
                  <a16:creationId xmlns:a16="http://schemas.microsoft.com/office/drawing/2014/main" id="{E74544D5-EB92-D349-B000-DF8E15FD9E07}"/>
                </a:ext>
              </a:extLst>
            </p:cNvPr>
            <p:cNvSpPr/>
            <p:nvPr/>
          </p:nvSpPr>
          <p:spPr>
            <a:xfrm>
              <a:off x="3375582" y="2991232"/>
              <a:ext cx="938637" cy="825956"/>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0.35</a:t>
              </a:r>
            </a:p>
          </p:txBody>
        </p:sp>
        <p:sp>
          <p:nvSpPr>
            <p:cNvPr id="15" name="Oval 14">
              <a:extLst>
                <a:ext uri="{FF2B5EF4-FFF2-40B4-BE49-F238E27FC236}">
                  <a16:creationId xmlns:a16="http://schemas.microsoft.com/office/drawing/2014/main" id="{F521F1DA-EC70-7F4B-9BE4-67D2FF50F7D7}"/>
                </a:ext>
              </a:extLst>
            </p:cNvPr>
            <p:cNvSpPr/>
            <p:nvPr/>
          </p:nvSpPr>
          <p:spPr>
            <a:xfrm>
              <a:off x="3375581" y="4199838"/>
              <a:ext cx="938637" cy="825956"/>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0.9</a:t>
              </a:r>
            </a:p>
          </p:txBody>
        </p:sp>
        <p:sp>
          <p:nvSpPr>
            <p:cNvPr id="16" name="Oval 15">
              <a:extLst>
                <a:ext uri="{FF2B5EF4-FFF2-40B4-BE49-F238E27FC236}">
                  <a16:creationId xmlns:a16="http://schemas.microsoft.com/office/drawing/2014/main" id="{9E2F0B38-4A5D-F14A-80F5-1268744DDA8E}"/>
                </a:ext>
              </a:extLst>
            </p:cNvPr>
            <p:cNvSpPr/>
            <p:nvPr/>
          </p:nvSpPr>
          <p:spPr>
            <a:xfrm>
              <a:off x="5285344" y="3001391"/>
              <a:ext cx="938637" cy="825956"/>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0.68</a:t>
              </a:r>
            </a:p>
          </p:txBody>
        </p:sp>
        <p:sp>
          <p:nvSpPr>
            <p:cNvPr id="17" name="Oval 16">
              <a:extLst>
                <a:ext uri="{FF2B5EF4-FFF2-40B4-BE49-F238E27FC236}">
                  <a16:creationId xmlns:a16="http://schemas.microsoft.com/office/drawing/2014/main" id="{E0DB1823-4CEA-3A4C-B00D-9089ECD8926D}"/>
                </a:ext>
              </a:extLst>
            </p:cNvPr>
            <p:cNvSpPr/>
            <p:nvPr/>
          </p:nvSpPr>
          <p:spPr>
            <a:xfrm>
              <a:off x="5285344" y="4199838"/>
              <a:ext cx="938637" cy="825956"/>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0.66</a:t>
              </a:r>
            </a:p>
          </p:txBody>
        </p:sp>
        <p:sp>
          <p:nvSpPr>
            <p:cNvPr id="18" name="Oval 17">
              <a:extLst>
                <a:ext uri="{FF2B5EF4-FFF2-40B4-BE49-F238E27FC236}">
                  <a16:creationId xmlns:a16="http://schemas.microsoft.com/office/drawing/2014/main" id="{212D0EF4-CDAF-3E48-9762-96B3A0BFDBFE}"/>
                </a:ext>
              </a:extLst>
            </p:cNvPr>
            <p:cNvSpPr/>
            <p:nvPr/>
          </p:nvSpPr>
          <p:spPr>
            <a:xfrm>
              <a:off x="7026856" y="3613735"/>
              <a:ext cx="938637" cy="825956"/>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0.69</a:t>
              </a:r>
            </a:p>
          </p:txBody>
        </p:sp>
        <p:cxnSp>
          <p:nvCxnSpPr>
            <p:cNvPr id="19" name="Straight Arrow Connector 18">
              <a:extLst>
                <a:ext uri="{FF2B5EF4-FFF2-40B4-BE49-F238E27FC236}">
                  <a16:creationId xmlns:a16="http://schemas.microsoft.com/office/drawing/2014/main" id="{904FB72E-F32B-4C40-B12A-58ED7C24BC10}"/>
                </a:ext>
              </a:extLst>
            </p:cNvPr>
            <p:cNvCxnSpPr>
              <a:stCxn id="14" idx="6"/>
              <a:endCxn id="16" idx="2"/>
            </p:cNvCxnSpPr>
            <p:nvPr/>
          </p:nvCxnSpPr>
          <p:spPr>
            <a:xfrm>
              <a:off x="4314219" y="3404210"/>
              <a:ext cx="971125" cy="10159"/>
            </a:xfrm>
            <a:prstGeom prst="straightConnector1">
              <a:avLst/>
            </a:prstGeom>
            <a:solidFill>
              <a:srgbClr val="FF0000"/>
            </a:solidFill>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0EAAED42-6560-7A4C-A1DB-DC39FB8DC617}"/>
                </a:ext>
              </a:extLst>
            </p:cNvPr>
            <p:cNvCxnSpPr/>
            <p:nvPr/>
          </p:nvCxnSpPr>
          <p:spPr>
            <a:xfrm>
              <a:off x="4314219" y="4619991"/>
              <a:ext cx="971125" cy="10159"/>
            </a:xfrm>
            <a:prstGeom prst="straightConnector1">
              <a:avLst/>
            </a:prstGeom>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5DD30C84-2C74-EC49-87EE-7653B34BD18B}"/>
                </a:ext>
              </a:extLst>
            </p:cNvPr>
            <p:cNvCxnSpPr>
              <a:cxnSpLocks/>
              <a:endCxn id="18" idx="2"/>
            </p:cNvCxnSpPr>
            <p:nvPr/>
          </p:nvCxnSpPr>
          <p:spPr>
            <a:xfrm>
              <a:off x="6223981" y="3442259"/>
              <a:ext cx="802875" cy="584454"/>
            </a:xfrm>
            <a:prstGeom prst="straightConnector1">
              <a:avLst/>
            </a:prstGeom>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FF3F8198-7A53-2A45-B950-88C6270E9670}"/>
                </a:ext>
              </a:extLst>
            </p:cNvPr>
            <p:cNvCxnSpPr>
              <a:cxnSpLocks/>
              <a:endCxn id="18" idx="2"/>
            </p:cNvCxnSpPr>
            <p:nvPr/>
          </p:nvCxnSpPr>
          <p:spPr>
            <a:xfrm flipV="1">
              <a:off x="6223981" y="4026713"/>
              <a:ext cx="802875" cy="588198"/>
            </a:xfrm>
            <a:prstGeom prst="straightConnector1">
              <a:avLst/>
            </a:prstGeom>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25B65946-CE70-9244-905F-BFE49F6C6ABD}"/>
                </a:ext>
              </a:extLst>
            </p:cNvPr>
            <p:cNvCxnSpPr>
              <a:cxnSpLocks/>
              <a:stCxn id="14" idx="6"/>
              <a:endCxn id="17" idx="1"/>
            </p:cNvCxnSpPr>
            <p:nvPr/>
          </p:nvCxnSpPr>
          <p:spPr>
            <a:xfrm>
              <a:off x="4314219" y="3404210"/>
              <a:ext cx="1108585" cy="916586"/>
            </a:xfrm>
            <a:prstGeom prst="straightConnector1">
              <a:avLst/>
            </a:prstGeom>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51F8FD80-36AF-EE45-976A-709D04550509}"/>
                </a:ext>
              </a:extLst>
            </p:cNvPr>
            <p:cNvCxnSpPr>
              <a:cxnSpLocks/>
              <a:stCxn id="15" idx="6"/>
              <a:endCxn id="16" idx="3"/>
            </p:cNvCxnSpPr>
            <p:nvPr/>
          </p:nvCxnSpPr>
          <p:spPr>
            <a:xfrm flipV="1">
              <a:off x="4314218" y="3706389"/>
              <a:ext cx="1108586" cy="906427"/>
            </a:xfrm>
            <a:prstGeom prst="straightConnector1">
              <a:avLst/>
            </a:prstGeom>
            <a:solidFill>
              <a:srgbClr val="FF0000"/>
            </a:solidFill>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BB0733E6-4BD7-8F4A-9505-E48C6EE57679}"/>
                  </a:ext>
                </a:extLst>
              </p:cNvPr>
              <p:cNvSpPr txBox="1"/>
              <p:nvPr/>
            </p:nvSpPr>
            <p:spPr>
              <a:xfrm>
                <a:off x="3000051" y="2772304"/>
                <a:ext cx="1449692" cy="4308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𝑤</m:t>
                          </m:r>
                        </m:e>
                        <m:sub>
                          <m:r>
                            <a:rPr lang="en-US" sz="2200" b="0" i="1" smtClean="0">
                              <a:latin typeface="Cambria Math" panose="02040503050406030204" pitchFamily="18" charset="0"/>
                            </a:rPr>
                            <m:t>1</m:t>
                          </m:r>
                        </m:sub>
                      </m:sSub>
                      <m:r>
                        <a:rPr lang="en-US" sz="2200" b="0" i="1" smtClean="0">
                          <a:latin typeface="Cambria Math" panose="02040503050406030204" pitchFamily="18" charset="0"/>
                        </a:rPr>
                        <m:t>=0.10</m:t>
                      </m:r>
                    </m:oMath>
                  </m:oMathPara>
                </a14:m>
                <a:endParaRPr lang="en-US" sz="2200" dirty="0"/>
              </a:p>
            </p:txBody>
          </p:sp>
        </mc:Choice>
        <mc:Fallback xmlns="">
          <p:sp>
            <p:nvSpPr>
              <p:cNvPr id="28" name="TextBox 27">
                <a:extLst>
                  <a:ext uri="{FF2B5EF4-FFF2-40B4-BE49-F238E27FC236}">
                    <a16:creationId xmlns:a16="http://schemas.microsoft.com/office/drawing/2014/main" id="{BB0733E6-4BD7-8F4A-9505-E48C6EE57679}"/>
                  </a:ext>
                </a:extLst>
              </p:cNvPr>
              <p:cNvSpPr txBox="1">
                <a:spLocks noRot="1" noChangeAspect="1" noMove="1" noResize="1" noEditPoints="1" noAdjustHandles="1" noChangeArrowheads="1" noChangeShapeType="1" noTextEdit="1"/>
              </p:cNvSpPr>
              <p:nvPr/>
            </p:nvSpPr>
            <p:spPr>
              <a:xfrm>
                <a:off x="3000051" y="2772304"/>
                <a:ext cx="1449692" cy="430887"/>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26C39DDA-A519-4D4F-A47D-D40ADAB1EF70}"/>
                  </a:ext>
                </a:extLst>
              </p:cNvPr>
              <p:cNvSpPr txBox="1"/>
              <p:nvPr/>
            </p:nvSpPr>
            <p:spPr>
              <a:xfrm>
                <a:off x="2988090" y="5125918"/>
                <a:ext cx="1239698" cy="430887"/>
              </a:xfrm>
              <a:prstGeom prst="rect">
                <a:avLst/>
              </a:prstGeom>
              <a:noFill/>
            </p:spPr>
            <p:txBody>
              <a:bodyPr wrap="none" rtlCol="0">
                <a:spAutoFit/>
              </a:bodyPr>
              <a:lstStyle/>
              <a:p>
                <a14:m>
                  <m:oMath xmlns:m="http://schemas.openxmlformats.org/officeDocument/2006/math">
                    <m:sSub>
                      <m:sSubPr>
                        <m:ctrlPr>
                          <a:rPr lang="en-US" sz="2200" b="0" i="1" smtClean="0">
                            <a:latin typeface="Cambria Math" panose="02040503050406030204" pitchFamily="18" charset="0"/>
                            <a:ea typeface="Cambria Math" panose="02040503050406030204" pitchFamily="18" charset="0"/>
                          </a:rPr>
                        </m:ctrlPr>
                      </m:sSubPr>
                      <m:e>
                        <m:r>
                          <a:rPr lang="en-US" sz="2200" b="0" i="1" smtClean="0">
                            <a:latin typeface="Cambria Math" panose="02040503050406030204" pitchFamily="18" charset="0"/>
                            <a:ea typeface="Cambria Math" panose="02040503050406030204" pitchFamily="18" charset="0"/>
                          </a:rPr>
                          <m:t>𝑤</m:t>
                        </m:r>
                      </m:e>
                      <m:sub>
                        <m:r>
                          <a:rPr lang="en-US" sz="2200" b="0" i="1" smtClean="0">
                            <a:latin typeface="Cambria Math" panose="02040503050406030204" pitchFamily="18" charset="0"/>
                            <a:ea typeface="Cambria Math" panose="02040503050406030204" pitchFamily="18" charset="0"/>
                          </a:rPr>
                          <m:t>4</m:t>
                        </m:r>
                      </m:sub>
                    </m:sSub>
                  </m:oMath>
                </a14:m>
                <a:r>
                  <a:rPr lang="en-US" sz="2200" dirty="0">
                    <a:latin typeface="Cambria Math" panose="02040503050406030204" pitchFamily="18" charset="0"/>
                    <a:ea typeface="Cambria Math" panose="02040503050406030204" pitchFamily="18" charset="0"/>
                  </a:rPr>
                  <a:t>=0.60</a:t>
                </a:r>
              </a:p>
            </p:txBody>
          </p:sp>
        </mc:Choice>
        <mc:Fallback xmlns="">
          <p:sp>
            <p:nvSpPr>
              <p:cNvPr id="29" name="TextBox 28">
                <a:extLst>
                  <a:ext uri="{FF2B5EF4-FFF2-40B4-BE49-F238E27FC236}">
                    <a16:creationId xmlns:a16="http://schemas.microsoft.com/office/drawing/2014/main" id="{26C39DDA-A519-4D4F-A47D-D40ADAB1EF70}"/>
                  </a:ext>
                </a:extLst>
              </p:cNvPr>
              <p:cNvSpPr txBox="1">
                <a:spLocks noRot="1" noChangeAspect="1" noMove="1" noResize="1" noEditPoints="1" noAdjustHandles="1" noChangeArrowheads="1" noChangeShapeType="1" noTextEdit="1"/>
              </p:cNvSpPr>
              <p:nvPr/>
            </p:nvSpPr>
            <p:spPr>
              <a:xfrm>
                <a:off x="2988090" y="5125918"/>
                <a:ext cx="1239698" cy="430887"/>
              </a:xfrm>
              <a:prstGeom prst="rect">
                <a:avLst/>
              </a:prstGeom>
              <a:blipFill>
                <a:blip r:embed="rId3"/>
                <a:stretch>
                  <a:fillRect t="-8571" r="-4040" b="-25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37663B59-496B-7949-B018-1E24CA72E070}"/>
                  </a:ext>
                </a:extLst>
              </p:cNvPr>
              <p:cNvSpPr txBox="1"/>
              <p:nvPr/>
            </p:nvSpPr>
            <p:spPr>
              <a:xfrm>
                <a:off x="6698499" y="3201761"/>
                <a:ext cx="1373261" cy="430887"/>
              </a:xfrm>
              <a:prstGeom prst="rect">
                <a:avLst/>
              </a:prstGeom>
              <a:noFill/>
            </p:spPr>
            <p:txBody>
              <a:bodyPr wrap="none" rtlCol="0">
                <a:spAutoFit/>
              </a:bodyPr>
              <a:lstStyle/>
              <a:p>
                <a14:m>
                  <m:oMath xmlns:m="http://schemas.openxmlformats.org/officeDocument/2006/math">
                    <m:sSub>
                      <m:sSubPr>
                        <m:ctrlPr>
                          <a:rPr lang="en-US" sz="2200" b="0" i="1" smtClean="0">
                            <a:latin typeface="Cambria Math" panose="02040503050406030204" pitchFamily="18" charset="0"/>
                            <a:ea typeface="Cambria Math" panose="02040503050406030204" pitchFamily="18" charset="0"/>
                          </a:rPr>
                        </m:ctrlPr>
                      </m:sSubPr>
                      <m:e>
                        <m:r>
                          <a:rPr lang="en-US" sz="2200" b="0" i="1" smtClean="0">
                            <a:latin typeface="Cambria Math" panose="02040503050406030204" pitchFamily="18" charset="0"/>
                            <a:ea typeface="Cambria Math" panose="02040503050406030204" pitchFamily="18" charset="0"/>
                          </a:rPr>
                          <m:t>𝑤</m:t>
                        </m:r>
                      </m:e>
                      <m:sub>
                        <m:r>
                          <a:rPr lang="en-US" sz="2200" b="0" i="1" smtClean="0">
                            <a:latin typeface="Cambria Math" panose="02040503050406030204" pitchFamily="18" charset="0"/>
                            <a:ea typeface="Cambria Math" panose="02040503050406030204" pitchFamily="18" charset="0"/>
                          </a:rPr>
                          <m:t>5</m:t>
                        </m:r>
                      </m:sub>
                    </m:sSub>
                  </m:oMath>
                </a14:m>
                <a:r>
                  <a:rPr lang="en-US" sz="2200" dirty="0">
                    <a:latin typeface="Cambria Math" panose="02040503050406030204" pitchFamily="18" charset="0"/>
                    <a:ea typeface="Cambria Math" panose="02040503050406030204" pitchFamily="18" charset="0"/>
                  </a:rPr>
                  <a:t> = 0.27</a:t>
                </a:r>
              </a:p>
            </p:txBody>
          </p:sp>
        </mc:Choice>
        <mc:Fallback xmlns="">
          <p:sp>
            <p:nvSpPr>
              <p:cNvPr id="32" name="TextBox 31">
                <a:extLst>
                  <a:ext uri="{FF2B5EF4-FFF2-40B4-BE49-F238E27FC236}">
                    <a16:creationId xmlns:a16="http://schemas.microsoft.com/office/drawing/2014/main" id="{37663B59-496B-7949-B018-1E24CA72E070}"/>
                  </a:ext>
                </a:extLst>
              </p:cNvPr>
              <p:cNvSpPr txBox="1">
                <a:spLocks noRot="1" noChangeAspect="1" noMove="1" noResize="1" noEditPoints="1" noAdjustHandles="1" noChangeArrowheads="1" noChangeShapeType="1" noTextEdit="1"/>
              </p:cNvSpPr>
              <p:nvPr/>
            </p:nvSpPr>
            <p:spPr>
              <a:xfrm>
                <a:off x="6698499" y="3201761"/>
                <a:ext cx="1373261" cy="430887"/>
              </a:xfrm>
              <a:prstGeom prst="rect">
                <a:avLst/>
              </a:prstGeom>
              <a:blipFill>
                <a:blip r:embed="rId4"/>
                <a:stretch>
                  <a:fillRect t="-8824" r="-3636" b="-2941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C68DF134-F471-7946-A598-A6E86653C083}"/>
                  </a:ext>
                </a:extLst>
              </p:cNvPr>
              <p:cNvSpPr txBox="1"/>
              <p:nvPr/>
            </p:nvSpPr>
            <p:spPr>
              <a:xfrm>
                <a:off x="6698499" y="4778776"/>
                <a:ext cx="1456232" cy="4308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𝑤</m:t>
                          </m:r>
                        </m:e>
                        <m:sub>
                          <m:r>
                            <a:rPr lang="en-US" sz="2200" b="0" i="1" smtClean="0">
                              <a:latin typeface="Cambria Math" panose="02040503050406030204" pitchFamily="18" charset="0"/>
                            </a:rPr>
                            <m:t>6</m:t>
                          </m:r>
                        </m:sub>
                      </m:sSub>
                      <m:r>
                        <a:rPr lang="en-US" sz="2200" b="0" i="1" smtClean="0">
                          <a:latin typeface="Cambria Math" panose="02040503050406030204" pitchFamily="18" charset="0"/>
                        </a:rPr>
                        <m:t>=</m:t>
                      </m:r>
                      <m:r>
                        <a:rPr lang="en-US" sz="2200" b="0" i="1" smtClean="0">
                          <a:solidFill>
                            <a:schemeClr val="tx1"/>
                          </a:solidFill>
                          <a:latin typeface="Cambria Math" panose="02040503050406030204" pitchFamily="18" charset="0"/>
                        </a:rPr>
                        <m:t>0.87</m:t>
                      </m:r>
                    </m:oMath>
                  </m:oMathPara>
                </a14:m>
                <a:endParaRPr lang="en-US" sz="2200" dirty="0"/>
              </a:p>
            </p:txBody>
          </p:sp>
        </mc:Choice>
        <mc:Fallback xmlns="">
          <p:sp>
            <p:nvSpPr>
              <p:cNvPr id="33" name="TextBox 32">
                <a:extLst>
                  <a:ext uri="{FF2B5EF4-FFF2-40B4-BE49-F238E27FC236}">
                    <a16:creationId xmlns:a16="http://schemas.microsoft.com/office/drawing/2014/main" id="{C68DF134-F471-7946-A598-A6E86653C083}"/>
                  </a:ext>
                </a:extLst>
              </p:cNvPr>
              <p:cNvSpPr txBox="1">
                <a:spLocks noRot="1" noChangeAspect="1" noMove="1" noResize="1" noEditPoints="1" noAdjustHandles="1" noChangeArrowheads="1" noChangeShapeType="1" noTextEdit="1"/>
              </p:cNvSpPr>
              <p:nvPr/>
            </p:nvSpPr>
            <p:spPr>
              <a:xfrm>
                <a:off x="6698499" y="4778776"/>
                <a:ext cx="1456232" cy="430887"/>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Content Placeholder 2">
                <a:extLst>
                  <a:ext uri="{FF2B5EF4-FFF2-40B4-BE49-F238E27FC236}">
                    <a16:creationId xmlns:a16="http://schemas.microsoft.com/office/drawing/2014/main" id="{9EDBD7F6-A329-774F-8090-73CBB6B6EE1A}"/>
                  </a:ext>
                </a:extLst>
              </p:cNvPr>
              <p:cNvSpPr txBox="1">
                <a:spLocks/>
              </p:cNvSpPr>
              <p:nvPr/>
            </p:nvSpPr>
            <p:spPr>
              <a:xfrm>
                <a:off x="5953987" y="2513578"/>
                <a:ext cx="878543" cy="49127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b="0" i="1" dirty="0" smtClean="0">
                              <a:solidFill>
                                <a:schemeClr val="tx1"/>
                              </a:solidFill>
                              <a:latin typeface="Cambria Math" panose="02040503050406030204" pitchFamily="18" charset="0"/>
                            </a:rPr>
                          </m:ctrlPr>
                        </m:sSubPr>
                        <m:e>
                          <m:r>
                            <a:rPr lang="en-US" i="1" dirty="0" smtClean="0">
                              <a:solidFill>
                                <a:schemeClr val="tx1"/>
                              </a:solidFill>
                              <a:latin typeface="Cambria Math" panose="02040503050406030204" pitchFamily="18" charset="0"/>
                            </a:rPr>
                            <m:t>𝐻</m:t>
                          </m:r>
                        </m:e>
                        <m:sub>
                          <m:r>
                            <a:rPr lang="en-US" i="1" dirty="0" smtClean="0">
                              <a:solidFill>
                                <a:schemeClr val="tx1"/>
                              </a:solidFill>
                              <a:latin typeface="Cambria Math" panose="02040503050406030204" pitchFamily="18" charset="0"/>
                            </a:rPr>
                            <m:t>1</m:t>
                          </m:r>
                        </m:sub>
                      </m:sSub>
                    </m:oMath>
                  </m:oMathPara>
                </a14:m>
                <a:endParaRPr lang="en-US" dirty="0"/>
              </a:p>
            </p:txBody>
          </p:sp>
        </mc:Choice>
        <mc:Fallback xmlns="">
          <p:sp>
            <p:nvSpPr>
              <p:cNvPr id="34" name="Content Placeholder 2">
                <a:extLst>
                  <a:ext uri="{FF2B5EF4-FFF2-40B4-BE49-F238E27FC236}">
                    <a16:creationId xmlns:a16="http://schemas.microsoft.com/office/drawing/2014/main" id="{9EDBD7F6-A329-774F-8090-73CBB6B6EE1A}"/>
                  </a:ext>
                </a:extLst>
              </p:cNvPr>
              <p:cNvSpPr txBox="1">
                <a:spLocks noRot="1" noChangeAspect="1" noMove="1" noResize="1" noEditPoints="1" noAdjustHandles="1" noChangeArrowheads="1" noChangeShapeType="1" noTextEdit="1"/>
              </p:cNvSpPr>
              <p:nvPr/>
            </p:nvSpPr>
            <p:spPr>
              <a:xfrm>
                <a:off x="5953987" y="2513578"/>
                <a:ext cx="878543" cy="491270"/>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Content Placeholder 2">
                <a:extLst>
                  <a:ext uri="{FF2B5EF4-FFF2-40B4-BE49-F238E27FC236}">
                    <a16:creationId xmlns:a16="http://schemas.microsoft.com/office/drawing/2014/main" id="{9D8CC347-2FA3-E24F-9CB3-9A70A2102FC0}"/>
                  </a:ext>
                </a:extLst>
              </p:cNvPr>
              <p:cNvSpPr txBox="1">
                <a:spLocks/>
              </p:cNvSpPr>
              <p:nvPr/>
            </p:nvSpPr>
            <p:spPr>
              <a:xfrm>
                <a:off x="5875254" y="4260448"/>
                <a:ext cx="878543" cy="49127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b="0" i="1" dirty="0" smtClean="0">
                              <a:solidFill>
                                <a:schemeClr val="tx1"/>
                              </a:solidFill>
                              <a:latin typeface="Cambria Math" panose="02040503050406030204" pitchFamily="18" charset="0"/>
                            </a:rPr>
                          </m:ctrlPr>
                        </m:sSubPr>
                        <m:e>
                          <m:r>
                            <a:rPr lang="en-US" i="1" dirty="0" smtClean="0">
                              <a:solidFill>
                                <a:schemeClr val="tx1"/>
                              </a:solidFill>
                              <a:latin typeface="Cambria Math" panose="02040503050406030204" pitchFamily="18" charset="0"/>
                            </a:rPr>
                            <m:t>𝐻</m:t>
                          </m:r>
                        </m:e>
                        <m:sub>
                          <m:r>
                            <a:rPr lang="en-US" b="0" i="1" dirty="0" smtClean="0">
                              <a:solidFill>
                                <a:schemeClr val="tx1"/>
                              </a:solidFill>
                              <a:latin typeface="Cambria Math" panose="02040503050406030204" pitchFamily="18" charset="0"/>
                            </a:rPr>
                            <m:t>2</m:t>
                          </m:r>
                        </m:sub>
                      </m:sSub>
                    </m:oMath>
                  </m:oMathPara>
                </a14:m>
                <a:endParaRPr lang="en-US" dirty="0"/>
              </a:p>
            </p:txBody>
          </p:sp>
        </mc:Choice>
        <mc:Fallback xmlns="">
          <p:sp>
            <p:nvSpPr>
              <p:cNvPr id="35" name="Content Placeholder 2">
                <a:extLst>
                  <a:ext uri="{FF2B5EF4-FFF2-40B4-BE49-F238E27FC236}">
                    <a16:creationId xmlns:a16="http://schemas.microsoft.com/office/drawing/2014/main" id="{9D8CC347-2FA3-E24F-9CB3-9A70A2102FC0}"/>
                  </a:ext>
                </a:extLst>
              </p:cNvPr>
              <p:cNvSpPr txBox="1">
                <a:spLocks noRot="1" noChangeAspect="1" noMove="1" noResize="1" noEditPoints="1" noAdjustHandles="1" noChangeArrowheads="1" noChangeShapeType="1" noTextEdit="1"/>
              </p:cNvSpPr>
              <p:nvPr/>
            </p:nvSpPr>
            <p:spPr>
              <a:xfrm>
                <a:off x="5875254" y="4260448"/>
                <a:ext cx="878543" cy="491270"/>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Content Placeholder 2">
                <a:extLst>
                  <a:ext uri="{FF2B5EF4-FFF2-40B4-BE49-F238E27FC236}">
                    <a16:creationId xmlns:a16="http://schemas.microsoft.com/office/drawing/2014/main" id="{A3511906-2F34-2B4E-898C-BF187B86B7A7}"/>
                  </a:ext>
                </a:extLst>
              </p:cNvPr>
              <p:cNvSpPr txBox="1">
                <a:spLocks/>
              </p:cNvSpPr>
              <p:nvPr/>
            </p:nvSpPr>
            <p:spPr>
              <a:xfrm>
                <a:off x="9087294" y="3314198"/>
                <a:ext cx="878543" cy="49127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b="0" i="1" dirty="0" smtClean="0">
                              <a:solidFill>
                                <a:schemeClr val="tx1"/>
                              </a:solidFill>
                              <a:latin typeface="Cambria Math" panose="02040503050406030204" pitchFamily="18" charset="0"/>
                            </a:rPr>
                          </m:ctrlPr>
                        </m:sSubPr>
                        <m:e>
                          <m:r>
                            <a:rPr lang="en-US" b="0" i="1" dirty="0" smtClean="0">
                              <a:solidFill>
                                <a:schemeClr val="tx1"/>
                              </a:solidFill>
                              <a:latin typeface="Cambria Math" panose="02040503050406030204" pitchFamily="18" charset="0"/>
                            </a:rPr>
                            <m:t>𝑂</m:t>
                          </m:r>
                        </m:e>
                        <m:sub>
                          <m:r>
                            <a:rPr lang="en-US" i="1" dirty="0" smtClean="0">
                              <a:solidFill>
                                <a:schemeClr val="tx1"/>
                              </a:solidFill>
                              <a:latin typeface="Cambria Math" panose="02040503050406030204" pitchFamily="18" charset="0"/>
                            </a:rPr>
                            <m:t>1</m:t>
                          </m:r>
                        </m:sub>
                      </m:sSub>
                    </m:oMath>
                  </m:oMathPara>
                </a14:m>
                <a:endParaRPr lang="en-US" dirty="0"/>
              </a:p>
            </p:txBody>
          </p:sp>
        </mc:Choice>
        <mc:Fallback xmlns="">
          <p:sp>
            <p:nvSpPr>
              <p:cNvPr id="36" name="Content Placeholder 2">
                <a:extLst>
                  <a:ext uri="{FF2B5EF4-FFF2-40B4-BE49-F238E27FC236}">
                    <a16:creationId xmlns:a16="http://schemas.microsoft.com/office/drawing/2014/main" id="{A3511906-2F34-2B4E-898C-BF187B86B7A7}"/>
                  </a:ext>
                </a:extLst>
              </p:cNvPr>
              <p:cNvSpPr txBox="1">
                <a:spLocks noRot="1" noChangeAspect="1" noMove="1" noResize="1" noEditPoints="1" noAdjustHandles="1" noChangeArrowheads="1" noChangeShapeType="1" noTextEdit="1"/>
              </p:cNvSpPr>
              <p:nvPr/>
            </p:nvSpPr>
            <p:spPr>
              <a:xfrm>
                <a:off x="9087294" y="3314198"/>
                <a:ext cx="878543" cy="491270"/>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Content Placeholder 2">
                <a:extLst>
                  <a:ext uri="{FF2B5EF4-FFF2-40B4-BE49-F238E27FC236}">
                    <a16:creationId xmlns:a16="http://schemas.microsoft.com/office/drawing/2014/main" id="{E6FE47F3-203E-1C4C-BBDE-FEE31023C960}"/>
                  </a:ext>
                </a:extLst>
              </p:cNvPr>
              <p:cNvSpPr txBox="1">
                <a:spLocks/>
              </p:cNvSpPr>
              <p:nvPr/>
            </p:nvSpPr>
            <p:spPr>
              <a:xfrm>
                <a:off x="460243" y="2972616"/>
                <a:ext cx="878543" cy="49127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𝐼</m:t>
                          </m:r>
                        </m:e>
                        <m:sub>
                          <m:r>
                            <a:rPr lang="en-US" i="1" dirty="0" smtClean="0">
                              <a:latin typeface="Cambria Math" panose="02040503050406030204" pitchFamily="18" charset="0"/>
                            </a:rPr>
                            <m:t>1</m:t>
                          </m:r>
                        </m:sub>
                      </m:sSub>
                    </m:oMath>
                  </m:oMathPara>
                </a14:m>
                <a:endParaRPr lang="en-US" dirty="0"/>
              </a:p>
            </p:txBody>
          </p:sp>
        </mc:Choice>
        <mc:Fallback xmlns="">
          <p:sp>
            <p:nvSpPr>
              <p:cNvPr id="37" name="Content Placeholder 2">
                <a:extLst>
                  <a:ext uri="{FF2B5EF4-FFF2-40B4-BE49-F238E27FC236}">
                    <a16:creationId xmlns:a16="http://schemas.microsoft.com/office/drawing/2014/main" id="{E6FE47F3-203E-1C4C-BBDE-FEE31023C960}"/>
                  </a:ext>
                </a:extLst>
              </p:cNvPr>
              <p:cNvSpPr txBox="1">
                <a:spLocks noRot="1" noChangeAspect="1" noMove="1" noResize="1" noEditPoints="1" noAdjustHandles="1" noChangeArrowheads="1" noChangeShapeType="1" noTextEdit="1"/>
              </p:cNvSpPr>
              <p:nvPr/>
            </p:nvSpPr>
            <p:spPr>
              <a:xfrm>
                <a:off x="460243" y="2972616"/>
                <a:ext cx="878543" cy="491270"/>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Content Placeholder 2">
                <a:extLst>
                  <a:ext uri="{FF2B5EF4-FFF2-40B4-BE49-F238E27FC236}">
                    <a16:creationId xmlns:a16="http://schemas.microsoft.com/office/drawing/2014/main" id="{8DDE642B-DD9F-594F-96A3-C488EC8620DC}"/>
                  </a:ext>
                </a:extLst>
              </p:cNvPr>
              <p:cNvSpPr txBox="1">
                <a:spLocks/>
              </p:cNvSpPr>
              <p:nvPr/>
            </p:nvSpPr>
            <p:spPr>
              <a:xfrm>
                <a:off x="460243" y="4873766"/>
                <a:ext cx="878543" cy="49127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𝐼</m:t>
                          </m:r>
                        </m:e>
                        <m:sub>
                          <m:r>
                            <a:rPr lang="en-US" i="1" dirty="0" smtClean="0">
                              <a:latin typeface="Cambria Math" panose="02040503050406030204" pitchFamily="18" charset="0"/>
                            </a:rPr>
                            <m:t>2</m:t>
                          </m:r>
                        </m:sub>
                      </m:sSub>
                    </m:oMath>
                  </m:oMathPara>
                </a14:m>
                <a:endParaRPr lang="en-US" dirty="0"/>
              </a:p>
            </p:txBody>
          </p:sp>
        </mc:Choice>
        <mc:Fallback xmlns="">
          <p:sp>
            <p:nvSpPr>
              <p:cNvPr id="38" name="Content Placeholder 2">
                <a:extLst>
                  <a:ext uri="{FF2B5EF4-FFF2-40B4-BE49-F238E27FC236}">
                    <a16:creationId xmlns:a16="http://schemas.microsoft.com/office/drawing/2014/main" id="{8DDE642B-DD9F-594F-96A3-C488EC8620DC}"/>
                  </a:ext>
                </a:extLst>
              </p:cNvPr>
              <p:cNvSpPr txBox="1">
                <a:spLocks noRot="1" noChangeAspect="1" noMove="1" noResize="1" noEditPoints="1" noAdjustHandles="1" noChangeArrowheads="1" noChangeShapeType="1" noTextEdit="1"/>
              </p:cNvSpPr>
              <p:nvPr/>
            </p:nvSpPr>
            <p:spPr>
              <a:xfrm>
                <a:off x="460243" y="4873766"/>
                <a:ext cx="878543" cy="491270"/>
              </a:xfrm>
              <a:prstGeom prst="rect">
                <a:avLst/>
              </a:prstGeom>
              <a:blipFill>
                <a:blip r:embed="rId10"/>
                <a:stretch>
                  <a:fillRect/>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F3B050E5-10C6-794C-BDCC-F074D043D9DF}"/>
              </a:ext>
            </a:extLst>
          </p:cNvPr>
          <p:cNvSpPr txBox="1"/>
          <p:nvPr/>
        </p:nvSpPr>
        <p:spPr>
          <a:xfrm>
            <a:off x="531729" y="1227639"/>
            <a:ext cx="10687050" cy="830997"/>
          </a:xfrm>
          <a:prstGeom prst="rect">
            <a:avLst/>
          </a:prstGeom>
          <a:noFill/>
        </p:spPr>
        <p:txBody>
          <a:bodyPr wrap="square" rtlCol="0">
            <a:spAutoFit/>
          </a:bodyPr>
          <a:lstStyle/>
          <a:p>
            <a:r>
              <a:rPr lang="en-US" sz="2400" dirty="0">
                <a:latin typeface="Helvetica" pitchFamily="2" charset="0"/>
              </a:rPr>
              <a:t>Remember, you adjust the weight of the edge by the error of its child node weighted by the activation function output of the parent node.</a:t>
            </a:r>
          </a:p>
        </p:txBody>
      </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2644A6DB-99F0-164F-9D11-5E4655BA3F62}"/>
                  </a:ext>
                </a:extLst>
              </p:cNvPr>
              <p:cNvSpPr txBox="1"/>
              <p:nvPr/>
            </p:nvSpPr>
            <p:spPr>
              <a:xfrm>
                <a:off x="2170322" y="3686558"/>
                <a:ext cx="1456232" cy="4308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𝑤</m:t>
                          </m:r>
                        </m:e>
                        <m:sub>
                          <m:r>
                            <a:rPr lang="en-US" sz="2200" b="0" i="1" smtClean="0">
                              <a:latin typeface="Cambria Math" panose="02040503050406030204" pitchFamily="18" charset="0"/>
                            </a:rPr>
                            <m:t>2</m:t>
                          </m:r>
                        </m:sub>
                      </m:sSub>
                      <m:r>
                        <a:rPr lang="en-US" sz="2200" b="0" i="1" smtClean="0">
                          <a:latin typeface="Cambria Math" panose="02040503050406030204" pitchFamily="18" charset="0"/>
                        </a:rPr>
                        <m:t>=0.40</m:t>
                      </m:r>
                    </m:oMath>
                  </m:oMathPara>
                </a14:m>
                <a:endParaRPr lang="en-US" sz="2200" dirty="0"/>
              </a:p>
            </p:txBody>
          </p:sp>
        </mc:Choice>
        <mc:Fallback xmlns="">
          <p:sp>
            <p:nvSpPr>
              <p:cNvPr id="39" name="TextBox 38">
                <a:extLst>
                  <a:ext uri="{FF2B5EF4-FFF2-40B4-BE49-F238E27FC236}">
                    <a16:creationId xmlns:a16="http://schemas.microsoft.com/office/drawing/2014/main" id="{2644A6DB-99F0-164F-9D11-5E4655BA3F62}"/>
                  </a:ext>
                </a:extLst>
              </p:cNvPr>
              <p:cNvSpPr txBox="1">
                <a:spLocks noRot="1" noChangeAspect="1" noMove="1" noResize="1" noEditPoints="1" noAdjustHandles="1" noChangeArrowheads="1" noChangeShapeType="1" noTextEdit="1"/>
              </p:cNvSpPr>
              <p:nvPr/>
            </p:nvSpPr>
            <p:spPr>
              <a:xfrm>
                <a:off x="2170322" y="3686558"/>
                <a:ext cx="1456232" cy="430887"/>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3E3B7B50-ABF0-0245-BBC9-874F739BB847}"/>
                  </a:ext>
                </a:extLst>
              </p:cNvPr>
              <p:cNvSpPr txBox="1"/>
              <p:nvPr/>
            </p:nvSpPr>
            <p:spPr>
              <a:xfrm>
                <a:off x="2386565" y="4244592"/>
                <a:ext cx="1248227" cy="430887"/>
              </a:xfrm>
              <a:prstGeom prst="rect">
                <a:avLst/>
              </a:prstGeom>
              <a:noFill/>
            </p:spPr>
            <p:txBody>
              <a:bodyPr wrap="none" rtlCol="0">
                <a:spAutoFit/>
              </a:bodyPr>
              <a:lstStyle/>
              <a:p>
                <a14:m>
                  <m:oMath xmlns:m="http://schemas.openxmlformats.org/officeDocument/2006/math">
                    <m:sSub>
                      <m:sSubPr>
                        <m:ctrlPr>
                          <a:rPr lang="en-US" sz="2200" b="0" i="1" smtClean="0">
                            <a:latin typeface="Cambria Math" panose="02040503050406030204" pitchFamily="18" charset="0"/>
                            <a:ea typeface="Cambria Math" panose="02040503050406030204" pitchFamily="18" charset="0"/>
                          </a:rPr>
                        </m:ctrlPr>
                      </m:sSubPr>
                      <m:e>
                        <m:r>
                          <a:rPr lang="en-US" sz="2200" b="0" i="1" smtClean="0">
                            <a:latin typeface="Cambria Math" panose="02040503050406030204" pitchFamily="18" charset="0"/>
                            <a:ea typeface="Cambria Math" panose="02040503050406030204" pitchFamily="18" charset="0"/>
                          </a:rPr>
                          <m:t>𝑤</m:t>
                        </m:r>
                      </m:e>
                      <m:sub>
                        <m:r>
                          <a:rPr lang="en-US" sz="2200" b="0" i="1" smtClean="0">
                            <a:latin typeface="Cambria Math" panose="02040503050406030204" pitchFamily="18" charset="0"/>
                            <a:ea typeface="Cambria Math" panose="02040503050406030204" pitchFamily="18" charset="0"/>
                          </a:rPr>
                          <m:t>3</m:t>
                        </m:r>
                      </m:sub>
                    </m:sSub>
                  </m:oMath>
                </a14:m>
                <a:r>
                  <a:rPr lang="en-US" sz="2200" dirty="0">
                    <a:latin typeface="Cambria Math" panose="02040503050406030204" pitchFamily="18" charset="0"/>
                    <a:ea typeface="Cambria Math" panose="02040503050406030204" pitchFamily="18" charset="0"/>
                  </a:rPr>
                  <a:t>=0.80</a:t>
                </a:r>
              </a:p>
            </p:txBody>
          </p:sp>
        </mc:Choice>
        <mc:Fallback xmlns="">
          <p:sp>
            <p:nvSpPr>
              <p:cNvPr id="40" name="TextBox 39">
                <a:extLst>
                  <a:ext uri="{FF2B5EF4-FFF2-40B4-BE49-F238E27FC236}">
                    <a16:creationId xmlns:a16="http://schemas.microsoft.com/office/drawing/2014/main" id="{3E3B7B50-ABF0-0245-BBC9-874F739BB847}"/>
                  </a:ext>
                </a:extLst>
              </p:cNvPr>
              <p:cNvSpPr txBox="1">
                <a:spLocks noRot="1" noChangeAspect="1" noMove="1" noResize="1" noEditPoints="1" noAdjustHandles="1" noChangeArrowheads="1" noChangeShapeType="1" noTextEdit="1"/>
              </p:cNvSpPr>
              <p:nvPr/>
            </p:nvSpPr>
            <p:spPr>
              <a:xfrm>
                <a:off x="2386565" y="4244592"/>
                <a:ext cx="1248227" cy="430887"/>
              </a:xfrm>
              <a:prstGeom prst="rect">
                <a:avLst/>
              </a:prstGeom>
              <a:blipFill>
                <a:blip r:embed="rId12"/>
                <a:stretch>
                  <a:fillRect t="-5714" r="-5051" b="-28571"/>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3019BCD4-233D-B946-A188-285CAD19A19B}"/>
              </a:ext>
            </a:extLst>
          </p:cNvPr>
          <p:cNvSpPr txBox="1"/>
          <p:nvPr/>
        </p:nvSpPr>
        <p:spPr>
          <a:xfrm>
            <a:off x="9526565" y="4092274"/>
            <a:ext cx="1305935" cy="369332"/>
          </a:xfrm>
          <a:prstGeom prst="rect">
            <a:avLst/>
          </a:prstGeom>
          <a:noFill/>
        </p:spPr>
        <p:txBody>
          <a:bodyPr wrap="none" rtlCol="0">
            <a:spAutoFit/>
          </a:bodyPr>
          <a:lstStyle/>
          <a:p>
            <a:r>
              <a:rPr lang="en-US" dirty="0">
                <a:latin typeface="Helvetica" pitchFamily="2" charset="0"/>
              </a:rPr>
              <a:t>Target: 0.5</a:t>
            </a: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D3366970-6B92-2549-8087-A552EA490BE5}"/>
                  </a:ext>
                </a:extLst>
              </p:cNvPr>
              <p:cNvSpPr txBox="1"/>
              <p:nvPr/>
            </p:nvSpPr>
            <p:spPr>
              <a:xfrm>
                <a:off x="9123117" y="4664253"/>
                <a:ext cx="2220608"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sz="2400" b="0" i="0" smtClean="0">
                          <a:solidFill>
                            <a:schemeClr val="tx1"/>
                          </a:solidFill>
                          <a:latin typeface="Cambria Math" panose="02040503050406030204" pitchFamily="18" charset="0"/>
                        </a:rPr>
                        <m:t>Δ</m:t>
                      </m:r>
                      <m:d>
                        <m:dPr>
                          <m:ctrlPr>
                            <a:rPr lang="en-US" sz="2400" b="0" i="1" smtClean="0">
                              <a:solidFill>
                                <a:schemeClr val="tx1"/>
                              </a:solidFill>
                              <a:latin typeface="Cambria Math" panose="02040503050406030204" pitchFamily="18" charset="0"/>
                            </a:rPr>
                          </m:ctrlPr>
                        </m:dPr>
                        <m:e>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𝑂</m:t>
                              </m:r>
                            </m:e>
                            <m:sub>
                              <m:r>
                                <a:rPr lang="en-US" sz="2400" b="0" i="1" smtClean="0">
                                  <a:solidFill>
                                    <a:schemeClr val="tx1"/>
                                  </a:solidFill>
                                  <a:latin typeface="Cambria Math" panose="02040503050406030204" pitchFamily="18" charset="0"/>
                                </a:rPr>
                                <m:t>1</m:t>
                              </m:r>
                            </m:sub>
                          </m:sSub>
                        </m:e>
                      </m:d>
                      <m:r>
                        <a:rPr lang="en-US" sz="2400" b="0" i="1" smtClean="0">
                          <a:solidFill>
                            <a:schemeClr val="tx1"/>
                          </a:solidFill>
                          <a:latin typeface="Cambria Math" panose="02040503050406030204" pitchFamily="18" charset="0"/>
                        </a:rPr>
                        <m:t>≈−0.04</m:t>
                      </m:r>
                    </m:oMath>
                  </m:oMathPara>
                </a14:m>
                <a:endParaRPr lang="en-US" sz="2400" dirty="0">
                  <a:solidFill>
                    <a:schemeClr val="tx1"/>
                  </a:solidFill>
                </a:endParaRPr>
              </a:p>
            </p:txBody>
          </p:sp>
        </mc:Choice>
        <mc:Fallback xmlns="">
          <p:sp>
            <p:nvSpPr>
              <p:cNvPr id="30" name="TextBox 29">
                <a:extLst>
                  <a:ext uri="{FF2B5EF4-FFF2-40B4-BE49-F238E27FC236}">
                    <a16:creationId xmlns:a16="http://schemas.microsoft.com/office/drawing/2014/main" id="{D3366970-6B92-2549-8087-A552EA490BE5}"/>
                  </a:ext>
                </a:extLst>
              </p:cNvPr>
              <p:cNvSpPr txBox="1">
                <a:spLocks noRot="1" noChangeAspect="1" noMove="1" noResize="1" noEditPoints="1" noAdjustHandles="1" noChangeArrowheads="1" noChangeShapeType="1" noTextEdit="1"/>
              </p:cNvSpPr>
              <p:nvPr/>
            </p:nvSpPr>
            <p:spPr>
              <a:xfrm>
                <a:off x="9123117" y="4664253"/>
                <a:ext cx="2220608" cy="461665"/>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07EF3692-CBAA-9143-8F98-B69CC39827AE}"/>
                  </a:ext>
                </a:extLst>
              </p:cNvPr>
              <p:cNvSpPr txBox="1"/>
              <p:nvPr/>
            </p:nvSpPr>
            <p:spPr>
              <a:xfrm>
                <a:off x="4575529" y="2111433"/>
                <a:ext cx="2402068"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sz="2400" b="0" i="0" smtClean="0">
                          <a:solidFill>
                            <a:schemeClr val="tx1"/>
                          </a:solidFill>
                          <a:latin typeface="Cambria Math" panose="02040503050406030204" pitchFamily="18" charset="0"/>
                        </a:rPr>
                        <m:t>Δ</m:t>
                      </m:r>
                      <m:d>
                        <m:dPr>
                          <m:ctrlPr>
                            <a:rPr lang="en-US" sz="2400" b="0" i="1" smtClean="0">
                              <a:solidFill>
                                <a:schemeClr val="tx1"/>
                              </a:solidFill>
                              <a:latin typeface="Cambria Math" panose="02040503050406030204" pitchFamily="18" charset="0"/>
                            </a:rPr>
                          </m:ctrlPr>
                        </m:dPr>
                        <m:e>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𝐻</m:t>
                              </m:r>
                            </m:e>
                            <m:sub>
                              <m:r>
                                <a:rPr lang="en-US" sz="2400" b="0" i="1" smtClean="0">
                                  <a:solidFill>
                                    <a:schemeClr val="tx1"/>
                                  </a:solidFill>
                                  <a:latin typeface="Cambria Math" panose="02040503050406030204" pitchFamily="18" charset="0"/>
                                </a:rPr>
                                <m:t>1</m:t>
                              </m:r>
                            </m:sub>
                          </m:sSub>
                        </m:e>
                      </m:d>
                      <m:r>
                        <a:rPr lang="en-US" sz="2400" b="0" i="1" smtClean="0">
                          <a:solidFill>
                            <a:schemeClr val="tx1"/>
                          </a:solidFill>
                          <a:latin typeface="Cambria Math" panose="02040503050406030204" pitchFamily="18" charset="0"/>
                        </a:rPr>
                        <m:t>≈−0.002</m:t>
                      </m:r>
                    </m:oMath>
                  </m:oMathPara>
                </a14:m>
                <a:endParaRPr lang="en-US" sz="2400" dirty="0">
                  <a:solidFill>
                    <a:schemeClr val="tx1"/>
                  </a:solidFill>
                </a:endParaRPr>
              </a:p>
            </p:txBody>
          </p:sp>
        </mc:Choice>
        <mc:Fallback xmlns="">
          <p:sp>
            <p:nvSpPr>
              <p:cNvPr id="41" name="TextBox 40">
                <a:extLst>
                  <a:ext uri="{FF2B5EF4-FFF2-40B4-BE49-F238E27FC236}">
                    <a16:creationId xmlns:a16="http://schemas.microsoft.com/office/drawing/2014/main" id="{07EF3692-CBAA-9143-8F98-B69CC39827AE}"/>
                  </a:ext>
                </a:extLst>
              </p:cNvPr>
              <p:cNvSpPr txBox="1">
                <a:spLocks noRot="1" noChangeAspect="1" noMove="1" noResize="1" noEditPoints="1" noAdjustHandles="1" noChangeArrowheads="1" noChangeShapeType="1" noTextEdit="1"/>
              </p:cNvSpPr>
              <p:nvPr/>
            </p:nvSpPr>
            <p:spPr>
              <a:xfrm>
                <a:off x="4575529" y="2111433"/>
                <a:ext cx="2402068" cy="461665"/>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4B62A98F-635F-7D47-87F1-33BF1667591E}"/>
                  </a:ext>
                </a:extLst>
              </p:cNvPr>
              <p:cNvSpPr txBox="1"/>
              <p:nvPr/>
            </p:nvSpPr>
            <p:spPr>
              <a:xfrm>
                <a:off x="4346966" y="5794151"/>
                <a:ext cx="2402068"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sz="2400" b="0" i="0" smtClean="0">
                          <a:solidFill>
                            <a:schemeClr val="tx1"/>
                          </a:solidFill>
                          <a:latin typeface="Cambria Math" panose="02040503050406030204" pitchFamily="18" charset="0"/>
                        </a:rPr>
                        <m:t>Δ</m:t>
                      </m:r>
                      <m:d>
                        <m:dPr>
                          <m:ctrlPr>
                            <a:rPr lang="en-US" sz="2400" b="0" i="1" smtClean="0">
                              <a:solidFill>
                                <a:schemeClr val="tx1"/>
                              </a:solidFill>
                              <a:latin typeface="Cambria Math" panose="02040503050406030204" pitchFamily="18" charset="0"/>
                            </a:rPr>
                          </m:ctrlPr>
                        </m:dPr>
                        <m:e>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𝐻</m:t>
                              </m:r>
                            </m:e>
                            <m:sub>
                              <m:r>
                                <a:rPr lang="en-US" sz="2400" b="0" i="1" smtClean="0">
                                  <a:solidFill>
                                    <a:schemeClr val="tx1"/>
                                  </a:solidFill>
                                  <a:latin typeface="Cambria Math" panose="02040503050406030204" pitchFamily="18" charset="0"/>
                                </a:rPr>
                                <m:t>2</m:t>
                              </m:r>
                            </m:sub>
                          </m:sSub>
                        </m:e>
                      </m:d>
                      <m:r>
                        <a:rPr lang="en-US" sz="2400" b="0" i="1" smtClean="0">
                          <a:solidFill>
                            <a:schemeClr val="tx1"/>
                          </a:solidFill>
                          <a:latin typeface="Cambria Math" panose="02040503050406030204" pitchFamily="18" charset="0"/>
                        </a:rPr>
                        <m:t>≈−0.007</m:t>
                      </m:r>
                    </m:oMath>
                  </m:oMathPara>
                </a14:m>
                <a:endParaRPr lang="en-US" sz="2400" dirty="0">
                  <a:solidFill>
                    <a:schemeClr val="tx1"/>
                  </a:solidFill>
                </a:endParaRPr>
              </a:p>
            </p:txBody>
          </p:sp>
        </mc:Choice>
        <mc:Fallback xmlns="">
          <p:sp>
            <p:nvSpPr>
              <p:cNvPr id="31" name="TextBox 30">
                <a:extLst>
                  <a:ext uri="{FF2B5EF4-FFF2-40B4-BE49-F238E27FC236}">
                    <a16:creationId xmlns:a16="http://schemas.microsoft.com/office/drawing/2014/main" id="{4B62A98F-635F-7D47-87F1-33BF1667591E}"/>
                  </a:ext>
                </a:extLst>
              </p:cNvPr>
              <p:cNvSpPr txBox="1">
                <a:spLocks noRot="1" noChangeAspect="1" noMove="1" noResize="1" noEditPoints="1" noAdjustHandles="1" noChangeArrowheads="1" noChangeShapeType="1" noTextEdit="1"/>
              </p:cNvSpPr>
              <p:nvPr/>
            </p:nvSpPr>
            <p:spPr>
              <a:xfrm>
                <a:off x="4346966" y="5794151"/>
                <a:ext cx="2402068" cy="461665"/>
              </a:xfrm>
              <a:prstGeom prst="rect">
                <a:avLst/>
              </a:prstGeom>
              <a:blipFill>
                <a:blip r:embed="rId1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672794357"/>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a:xfrm>
            <a:off x="422536" y="27251"/>
            <a:ext cx="10058400" cy="1371600"/>
          </a:xfrm>
        </p:spPr>
        <p:txBody>
          <a:bodyPr/>
          <a:lstStyle/>
          <a:p>
            <a:r>
              <a:rPr lang="en-US" dirty="0">
                <a:latin typeface="Helvetica" pitchFamily="2" charset="0"/>
              </a:rPr>
              <a:t>Back Propagation Example</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p:txBody>
          <a:bodyPr>
            <a:normAutofit/>
          </a:bodyPr>
          <a:lstStyle/>
          <a:p>
            <a:endParaRPr lang="en-US" sz="2400" dirty="0">
              <a:latin typeface="Helvetica" pitchFamily="2" charset="0"/>
            </a:endParaRPr>
          </a:p>
          <a:p>
            <a:pPr marL="0" indent="0">
              <a:buNone/>
            </a:pPr>
            <a:endParaRPr lang="en-US" sz="2400" dirty="0">
              <a:latin typeface="Helvetica" pitchFamily="2" charset="0"/>
            </a:endParaRPr>
          </a:p>
        </p:txBody>
      </p:sp>
      <p:grpSp>
        <p:nvGrpSpPr>
          <p:cNvPr id="4" name="Group 3">
            <a:extLst>
              <a:ext uri="{FF2B5EF4-FFF2-40B4-BE49-F238E27FC236}">
                <a16:creationId xmlns:a16="http://schemas.microsoft.com/office/drawing/2014/main" id="{F2289EC0-BEE5-C54C-941C-D1D22C501FE9}"/>
              </a:ext>
            </a:extLst>
          </p:cNvPr>
          <p:cNvGrpSpPr/>
          <p:nvPr/>
        </p:nvGrpSpPr>
        <p:grpSpPr>
          <a:xfrm>
            <a:off x="1066799" y="2654306"/>
            <a:ext cx="8459767" cy="3092895"/>
            <a:chOff x="3375581" y="2991232"/>
            <a:chExt cx="4589912" cy="2034562"/>
          </a:xfrm>
        </p:grpSpPr>
        <p:sp>
          <p:nvSpPr>
            <p:cNvPr id="14" name="Oval 13">
              <a:extLst>
                <a:ext uri="{FF2B5EF4-FFF2-40B4-BE49-F238E27FC236}">
                  <a16:creationId xmlns:a16="http://schemas.microsoft.com/office/drawing/2014/main" id="{E74544D5-EB92-D349-B000-DF8E15FD9E07}"/>
                </a:ext>
              </a:extLst>
            </p:cNvPr>
            <p:cNvSpPr/>
            <p:nvPr/>
          </p:nvSpPr>
          <p:spPr>
            <a:xfrm>
              <a:off x="3375582" y="2991232"/>
              <a:ext cx="938637" cy="825956"/>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0.35</a:t>
              </a:r>
            </a:p>
          </p:txBody>
        </p:sp>
        <p:sp>
          <p:nvSpPr>
            <p:cNvPr id="15" name="Oval 14">
              <a:extLst>
                <a:ext uri="{FF2B5EF4-FFF2-40B4-BE49-F238E27FC236}">
                  <a16:creationId xmlns:a16="http://schemas.microsoft.com/office/drawing/2014/main" id="{F521F1DA-EC70-7F4B-9BE4-67D2FF50F7D7}"/>
                </a:ext>
              </a:extLst>
            </p:cNvPr>
            <p:cNvSpPr/>
            <p:nvPr/>
          </p:nvSpPr>
          <p:spPr>
            <a:xfrm>
              <a:off x="3375581" y="4199838"/>
              <a:ext cx="938637" cy="825956"/>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0.9</a:t>
              </a:r>
            </a:p>
          </p:txBody>
        </p:sp>
        <p:sp>
          <p:nvSpPr>
            <p:cNvPr id="16" name="Oval 15">
              <a:extLst>
                <a:ext uri="{FF2B5EF4-FFF2-40B4-BE49-F238E27FC236}">
                  <a16:creationId xmlns:a16="http://schemas.microsoft.com/office/drawing/2014/main" id="{9E2F0B38-4A5D-F14A-80F5-1268744DDA8E}"/>
                </a:ext>
              </a:extLst>
            </p:cNvPr>
            <p:cNvSpPr/>
            <p:nvPr/>
          </p:nvSpPr>
          <p:spPr>
            <a:xfrm>
              <a:off x="5285344" y="3001391"/>
              <a:ext cx="938637" cy="825956"/>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0.68</a:t>
              </a:r>
            </a:p>
          </p:txBody>
        </p:sp>
        <p:sp>
          <p:nvSpPr>
            <p:cNvPr id="17" name="Oval 16">
              <a:extLst>
                <a:ext uri="{FF2B5EF4-FFF2-40B4-BE49-F238E27FC236}">
                  <a16:creationId xmlns:a16="http://schemas.microsoft.com/office/drawing/2014/main" id="{E0DB1823-4CEA-3A4C-B00D-9089ECD8926D}"/>
                </a:ext>
              </a:extLst>
            </p:cNvPr>
            <p:cNvSpPr/>
            <p:nvPr/>
          </p:nvSpPr>
          <p:spPr>
            <a:xfrm>
              <a:off x="5285344" y="4199838"/>
              <a:ext cx="938637" cy="825956"/>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0.66</a:t>
              </a:r>
            </a:p>
          </p:txBody>
        </p:sp>
        <p:sp>
          <p:nvSpPr>
            <p:cNvPr id="18" name="Oval 17">
              <a:extLst>
                <a:ext uri="{FF2B5EF4-FFF2-40B4-BE49-F238E27FC236}">
                  <a16:creationId xmlns:a16="http://schemas.microsoft.com/office/drawing/2014/main" id="{212D0EF4-CDAF-3E48-9762-96B3A0BFDBFE}"/>
                </a:ext>
              </a:extLst>
            </p:cNvPr>
            <p:cNvSpPr/>
            <p:nvPr/>
          </p:nvSpPr>
          <p:spPr>
            <a:xfrm>
              <a:off x="7026856" y="3613735"/>
              <a:ext cx="938637" cy="825956"/>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0.69</a:t>
              </a:r>
            </a:p>
          </p:txBody>
        </p:sp>
        <p:cxnSp>
          <p:nvCxnSpPr>
            <p:cNvPr id="19" name="Straight Arrow Connector 18">
              <a:extLst>
                <a:ext uri="{FF2B5EF4-FFF2-40B4-BE49-F238E27FC236}">
                  <a16:creationId xmlns:a16="http://schemas.microsoft.com/office/drawing/2014/main" id="{904FB72E-F32B-4C40-B12A-58ED7C24BC10}"/>
                </a:ext>
              </a:extLst>
            </p:cNvPr>
            <p:cNvCxnSpPr>
              <a:stCxn id="14" idx="6"/>
              <a:endCxn id="16" idx="2"/>
            </p:cNvCxnSpPr>
            <p:nvPr/>
          </p:nvCxnSpPr>
          <p:spPr>
            <a:xfrm>
              <a:off x="4314219" y="3404210"/>
              <a:ext cx="971125" cy="10159"/>
            </a:xfrm>
            <a:prstGeom prst="straightConnector1">
              <a:avLst/>
            </a:prstGeom>
            <a:solidFill>
              <a:srgbClr val="FF0000"/>
            </a:solidFill>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0EAAED42-6560-7A4C-A1DB-DC39FB8DC617}"/>
                </a:ext>
              </a:extLst>
            </p:cNvPr>
            <p:cNvCxnSpPr/>
            <p:nvPr/>
          </p:nvCxnSpPr>
          <p:spPr>
            <a:xfrm>
              <a:off x="4314219" y="4619991"/>
              <a:ext cx="971125" cy="10159"/>
            </a:xfrm>
            <a:prstGeom prst="straightConnector1">
              <a:avLst/>
            </a:prstGeom>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5DD30C84-2C74-EC49-87EE-7653B34BD18B}"/>
                </a:ext>
              </a:extLst>
            </p:cNvPr>
            <p:cNvCxnSpPr>
              <a:cxnSpLocks/>
              <a:endCxn id="18" idx="2"/>
            </p:cNvCxnSpPr>
            <p:nvPr/>
          </p:nvCxnSpPr>
          <p:spPr>
            <a:xfrm>
              <a:off x="6223981" y="3442259"/>
              <a:ext cx="802875" cy="584454"/>
            </a:xfrm>
            <a:prstGeom prst="straightConnector1">
              <a:avLst/>
            </a:prstGeom>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FF3F8198-7A53-2A45-B950-88C6270E9670}"/>
                </a:ext>
              </a:extLst>
            </p:cNvPr>
            <p:cNvCxnSpPr>
              <a:cxnSpLocks/>
              <a:endCxn id="18" idx="2"/>
            </p:cNvCxnSpPr>
            <p:nvPr/>
          </p:nvCxnSpPr>
          <p:spPr>
            <a:xfrm flipV="1">
              <a:off x="6223981" y="4026713"/>
              <a:ext cx="802875" cy="588198"/>
            </a:xfrm>
            <a:prstGeom prst="straightConnector1">
              <a:avLst/>
            </a:prstGeom>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25B65946-CE70-9244-905F-BFE49F6C6ABD}"/>
                </a:ext>
              </a:extLst>
            </p:cNvPr>
            <p:cNvCxnSpPr>
              <a:cxnSpLocks/>
              <a:stCxn id="14" idx="6"/>
              <a:endCxn id="17" idx="1"/>
            </p:cNvCxnSpPr>
            <p:nvPr/>
          </p:nvCxnSpPr>
          <p:spPr>
            <a:xfrm>
              <a:off x="4314219" y="3404210"/>
              <a:ext cx="1108585" cy="916586"/>
            </a:xfrm>
            <a:prstGeom prst="straightConnector1">
              <a:avLst/>
            </a:prstGeom>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51F8FD80-36AF-EE45-976A-709D04550509}"/>
                </a:ext>
              </a:extLst>
            </p:cNvPr>
            <p:cNvCxnSpPr>
              <a:cxnSpLocks/>
              <a:stCxn id="15" idx="6"/>
              <a:endCxn id="16" idx="3"/>
            </p:cNvCxnSpPr>
            <p:nvPr/>
          </p:nvCxnSpPr>
          <p:spPr>
            <a:xfrm flipV="1">
              <a:off x="4314218" y="3706389"/>
              <a:ext cx="1108586" cy="906427"/>
            </a:xfrm>
            <a:prstGeom prst="straightConnector1">
              <a:avLst/>
            </a:prstGeom>
            <a:solidFill>
              <a:srgbClr val="FF0000"/>
            </a:solidFill>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BB0733E6-4BD7-8F4A-9505-E48C6EE57679}"/>
                  </a:ext>
                </a:extLst>
              </p:cNvPr>
              <p:cNvSpPr txBox="1"/>
              <p:nvPr/>
            </p:nvSpPr>
            <p:spPr>
              <a:xfrm>
                <a:off x="3000051" y="2772304"/>
                <a:ext cx="1449692" cy="4308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𝑤</m:t>
                          </m:r>
                        </m:e>
                        <m:sub>
                          <m:r>
                            <a:rPr lang="en-US" sz="2200" b="0" i="1" smtClean="0">
                              <a:latin typeface="Cambria Math" panose="02040503050406030204" pitchFamily="18" charset="0"/>
                            </a:rPr>
                            <m:t>1</m:t>
                          </m:r>
                        </m:sub>
                      </m:sSub>
                      <m:r>
                        <a:rPr lang="en-US" sz="2200" b="0" i="1" smtClean="0">
                          <a:latin typeface="Cambria Math" panose="02040503050406030204" pitchFamily="18" charset="0"/>
                        </a:rPr>
                        <m:t>=0.10</m:t>
                      </m:r>
                    </m:oMath>
                  </m:oMathPara>
                </a14:m>
                <a:endParaRPr lang="en-US" sz="2200" dirty="0"/>
              </a:p>
            </p:txBody>
          </p:sp>
        </mc:Choice>
        <mc:Fallback xmlns="">
          <p:sp>
            <p:nvSpPr>
              <p:cNvPr id="28" name="TextBox 27">
                <a:extLst>
                  <a:ext uri="{FF2B5EF4-FFF2-40B4-BE49-F238E27FC236}">
                    <a16:creationId xmlns:a16="http://schemas.microsoft.com/office/drawing/2014/main" id="{BB0733E6-4BD7-8F4A-9505-E48C6EE57679}"/>
                  </a:ext>
                </a:extLst>
              </p:cNvPr>
              <p:cNvSpPr txBox="1">
                <a:spLocks noRot="1" noChangeAspect="1" noMove="1" noResize="1" noEditPoints="1" noAdjustHandles="1" noChangeArrowheads="1" noChangeShapeType="1" noTextEdit="1"/>
              </p:cNvSpPr>
              <p:nvPr/>
            </p:nvSpPr>
            <p:spPr>
              <a:xfrm>
                <a:off x="3000051" y="2772304"/>
                <a:ext cx="1449692" cy="430887"/>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26C39DDA-A519-4D4F-A47D-D40ADAB1EF70}"/>
                  </a:ext>
                </a:extLst>
              </p:cNvPr>
              <p:cNvSpPr txBox="1"/>
              <p:nvPr/>
            </p:nvSpPr>
            <p:spPr>
              <a:xfrm>
                <a:off x="2988090" y="5125918"/>
                <a:ext cx="1239698" cy="430887"/>
              </a:xfrm>
              <a:prstGeom prst="rect">
                <a:avLst/>
              </a:prstGeom>
              <a:noFill/>
            </p:spPr>
            <p:txBody>
              <a:bodyPr wrap="none" rtlCol="0">
                <a:spAutoFit/>
              </a:bodyPr>
              <a:lstStyle/>
              <a:p>
                <a14:m>
                  <m:oMath xmlns:m="http://schemas.openxmlformats.org/officeDocument/2006/math">
                    <m:sSub>
                      <m:sSubPr>
                        <m:ctrlPr>
                          <a:rPr lang="en-US" sz="2200" b="0" i="1" smtClean="0">
                            <a:latin typeface="Cambria Math" panose="02040503050406030204" pitchFamily="18" charset="0"/>
                            <a:ea typeface="Cambria Math" panose="02040503050406030204" pitchFamily="18" charset="0"/>
                          </a:rPr>
                        </m:ctrlPr>
                      </m:sSubPr>
                      <m:e>
                        <m:r>
                          <a:rPr lang="en-US" sz="2200" b="0" i="1" smtClean="0">
                            <a:latin typeface="Cambria Math" panose="02040503050406030204" pitchFamily="18" charset="0"/>
                            <a:ea typeface="Cambria Math" panose="02040503050406030204" pitchFamily="18" charset="0"/>
                          </a:rPr>
                          <m:t>𝑤</m:t>
                        </m:r>
                      </m:e>
                      <m:sub>
                        <m:r>
                          <a:rPr lang="en-US" sz="2200" b="0" i="1" smtClean="0">
                            <a:latin typeface="Cambria Math" panose="02040503050406030204" pitchFamily="18" charset="0"/>
                            <a:ea typeface="Cambria Math" panose="02040503050406030204" pitchFamily="18" charset="0"/>
                          </a:rPr>
                          <m:t>4</m:t>
                        </m:r>
                      </m:sub>
                    </m:sSub>
                  </m:oMath>
                </a14:m>
                <a:r>
                  <a:rPr lang="en-US" sz="2200" dirty="0">
                    <a:latin typeface="Cambria Math" panose="02040503050406030204" pitchFamily="18" charset="0"/>
                    <a:ea typeface="Cambria Math" panose="02040503050406030204" pitchFamily="18" charset="0"/>
                  </a:rPr>
                  <a:t>=0.60</a:t>
                </a:r>
              </a:p>
            </p:txBody>
          </p:sp>
        </mc:Choice>
        <mc:Fallback xmlns="">
          <p:sp>
            <p:nvSpPr>
              <p:cNvPr id="29" name="TextBox 28">
                <a:extLst>
                  <a:ext uri="{FF2B5EF4-FFF2-40B4-BE49-F238E27FC236}">
                    <a16:creationId xmlns:a16="http://schemas.microsoft.com/office/drawing/2014/main" id="{26C39DDA-A519-4D4F-A47D-D40ADAB1EF70}"/>
                  </a:ext>
                </a:extLst>
              </p:cNvPr>
              <p:cNvSpPr txBox="1">
                <a:spLocks noRot="1" noChangeAspect="1" noMove="1" noResize="1" noEditPoints="1" noAdjustHandles="1" noChangeArrowheads="1" noChangeShapeType="1" noTextEdit="1"/>
              </p:cNvSpPr>
              <p:nvPr/>
            </p:nvSpPr>
            <p:spPr>
              <a:xfrm>
                <a:off x="2988090" y="5125918"/>
                <a:ext cx="1239698" cy="430887"/>
              </a:xfrm>
              <a:prstGeom prst="rect">
                <a:avLst/>
              </a:prstGeom>
              <a:blipFill>
                <a:blip r:embed="rId3"/>
                <a:stretch>
                  <a:fillRect t="-8571" r="-4040" b="-25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37663B59-496B-7949-B018-1E24CA72E070}"/>
                  </a:ext>
                </a:extLst>
              </p:cNvPr>
              <p:cNvSpPr txBox="1"/>
              <p:nvPr/>
            </p:nvSpPr>
            <p:spPr>
              <a:xfrm>
                <a:off x="6698499" y="3201761"/>
                <a:ext cx="1373261" cy="430887"/>
              </a:xfrm>
              <a:prstGeom prst="rect">
                <a:avLst/>
              </a:prstGeom>
              <a:noFill/>
            </p:spPr>
            <p:txBody>
              <a:bodyPr wrap="none" rtlCol="0">
                <a:spAutoFit/>
              </a:bodyPr>
              <a:lstStyle/>
              <a:p>
                <a14:m>
                  <m:oMath xmlns:m="http://schemas.openxmlformats.org/officeDocument/2006/math">
                    <m:sSub>
                      <m:sSubPr>
                        <m:ctrlPr>
                          <a:rPr lang="en-US" sz="2200" b="0" i="1" smtClean="0">
                            <a:latin typeface="Cambria Math" panose="02040503050406030204" pitchFamily="18" charset="0"/>
                            <a:ea typeface="Cambria Math" panose="02040503050406030204" pitchFamily="18" charset="0"/>
                          </a:rPr>
                        </m:ctrlPr>
                      </m:sSubPr>
                      <m:e>
                        <m:r>
                          <a:rPr lang="en-US" sz="2200" b="0" i="1" smtClean="0">
                            <a:latin typeface="Cambria Math" panose="02040503050406030204" pitchFamily="18" charset="0"/>
                            <a:ea typeface="Cambria Math" panose="02040503050406030204" pitchFamily="18" charset="0"/>
                          </a:rPr>
                          <m:t>𝑤</m:t>
                        </m:r>
                      </m:e>
                      <m:sub>
                        <m:r>
                          <a:rPr lang="en-US" sz="2200" b="0" i="1" smtClean="0">
                            <a:latin typeface="Cambria Math" panose="02040503050406030204" pitchFamily="18" charset="0"/>
                            <a:ea typeface="Cambria Math" panose="02040503050406030204" pitchFamily="18" charset="0"/>
                          </a:rPr>
                          <m:t>5</m:t>
                        </m:r>
                      </m:sub>
                    </m:sSub>
                  </m:oMath>
                </a14:m>
                <a:r>
                  <a:rPr lang="en-US" sz="2200" dirty="0">
                    <a:latin typeface="Cambria Math" panose="02040503050406030204" pitchFamily="18" charset="0"/>
                    <a:ea typeface="Cambria Math" panose="02040503050406030204" pitchFamily="18" charset="0"/>
                  </a:rPr>
                  <a:t> = 0.27</a:t>
                </a:r>
              </a:p>
            </p:txBody>
          </p:sp>
        </mc:Choice>
        <mc:Fallback xmlns="">
          <p:sp>
            <p:nvSpPr>
              <p:cNvPr id="32" name="TextBox 31">
                <a:extLst>
                  <a:ext uri="{FF2B5EF4-FFF2-40B4-BE49-F238E27FC236}">
                    <a16:creationId xmlns:a16="http://schemas.microsoft.com/office/drawing/2014/main" id="{37663B59-496B-7949-B018-1E24CA72E070}"/>
                  </a:ext>
                </a:extLst>
              </p:cNvPr>
              <p:cNvSpPr txBox="1">
                <a:spLocks noRot="1" noChangeAspect="1" noMove="1" noResize="1" noEditPoints="1" noAdjustHandles="1" noChangeArrowheads="1" noChangeShapeType="1" noTextEdit="1"/>
              </p:cNvSpPr>
              <p:nvPr/>
            </p:nvSpPr>
            <p:spPr>
              <a:xfrm>
                <a:off x="6698499" y="3201761"/>
                <a:ext cx="1373261" cy="430887"/>
              </a:xfrm>
              <a:prstGeom prst="rect">
                <a:avLst/>
              </a:prstGeom>
              <a:blipFill>
                <a:blip r:embed="rId4"/>
                <a:stretch>
                  <a:fillRect t="-8824" r="-3636" b="-2941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C68DF134-F471-7946-A598-A6E86653C083}"/>
                  </a:ext>
                </a:extLst>
              </p:cNvPr>
              <p:cNvSpPr txBox="1"/>
              <p:nvPr/>
            </p:nvSpPr>
            <p:spPr>
              <a:xfrm>
                <a:off x="6698499" y="4778776"/>
                <a:ext cx="1456232" cy="4308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𝑤</m:t>
                          </m:r>
                        </m:e>
                        <m:sub>
                          <m:r>
                            <a:rPr lang="en-US" sz="2200" b="0" i="1" smtClean="0">
                              <a:latin typeface="Cambria Math" panose="02040503050406030204" pitchFamily="18" charset="0"/>
                            </a:rPr>
                            <m:t>6</m:t>
                          </m:r>
                        </m:sub>
                      </m:sSub>
                      <m:r>
                        <a:rPr lang="en-US" sz="2200" b="0" i="1" smtClean="0">
                          <a:latin typeface="Cambria Math" panose="02040503050406030204" pitchFamily="18" charset="0"/>
                        </a:rPr>
                        <m:t>=</m:t>
                      </m:r>
                      <m:r>
                        <a:rPr lang="en-US" sz="2200" b="0" i="1" smtClean="0">
                          <a:solidFill>
                            <a:schemeClr val="tx1"/>
                          </a:solidFill>
                          <a:latin typeface="Cambria Math" panose="02040503050406030204" pitchFamily="18" charset="0"/>
                        </a:rPr>
                        <m:t>0.87</m:t>
                      </m:r>
                    </m:oMath>
                  </m:oMathPara>
                </a14:m>
                <a:endParaRPr lang="en-US" sz="2200" dirty="0"/>
              </a:p>
            </p:txBody>
          </p:sp>
        </mc:Choice>
        <mc:Fallback xmlns="">
          <p:sp>
            <p:nvSpPr>
              <p:cNvPr id="33" name="TextBox 32">
                <a:extLst>
                  <a:ext uri="{FF2B5EF4-FFF2-40B4-BE49-F238E27FC236}">
                    <a16:creationId xmlns:a16="http://schemas.microsoft.com/office/drawing/2014/main" id="{C68DF134-F471-7946-A598-A6E86653C083}"/>
                  </a:ext>
                </a:extLst>
              </p:cNvPr>
              <p:cNvSpPr txBox="1">
                <a:spLocks noRot="1" noChangeAspect="1" noMove="1" noResize="1" noEditPoints="1" noAdjustHandles="1" noChangeArrowheads="1" noChangeShapeType="1" noTextEdit="1"/>
              </p:cNvSpPr>
              <p:nvPr/>
            </p:nvSpPr>
            <p:spPr>
              <a:xfrm>
                <a:off x="6698499" y="4778776"/>
                <a:ext cx="1456232" cy="430887"/>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Content Placeholder 2">
                <a:extLst>
                  <a:ext uri="{FF2B5EF4-FFF2-40B4-BE49-F238E27FC236}">
                    <a16:creationId xmlns:a16="http://schemas.microsoft.com/office/drawing/2014/main" id="{9EDBD7F6-A329-774F-8090-73CBB6B6EE1A}"/>
                  </a:ext>
                </a:extLst>
              </p:cNvPr>
              <p:cNvSpPr txBox="1">
                <a:spLocks/>
              </p:cNvSpPr>
              <p:nvPr/>
            </p:nvSpPr>
            <p:spPr>
              <a:xfrm>
                <a:off x="5953987" y="2513578"/>
                <a:ext cx="878543" cy="49127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b="0" i="1" dirty="0" smtClean="0">
                              <a:solidFill>
                                <a:schemeClr val="tx1"/>
                              </a:solidFill>
                              <a:latin typeface="Cambria Math" panose="02040503050406030204" pitchFamily="18" charset="0"/>
                            </a:rPr>
                          </m:ctrlPr>
                        </m:sSubPr>
                        <m:e>
                          <m:r>
                            <a:rPr lang="en-US" i="1" dirty="0" smtClean="0">
                              <a:solidFill>
                                <a:schemeClr val="tx1"/>
                              </a:solidFill>
                              <a:latin typeface="Cambria Math" panose="02040503050406030204" pitchFamily="18" charset="0"/>
                            </a:rPr>
                            <m:t>𝐻</m:t>
                          </m:r>
                        </m:e>
                        <m:sub>
                          <m:r>
                            <a:rPr lang="en-US" i="1" dirty="0" smtClean="0">
                              <a:solidFill>
                                <a:schemeClr val="tx1"/>
                              </a:solidFill>
                              <a:latin typeface="Cambria Math" panose="02040503050406030204" pitchFamily="18" charset="0"/>
                            </a:rPr>
                            <m:t>1</m:t>
                          </m:r>
                        </m:sub>
                      </m:sSub>
                    </m:oMath>
                  </m:oMathPara>
                </a14:m>
                <a:endParaRPr lang="en-US" dirty="0"/>
              </a:p>
            </p:txBody>
          </p:sp>
        </mc:Choice>
        <mc:Fallback xmlns="">
          <p:sp>
            <p:nvSpPr>
              <p:cNvPr id="34" name="Content Placeholder 2">
                <a:extLst>
                  <a:ext uri="{FF2B5EF4-FFF2-40B4-BE49-F238E27FC236}">
                    <a16:creationId xmlns:a16="http://schemas.microsoft.com/office/drawing/2014/main" id="{9EDBD7F6-A329-774F-8090-73CBB6B6EE1A}"/>
                  </a:ext>
                </a:extLst>
              </p:cNvPr>
              <p:cNvSpPr txBox="1">
                <a:spLocks noRot="1" noChangeAspect="1" noMove="1" noResize="1" noEditPoints="1" noAdjustHandles="1" noChangeArrowheads="1" noChangeShapeType="1" noTextEdit="1"/>
              </p:cNvSpPr>
              <p:nvPr/>
            </p:nvSpPr>
            <p:spPr>
              <a:xfrm>
                <a:off x="5953987" y="2513578"/>
                <a:ext cx="878543" cy="491270"/>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Content Placeholder 2">
                <a:extLst>
                  <a:ext uri="{FF2B5EF4-FFF2-40B4-BE49-F238E27FC236}">
                    <a16:creationId xmlns:a16="http://schemas.microsoft.com/office/drawing/2014/main" id="{9D8CC347-2FA3-E24F-9CB3-9A70A2102FC0}"/>
                  </a:ext>
                </a:extLst>
              </p:cNvPr>
              <p:cNvSpPr txBox="1">
                <a:spLocks/>
              </p:cNvSpPr>
              <p:nvPr/>
            </p:nvSpPr>
            <p:spPr>
              <a:xfrm>
                <a:off x="5875254" y="4260448"/>
                <a:ext cx="878543" cy="49127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b="0" i="1" dirty="0" smtClean="0">
                              <a:solidFill>
                                <a:schemeClr val="tx1"/>
                              </a:solidFill>
                              <a:latin typeface="Cambria Math" panose="02040503050406030204" pitchFamily="18" charset="0"/>
                            </a:rPr>
                          </m:ctrlPr>
                        </m:sSubPr>
                        <m:e>
                          <m:r>
                            <a:rPr lang="en-US" i="1" dirty="0" smtClean="0">
                              <a:solidFill>
                                <a:schemeClr val="tx1"/>
                              </a:solidFill>
                              <a:latin typeface="Cambria Math" panose="02040503050406030204" pitchFamily="18" charset="0"/>
                            </a:rPr>
                            <m:t>𝐻</m:t>
                          </m:r>
                        </m:e>
                        <m:sub>
                          <m:r>
                            <a:rPr lang="en-US" b="0" i="1" dirty="0" smtClean="0">
                              <a:solidFill>
                                <a:schemeClr val="tx1"/>
                              </a:solidFill>
                              <a:latin typeface="Cambria Math" panose="02040503050406030204" pitchFamily="18" charset="0"/>
                            </a:rPr>
                            <m:t>2</m:t>
                          </m:r>
                        </m:sub>
                      </m:sSub>
                    </m:oMath>
                  </m:oMathPara>
                </a14:m>
                <a:endParaRPr lang="en-US" dirty="0"/>
              </a:p>
            </p:txBody>
          </p:sp>
        </mc:Choice>
        <mc:Fallback xmlns="">
          <p:sp>
            <p:nvSpPr>
              <p:cNvPr id="35" name="Content Placeholder 2">
                <a:extLst>
                  <a:ext uri="{FF2B5EF4-FFF2-40B4-BE49-F238E27FC236}">
                    <a16:creationId xmlns:a16="http://schemas.microsoft.com/office/drawing/2014/main" id="{9D8CC347-2FA3-E24F-9CB3-9A70A2102FC0}"/>
                  </a:ext>
                </a:extLst>
              </p:cNvPr>
              <p:cNvSpPr txBox="1">
                <a:spLocks noRot="1" noChangeAspect="1" noMove="1" noResize="1" noEditPoints="1" noAdjustHandles="1" noChangeArrowheads="1" noChangeShapeType="1" noTextEdit="1"/>
              </p:cNvSpPr>
              <p:nvPr/>
            </p:nvSpPr>
            <p:spPr>
              <a:xfrm>
                <a:off x="5875254" y="4260448"/>
                <a:ext cx="878543" cy="491270"/>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Content Placeholder 2">
                <a:extLst>
                  <a:ext uri="{FF2B5EF4-FFF2-40B4-BE49-F238E27FC236}">
                    <a16:creationId xmlns:a16="http://schemas.microsoft.com/office/drawing/2014/main" id="{A3511906-2F34-2B4E-898C-BF187B86B7A7}"/>
                  </a:ext>
                </a:extLst>
              </p:cNvPr>
              <p:cNvSpPr txBox="1">
                <a:spLocks/>
              </p:cNvSpPr>
              <p:nvPr/>
            </p:nvSpPr>
            <p:spPr>
              <a:xfrm>
                <a:off x="9087294" y="3314198"/>
                <a:ext cx="878543" cy="49127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b="0" i="1" dirty="0" smtClean="0">
                              <a:solidFill>
                                <a:schemeClr val="tx1"/>
                              </a:solidFill>
                              <a:latin typeface="Cambria Math" panose="02040503050406030204" pitchFamily="18" charset="0"/>
                            </a:rPr>
                          </m:ctrlPr>
                        </m:sSubPr>
                        <m:e>
                          <m:r>
                            <a:rPr lang="en-US" b="0" i="1" dirty="0" smtClean="0">
                              <a:solidFill>
                                <a:schemeClr val="tx1"/>
                              </a:solidFill>
                              <a:latin typeface="Cambria Math" panose="02040503050406030204" pitchFamily="18" charset="0"/>
                            </a:rPr>
                            <m:t>𝑂</m:t>
                          </m:r>
                        </m:e>
                        <m:sub>
                          <m:r>
                            <a:rPr lang="en-US" i="1" dirty="0" smtClean="0">
                              <a:solidFill>
                                <a:schemeClr val="tx1"/>
                              </a:solidFill>
                              <a:latin typeface="Cambria Math" panose="02040503050406030204" pitchFamily="18" charset="0"/>
                            </a:rPr>
                            <m:t>1</m:t>
                          </m:r>
                        </m:sub>
                      </m:sSub>
                    </m:oMath>
                  </m:oMathPara>
                </a14:m>
                <a:endParaRPr lang="en-US" dirty="0"/>
              </a:p>
            </p:txBody>
          </p:sp>
        </mc:Choice>
        <mc:Fallback xmlns="">
          <p:sp>
            <p:nvSpPr>
              <p:cNvPr id="36" name="Content Placeholder 2">
                <a:extLst>
                  <a:ext uri="{FF2B5EF4-FFF2-40B4-BE49-F238E27FC236}">
                    <a16:creationId xmlns:a16="http://schemas.microsoft.com/office/drawing/2014/main" id="{A3511906-2F34-2B4E-898C-BF187B86B7A7}"/>
                  </a:ext>
                </a:extLst>
              </p:cNvPr>
              <p:cNvSpPr txBox="1">
                <a:spLocks noRot="1" noChangeAspect="1" noMove="1" noResize="1" noEditPoints="1" noAdjustHandles="1" noChangeArrowheads="1" noChangeShapeType="1" noTextEdit="1"/>
              </p:cNvSpPr>
              <p:nvPr/>
            </p:nvSpPr>
            <p:spPr>
              <a:xfrm>
                <a:off x="9087294" y="3314198"/>
                <a:ext cx="878543" cy="491270"/>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Content Placeholder 2">
                <a:extLst>
                  <a:ext uri="{FF2B5EF4-FFF2-40B4-BE49-F238E27FC236}">
                    <a16:creationId xmlns:a16="http://schemas.microsoft.com/office/drawing/2014/main" id="{E6FE47F3-203E-1C4C-BBDE-FEE31023C960}"/>
                  </a:ext>
                </a:extLst>
              </p:cNvPr>
              <p:cNvSpPr txBox="1">
                <a:spLocks/>
              </p:cNvSpPr>
              <p:nvPr/>
            </p:nvSpPr>
            <p:spPr>
              <a:xfrm>
                <a:off x="460243" y="2972616"/>
                <a:ext cx="878543" cy="49127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𝐼</m:t>
                          </m:r>
                        </m:e>
                        <m:sub>
                          <m:r>
                            <a:rPr lang="en-US" i="1" dirty="0" smtClean="0">
                              <a:latin typeface="Cambria Math" panose="02040503050406030204" pitchFamily="18" charset="0"/>
                            </a:rPr>
                            <m:t>1</m:t>
                          </m:r>
                        </m:sub>
                      </m:sSub>
                    </m:oMath>
                  </m:oMathPara>
                </a14:m>
                <a:endParaRPr lang="en-US" dirty="0"/>
              </a:p>
            </p:txBody>
          </p:sp>
        </mc:Choice>
        <mc:Fallback xmlns="">
          <p:sp>
            <p:nvSpPr>
              <p:cNvPr id="37" name="Content Placeholder 2">
                <a:extLst>
                  <a:ext uri="{FF2B5EF4-FFF2-40B4-BE49-F238E27FC236}">
                    <a16:creationId xmlns:a16="http://schemas.microsoft.com/office/drawing/2014/main" id="{E6FE47F3-203E-1C4C-BBDE-FEE31023C960}"/>
                  </a:ext>
                </a:extLst>
              </p:cNvPr>
              <p:cNvSpPr txBox="1">
                <a:spLocks noRot="1" noChangeAspect="1" noMove="1" noResize="1" noEditPoints="1" noAdjustHandles="1" noChangeArrowheads="1" noChangeShapeType="1" noTextEdit="1"/>
              </p:cNvSpPr>
              <p:nvPr/>
            </p:nvSpPr>
            <p:spPr>
              <a:xfrm>
                <a:off x="460243" y="2972616"/>
                <a:ext cx="878543" cy="491270"/>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Content Placeholder 2">
                <a:extLst>
                  <a:ext uri="{FF2B5EF4-FFF2-40B4-BE49-F238E27FC236}">
                    <a16:creationId xmlns:a16="http://schemas.microsoft.com/office/drawing/2014/main" id="{8DDE642B-DD9F-594F-96A3-C488EC8620DC}"/>
                  </a:ext>
                </a:extLst>
              </p:cNvPr>
              <p:cNvSpPr txBox="1">
                <a:spLocks/>
              </p:cNvSpPr>
              <p:nvPr/>
            </p:nvSpPr>
            <p:spPr>
              <a:xfrm>
                <a:off x="460243" y="4873766"/>
                <a:ext cx="878543" cy="49127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𝐼</m:t>
                          </m:r>
                        </m:e>
                        <m:sub>
                          <m:r>
                            <a:rPr lang="en-US" i="1" dirty="0" smtClean="0">
                              <a:latin typeface="Cambria Math" panose="02040503050406030204" pitchFamily="18" charset="0"/>
                            </a:rPr>
                            <m:t>2</m:t>
                          </m:r>
                        </m:sub>
                      </m:sSub>
                    </m:oMath>
                  </m:oMathPara>
                </a14:m>
                <a:endParaRPr lang="en-US" dirty="0"/>
              </a:p>
            </p:txBody>
          </p:sp>
        </mc:Choice>
        <mc:Fallback xmlns="">
          <p:sp>
            <p:nvSpPr>
              <p:cNvPr id="38" name="Content Placeholder 2">
                <a:extLst>
                  <a:ext uri="{FF2B5EF4-FFF2-40B4-BE49-F238E27FC236}">
                    <a16:creationId xmlns:a16="http://schemas.microsoft.com/office/drawing/2014/main" id="{8DDE642B-DD9F-594F-96A3-C488EC8620DC}"/>
                  </a:ext>
                </a:extLst>
              </p:cNvPr>
              <p:cNvSpPr txBox="1">
                <a:spLocks noRot="1" noChangeAspect="1" noMove="1" noResize="1" noEditPoints="1" noAdjustHandles="1" noChangeArrowheads="1" noChangeShapeType="1" noTextEdit="1"/>
              </p:cNvSpPr>
              <p:nvPr/>
            </p:nvSpPr>
            <p:spPr>
              <a:xfrm>
                <a:off x="460243" y="4873766"/>
                <a:ext cx="878543" cy="491270"/>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F3B050E5-10C6-794C-BDCC-F074D043D9DF}"/>
                  </a:ext>
                </a:extLst>
              </p:cNvPr>
              <p:cNvSpPr txBox="1"/>
              <p:nvPr/>
            </p:nvSpPr>
            <p:spPr>
              <a:xfrm>
                <a:off x="531729" y="1227639"/>
                <a:ext cx="10687050" cy="509178"/>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2400" i="1" smtClean="0">
                              <a:latin typeface="Cambria Math" panose="02040503050406030204" pitchFamily="18" charset="0"/>
                            </a:rPr>
                          </m:ctrlPr>
                        </m:sSubPr>
                        <m:e>
                          <m:r>
                            <a:rPr lang="en-US" sz="2400" i="1">
                              <a:latin typeface="Cambria Math" panose="02040503050406030204" pitchFamily="18" charset="0"/>
                            </a:rPr>
                            <m:t>𝑤</m:t>
                          </m:r>
                        </m:e>
                        <m:sub>
                          <m:r>
                            <a:rPr lang="en-US" sz="2400" i="1">
                              <a:latin typeface="Cambria Math" panose="02040503050406030204" pitchFamily="18" charset="0"/>
                            </a:rPr>
                            <m:t>1</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𝑤</m:t>
                          </m:r>
                        </m:e>
                        <m:sub>
                          <m:r>
                            <a:rPr lang="en-US" sz="2400" i="1">
                              <a:latin typeface="Cambria Math" panose="02040503050406030204" pitchFamily="18" charset="0"/>
                            </a:rPr>
                            <m:t>1</m:t>
                          </m:r>
                        </m:sub>
                      </m:sSub>
                      <m:r>
                        <a:rPr lang="en-US" sz="2400" i="1">
                          <a:latin typeface="Cambria Math" panose="02040503050406030204" pitchFamily="18" charset="0"/>
                        </a:rPr>
                        <m:t>+</m:t>
                      </m:r>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𝐼</m:t>
                              </m:r>
                            </m:e>
                            <m:sub>
                              <m:r>
                                <a:rPr lang="en-US" sz="2400" i="1">
                                  <a:latin typeface="Cambria Math" panose="02040503050406030204" pitchFamily="18" charset="0"/>
                                </a:rPr>
                                <m:t>1</m:t>
                              </m:r>
                            </m:sub>
                          </m:sSub>
                          <m:r>
                            <a:rPr lang="en-US" sz="2400" b="0" i="1" smtClean="0">
                              <a:latin typeface="Cambria Math" panose="02040503050406030204" pitchFamily="18" charset="0"/>
                            </a:rPr>
                            <m:t>∗</m:t>
                          </m:r>
                          <m:r>
                            <m:rPr>
                              <m:sty m:val="p"/>
                            </m:rPr>
                            <a:rPr lang="en-US" sz="2400">
                              <a:latin typeface="Cambria Math" panose="02040503050406030204" pitchFamily="18" charset="0"/>
                            </a:rPr>
                            <m:t>Δ</m:t>
                          </m:r>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𝐻</m:t>
                                  </m:r>
                                </m:e>
                                <m:sub>
                                  <m:r>
                                    <a:rPr lang="en-US" sz="2400" i="1">
                                      <a:latin typeface="Cambria Math" panose="02040503050406030204" pitchFamily="18" charset="0"/>
                                    </a:rPr>
                                    <m:t>1</m:t>
                                  </m:r>
                                </m:sub>
                              </m:sSub>
                            </m:e>
                          </m:d>
                        </m:e>
                      </m:d>
                    </m:oMath>
                  </m:oMathPara>
                </a14:m>
                <a:endParaRPr lang="en-US" sz="2400" dirty="0">
                  <a:latin typeface="Helvetica" pitchFamily="2" charset="0"/>
                </a:endParaRPr>
              </a:p>
            </p:txBody>
          </p:sp>
        </mc:Choice>
        <mc:Fallback xmlns="">
          <p:sp>
            <p:nvSpPr>
              <p:cNvPr id="5" name="TextBox 4">
                <a:extLst>
                  <a:ext uri="{FF2B5EF4-FFF2-40B4-BE49-F238E27FC236}">
                    <a16:creationId xmlns:a16="http://schemas.microsoft.com/office/drawing/2014/main" id="{F3B050E5-10C6-794C-BDCC-F074D043D9DF}"/>
                  </a:ext>
                </a:extLst>
              </p:cNvPr>
              <p:cNvSpPr txBox="1">
                <a:spLocks noRot="1" noChangeAspect="1" noMove="1" noResize="1" noEditPoints="1" noAdjustHandles="1" noChangeArrowheads="1" noChangeShapeType="1" noTextEdit="1"/>
              </p:cNvSpPr>
              <p:nvPr/>
            </p:nvSpPr>
            <p:spPr>
              <a:xfrm>
                <a:off x="531729" y="1227639"/>
                <a:ext cx="10687050" cy="509178"/>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2644A6DB-99F0-164F-9D11-5E4655BA3F62}"/>
                  </a:ext>
                </a:extLst>
              </p:cNvPr>
              <p:cNvSpPr txBox="1"/>
              <p:nvPr/>
            </p:nvSpPr>
            <p:spPr>
              <a:xfrm>
                <a:off x="2170322" y="3686558"/>
                <a:ext cx="1456232" cy="4308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𝑤</m:t>
                          </m:r>
                        </m:e>
                        <m:sub>
                          <m:r>
                            <a:rPr lang="en-US" sz="2200" b="0" i="1" smtClean="0">
                              <a:latin typeface="Cambria Math" panose="02040503050406030204" pitchFamily="18" charset="0"/>
                            </a:rPr>
                            <m:t>2</m:t>
                          </m:r>
                        </m:sub>
                      </m:sSub>
                      <m:r>
                        <a:rPr lang="en-US" sz="2200" b="0" i="1" smtClean="0">
                          <a:latin typeface="Cambria Math" panose="02040503050406030204" pitchFamily="18" charset="0"/>
                        </a:rPr>
                        <m:t>=0.40</m:t>
                      </m:r>
                    </m:oMath>
                  </m:oMathPara>
                </a14:m>
                <a:endParaRPr lang="en-US" sz="2200" dirty="0"/>
              </a:p>
            </p:txBody>
          </p:sp>
        </mc:Choice>
        <mc:Fallback xmlns="">
          <p:sp>
            <p:nvSpPr>
              <p:cNvPr id="39" name="TextBox 38">
                <a:extLst>
                  <a:ext uri="{FF2B5EF4-FFF2-40B4-BE49-F238E27FC236}">
                    <a16:creationId xmlns:a16="http://schemas.microsoft.com/office/drawing/2014/main" id="{2644A6DB-99F0-164F-9D11-5E4655BA3F62}"/>
                  </a:ext>
                </a:extLst>
              </p:cNvPr>
              <p:cNvSpPr txBox="1">
                <a:spLocks noRot="1" noChangeAspect="1" noMove="1" noResize="1" noEditPoints="1" noAdjustHandles="1" noChangeArrowheads="1" noChangeShapeType="1" noTextEdit="1"/>
              </p:cNvSpPr>
              <p:nvPr/>
            </p:nvSpPr>
            <p:spPr>
              <a:xfrm>
                <a:off x="2170322" y="3686558"/>
                <a:ext cx="1456232" cy="430887"/>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3E3B7B50-ABF0-0245-BBC9-874F739BB847}"/>
                  </a:ext>
                </a:extLst>
              </p:cNvPr>
              <p:cNvSpPr txBox="1"/>
              <p:nvPr/>
            </p:nvSpPr>
            <p:spPr>
              <a:xfrm>
                <a:off x="2386565" y="4244592"/>
                <a:ext cx="1248227" cy="430887"/>
              </a:xfrm>
              <a:prstGeom prst="rect">
                <a:avLst/>
              </a:prstGeom>
              <a:noFill/>
            </p:spPr>
            <p:txBody>
              <a:bodyPr wrap="none" rtlCol="0">
                <a:spAutoFit/>
              </a:bodyPr>
              <a:lstStyle/>
              <a:p>
                <a14:m>
                  <m:oMath xmlns:m="http://schemas.openxmlformats.org/officeDocument/2006/math">
                    <m:sSub>
                      <m:sSubPr>
                        <m:ctrlPr>
                          <a:rPr lang="en-US" sz="2200" b="0" i="1" smtClean="0">
                            <a:latin typeface="Cambria Math" panose="02040503050406030204" pitchFamily="18" charset="0"/>
                            <a:ea typeface="Cambria Math" panose="02040503050406030204" pitchFamily="18" charset="0"/>
                          </a:rPr>
                        </m:ctrlPr>
                      </m:sSubPr>
                      <m:e>
                        <m:r>
                          <a:rPr lang="en-US" sz="2200" b="0" i="1" smtClean="0">
                            <a:latin typeface="Cambria Math" panose="02040503050406030204" pitchFamily="18" charset="0"/>
                            <a:ea typeface="Cambria Math" panose="02040503050406030204" pitchFamily="18" charset="0"/>
                          </a:rPr>
                          <m:t>𝑤</m:t>
                        </m:r>
                      </m:e>
                      <m:sub>
                        <m:r>
                          <a:rPr lang="en-US" sz="2200" b="0" i="1" smtClean="0">
                            <a:latin typeface="Cambria Math" panose="02040503050406030204" pitchFamily="18" charset="0"/>
                            <a:ea typeface="Cambria Math" panose="02040503050406030204" pitchFamily="18" charset="0"/>
                          </a:rPr>
                          <m:t>3</m:t>
                        </m:r>
                      </m:sub>
                    </m:sSub>
                  </m:oMath>
                </a14:m>
                <a:r>
                  <a:rPr lang="en-US" sz="2200" dirty="0">
                    <a:latin typeface="Cambria Math" panose="02040503050406030204" pitchFamily="18" charset="0"/>
                    <a:ea typeface="Cambria Math" panose="02040503050406030204" pitchFamily="18" charset="0"/>
                  </a:rPr>
                  <a:t>=0.80</a:t>
                </a:r>
              </a:p>
            </p:txBody>
          </p:sp>
        </mc:Choice>
        <mc:Fallback xmlns="">
          <p:sp>
            <p:nvSpPr>
              <p:cNvPr id="40" name="TextBox 39">
                <a:extLst>
                  <a:ext uri="{FF2B5EF4-FFF2-40B4-BE49-F238E27FC236}">
                    <a16:creationId xmlns:a16="http://schemas.microsoft.com/office/drawing/2014/main" id="{3E3B7B50-ABF0-0245-BBC9-874F739BB847}"/>
                  </a:ext>
                </a:extLst>
              </p:cNvPr>
              <p:cNvSpPr txBox="1">
                <a:spLocks noRot="1" noChangeAspect="1" noMove="1" noResize="1" noEditPoints="1" noAdjustHandles="1" noChangeArrowheads="1" noChangeShapeType="1" noTextEdit="1"/>
              </p:cNvSpPr>
              <p:nvPr/>
            </p:nvSpPr>
            <p:spPr>
              <a:xfrm>
                <a:off x="2386565" y="4244592"/>
                <a:ext cx="1248227" cy="430887"/>
              </a:xfrm>
              <a:prstGeom prst="rect">
                <a:avLst/>
              </a:prstGeom>
              <a:blipFill>
                <a:blip r:embed="rId13"/>
                <a:stretch>
                  <a:fillRect t="-5714" r="-5051" b="-28571"/>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3019BCD4-233D-B946-A188-285CAD19A19B}"/>
              </a:ext>
            </a:extLst>
          </p:cNvPr>
          <p:cNvSpPr txBox="1"/>
          <p:nvPr/>
        </p:nvSpPr>
        <p:spPr>
          <a:xfrm>
            <a:off x="9526565" y="4092274"/>
            <a:ext cx="1305935" cy="369332"/>
          </a:xfrm>
          <a:prstGeom prst="rect">
            <a:avLst/>
          </a:prstGeom>
          <a:noFill/>
        </p:spPr>
        <p:txBody>
          <a:bodyPr wrap="none" rtlCol="0">
            <a:spAutoFit/>
          </a:bodyPr>
          <a:lstStyle/>
          <a:p>
            <a:r>
              <a:rPr lang="en-US" dirty="0">
                <a:latin typeface="Helvetica" pitchFamily="2" charset="0"/>
              </a:rPr>
              <a:t>Target: 0.5</a:t>
            </a: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D3366970-6B92-2549-8087-A552EA490BE5}"/>
                  </a:ext>
                </a:extLst>
              </p:cNvPr>
              <p:cNvSpPr txBox="1"/>
              <p:nvPr/>
            </p:nvSpPr>
            <p:spPr>
              <a:xfrm>
                <a:off x="9123117" y="4664253"/>
                <a:ext cx="2220608"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sz="2400" b="0" i="0" smtClean="0">
                          <a:solidFill>
                            <a:schemeClr val="tx1"/>
                          </a:solidFill>
                          <a:latin typeface="Cambria Math" panose="02040503050406030204" pitchFamily="18" charset="0"/>
                        </a:rPr>
                        <m:t>Δ</m:t>
                      </m:r>
                      <m:d>
                        <m:dPr>
                          <m:ctrlPr>
                            <a:rPr lang="en-US" sz="2400" b="0" i="1" smtClean="0">
                              <a:solidFill>
                                <a:schemeClr val="tx1"/>
                              </a:solidFill>
                              <a:latin typeface="Cambria Math" panose="02040503050406030204" pitchFamily="18" charset="0"/>
                            </a:rPr>
                          </m:ctrlPr>
                        </m:dPr>
                        <m:e>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𝑂</m:t>
                              </m:r>
                            </m:e>
                            <m:sub>
                              <m:r>
                                <a:rPr lang="en-US" sz="2400" b="0" i="1" smtClean="0">
                                  <a:solidFill>
                                    <a:schemeClr val="tx1"/>
                                  </a:solidFill>
                                  <a:latin typeface="Cambria Math" panose="02040503050406030204" pitchFamily="18" charset="0"/>
                                </a:rPr>
                                <m:t>1</m:t>
                              </m:r>
                            </m:sub>
                          </m:sSub>
                        </m:e>
                      </m:d>
                      <m:r>
                        <a:rPr lang="en-US" sz="2400" b="0" i="1" smtClean="0">
                          <a:solidFill>
                            <a:schemeClr val="tx1"/>
                          </a:solidFill>
                          <a:latin typeface="Cambria Math" panose="02040503050406030204" pitchFamily="18" charset="0"/>
                        </a:rPr>
                        <m:t>≈−0.04</m:t>
                      </m:r>
                    </m:oMath>
                  </m:oMathPara>
                </a14:m>
                <a:endParaRPr lang="en-US" sz="2400" dirty="0">
                  <a:solidFill>
                    <a:schemeClr val="tx1"/>
                  </a:solidFill>
                </a:endParaRPr>
              </a:p>
            </p:txBody>
          </p:sp>
        </mc:Choice>
        <mc:Fallback xmlns="">
          <p:sp>
            <p:nvSpPr>
              <p:cNvPr id="30" name="TextBox 29">
                <a:extLst>
                  <a:ext uri="{FF2B5EF4-FFF2-40B4-BE49-F238E27FC236}">
                    <a16:creationId xmlns:a16="http://schemas.microsoft.com/office/drawing/2014/main" id="{D3366970-6B92-2549-8087-A552EA490BE5}"/>
                  </a:ext>
                </a:extLst>
              </p:cNvPr>
              <p:cNvSpPr txBox="1">
                <a:spLocks noRot="1" noChangeAspect="1" noMove="1" noResize="1" noEditPoints="1" noAdjustHandles="1" noChangeArrowheads="1" noChangeShapeType="1" noTextEdit="1"/>
              </p:cNvSpPr>
              <p:nvPr/>
            </p:nvSpPr>
            <p:spPr>
              <a:xfrm>
                <a:off x="9123117" y="4664253"/>
                <a:ext cx="2220608" cy="461665"/>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07EF3692-CBAA-9143-8F98-B69CC39827AE}"/>
                  </a:ext>
                </a:extLst>
              </p:cNvPr>
              <p:cNvSpPr txBox="1"/>
              <p:nvPr/>
            </p:nvSpPr>
            <p:spPr>
              <a:xfrm>
                <a:off x="4575529" y="2111433"/>
                <a:ext cx="2402068"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sz="2400" b="0" i="0" smtClean="0">
                          <a:solidFill>
                            <a:schemeClr val="tx1"/>
                          </a:solidFill>
                          <a:latin typeface="Cambria Math" panose="02040503050406030204" pitchFamily="18" charset="0"/>
                        </a:rPr>
                        <m:t>Δ</m:t>
                      </m:r>
                      <m:d>
                        <m:dPr>
                          <m:ctrlPr>
                            <a:rPr lang="en-US" sz="2400" b="0" i="1" smtClean="0">
                              <a:solidFill>
                                <a:schemeClr val="tx1"/>
                              </a:solidFill>
                              <a:latin typeface="Cambria Math" panose="02040503050406030204" pitchFamily="18" charset="0"/>
                            </a:rPr>
                          </m:ctrlPr>
                        </m:dPr>
                        <m:e>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𝐻</m:t>
                              </m:r>
                            </m:e>
                            <m:sub>
                              <m:r>
                                <a:rPr lang="en-US" sz="2400" b="0" i="1" smtClean="0">
                                  <a:solidFill>
                                    <a:schemeClr val="tx1"/>
                                  </a:solidFill>
                                  <a:latin typeface="Cambria Math" panose="02040503050406030204" pitchFamily="18" charset="0"/>
                                </a:rPr>
                                <m:t>1</m:t>
                              </m:r>
                            </m:sub>
                          </m:sSub>
                        </m:e>
                      </m:d>
                      <m:r>
                        <a:rPr lang="en-US" sz="2400" b="0" i="1" smtClean="0">
                          <a:solidFill>
                            <a:schemeClr val="tx1"/>
                          </a:solidFill>
                          <a:latin typeface="Cambria Math" panose="02040503050406030204" pitchFamily="18" charset="0"/>
                        </a:rPr>
                        <m:t>≈−0.002</m:t>
                      </m:r>
                    </m:oMath>
                  </m:oMathPara>
                </a14:m>
                <a:endParaRPr lang="en-US" sz="2400" dirty="0">
                  <a:solidFill>
                    <a:schemeClr val="tx1"/>
                  </a:solidFill>
                </a:endParaRPr>
              </a:p>
            </p:txBody>
          </p:sp>
        </mc:Choice>
        <mc:Fallback xmlns="">
          <p:sp>
            <p:nvSpPr>
              <p:cNvPr id="41" name="TextBox 40">
                <a:extLst>
                  <a:ext uri="{FF2B5EF4-FFF2-40B4-BE49-F238E27FC236}">
                    <a16:creationId xmlns:a16="http://schemas.microsoft.com/office/drawing/2014/main" id="{07EF3692-CBAA-9143-8F98-B69CC39827AE}"/>
                  </a:ext>
                </a:extLst>
              </p:cNvPr>
              <p:cNvSpPr txBox="1">
                <a:spLocks noRot="1" noChangeAspect="1" noMove="1" noResize="1" noEditPoints="1" noAdjustHandles="1" noChangeArrowheads="1" noChangeShapeType="1" noTextEdit="1"/>
              </p:cNvSpPr>
              <p:nvPr/>
            </p:nvSpPr>
            <p:spPr>
              <a:xfrm>
                <a:off x="4575529" y="2111433"/>
                <a:ext cx="2402068" cy="461665"/>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4B62A98F-635F-7D47-87F1-33BF1667591E}"/>
                  </a:ext>
                </a:extLst>
              </p:cNvPr>
              <p:cNvSpPr txBox="1"/>
              <p:nvPr/>
            </p:nvSpPr>
            <p:spPr>
              <a:xfrm>
                <a:off x="4346966" y="5794151"/>
                <a:ext cx="2402068"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sz="2400" b="0" i="0" smtClean="0">
                          <a:solidFill>
                            <a:schemeClr val="tx1"/>
                          </a:solidFill>
                          <a:latin typeface="Cambria Math" panose="02040503050406030204" pitchFamily="18" charset="0"/>
                        </a:rPr>
                        <m:t>Δ</m:t>
                      </m:r>
                      <m:d>
                        <m:dPr>
                          <m:ctrlPr>
                            <a:rPr lang="en-US" sz="2400" b="0" i="1" smtClean="0">
                              <a:solidFill>
                                <a:schemeClr val="tx1"/>
                              </a:solidFill>
                              <a:latin typeface="Cambria Math" panose="02040503050406030204" pitchFamily="18" charset="0"/>
                            </a:rPr>
                          </m:ctrlPr>
                        </m:dPr>
                        <m:e>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𝐻</m:t>
                              </m:r>
                            </m:e>
                            <m:sub>
                              <m:r>
                                <a:rPr lang="en-US" sz="2400" b="0" i="1" smtClean="0">
                                  <a:solidFill>
                                    <a:schemeClr val="tx1"/>
                                  </a:solidFill>
                                  <a:latin typeface="Cambria Math" panose="02040503050406030204" pitchFamily="18" charset="0"/>
                                </a:rPr>
                                <m:t>2</m:t>
                              </m:r>
                            </m:sub>
                          </m:sSub>
                        </m:e>
                      </m:d>
                      <m:r>
                        <a:rPr lang="en-US" sz="2400" b="0" i="1" smtClean="0">
                          <a:solidFill>
                            <a:schemeClr val="tx1"/>
                          </a:solidFill>
                          <a:latin typeface="Cambria Math" panose="02040503050406030204" pitchFamily="18" charset="0"/>
                        </a:rPr>
                        <m:t>≈−0.007</m:t>
                      </m:r>
                    </m:oMath>
                  </m:oMathPara>
                </a14:m>
                <a:endParaRPr lang="en-US" sz="2400" dirty="0">
                  <a:solidFill>
                    <a:schemeClr val="tx1"/>
                  </a:solidFill>
                </a:endParaRPr>
              </a:p>
            </p:txBody>
          </p:sp>
        </mc:Choice>
        <mc:Fallback xmlns="">
          <p:sp>
            <p:nvSpPr>
              <p:cNvPr id="31" name="TextBox 30">
                <a:extLst>
                  <a:ext uri="{FF2B5EF4-FFF2-40B4-BE49-F238E27FC236}">
                    <a16:creationId xmlns:a16="http://schemas.microsoft.com/office/drawing/2014/main" id="{4B62A98F-635F-7D47-87F1-33BF1667591E}"/>
                  </a:ext>
                </a:extLst>
              </p:cNvPr>
              <p:cNvSpPr txBox="1">
                <a:spLocks noRot="1" noChangeAspect="1" noMove="1" noResize="1" noEditPoints="1" noAdjustHandles="1" noChangeArrowheads="1" noChangeShapeType="1" noTextEdit="1"/>
              </p:cNvSpPr>
              <p:nvPr/>
            </p:nvSpPr>
            <p:spPr>
              <a:xfrm>
                <a:off x="4346966" y="5794151"/>
                <a:ext cx="2402068" cy="461665"/>
              </a:xfrm>
              <a:prstGeom prst="rect">
                <a:avLst/>
              </a:prstGeom>
              <a:blipFill>
                <a:blip r:embed="rId1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958672076"/>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a:xfrm>
            <a:off x="422536" y="27251"/>
            <a:ext cx="10058400" cy="1371600"/>
          </a:xfrm>
        </p:spPr>
        <p:txBody>
          <a:bodyPr/>
          <a:lstStyle/>
          <a:p>
            <a:r>
              <a:rPr lang="en-US" dirty="0">
                <a:latin typeface="Helvetica" pitchFamily="2" charset="0"/>
              </a:rPr>
              <a:t>Back Propagation Example</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p:txBody>
          <a:bodyPr>
            <a:normAutofit/>
          </a:bodyPr>
          <a:lstStyle/>
          <a:p>
            <a:endParaRPr lang="en-US" sz="2400" dirty="0">
              <a:latin typeface="Helvetica" pitchFamily="2" charset="0"/>
            </a:endParaRPr>
          </a:p>
          <a:p>
            <a:pPr marL="0" indent="0">
              <a:buNone/>
            </a:pPr>
            <a:endParaRPr lang="en-US" sz="2400" dirty="0">
              <a:latin typeface="Helvetica" pitchFamily="2" charset="0"/>
            </a:endParaRPr>
          </a:p>
        </p:txBody>
      </p:sp>
      <p:grpSp>
        <p:nvGrpSpPr>
          <p:cNvPr id="4" name="Group 3">
            <a:extLst>
              <a:ext uri="{FF2B5EF4-FFF2-40B4-BE49-F238E27FC236}">
                <a16:creationId xmlns:a16="http://schemas.microsoft.com/office/drawing/2014/main" id="{F2289EC0-BEE5-C54C-941C-D1D22C501FE9}"/>
              </a:ext>
            </a:extLst>
          </p:cNvPr>
          <p:cNvGrpSpPr/>
          <p:nvPr/>
        </p:nvGrpSpPr>
        <p:grpSpPr>
          <a:xfrm>
            <a:off x="1066799" y="2654306"/>
            <a:ext cx="8459767" cy="3092895"/>
            <a:chOff x="3375581" y="2991232"/>
            <a:chExt cx="4589912" cy="2034562"/>
          </a:xfrm>
        </p:grpSpPr>
        <p:sp>
          <p:nvSpPr>
            <p:cNvPr id="14" name="Oval 13">
              <a:extLst>
                <a:ext uri="{FF2B5EF4-FFF2-40B4-BE49-F238E27FC236}">
                  <a16:creationId xmlns:a16="http://schemas.microsoft.com/office/drawing/2014/main" id="{E74544D5-EB92-D349-B000-DF8E15FD9E07}"/>
                </a:ext>
              </a:extLst>
            </p:cNvPr>
            <p:cNvSpPr/>
            <p:nvPr/>
          </p:nvSpPr>
          <p:spPr>
            <a:xfrm>
              <a:off x="3375582" y="2991232"/>
              <a:ext cx="938637" cy="825956"/>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0.35</a:t>
              </a:r>
            </a:p>
          </p:txBody>
        </p:sp>
        <p:sp>
          <p:nvSpPr>
            <p:cNvPr id="15" name="Oval 14">
              <a:extLst>
                <a:ext uri="{FF2B5EF4-FFF2-40B4-BE49-F238E27FC236}">
                  <a16:creationId xmlns:a16="http://schemas.microsoft.com/office/drawing/2014/main" id="{F521F1DA-EC70-7F4B-9BE4-67D2FF50F7D7}"/>
                </a:ext>
              </a:extLst>
            </p:cNvPr>
            <p:cNvSpPr/>
            <p:nvPr/>
          </p:nvSpPr>
          <p:spPr>
            <a:xfrm>
              <a:off x="3375581" y="4199838"/>
              <a:ext cx="938637" cy="825956"/>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0.9</a:t>
              </a:r>
            </a:p>
          </p:txBody>
        </p:sp>
        <p:sp>
          <p:nvSpPr>
            <p:cNvPr id="16" name="Oval 15">
              <a:extLst>
                <a:ext uri="{FF2B5EF4-FFF2-40B4-BE49-F238E27FC236}">
                  <a16:creationId xmlns:a16="http://schemas.microsoft.com/office/drawing/2014/main" id="{9E2F0B38-4A5D-F14A-80F5-1268744DDA8E}"/>
                </a:ext>
              </a:extLst>
            </p:cNvPr>
            <p:cNvSpPr/>
            <p:nvPr/>
          </p:nvSpPr>
          <p:spPr>
            <a:xfrm>
              <a:off x="5285344" y="3001391"/>
              <a:ext cx="938637" cy="825956"/>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0.68</a:t>
              </a:r>
            </a:p>
          </p:txBody>
        </p:sp>
        <p:sp>
          <p:nvSpPr>
            <p:cNvPr id="17" name="Oval 16">
              <a:extLst>
                <a:ext uri="{FF2B5EF4-FFF2-40B4-BE49-F238E27FC236}">
                  <a16:creationId xmlns:a16="http://schemas.microsoft.com/office/drawing/2014/main" id="{E0DB1823-4CEA-3A4C-B00D-9089ECD8926D}"/>
                </a:ext>
              </a:extLst>
            </p:cNvPr>
            <p:cNvSpPr/>
            <p:nvPr/>
          </p:nvSpPr>
          <p:spPr>
            <a:xfrm>
              <a:off x="5285344" y="4199838"/>
              <a:ext cx="938637" cy="825956"/>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0.66</a:t>
              </a:r>
            </a:p>
          </p:txBody>
        </p:sp>
        <p:sp>
          <p:nvSpPr>
            <p:cNvPr id="18" name="Oval 17">
              <a:extLst>
                <a:ext uri="{FF2B5EF4-FFF2-40B4-BE49-F238E27FC236}">
                  <a16:creationId xmlns:a16="http://schemas.microsoft.com/office/drawing/2014/main" id="{212D0EF4-CDAF-3E48-9762-96B3A0BFDBFE}"/>
                </a:ext>
              </a:extLst>
            </p:cNvPr>
            <p:cNvSpPr/>
            <p:nvPr/>
          </p:nvSpPr>
          <p:spPr>
            <a:xfrm>
              <a:off x="7026856" y="3613735"/>
              <a:ext cx="938637" cy="825956"/>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0.69</a:t>
              </a:r>
            </a:p>
          </p:txBody>
        </p:sp>
        <p:cxnSp>
          <p:nvCxnSpPr>
            <p:cNvPr id="19" name="Straight Arrow Connector 18">
              <a:extLst>
                <a:ext uri="{FF2B5EF4-FFF2-40B4-BE49-F238E27FC236}">
                  <a16:creationId xmlns:a16="http://schemas.microsoft.com/office/drawing/2014/main" id="{904FB72E-F32B-4C40-B12A-58ED7C24BC10}"/>
                </a:ext>
              </a:extLst>
            </p:cNvPr>
            <p:cNvCxnSpPr>
              <a:stCxn id="14" idx="6"/>
              <a:endCxn id="16" idx="2"/>
            </p:cNvCxnSpPr>
            <p:nvPr/>
          </p:nvCxnSpPr>
          <p:spPr>
            <a:xfrm>
              <a:off x="4314219" y="3404210"/>
              <a:ext cx="971125" cy="10159"/>
            </a:xfrm>
            <a:prstGeom prst="straightConnector1">
              <a:avLst/>
            </a:prstGeom>
            <a:solidFill>
              <a:srgbClr val="FF0000"/>
            </a:solidFill>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0EAAED42-6560-7A4C-A1DB-DC39FB8DC617}"/>
                </a:ext>
              </a:extLst>
            </p:cNvPr>
            <p:cNvCxnSpPr/>
            <p:nvPr/>
          </p:nvCxnSpPr>
          <p:spPr>
            <a:xfrm>
              <a:off x="4314219" y="4619991"/>
              <a:ext cx="971125" cy="10159"/>
            </a:xfrm>
            <a:prstGeom prst="straightConnector1">
              <a:avLst/>
            </a:prstGeom>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5DD30C84-2C74-EC49-87EE-7653B34BD18B}"/>
                </a:ext>
              </a:extLst>
            </p:cNvPr>
            <p:cNvCxnSpPr>
              <a:cxnSpLocks/>
              <a:endCxn id="18" idx="2"/>
            </p:cNvCxnSpPr>
            <p:nvPr/>
          </p:nvCxnSpPr>
          <p:spPr>
            <a:xfrm>
              <a:off x="6223981" y="3442259"/>
              <a:ext cx="802875" cy="584454"/>
            </a:xfrm>
            <a:prstGeom prst="straightConnector1">
              <a:avLst/>
            </a:prstGeom>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FF3F8198-7A53-2A45-B950-88C6270E9670}"/>
                </a:ext>
              </a:extLst>
            </p:cNvPr>
            <p:cNvCxnSpPr>
              <a:cxnSpLocks/>
              <a:endCxn id="18" idx="2"/>
            </p:cNvCxnSpPr>
            <p:nvPr/>
          </p:nvCxnSpPr>
          <p:spPr>
            <a:xfrm flipV="1">
              <a:off x="6223981" y="4026713"/>
              <a:ext cx="802875" cy="588198"/>
            </a:xfrm>
            <a:prstGeom prst="straightConnector1">
              <a:avLst/>
            </a:prstGeom>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25B65946-CE70-9244-905F-BFE49F6C6ABD}"/>
                </a:ext>
              </a:extLst>
            </p:cNvPr>
            <p:cNvCxnSpPr>
              <a:cxnSpLocks/>
              <a:stCxn id="14" idx="6"/>
              <a:endCxn id="17" idx="1"/>
            </p:cNvCxnSpPr>
            <p:nvPr/>
          </p:nvCxnSpPr>
          <p:spPr>
            <a:xfrm>
              <a:off x="4314219" y="3404210"/>
              <a:ext cx="1108585" cy="916586"/>
            </a:xfrm>
            <a:prstGeom prst="straightConnector1">
              <a:avLst/>
            </a:prstGeom>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51F8FD80-36AF-EE45-976A-709D04550509}"/>
                </a:ext>
              </a:extLst>
            </p:cNvPr>
            <p:cNvCxnSpPr>
              <a:cxnSpLocks/>
              <a:stCxn id="15" idx="6"/>
              <a:endCxn id="16" idx="3"/>
            </p:cNvCxnSpPr>
            <p:nvPr/>
          </p:nvCxnSpPr>
          <p:spPr>
            <a:xfrm flipV="1">
              <a:off x="4314218" y="3706389"/>
              <a:ext cx="1108586" cy="906427"/>
            </a:xfrm>
            <a:prstGeom prst="straightConnector1">
              <a:avLst/>
            </a:prstGeom>
            <a:solidFill>
              <a:srgbClr val="FF0000"/>
            </a:solidFill>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BB0733E6-4BD7-8F4A-9505-E48C6EE57679}"/>
                  </a:ext>
                </a:extLst>
              </p:cNvPr>
              <p:cNvSpPr txBox="1"/>
              <p:nvPr/>
            </p:nvSpPr>
            <p:spPr>
              <a:xfrm>
                <a:off x="3000051" y="2772304"/>
                <a:ext cx="1449692" cy="4308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𝑤</m:t>
                          </m:r>
                        </m:e>
                        <m:sub>
                          <m:r>
                            <a:rPr lang="en-US" sz="2200" b="0" i="1" smtClean="0">
                              <a:latin typeface="Cambria Math" panose="02040503050406030204" pitchFamily="18" charset="0"/>
                            </a:rPr>
                            <m:t>1</m:t>
                          </m:r>
                        </m:sub>
                      </m:sSub>
                      <m:r>
                        <a:rPr lang="en-US" sz="2200" b="0" i="1" smtClean="0">
                          <a:latin typeface="Cambria Math" panose="02040503050406030204" pitchFamily="18" charset="0"/>
                        </a:rPr>
                        <m:t>=0.10</m:t>
                      </m:r>
                    </m:oMath>
                  </m:oMathPara>
                </a14:m>
                <a:endParaRPr lang="en-US" sz="2200" dirty="0"/>
              </a:p>
            </p:txBody>
          </p:sp>
        </mc:Choice>
        <mc:Fallback xmlns="">
          <p:sp>
            <p:nvSpPr>
              <p:cNvPr id="28" name="TextBox 27">
                <a:extLst>
                  <a:ext uri="{FF2B5EF4-FFF2-40B4-BE49-F238E27FC236}">
                    <a16:creationId xmlns:a16="http://schemas.microsoft.com/office/drawing/2014/main" id="{BB0733E6-4BD7-8F4A-9505-E48C6EE57679}"/>
                  </a:ext>
                </a:extLst>
              </p:cNvPr>
              <p:cNvSpPr txBox="1">
                <a:spLocks noRot="1" noChangeAspect="1" noMove="1" noResize="1" noEditPoints="1" noAdjustHandles="1" noChangeArrowheads="1" noChangeShapeType="1" noTextEdit="1"/>
              </p:cNvSpPr>
              <p:nvPr/>
            </p:nvSpPr>
            <p:spPr>
              <a:xfrm>
                <a:off x="3000051" y="2772304"/>
                <a:ext cx="1449692" cy="430887"/>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26C39DDA-A519-4D4F-A47D-D40ADAB1EF70}"/>
                  </a:ext>
                </a:extLst>
              </p:cNvPr>
              <p:cNvSpPr txBox="1"/>
              <p:nvPr/>
            </p:nvSpPr>
            <p:spPr>
              <a:xfrm>
                <a:off x="2988090" y="5125918"/>
                <a:ext cx="1239698" cy="430887"/>
              </a:xfrm>
              <a:prstGeom prst="rect">
                <a:avLst/>
              </a:prstGeom>
              <a:noFill/>
            </p:spPr>
            <p:txBody>
              <a:bodyPr wrap="none" rtlCol="0">
                <a:spAutoFit/>
              </a:bodyPr>
              <a:lstStyle/>
              <a:p>
                <a14:m>
                  <m:oMath xmlns:m="http://schemas.openxmlformats.org/officeDocument/2006/math">
                    <m:sSub>
                      <m:sSubPr>
                        <m:ctrlPr>
                          <a:rPr lang="en-US" sz="2200" b="0" i="1" smtClean="0">
                            <a:latin typeface="Cambria Math" panose="02040503050406030204" pitchFamily="18" charset="0"/>
                            <a:ea typeface="Cambria Math" panose="02040503050406030204" pitchFamily="18" charset="0"/>
                          </a:rPr>
                        </m:ctrlPr>
                      </m:sSubPr>
                      <m:e>
                        <m:r>
                          <a:rPr lang="en-US" sz="2200" b="0" i="1" smtClean="0">
                            <a:latin typeface="Cambria Math" panose="02040503050406030204" pitchFamily="18" charset="0"/>
                            <a:ea typeface="Cambria Math" panose="02040503050406030204" pitchFamily="18" charset="0"/>
                          </a:rPr>
                          <m:t>𝑤</m:t>
                        </m:r>
                      </m:e>
                      <m:sub>
                        <m:r>
                          <a:rPr lang="en-US" sz="2200" b="0" i="1" smtClean="0">
                            <a:latin typeface="Cambria Math" panose="02040503050406030204" pitchFamily="18" charset="0"/>
                            <a:ea typeface="Cambria Math" panose="02040503050406030204" pitchFamily="18" charset="0"/>
                          </a:rPr>
                          <m:t>4</m:t>
                        </m:r>
                      </m:sub>
                    </m:sSub>
                  </m:oMath>
                </a14:m>
                <a:r>
                  <a:rPr lang="en-US" sz="2200" dirty="0">
                    <a:latin typeface="Cambria Math" panose="02040503050406030204" pitchFamily="18" charset="0"/>
                    <a:ea typeface="Cambria Math" panose="02040503050406030204" pitchFamily="18" charset="0"/>
                  </a:rPr>
                  <a:t>=0.60</a:t>
                </a:r>
              </a:p>
            </p:txBody>
          </p:sp>
        </mc:Choice>
        <mc:Fallback xmlns="">
          <p:sp>
            <p:nvSpPr>
              <p:cNvPr id="29" name="TextBox 28">
                <a:extLst>
                  <a:ext uri="{FF2B5EF4-FFF2-40B4-BE49-F238E27FC236}">
                    <a16:creationId xmlns:a16="http://schemas.microsoft.com/office/drawing/2014/main" id="{26C39DDA-A519-4D4F-A47D-D40ADAB1EF70}"/>
                  </a:ext>
                </a:extLst>
              </p:cNvPr>
              <p:cNvSpPr txBox="1">
                <a:spLocks noRot="1" noChangeAspect="1" noMove="1" noResize="1" noEditPoints="1" noAdjustHandles="1" noChangeArrowheads="1" noChangeShapeType="1" noTextEdit="1"/>
              </p:cNvSpPr>
              <p:nvPr/>
            </p:nvSpPr>
            <p:spPr>
              <a:xfrm>
                <a:off x="2988090" y="5125918"/>
                <a:ext cx="1239698" cy="430887"/>
              </a:xfrm>
              <a:prstGeom prst="rect">
                <a:avLst/>
              </a:prstGeom>
              <a:blipFill>
                <a:blip r:embed="rId3"/>
                <a:stretch>
                  <a:fillRect t="-8571" r="-4040" b="-25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37663B59-496B-7949-B018-1E24CA72E070}"/>
                  </a:ext>
                </a:extLst>
              </p:cNvPr>
              <p:cNvSpPr txBox="1"/>
              <p:nvPr/>
            </p:nvSpPr>
            <p:spPr>
              <a:xfrm>
                <a:off x="6698499" y="3201761"/>
                <a:ext cx="1373261" cy="430887"/>
              </a:xfrm>
              <a:prstGeom prst="rect">
                <a:avLst/>
              </a:prstGeom>
              <a:noFill/>
            </p:spPr>
            <p:txBody>
              <a:bodyPr wrap="none" rtlCol="0">
                <a:spAutoFit/>
              </a:bodyPr>
              <a:lstStyle/>
              <a:p>
                <a14:m>
                  <m:oMath xmlns:m="http://schemas.openxmlformats.org/officeDocument/2006/math">
                    <m:sSub>
                      <m:sSubPr>
                        <m:ctrlPr>
                          <a:rPr lang="en-US" sz="2200" b="0" i="1" smtClean="0">
                            <a:latin typeface="Cambria Math" panose="02040503050406030204" pitchFamily="18" charset="0"/>
                            <a:ea typeface="Cambria Math" panose="02040503050406030204" pitchFamily="18" charset="0"/>
                          </a:rPr>
                        </m:ctrlPr>
                      </m:sSubPr>
                      <m:e>
                        <m:r>
                          <a:rPr lang="en-US" sz="2200" b="0" i="1" smtClean="0">
                            <a:latin typeface="Cambria Math" panose="02040503050406030204" pitchFamily="18" charset="0"/>
                            <a:ea typeface="Cambria Math" panose="02040503050406030204" pitchFamily="18" charset="0"/>
                          </a:rPr>
                          <m:t>𝑤</m:t>
                        </m:r>
                      </m:e>
                      <m:sub>
                        <m:r>
                          <a:rPr lang="en-US" sz="2200" b="0" i="1" smtClean="0">
                            <a:latin typeface="Cambria Math" panose="02040503050406030204" pitchFamily="18" charset="0"/>
                            <a:ea typeface="Cambria Math" panose="02040503050406030204" pitchFamily="18" charset="0"/>
                          </a:rPr>
                          <m:t>5</m:t>
                        </m:r>
                      </m:sub>
                    </m:sSub>
                  </m:oMath>
                </a14:m>
                <a:r>
                  <a:rPr lang="en-US" sz="2200" dirty="0">
                    <a:latin typeface="Cambria Math" panose="02040503050406030204" pitchFamily="18" charset="0"/>
                    <a:ea typeface="Cambria Math" panose="02040503050406030204" pitchFamily="18" charset="0"/>
                  </a:rPr>
                  <a:t> = 0.27</a:t>
                </a:r>
              </a:p>
            </p:txBody>
          </p:sp>
        </mc:Choice>
        <mc:Fallback xmlns="">
          <p:sp>
            <p:nvSpPr>
              <p:cNvPr id="32" name="TextBox 31">
                <a:extLst>
                  <a:ext uri="{FF2B5EF4-FFF2-40B4-BE49-F238E27FC236}">
                    <a16:creationId xmlns:a16="http://schemas.microsoft.com/office/drawing/2014/main" id="{37663B59-496B-7949-B018-1E24CA72E070}"/>
                  </a:ext>
                </a:extLst>
              </p:cNvPr>
              <p:cNvSpPr txBox="1">
                <a:spLocks noRot="1" noChangeAspect="1" noMove="1" noResize="1" noEditPoints="1" noAdjustHandles="1" noChangeArrowheads="1" noChangeShapeType="1" noTextEdit="1"/>
              </p:cNvSpPr>
              <p:nvPr/>
            </p:nvSpPr>
            <p:spPr>
              <a:xfrm>
                <a:off x="6698499" y="3201761"/>
                <a:ext cx="1373261" cy="430887"/>
              </a:xfrm>
              <a:prstGeom prst="rect">
                <a:avLst/>
              </a:prstGeom>
              <a:blipFill>
                <a:blip r:embed="rId4"/>
                <a:stretch>
                  <a:fillRect t="-8824" r="-3636" b="-2941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C68DF134-F471-7946-A598-A6E86653C083}"/>
                  </a:ext>
                </a:extLst>
              </p:cNvPr>
              <p:cNvSpPr txBox="1"/>
              <p:nvPr/>
            </p:nvSpPr>
            <p:spPr>
              <a:xfrm>
                <a:off x="6698499" y="4778776"/>
                <a:ext cx="1456232" cy="4308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𝑤</m:t>
                          </m:r>
                        </m:e>
                        <m:sub>
                          <m:r>
                            <a:rPr lang="en-US" sz="2200" b="0" i="1" smtClean="0">
                              <a:latin typeface="Cambria Math" panose="02040503050406030204" pitchFamily="18" charset="0"/>
                            </a:rPr>
                            <m:t>6</m:t>
                          </m:r>
                        </m:sub>
                      </m:sSub>
                      <m:r>
                        <a:rPr lang="en-US" sz="2200" b="0" i="1" smtClean="0">
                          <a:latin typeface="Cambria Math" panose="02040503050406030204" pitchFamily="18" charset="0"/>
                        </a:rPr>
                        <m:t>=</m:t>
                      </m:r>
                      <m:r>
                        <a:rPr lang="en-US" sz="2200" b="0" i="1" smtClean="0">
                          <a:solidFill>
                            <a:schemeClr val="tx1"/>
                          </a:solidFill>
                          <a:latin typeface="Cambria Math" panose="02040503050406030204" pitchFamily="18" charset="0"/>
                        </a:rPr>
                        <m:t>0.87</m:t>
                      </m:r>
                    </m:oMath>
                  </m:oMathPara>
                </a14:m>
                <a:endParaRPr lang="en-US" sz="2200" dirty="0"/>
              </a:p>
            </p:txBody>
          </p:sp>
        </mc:Choice>
        <mc:Fallback xmlns="">
          <p:sp>
            <p:nvSpPr>
              <p:cNvPr id="33" name="TextBox 32">
                <a:extLst>
                  <a:ext uri="{FF2B5EF4-FFF2-40B4-BE49-F238E27FC236}">
                    <a16:creationId xmlns:a16="http://schemas.microsoft.com/office/drawing/2014/main" id="{C68DF134-F471-7946-A598-A6E86653C083}"/>
                  </a:ext>
                </a:extLst>
              </p:cNvPr>
              <p:cNvSpPr txBox="1">
                <a:spLocks noRot="1" noChangeAspect="1" noMove="1" noResize="1" noEditPoints="1" noAdjustHandles="1" noChangeArrowheads="1" noChangeShapeType="1" noTextEdit="1"/>
              </p:cNvSpPr>
              <p:nvPr/>
            </p:nvSpPr>
            <p:spPr>
              <a:xfrm>
                <a:off x="6698499" y="4778776"/>
                <a:ext cx="1456232" cy="430887"/>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Content Placeholder 2">
                <a:extLst>
                  <a:ext uri="{FF2B5EF4-FFF2-40B4-BE49-F238E27FC236}">
                    <a16:creationId xmlns:a16="http://schemas.microsoft.com/office/drawing/2014/main" id="{9EDBD7F6-A329-774F-8090-73CBB6B6EE1A}"/>
                  </a:ext>
                </a:extLst>
              </p:cNvPr>
              <p:cNvSpPr txBox="1">
                <a:spLocks/>
              </p:cNvSpPr>
              <p:nvPr/>
            </p:nvSpPr>
            <p:spPr>
              <a:xfrm>
                <a:off x="5953987" y="2513578"/>
                <a:ext cx="878543" cy="49127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b="0" i="1" dirty="0" smtClean="0">
                              <a:solidFill>
                                <a:schemeClr val="tx1"/>
                              </a:solidFill>
                              <a:latin typeface="Cambria Math" panose="02040503050406030204" pitchFamily="18" charset="0"/>
                            </a:rPr>
                          </m:ctrlPr>
                        </m:sSubPr>
                        <m:e>
                          <m:r>
                            <a:rPr lang="en-US" i="1" dirty="0" smtClean="0">
                              <a:solidFill>
                                <a:schemeClr val="tx1"/>
                              </a:solidFill>
                              <a:latin typeface="Cambria Math" panose="02040503050406030204" pitchFamily="18" charset="0"/>
                            </a:rPr>
                            <m:t>𝐻</m:t>
                          </m:r>
                        </m:e>
                        <m:sub>
                          <m:r>
                            <a:rPr lang="en-US" i="1" dirty="0" smtClean="0">
                              <a:solidFill>
                                <a:schemeClr val="tx1"/>
                              </a:solidFill>
                              <a:latin typeface="Cambria Math" panose="02040503050406030204" pitchFamily="18" charset="0"/>
                            </a:rPr>
                            <m:t>1</m:t>
                          </m:r>
                        </m:sub>
                      </m:sSub>
                    </m:oMath>
                  </m:oMathPara>
                </a14:m>
                <a:endParaRPr lang="en-US" dirty="0"/>
              </a:p>
            </p:txBody>
          </p:sp>
        </mc:Choice>
        <mc:Fallback xmlns="">
          <p:sp>
            <p:nvSpPr>
              <p:cNvPr id="34" name="Content Placeholder 2">
                <a:extLst>
                  <a:ext uri="{FF2B5EF4-FFF2-40B4-BE49-F238E27FC236}">
                    <a16:creationId xmlns:a16="http://schemas.microsoft.com/office/drawing/2014/main" id="{9EDBD7F6-A329-774F-8090-73CBB6B6EE1A}"/>
                  </a:ext>
                </a:extLst>
              </p:cNvPr>
              <p:cNvSpPr txBox="1">
                <a:spLocks noRot="1" noChangeAspect="1" noMove="1" noResize="1" noEditPoints="1" noAdjustHandles="1" noChangeArrowheads="1" noChangeShapeType="1" noTextEdit="1"/>
              </p:cNvSpPr>
              <p:nvPr/>
            </p:nvSpPr>
            <p:spPr>
              <a:xfrm>
                <a:off x="5953987" y="2513578"/>
                <a:ext cx="878543" cy="491270"/>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Content Placeholder 2">
                <a:extLst>
                  <a:ext uri="{FF2B5EF4-FFF2-40B4-BE49-F238E27FC236}">
                    <a16:creationId xmlns:a16="http://schemas.microsoft.com/office/drawing/2014/main" id="{9D8CC347-2FA3-E24F-9CB3-9A70A2102FC0}"/>
                  </a:ext>
                </a:extLst>
              </p:cNvPr>
              <p:cNvSpPr txBox="1">
                <a:spLocks/>
              </p:cNvSpPr>
              <p:nvPr/>
            </p:nvSpPr>
            <p:spPr>
              <a:xfrm>
                <a:off x="5875254" y="4260448"/>
                <a:ext cx="878543" cy="49127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b="0" i="1" dirty="0" smtClean="0">
                              <a:solidFill>
                                <a:schemeClr val="tx1"/>
                              </a:solidFill>
                              <a:latin typeface="Cambria Math" panose="02040503050406030204" pitchFamily="18" charset="0"/>
                            </a:rPr>
                          </m:ctrlPr>
                        </m:sSubPr>
                        <m:e>
                          <m:r>
                            <a:rPr lang="en-US" i="1" dirty="0" smtClean="0">
                              <a:solidFill>
                                <a:schemeClr val="tx1"/>
                              </a:solidFill>
                              <a:latin typeface="Cambria Math" panose="02040503050406030204" pitchFamily="18" charset="0"/>
                            </a:rPr>
                            <m:t>𝐻</m:t>
                          </m:r>
                        </m:e>
                        <m:sub>
                          <m:r>
                            <a:rPr lang="en-US" b="0" i="1" dirty="0" smtClean="0">
                              <a:solidFill>
                                <a:schemeClr val="tx1"/>
                              </a:solidFill>
                              <a:latin typeface="Cambria Math" panose="02040503050406030204" pitchFamily="18" charset="0"/>
                            </a:rPr>
                            <m:t>2</m:t>
                          </m:r>
                        </m:sub>
                      </m:sSub>
                    </m:oMath>
                  </m:oMathPara>
                </a14:m>
                <a:endParaRPr lang="en-US" dirty="0"/>
              </a:p>
            </p:txBody>
          </p:sp>
        </mc:Choice>
        <mc:Fallback xmlns="">
          <p:sp>
            <p:nvSpPr>
              <p:cNvPr id="35" name="Content Placeholder 2">
                <a:extLst>
                  <a:ext uri="{FF2B5EF4-FFF2-40B4-BE49-F238E27FC236}">
                    <a16:creationId xmlns:a16="http://schemas.microsoft.com/office/drawing/2014/main" id="{9D8CC347-2FA3-E24F-9CB3-9A70A2102FC0}"/>
                  </a:ext>
                </a:extLst>
              </p:cNvPr>
              <p:cNvSpPr txBox="1">
                <a:spLocks noRot="1" noChangeAspect="1" noMove="1" noResize="1" noEditPoints="1" noAdjustHandles="1" noChangeArrowheads="1" noChangeShapeType="1" noTextEdit="1"/>
              </p:cNvSpPr>
              <p:nvPr/>
            </p:nvSpPr>
            <p:spPr>
              <a:xfrm>
                <a:off x="5875254" y="4260448"/>
                <a:ext cx="878543" cy="491270"/>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Content Placeholder 2">
                <a:extLst>
                  <a:ext uri="{FF2B5EF4-FFF2-40B4-BE49-F238E27FC236}">
                    <a16:creationId xmlns:a16="http://schemas.microsoft.com/office/drawing/2014/main" id="{A3511906-2F34-2B4E-898C-BF187B86B7A7}"/>
                  </a:ext>
                </a:extLst>
              </p:cNvPr>
              <p:cNvSpPr txBox="1">
                <a:spLocks/>
              </p:cNvSpPr>
              <p:nvPr/>
            </p:nvSpPr>
            <p:spPr>
              <a:xfrm>
                <a:off x="9087294" y="3314198"/>
                <a:ext cx="878543" cy="49127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b="0" i="1" dirty="0" smtClean="0">
                              <a:solidFill>
                                <a:schemeClr val="tx1"/>
                              </a:solidFill>
                              <a:latin typeface="Cambria Math" panose="02040503050406030204" pitchFamily="18" charset="0"/>
                            </a:rPr>
                          </m:ctrlPr>
                        </m:sSubPr>
                        <m:e>
                          <m:r>
                            <a:rPr lang="en-US" b="0" i="1" dirty="0" smtClean="0">
                              <a:solidFill>
                                <a:schemeClr val="tx1"/>
                              </a:solidFill>
                              <a:latin typeface="Cambria Math" panose="02040503050406030204" pitchFamily="18" charset="0"/>
                            </a:rPr>
                            <m:t>𝑂</m:t>
                          </m:r>
                        </m:e>
                        <m:sub>
                          <m:r>
                            <a:rPr lang="en-US" i="1" dirty="0" smtClean="0">
                              <a:solidFill>
                                <a:schemeClr val="tx1"/>
                              </a:solidFill>
                              <a:latin typeface="Cambria Math" panose="02040503050406030204" pitchFamily="18" charset="0"/>
                            </a:rPr>
                            <m:t>1</m:t>
                          </m:r>
                        </m:sub>
                      </m:sSub>
                    </m:oMath>
                  </m:oMathPara>
                </a14:m>
                <a:endParaRPr lang="en-US" dirty="0"/>
              </a:p>
            </p:txBody>
          </p:sp>
        </mc:Choice>
        <mc:Fallback xmlns="">
          <p:sp>
            <p:nvSpPr>
              <p:cNvPr id="36" name="Content Placeholder 2">
                <a:extLst>
                  <a:ext uri="{FF2B5EF4-FFF2-40B4-BE49-F238E27FC236}">
                    <a16:creationId xmlns:a16="http://schemas.microsoft.com/office/drawing/2014/main" id="{A3511906-2F34-2B4E-898C-BF187B86B7A7}"/>
                  </a:ext>
                </a:extLst>
              </p:cNvPr>
              <p:cNvSpPr txBox="1">
                <a:spLocks noRot="1" noChangeAspect="1" noMove="1" noResize="1" noEditPoints="1" noAdjustHandles="1" noChangeArrowheads="1" noChangeShapeType="1" noTextEdit="1"/>
              </p:cNvSpPr>
              <p:nvPr/>
            </p:nvSpPr>
            <p:spPr>
              <a:xfrm>
                <a:off x="9087294" y="3314198"/>
                <a:ext cx="878543" cy="491270"/>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Content Placeholder 2">
                <a:extLst>
                  <a:ext uri="{FF2B5EF4-FFF2-40B4-BE49-F238E27FC236}">
                    <a16:creationId xmlns:a16="http://schemas.microsoft.com/office/drawing/2014/main" id="{E6FE47F3-203E-1C4C-BBDE-FEE31023C960}"/>
                  </a:ext>
                </a:extLst>
              </p:cNvPr>
              <p:cNvSpPr txBox="1">
                <a:spLocks/>
              </p:cNvSpPr>
              <p:nvPr/>
            </p:nvSpPr>
            <p:spPr>
              <a:xfrm>
                <a:off x="460243" y="2972616"/>
                <a:ext cx="878543" cy="49127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𝐼</m:t>
                          </m:r>
                        </m:e>
                        <m:sub>
                          <m:r>
                            <a:rPr lang="en-US" i="1" dirty="0" smtClean="0">
                              <a:latin typeface="Cambria Math" panose="02040503050406030204" pitchFamily="18" charset="0"/>
                            </a:rPr>
                            <m:t>1</m:t>
                          </m:r>
                        </m:sub>
                      </m:sSub>
                    </m:oMath>
                  </m:oMathPara>
                </a14:m>
                <a:endParaRPr lang="en-US" dirty="0"/>
              </a:p>
            </p:txBody>
          </p:sp>
        </mc:Choice>
        <mc:Fallback xmlns="">
          <p:sp>
            <p:nvSpPr>
              <p:cNvPr id="37" name="Content Placeholder 2">
                <a:extLst>
                  <a:ext uri="{FF2B5EF4-FFF2-40B4-BE49-F238E27FC236}">
                    <a16:creationId xmlns:a16="http://schemas.microsoft.com/office/drawing/2014/main" id="{E6FE47F3-203E-1C4C-BBDE-FEE31023C960}"/>
                  </a:ext>
                </a:extLst>
              </p:cNvPr>
              <p:cNvSpPr txBox="1">
                <a:spLocks noRot="1" noChangeAspect="1" noMove="1" noResize="1" noEditPoints="1" noAdjustHandles="1" noChangeArrowheads="1" noChangeShapeType="1" noTextEdit="1"/>
              </p:cNvSpPr>
              <p:nvPr/>
            </p:nvSpPr>
            <p:spPr>
              <a:xfrm>
                <a:off x="460243" y="2972616"/>
                <a:ext cx="878543" cy="491270"/>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Content Placeholder 2">
                <a:extLst>
                  <a:ext uri="{FF2B5EF4-FFF2-40B4-BE49-F238E27FC236}">
                    <a16:creationId xmlns:a16="http://schemas.microsoft.com/office/drawing/2014/main" id="{8DDE642B-DD9F-594F-96A3-C488EC8620DC}"/>
                  </a:ext>
                </a:extLst>
              </p:cNvPr>
              <p:cNvSpPr txBox="1">
                <a:spLocks/>
              </p:cNvSpPr>
              <p:nvPr/>
            </p:nvSpPr>
            <p:spPr>
              <a:xfrm>
                <a:off x="460243" y="4873766"/>
                <a:ext cx="878543" cy="49127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𝐼</m:t>
                          </m:r>
                        </m:e>
                        <m:sub>
                          <m:r>
                            <a:rPr lang="en-US" i="1" dirty="0" smtClean="0">
                              <a:latin typeface="Cambria Math" panose="02040503050406030204" pitchFamily="18" charset="0"/>
                            </a:rPr>
                            <m:t>2</m:t>
                          </m:r>
                        </m:sub>
                      </m:sSub>
                    </m:oMath>
                  </m:oMathPara>
                </a14:m>
                <a:endParaRPr lang="en-US" dirty="0"/>
              </a:p>
            </p:txBody>
          </p:sp>
        </mc:Choice>
        <mc:Fallback xmlns="">
          <p:sp>
            <p:nvSpPr>
              <p:cNvPr id="38" name="Content Placeholder 2">
                <a:extLst>
                  <a:ext uri="{FF2B5EF4-FFF2-40B4-BE49-F238E27FC236}">
                    <a16:creationId xmlns:a16="http://schemas.microsoft.com/office/drawing/2014/main" id="{8DDE642B-DD9F-594F-96A3-C488EC8620DC}"/>
                  </a:ext>
                </a:extLst>
              </p:cNvPr>
              <p:cNvSpPr txBox="1">
                <a:spLocks noRot="1" noChangeAspect="1" noMove="1" noResize="1" noEditPoints="1" noAdjustHandles="1" noChangeArrowheads="1" noChangeShapeType="1" noTextEdit="1"/>
              </p:cNvSpPr>
              <p:nvPr/>
            </p:nvSpPr>
            <p:spPr>
              <a:xfrm>
                <a:off x="460243" y="4873766"/>
                <a:ext cx="878543" cy="491270"/>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F3B050E5-10C6-794C-BDCC-F074D043D9DF}"/>
                  </a:ext>
                </a:extLst>
              </p:cNvPr>
              <p:cNvSpPr txBox="1"/>
              <p:nvPr/>
            </p:nvSpPr>
            <p:spPr>
              <a:xfrm>
                <a:off x="531729" y="1227639"/>
                <a:ext cx="10687050" cy="461665"/>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2400" i="1" smtClean="0">
                              <a:latin typeface="Cambria Math" panose="02040503050406030204" pitchFamily="18" charset="0"/>
                            </a:rPr>
                          </m:ctrlPr>
                        </m:sSubPr>
                        <m:e>
                          <m:r>
                            <a:rPr lang="en-US" sz="2400" i="1">
                              <a:latin typeface="Cambria Math" panose="02040503050406030204" pitchFamily="18" charset="0"/>
                            </a:rPr>
                            <m:t>𝑤</m:t>
                          </m:r>
                        </m:e>
                        <m:sub>
                          <m:r>
                            <a:rPr lang="en-US" sz="2400" i="1">
                              <a:latin typeface="Cambria Math" panose="02040503050406030204" pitchFamily="18" charset="0"/>
                            </a:rPr>
                            <m:t>1</m:t>
                          </m:r>
                        </m:sub>
                      </m:sSub>
                      <m:r>
                        <a:rPr lang="en-US" sz="2400" i="1">
                          <a:latin typeface="Cambria Math" panose="02040503050406030204" pitchFamily="18" charset="0"/>
                        </a:rPr>
                        <m:t>=</m:t>
                      </m:r>
                      <m:r>
                        <a:rPr lang="en-US" sz="2400" b="0" i="1" smtClean="0">
                          <a:latin typeface="Cambria Math" panose="02040503050406030204" pitchFamily="18" charset="0"/>
                        </a:rPr>
                        <m:t>0.10</m:t>
                      </m:r>
                      <m:r>
                        <a:rPr lang="en-US" sz="2400" i="1">
                          <a:latin typeface="Cambria Math" panose="02040503050406030204" pitchFamily="18" charset="0"/>
                        </a:rPr>
                        <m:t>+</m:t>
                      </m:r>
                      <m:d>
                        <m:dPr>
                          <m:ctrlPr>
                            <a:rPr lang="en-US" sz="2400" i="1">
                              <a:latin typeface="Cambria Math" panose="02040503050406030204" pitchFamily="18" charset="0"/>
                            </a:rPr>
                          </m:ctrlPr>
                        </m:dPr>
                        <m:e>
                          <m:r>
                            <a:rPr lang="en-US" sz="2400" b="0" i="1" smtClean="0">
                              <a:latin typeface="Cambria Math" panose="02040503050406030204" pitchFamily="18" charset="0"/>
                            </a:rPr>
                            <m:t>0.35∗</m:t>
                          </m:r>
                          <m:r>
                            <a:rPr lang="en-US" sz="2400" b="0" i="0" smtClean="0">
                              <a:latin typeface="Cambria Math" panose="02040503050406030204" pitchFamily="18" charset="0"/>
                            </a:rPr>
                            <m:t>−0.002</m:t>
                          </m:r>
                        </m:e>
                      </m:d>
                    </m:oMath>
                  </m:oMathPara>
                </a14:m>
                <a:endParaRPr lang="en-US" sz="2400" dirty="0">
                  <a:latin typeface="Helvetica" pitchFamily="2" charset="0"/>
                </a:endParaRPr>
              </a:p>
            </p:txBody>
          </p:sp>
        </mc:Choice>
        <mc:Fallback xmlns="">
          <p:sp>
            <p:nvSpPr>
              <p:cNvPr id="5" name="TextBox 4">
                <a:extLst>
                  <a:ext uri="{FF2B5EF4-FFF2-40B4-BE49-F238E27FC236}">
                    <a16:creationId xmlns:a16="http://schemas.microsoft.com/office/drawing/2014/main" id="{F3B050E5-10C6-794C-BDCC-F074D043D9DF}"/>
                  </a:ext>
                </a:extLst>
              </p:cNvPr>
              <p:cNvSpPr txBox="1">
                <a:spLocks noRot="1" noChangeAspect="1" noMove="1" noResize="1" noEditPoints="1" noAdjustHandles="1" noChangeArrowheads="1" noChangeShapeType="1" noTextEdit="1"/>
              </p:cNvSpPr>
              <p:nvPr/>
            </p:nvSpPr>
            <p:spPr>
              <a:xfrm>
                <a:off x="531729" y="1227639"/>
                <a:ext cx="10687050" cy="461665"/>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2644A6DB-99F0-164F-9D11-5E4655BA3F62}"/>
                  </a:ext>
                </a:extLst>
              </p:cNvPr>
              <p:cNvSpPr txBox="1"/>
              <p:nvPr/>
            </p:nvSpPr>
            <p:spPr>
              <a:xfrm>
                <a:off x="2170322" y="3686558"/>
                <a:ext cx="1456232" cy="4308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𝑤</m:t>
                          </m:r>
                        </m:e>
                        <m:sub>
                          <m:r>
                            <a:rPr lang="en-US" sz="2200" b="0" i="1" smtClean="0">
                              <a:latin typeface="Cambria Math" panose="02040503050406030204" pitchFamily="18" charset="0"/>
                            </a:rPr>
                            <m:t>2</m:t>
                          </m:r>
                        </m:sub>
                      </m:sSub>
                      <m:r>
                        <a:rPr lang="en-US" sz="2200" b="0" i="1" smtClean="0">
                          <a:latin typeface="Cambria Math" panose="02040503050406030204" pitchFamily="18" charset="0"/>
                        </a:rPr>
                        <m:t>=0.40</m:t>
                      </m:r>
                    </m:oMath>
                  </m:oMathPara>
                </a14:m>
                <a:endParaRPr lang="en-US" sz="2200" dirty="0"/>
              </a:p>
            </p:txBody>
          </p:sp>
        </mc:Choice>
        <mc:Fallback xmlns="">
          <p:sp>
            <p:nvSpPr>
              <p:cNvPr id="39" name="TextBox 38">
                <a:extLst>
                  <a:ext uri="{FF2B5EF4-FFF2-40B4-BE49-F238E27FC236}">
                    <a16:creationId xmlns:a16="http://schemas.microsoft.com/office/drawing/2014/main" id="{2644A6DB-99F0-164F-9D11-5E4655BA3F62}"/>
                  </a:ext>
                </a:extLst>
              </p:cNvPr>
              <p:cNvSpPr txBox="1">
                <a:spLocks noRot="1" noChangeAspect="1" noMove="1" noResize="1" noEditPoints="1" noAdjustHandles="1" noChangeArrowheads="1" noChangeShapeType="1" noTextEdit="1"/>
              </p:cNvSpPr>
              <p:nvPr/>
            </p:nvSpPr>
            <p:spPr>
              <a:xfrm>
                <a:off x="2170322" y="3686558"/>
                <a:ext cx="1456232" cy="430887"/>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3E3B7B50-ABF0-0245-BBC9-874F739BB847}"/>
                  </a:ext>
                </a:extLst>
              </p:cNvPr>
              <p:cNvSpPr txBox="1"/>
              <p:nvPr/>
            </p:nvSpPr>
            <p:spPr>
              <a:xfrm>
                <a:off x="2386565" y="4244592"/>
                <a:ext cx="1248227" cy="430887"/>
              </a:xfrm>
              <a:prstGeom prst="rect">
                <a:avLst/>
              </a:prstGeom>
              <a:noFill/>
            </p:spPr>
            <p:txBody>
              <a:bodyPr wrap="none" rtlCol="0">
                <a:spAutoFit/>
              </a:bodyPr>
              <a:lstStyle/>
              <a:p>
                <a14:m>
                  <m:oMath xmlns:m="http://schemas.openxmlformats.org/officeDocument/2006/math">
                    <m:sSub>
                      <m:sSubPr>
                        <m:ctrlPr>
                          <a:rPr lang="en-US" sz="2200" b="0" i="1" smtClean="0">
                            <a:latin typeface="Cambria Math" panose="02040503050406030204" pitchFamily="18" charset="0"/>
                            <a:ea typeface="Cambria Math" panose="02040503050406030204" pitchFamily="18" charset="0"/>
                          </a:rPr>
                        </m:ctrlPr>
                      </m:sSubPr>
                      <m:e>
                        <m:r>
                          <a:rPr lang="en-US" sz="2200" b="0" i="1" smtClean="0">
                            <a:latin typeface="Cambria Math" panose="02040503050406030204" pitchFamily="18" charset="0"/>
                            <a:ea typeface="Cambria Math" panose="02040503050406030204" pitchFamily="18" charset="0"/>
                          </a:rPr>
                          <m:t>𝑤</m:t>
                        </m:r>
                      </m:e>
                      <m:sub>
                        <m:r>
                          <a:rPr lang="en-US" sz="2200" b="0" i="1" smtClean="0">
                            <a:latin typeface="Cambria Math" panose="02040503050406030204" pitchFamily="18" charset="0"/>
                            <a:ea typeface="Cambria Math" panose="02040503050406030204" pitchFamily="18" charset="0"/>
                          </a:rPr>
                          <m:t>3</m:t>
                        </m:r>
                      </m:sub>
                    </m:sSub>
                  </m:oMath>
                </a14:m>
                <a:r>
                  <a:rPr lang="en-US" sz="2200" dirty="0">
                    <a:latin typeface="Cambria Math" panose="02040503050406030204" pitchFamily="18" charset="0"/>
                    <a:ea typeface="Cambria Math" panose="02040503050406030204" pitchFamily="18" charset="0"/>
                  </a:rPr>
                  <a:t>=0.80</a:t>
                </a:r>
              </a:p>
            </p:txBody>
          </p:sp>
        </mc:Choice>
        <mc:Fallback xmlns="">
          <p:sp>
            <p:nvSpPr>
              <p:cNvPr id="40" name="TextBox 39">
                <a:extLst>
                  <a:ext uri="{FF2B5EF4-FFF2-40B4-BE49-F238E27FC236}">
                    <a16:creationId xmlns:a16="http://schemas.microsoft.com/office/drawing/2014/main" id="{3E3B7B50-ABF0-0245-BBC9-874F739BB847}"/>
                  </a:ext>
                </a:extLst>
              </p:cNvPr>
              <p:cNvSpPr txBox="1">
                <a:spLocks noRot="1" noChangeAspect="1" noMove="1" noResize="1" noEditPoints="1" noAdjustHandles="1" noChangeArrowheads="1" noChangeShapeType="1" noTextEdit="1"/>
              </p:cNvSpPr>
              <p:nvPr/>
            </p:nvSpPr>
            <p:spPr>
              <a:xfrm>
                <a:off x="2386565" y="4244592"/>
                <a:ext cx="1248227" cy="430887"/>
              </a:xfrm>
              <a:prstGeom prst="rect">
                <a:avLst/>
              </a:prstGeom>
              <a:blipFill>
                <a:blip r:embed="rId13"/>
                <a:stretch>
                  <a:fillRect t="-5714" r="-5051" b="-28571"/>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3019BCD4-233D-B946-A188-285CAD19A19B}"/>
              </a:ext>
            </a:extLst>
          </p:cNvPr>
          <p:cNvSpPr txBox="1"/>
          <p:nvPr/>
        </p:nvSpPr>
        <p:spPr>
          <a:xfrm>
            <a:off x="9526565" y="4092274"/>
            <a:ext cx="1305935" cy="369332"/>
          </a:xfrm>
          <a:prstGeom prst="rect">
            <a:avLst/>
          </a:prstGeom>
          <a:noFill/>
        </p:spPr>
        <p:txBody>
          <a:bodyPr wrap="none" rtlCol="0">
            <a:spAutoFit/>
          </a:bodyPr>
          <a:lstStyle/>
          <a:p>
            <a:r>
              <a:rPr lang="en-US" dirty="0">
                <a:latin typeface="Helvetica" pitchFamily="2" charset="0"/>
              </a:rPr>
              <a:t>Target: 0.5</a:t>
            </a: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D3366970-6B92-2549-8087-A552EA490BE5}"/>
                  </a:ext>
                </a:extLst>
              </p:cNvPr>
              <p:cNvSpPr txBox="1"/>
              <p:nvPr/>
            </p:nvSpPr>
            <p:spPr>
              <a:xfrm>
                <a:off x="9123117" y="4664253"/>
                <a:ext cx="2220608"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sz="2400" b="0" i="0" smtClean="0">
                          <a:solidFill>
                            <a:schemeClr val="tx1"/>
                          </a:solidFill>
                          <a:latin typeface="Cambria Math" panose="02040503050406030204" pitchFamily="18" charset="0"/>
                        </a:rPr>
                        <m:t>Δ</m:t>
                      </m:r>
                      <m:d>
                        <m:dPr>
                          <m:ctrlPr>
                            <a:rPr lang="en-US" sz="2400" b="0" i="1" smtClean="0">
                              <a:solidFill>
                                <a:schemeClr val="tx1"/>
                              </a:solidFill>
                              <a:latin typeface="Cambria Math" panose="02040503050406030204" pitchFamily="18" charset="0"/>
                            </a:rPr>
                          </m:ctrlPr>
                        </m:dPr>
                        <m:e>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𝑂</m:t>
                              </m:r>
                            </m:e>
                            <m:sub>
                              <m:r>
                                <a:rPr lang="en-US" sz="2400" b="0" i="1" smtClean="0">
                                  <a:solidFill>
                                    <a:schemeClr val="tx1"/>
                                  </a:solidFill>
                                  <a:latin typeface="Cambria Math" panose="02040503050406030204" pitchFamily="18" charset="0"/>
                                </a:rPr>
                                <m:t>1</m:t>
                              </m:r>
                            </m:sub>
                          </m:sSub>
                        </m:e>
                      </m:d>
                      <m:r>
                        <a:rPr lang="en-US" sz="2400" b="0" i="1" smtClean="0">
                          <a:solidFill>
                            <a:schemeClr val="tx1"/>
                          </a:solidFill>
                          <a:latin typeface="Cambria Math" panose="02040503050406030204" pitchFamily="18" charset="0"/>
                        </a:rPr>
                        <m:t>≈−0.04</m:t>
                      </m:r>
                    </m:oMath>
                  </m:oMathPara>
                </a14:m>
                <a:endParaRPr lang="en-US" sz="2400" dirty="0">
                  <a:solidFill>
                    <a:schemeClr val="tx1"/>
                  </a:solidFill>
                </a:endParaRPr>
              </a:p>
            </p:txBody>
          </p:sp>
        </mc:Choice>
        <mc:Fallback xmlns="">
          <p:sp>
            <p:nvSpPr>
              <p:cNvPr id="30" name="TextBox 29">
                <a:extLst>
                  <a:ext uri="{FF2B5EF4-FFF2-40B4-BE49-F238E27FC236}">
                    <a16:creationId xmlns:a16="http://schemas.microsoft.com/office/drawing/2014/main" id="{D3366970-6B92-2549-8087-A552EA490BE5}"/>
                  </a:ext>
                </a:extLst>
              </p:cNvPr>
              <p:cNvSpPr txBox="1">
                <a:spLocks noRot="1" noChangeAspect="1" noMove="1" noResize="1" noEditPoints="1" noAdjustHandles="1" noChangeArrowheads="1" noChangeShapeType="1" noTextEdit="1"/>
              </p:cNvSpPr>
              <p:nvPr/>
            </p:nvSpPr>
            <p:spPr>
              <a:xfrm>
                <a:off x="9123117" y="4664253"/>
                <a:ext cx="2220608" cy="461665"/>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07EF3692-CBAA-9143-8F98-B69CC39827AE}"/>
                  </a:ext>
                </a:extLst>
              </p:cNvPr>
              <p:cNvSpPr txBox="1"/>
              <p:nvPr/>
            </p:nvSpPr>
            <p:spPr>
              <a:xfrm>
                <a:off x="4575529" y="2111433"/>
                <a:ext cx="2402068"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sz="2400" b="0" i="0" smtClean="0">
                          <a:solidFill>
                            <a:schemeClr val="tx1"/>
                          </a:solidFill>
                          <a:latin typeface="Cambria Math" panose="02040503050406030204" pitchFamily="18" charset="0"/>
                        </a:rPr>
                        <m:t>Δ</m:t>
                      </m:r>
                      <m:d>
                        <m:dPr>
                          <m:ctrlPr>
                            <a:rPr lang="en-US" sz="2400" b="0" i="1" smtClean="0">
                              <a:solidFill>
                                <a:schemeClr val="tx1"/>
                              </a:solidFill>
                              <a:latin typeface="Cambria Math" panose="02040503050406030204" pitchFamily="18" charset="0"/>
                            </a:rPr>
                          </m:ctrlPr>
                        </m:dPr>
                        <m:e>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𝐻</m:t>
                              </m:r>
                            </m:e>
                            <m:sub>
                              <m:r>
                                <a:rPr lang="en-US" sz="2400" b="0" i="1" smtClean="0">
                                  <a:solidFill>
                                    <a:schemeClr val="tx1"/>
                                  </a:solidFill>
                                  <a:latin typeface="Cambria Math" panose="02040503050406030204" pitchFamily="18" charset="0"/>
                                </a:rPr>
                                <m:t>1</m:t>
                              </m:r>
                            </m:sub>
                          </m:sSub>
                        </m:e>
                      </m:d>
                      <m:r>
                        <a:rPr lang="en-US" sz="2400" b="0" i="1" smtClean="0">
                          <a:solidFill>
                            <a:schemeClr val="tx1"/>
                          </a:solidFill>
                          <a:latin typeface="Cambria Math" panose="02040503050406030204" pitchFamily="18" charset="0"/>
                        </a:rPr>
                        <m:t>≈−0.002</m:t>
                      </m:r>
                    </m:oMath>
                  </m:oMathPara>
                </a14:m>
                <a:endParaRPr lang="en-US" sz="2400" dirty="0">
                  <a:solidFill>
                    <a:schemeClr val="tx1"/>
                  </a:solidFill>
                </a:endParaRPr>
              </a:p>
            </p:txBody>
          </p:sp>
        </mc:Choice>
        <mc:Fallback xmlns="">
          <p:sp>
            <p:nvSpPr>
              <p:cNvPr id="41" name="TextBox 40">
                <a:extLst>
                  <a:ext uri="{FF2B5EF4-FFF2-40B4-BE49-F238E27FC236}">
                    <a16:creationId xmlns:a16="http://schemas.microsoft.com/office/drawing/2014/main" id="{07EF3692-CBAA-9143-8F98-B69CC39827AE}"/>
                  </a:ext>
                </a:extLst>
              </p:cNvPr>
              <p:cNvSpPr txBox="1">
                <a:spLocks noRot="1" noChangeAspect="1" noMove="1" noResize="1" noEditPoints="1" noAdjustHandles="1" noChangeArrowheads="1" noChangeShapeType="1" noTextEdit="1"/>
              </p:cNvSpPr>
              <p:nvPr/>
            </p:nvSpPr>
            <p:spPr>
              <a:xfrm>
                <a:off x="4575529" y="2111433"/>
                <a:ext cx="2402068" cy="461665"/>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4B62A98F-635F-7D47-87F1-33BF1667591E}"/>
                  </a:ext>
                </a:extLst>
              </p:cNvPr>
              <p:cNvSpPr txBox="1"/>
              <p:nvPr/>
            </p:nvSpPr>
            <p:spPr>
              <a:xfrm>
                <a:off x="4346966" y="5794151"/>
                <a:ext cx="2402068"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sz="2400" b="0" i="0" smtClean="0">
                          <a:solidFill>
                            <a:schemeClr val="tx1"/>
                          </a:solidFill>
                          <a:latin typeface="Cambria Math" panose="02040503050406030204" pitchFamily="18" charset="0"/>
                        </a:rPr>
                        <m:t>Δ</m:t>
                      </m:r>
                      <m:d>
                        <m:dPr>
                          <m:ctrlPr>
                            <a:rPr lang="en-US" sz="2400" b="0" i="1" smtClean="0">
                              <a:solidFill>
                                <a:schemeClr val="tx1"/>
                              </a:solidFill>
                              <a:latin typeface="Cambria Math" panose="02040503050406030204" pitchFamily="18" charset="0"/>
                            </a:rPr>
                          </m:ctrlPr>
                        </m:dPr>
                        <m:e>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𝐻</m:t>
                              </m:r>
                            </m:e>
                            <m:sub>
                              <m:r>
                                <a:rPr lang="en-US" sz="2400" b="0" i="1" smtClean="0">
                                  <a:solidFill>
                                    <a:schemeClr val="tx1"/>
                                  </a:solidFill>
                                  <a:latin typeface="Cambria Math" panose="02040503050406030204" pitchFamily="18" charset="0"/>
                                </a:rPr>
                                <m:t>2</m:t>
                              </m:r>
                            </m:sub>
                          </m:sSub>
                        </m:e>
                      </m:d>
                      <m:r>
                        <a:rPr lang="en-US" sz="2400" b="0" i="1" smtClean="0">
                          <a:solidFill>
                            <a:schemeClr val="tx1"/>
                          </a:solidFill>
                          <a:latin typeface="Cambria Math" panose="02040503050406030204" pitchFamily="18" charset="0"/>
                        </a:rPr>
                        <m:t>≈−0.007</m:t>
                      </m:r>
                    </m:oMath>
                  </m:oMathPara>
                </a14:m>
                <a:endParaRPr lang="en-US" sz="2400" dirty="0">
                  <a:solidFill>
                    <a:schemeClr val="tx1"/>
                  </a:solidFill>
                </a:endParaRPr>
              </a:p>
            </p:txBody>
          </p:sp>
        </mc:Choice>
        <mc:Fallback xmlns="">
          <p:sp>
            <p:nvSpPr>
              <p:cNvPr id="31" name="TextBox 30">
                <a:extLst>
                  <a:ext uri="{FF2B5EF4-FFF2-40B4-BE49-F238E27FC236}">
                    <a16:creationId xmlns:a16="http://schemas.microsoft.com/office/drawing/2014/main" id="{4B62A98F-635F-7D47-87F1-33BF1667591E}"/>
                  </a:ext>
                </a:extLst>
              </p:cNvPr>
              <p:cNvSpPr txBox="1">
                <a:spLocks noRot="1" noChangeAspect="1" noMove="1" noResize="1" noEditPoints="1" noAdjustHandles="1" noChangeArrowheads="1" noChangeShapeType="1" noTextEdit="1"/>
              </p:cNvSpPr>
              <p:nvPr/>
            </p:nvSpPr>
            <p:spPr>
              <a:xfrm>
                <a:off x="4346966" y="5794151"/>
                <a:ext cx="2402068" cy="461665"/>
              </a:xfrm>
              <a:prstGeom prst="rect">
                <a:avLst/>
              </a:prstGeom>
              <a:blipFill>
                <a:blip r:embed="rId1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657360885"/>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a:xfrm>
            <a:off x="422536" y="27251"/>
            <a:ext cx="10058400" cy="1371600"/>
          </a:xfrm>
        </p:spPr>
        <p:txBody>
          <a:bodyPr/>
          <a:lstStyle/>
          <a:p>
            <a:r>
              <a:rPr lang="en-US" dirty="0">
                <a:latin typeface="Helvetica" pitchFamily="2" charset="0"/>
              </a:rPr>
              <a:t>Back Propagation Example</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p:txBody>
          <a:bodyPr>
            <a:normAutofit/>
          </a:bodyPr>
          <a:lstStyle/>
          <a:p>
            <a:endParaRPr lang="en-US" sz="2400" dirty="0">
              <a:latin typeface="Helvetica" pitchFamily="2" charset="0"/>
            </a:endParaRPr>
          </a:p>
          <a:p>
            <a:pPr marL="0" indent="0">
              <a:buNone/>
            </a:pPr>
            <a:endParaRPr lang="en-US" sz="2400" dirty="0">
              <a:latin typeface="Helvetica" pitchFamily="2" charset="0"/>
            </a:endParaRPr>
          </a:p>
        </p:txBody>
      </p:sp>
      <p:grpSp>
        <p:nvGrpSpPr>
          <p:cNvPr id="4" name="Group 3">
            <a:extLst>
              <a:ext uri="{FF2B5EF4-FFF2-40B4-BE49-F238E27FC236}">
                <a16:creationId xmlns:a16="http://schemas.microsoft.com/office/drawing/2014/main" id="{F2289EC0-BEE5-C54C-941C-D1D22C501FE9}"/>
              </a:ext>
            </a:extLst>
          </p:cNvPr>
          <p:cNvGrpSpPr/>
          <p:nvPr/>
        </p:nvGrpSpPr>
        <p:grpSpPr>
          <a:xfrm>
            <a:off x="1066799" y="2654306"/>
            <a:ext cx="8459767" cy="3092895"/>
            <a:chOff x="3375581" y="2991232"/>
            <a:chExt cx="4589912" cy="2034562"/>
          </a:xfrm>
        </p:grpSpPr>
        <p:sp>
          <p:nvSpPr>
            <p:cNvPr id="14" name="Oval 13">
              <a:extLst>
                <a:ext uri="{FF2B5EF4-FFF2-40B4-BE49-F238E27FC236}">
                  <a16:creationId xmlns:a16="http://schemas.microsoft.com/office/drawing/2014/main" id="{E74544D5-EB92-D349-B000-DF8E15FD9E07}"/>
                </a:ext>
              </a:extLst>
            </p:cNvPr>
            <p:cNvSpPr/>
            <p:nvPr/>
          </p:nvSpPr>
          <p:spPr>
            <a:xfrm>
              <a:off x="3375582" y="2991232"/>
              <a:ext cx="938637" cy="825956"/>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0.35</a:t>
              </a:r>
            </a:p>
          </p:txBody>
        </p:sp>
        <p:sp>
          <p:nvSpPr>
            <p:cNvPr id="15" name="Oval 14">
              <a:extLst>
                <a:ext uri="{FF2B5EF4-FFF2-40B4-BE49-F238E27FC236}">
                  <a16:creationId xmlns:a16="http://schemas.microsoft.com/office/drawing/2014/main" id="{F521F1DA-EC70-7F4B-9BE4-67D2FF50F7D7}"/>
                </a:ext>
              </a:extLst>
            </p:cNvPr>
            <p:cNvSpPr/>
            <p:nvPr/>
          </p:nvSpPr>
          <p:spPr>
            <a:xfrm>
              <a:off x="3375581" y="4199838"/>
              <a:ext cx="938637" cy="825956"/>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0.9</a:t>
              </a:r>
            </a:p>
          </p:txBody>
        </p:sp>
        <p:sp>
          <p:nvSpPr>
            <p:cNvPr id="16" name="Oval 15">
              <a:extLst>
                <a:ext uri="{FF2B5EF4-FFF2-40B4-BE49-F238E27FC236}">
                  <a16:creationId xmlns:a16="http://schemas.microsoft.com/office/drawing/2014/main" id="{9E2F0B38-4A5D-F14A-80F5-1268744DDA8E}"/>
                </a:ext>
              </a:extLst>
            </p:cNvPr>
            <p:cNvSpPr/>
            <p:nvPr/>
          </p:nvSpPr>
          <p:spPr>
            <a:xfrm>
              <a:off x="5285344" y="3001391"/>
              <a:ext cx="938637" cy="825956"/>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0.68</a:t>
              </a:r>
            </a:p>
          </p:txBody>
        </p:sp>
        <p:sp>
          <p:nvSpPr>
            <p:cNvPr id="17" name="Oval 16">
              <a:extLst>
                <a:ext uri="{FF2B5EF4-FFF2-40B4-BE49-F238E27FC236}">
                  <a16:creationId xmlns:a16="http://schemas.microsoft.com/office/drawing/2014/main" id="{E0DB1823-4CEA-3A4C-B00D-9089ECD8926D}"/>
                </a:ext>
              </a:extLst>
            </p:cNvPr>
            <p:cNvSpPr/>
            <p:nvPr/>
          </p:nvSpPr>
          <p:spPr>
            <a:xfrm>
              <a:off x="5285344" y="4199838"/>
              <a:ext cx="938637" cy="825956"/>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0.66</a:t>
              </a:r>
            </a:p>
          </p:txBody>
        </p:sp>
        <p:sp>
          <p:nvSpPr>
            <p:cNvPr id="18" name="Oval 17">
              <a:extLst>
                <a:ext uri="{FF2B5EF4-FFF2-40B4-BE49-F238E27FC236}">
                  <a16:creationId xmlns:a16="http://schemas.microsoft.com/office/drawing/2014/main" id="{212D0EF4-CDAF-3E48-9762-96B3A0BFDBFE}"/>
                </a:ext>
              </a:extLst>
            </p:cNvPr>
            <p:cNvSpPr/>
            <p:nvPr/>
          </p:nvSpPr>
          <p:spPr>
            <a:xfrm>
              <a:off x="7026856" y="3613735"/>
              <a:ext cx="938637" cy="825956"/>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0.69</a:t>
              </a:r>
            </a:p>
          </p:txBody>
        </p:sp>
        <p:cxnSp>
          <p:nvCxnSpPr>
            <p:cNvPr id="19" name="Straight Arrow Connector 18">
              <a:extLst>
                <a:ext uri="{FF2B5EF4-FFF2-40B4-BE49-F238E27FC236}">
                  <a16:creationId xmlns:a16="http://schemas.microsoft.com/office/drawing/2014/main" id="{904FB72E-F32B-4C40-B12A-58ED7C24BC10}"/>
                </a:ext>
              </a:extLst>
            </p:cNvPr>
            <p:cNvCxnSpPr>
              <a:stCxn id="14" idx="6"/>
              <a:endCxn id="16" idx="2"/>
            </p:cNvCxnSpPr>
            <p:nvPr/>
          </p:nvCxnSpPr>
          <p:spPr>
            <a:xfrm>
              <a:off x="4314219" y="3404210"/>
              <a:ext cx="971125" cy="10159"/>
            </a:xfrm>
            <a:prstGeom prst="straightConnector1">
              <a:avLst/>
            </a:prstGeom>
            <a:solidFill>
              <a:srgbClr val="FF0000"/>
            </a:solidFill>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0EAAED42-6560-7A4C-A1DB-DC39FB8DC617}"/>
                </a:ext>
              </a:extLst>
            </p:cNvPr>
            <p:cNvCxnSpPr/>
            <p:nvPr/>
          </p:nvCxnSpPr>
          <p:spPr>
            <a:xfrm>
              <a:off x="4314219" y="4619991"/>
              <a:ext cx="971125" cy="10159"/>
            </a:xfrm>
            <a:prstGeom prst="straightConnector1">
              <a:avLst/>
            </a:prstGeom>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5DD30C84-2C74-EC49-87EE-7653B34BD18B}"/>
                </a:ext>
              </a:extLst>
            </p:cNvPr>
            <p:cNvCxnSpPr>
              <a:cxnSpLocks/>
              <a:endCxn id="18" idx="2"/>
            </p:cNvCxnSpPr>
            <p:nvPr/>
          </p:nvCxnSpPr>
          <p:spPr>
            <a:xfrm>
              <a:off x="6223981" y="3442259"/>
              <a:ext cx="802875" cy="584454"/>
            </a:xfrm>
            <a:prstGeom prst="straightConnector1">
              <a:avLst/>
            </a:prstGeom>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FF3F8198-7A53-2A45-B950-88C6270E9670}"/>
                </a:ext>
              </a:extLst>
            </p:cNvPr>
            <p:cNvCxnSpPr>
              <a:cxnSpLocks/>
              <a:endCxn id="18" idx="2"/>
            </p:cNvCxnSpPr>
            <p:nvPr/>
          </p:nvCxnSpPr>
          <p:spPr>
            <a:xfrm flipV="1">
              <a:off x="6223981" y="4026713"/>
              <a:ext cx="802875" cy="588198"/>
            </a:xfrm>
            <a:prstGeom prst="straightConnector1">
              <a:avLst/>
            </a:prstGeom>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25B65946-CE70-9244-905F-BFE49F6C6ABD}"/>
                </a:ext>
              </a:extLst>
            </p:cNvPr>
            <p:cNvCxnSpPr>
              <a:cxnSpLocks/>
              <a:stCxn id="14" idx="6"/>
              <a:endCxn id="17" idx="1"/>
            </p:cNvCxnSpPr>
            <p:nvPr/>
          </p:nvCxnSpPr>
          <p:spPr>
            <a:xfrm>
              <a:off x="4314219" y="3404210"/>
              <a:ext cx="1108585" cy="916586"/>
            </a:xfrm>
            <a:prstGeom prst="straightConnector1">
              <a:avLst/>
            </a:prstGeom>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51F8FD80-36AF-EE45-976A-709D04550509}"/>
                </a:ext>
              </a:extLst>
            </p:cNvPr>
            <p:cNvCxnSpPr>
              <a:cxnSpLocks/>
              <a:stCxn id="15" idx="6"/>
              <a:endCxn id="16" idx="3"/>
            </p:cNvCxnSpPr>
            <p:nvPr/>
          </p:nvCxnSpPr>
          <p:spPr>
            <a:xfrm flipV="1">
              <a:off x="4314218" y="3706389"/>
              <a:ext cx="1108586" cy="906427"/>
            </a:xfrm>
            <a:prstGeom prst="straightConnector1">
              <a:avLst/>
            </a:prstGeom>
            <a:solidFill>
              <a:srgbClr val="FF0000"/>
            </a:solidFill>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BB0733E6-4BD7-8F4A-9505-E48C6EE57679}"/>
                  </a:ext>
                </a:extLst>
              </p:cNvPr>
              <p:cNvSpPr txBox="1"/>
              <p:nvPr/>
            </p:nvSpPr>
            <p:spPr>
              <a:xfrm>
                <a:off x="3000051" y="2772304"/>
                <a:ext cx="1449692" cy="4308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𝑤</m:t>
                          </m:r>
                        </m:e>
                        <m:sub>
                          <m:r>
                            <a:rPr lang="en-US" sz="2200" b="0" i="1" smtClean="0">
                              <a:latin typeface="Cambria Math" panose="02040503050406030204" pitchFamily="18" charset="0"/>
                            </a:rPr>
                            <m:t>1</m:t>
                          </m:r>
                        </m:sub>
                      </m:sSub>
                      <m:r>
                        <a:rPr lang="en-US" sz="2200" b="0" i="1" smtClean="0">
                          <a:latin typeface="Cambria Math" panose="02040503050406030204" pitchFamily="18" charset="0"/>
                        </a:rPr>
                        <m:t>=</m:t>
                      </m:r>
                      <m:r>
                        <a:rPr lang="en-US" sz="2200" b="0" i="1" smtClean="0">
                          <a:solidFill>
                            <a:srgbClr val="FF0000"/>
                          </a:solidFill>
                          <a:latin typeface="Cambria Math" panose="02040503050406030204" pitchFamily="18" charset="0"/>
                        </a:rPr>
                        <m:t>0.10</m:t>
                      </m:r>
                    </m:oMath>
                  </m:oMathPara>
                </a14:m>
                <a:endParaRPr lang="en-US" sz="2200" dirty="0"/>
              </a:p>
            </p:txBody>
          </p:sp>
        </mc:Choice>
        <mc:Fallback xmlns="">
          <p:sp>
            <p:nvSpPr>
              <p:cNvPr id="28" name="TextBox 27">
                <a:extLst>
                  <a:ext uri="{FF2B5EF4-FFF2-40B4-BE49-F238E27FC236}">
                    <a16:creationId xmlns:a16="http://schemas.microsoft.com/office/drawing/2014/main" id="{BB0733E6-4BD7-8F4A-9505-E48C6EE57679}"/>
                  </a:ext>
                </a:extLst>
              </p:cNvPr>
              <p:cNvSpPr txBox="1">
                <a:spLocks noRot="1" noChangeAspect="1" noMove="1" noResize="1" noEditPoints="1" noAdjustHandles="1" noChangeArrowheads="1" noChangeShapeType="1" noTextEdit="1"/>
              </p:cNvSpPr>
              <p:nvPr/>
            </p:nvSpPr>
            <p:spPr>
              <a:xfrm>
                <a:off x="3000051" y="2772304"/>
                <a:ext cx="1449692" cy="430887"/>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26C39DDA-A519-4D4F-A47D-D40ADAB1EF70}"/>
                  </a:ext>
                </a:extLst>
              </p:cNvPr>
              <p:cNvSpPr txBox="1"/>
              <p:nvPr/>
            </p:nvSpPr>
            <p:spPr>
              <a:xfrm>
                <a:off x="2988090" y="5125918"/>
                <a:ext cx="1239698" cy="430887"/>
              </a:xfrm>
              <a:prstGeom prst="rect">
                <a:avLst/>
              </a:prstGeom>
              <a:noFill/>
            </p:spPr>
            <p:txBody>
              <a:bodyPr wrap="none" rtlCol="0">
                <a:spAutoFit/>
              </a:bodyPr>
              <a:lstStyle/>
              <a:p>
                <a14:m>
                  <m:oMath xmlns:m="http://schemas.openxmlformats.org/officeDocument/2006/math">
                    <m:sSub>
                      <m:sSubPr>
                        <m:ctrlPr>
                          <a:rPr lang="en-US" sz="2200" b="0" i="1" smtClean="0">
                            <a:latin typeface="Cambria Math" panose="02040503050406030204" pitchFamily="18" charset="0"/>
                            <a:ea typeface="Cambria Math" panose="02040503050406030204" pitchFamily="18" charset="0"/>
                          </a:rPr>
                        </m:ctrlPr>
                      </m:sSubPr>
                      <m:e>
                        <m:r>
                          <a:rPr lang="en-US" sz="2200" b="0" i="1" smtClean="0">
                            <a:latin typeface="Cambria Math" panose="02040503050406030204" pitchFamily="18" charset="0"/>
                            <a:ea typeface="Cambria Math" panose="02040503050406030204" pitchFamily="18" charset="0"/>
                          </a:rPr>
                          <m:t>𝑤</m:t>
                        </m:r>
                      </m:e>
                      <m:sub>
                        <m:r>
                          <a:rPr lang="en-US" sz="2200" b="0" i="1" smtClean="0">
                            <a:latin typeface="Cambria Math" panose="02040503050406030204" pitchFamily="18" charset="0"/>
                            <a:ea typeface="Cambria Math" panose="02040503050406030204" pitchFamily="18" charset="0"/>
                          </a:rPr>
                          <m:t>4</m:t>
                        </m:r>
                      </m:sub>
                    </m:sSub>
                  </m:oMath>
                </a14:m>
                <a:r>
                  <a:rPr lang="en-US" sz="2200" dirty="0">
                    <a:latin typeface="Cambria Math" panose="02040503050406030204" pitchFamily="18" charset="0"/>
                    <a:ea typeface="Cambria Math" panose="02040503050406030204" pitchFamily="18" charset="0"/>
                  </a:rPr>
                  <a:t>=0.60</a:t>
                </a:r>
              </a:p>
            </p:txBody>
          </p:sp>
        </mc:Choice>
        <mc:Fallback xmlns="">
          <p:sp>
            <p:nvSpPr>
              <p:cNvPr id="29" name="TextBox 28">
                <a:extLst>
                  <a:ext uri="{FF2B5EF4-FFF2-40B4-BE49-F238E27FC236}">
                    <a16:creationId xmlns:a16="http://schemas.microsoft.com/office/drawing/2014/main" id="{26C39DDA-A519-4D4F-A47D-D40ADAB1EF70}"/>
                  </a:ext>
                </a:extLst>
              </p:cNvPr>
              <p:cNvSpPr txBox="1">
                <a:spLocks noRot="1" noChangeAspect="1" noMove="1" noResize="1" noEditPoints="1" noAdjustHandles="1" noChangeArrowheads="1" noChangeShapeType="1" noTextEdit="1"/>
              </p:cNvSpPr>
              <p:nvPr/>
            </p:nvSpPr>
            <p:spPr>
              <a:xfrm>
                <a:off x="2988090" y="5125918"/>
                <a:ext cx="1239698" cy="430887"/>
              </a:xfrm>
              <a:prstGeom prst="rect">
                <a:avLst/>
              </a:prstGeom>
              <a:blipFill>
                <a:blip r:embed="rId3"/>
                <a:stretch>
                  <a:fillRect t="-8571" r="-4040" b="-25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37663B59-496B-7949-B018-1E24CA72E070}"/>
                  </a:ext>
                </a:extLst>
              </p:cNvPr>
              <p:cNvSpPr txBox="1"/>
              <p:nvPr/>
            </p:nvSpPr>
            <p:spPr>
              <a:xfrm>
                <a:off x="6698499" y="3201761"/>
                <a:ext cx="1373261" cy="430887"/>
              </a:xfrm>
              <a:prstGeom prst="rect">
                <a:avLst/>
              </a:prstGeom>
              <a:noFill/>
            </p:spPr>
            <p:txBody>
              <a:bodyPr wrap="none" rtlCol="0">
                <a:spAutoFit/>
              </a:bodyPr>
              <a:lstStyle/>
              <a:p>
                <a14:m>
                  <m:oMath xmlns:m="http://schemas.openxmlformats.org/officeDocument/2006/math">
                    <m:sSub>
                      <m:sSubPr>
                        <m:ctrlPr>
                          <a:rPr lang="en-US" sz="2200" b="0" i="1" smtClean="0">
                            <a:latin typeface="Cambria Math" panose="02040503050406030204" pitchFamily="18" charset="0"/>
                            <a:ea typeface="Cambria Math" panose="02040503050406030204" pitchFamily="18" charset="0"/>
                          </a:rPr>
                        </m:ctrlPr>
                      </m:sSubPr>
                      <m:e>
                        <m:r>
                          <a:rPr lang="en-US" sz="2200" b="0" i="1" smtClean="0">
                            <a:latin typeface="Cambria Math" panose="02040503050406030204" pitchFamily="18" charset="0"/>
                            <a:ea typeface="Cambria Math" panose="02040503050406030204" pitchFamily="18" charset="0"/>
                          </a:rPr>
                          <m:t>𝑤</m:t>
                        </m:r>
                      </m:e>
                      <m:sub>
                        <m:r>
                          <a:rPr lang="en-US" sz="2200" b="0" i="1" smtClean="0">
                            <a:latin typeface="Cambria Math" panose="02040503050406030204" pitchFamily="18" charset="0"/>
                            <a:ea typeface="Cambria Math" panose="02040503050406030204" pitchFamily="18" charset="0"/>
                          </a:rPr>
                          <m:t>5</m:t>
                        </m:r>
                      </m:sub>
                    </m:sSub>
                  </m:oMath>
                </a14:m>
                <a:r>
                  <a:rPr lang="en-US" sz="2200" dirty="0">
                    <a:latin typeface="Cambria Math" panose="02040503050406030204" pitchFamily="18" charset="0"/>
                    <a:ea typeface="Cambria Math" panose="02040503050406030204" pitchFamily="18" charset="0"/>
                  </a:rPr>
                  <a:t> = 0.27</a:t>
                </a:r>
              </a:p>
            </p:txBody>
          </p:sp>
        </mc:Choice>
        <mc:Fallback xmlns="">
          <p:sp>
            <p:nvSpPr>
              <p:cNvPr id="32" name="TextBox 31">
                <a:extLst>
                  <a:ext uri="{FF2B5EF4-FFF2-40B4-BE49-F238E27FC236}">
                    <a16:creationId xmlns:a16="http://schemas.microsoft.com/office/drawing/2014/main" id="{37663B59-496B-7949-B018-1E24CA72E070}"/>
                  </a:ext>
                </a:extLst>
              </p:cNvPr>
              <p:cNvSpPr txBox="1">
                <a:spLocks noRot="1" noChangeAspect="1" noMove="1" noResize="1" noEditPoints="1" noAdjustHandles="1" noChangeArrowheads="1" noChangeShapeType="1" noTextEdit="1"/>
              </p:cNvSpPr>
              <p:nvPr/>
            </p:nvSpPr>
            <p:spPr>
              <a:xfrm>
                <a:off x="6698499" y="3201761"/>
                <a:ext cx="1373261" cy="430887"/>
              </a:xfrm>
              <a:prstGeom prst="rect">
                <a:avLst/>
              </a:prstGeom>
              <a:blipFill>
                <a:blip r:embed="rId4"/>
                <a:stretch>
                  <a:fillRect t="-8824" r="-3636" b="-2941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C68DF134-F471-7946-A598-A6E86653C083}"/>
                  </a:ext>
                </a:extLst>
              </p:cNvPr>
              <p:cNvSpPr txBox="1"/>
              <p:nvPr/>
            </p:nvSpPr>
            <p:spPr>
              <a:xfrm>
                <a:off x="6698499" y="4778776"/>
                <a:ext cx="1456232" cy="4308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𝑤</m:t>
                          </m:r>
                        </m:e>
                        <m:sub>
                          <m:r>
                            <a:rPr lang="en-US" sz="2200" b="0" i="1" smtClean="0">
                              <a:latin typeface="Cambria Math" panose="02040503050406030204" pitchFamily="18" charset="0"/>
                            </a:rPr>
                            <m:t>6</m:t>
                          </m:r>
                        </m:sub>
                      </m:sSub>
                      <m:r>
                        <a:rPr lang="en-US" sz="2200" b="0" i="1" smtClean="0">
                          <a:latin typeface="Cambria Math" panose="02040503050406030204" pitchFamily="18" charset="0"/>
                        </a:rPr>
                        <m:t>=</m:t>
                      </m:r>
                      <m:r>
                        <a:rPr lang="en-US" sz="2200" b="0" i="1" smtClean="0">
                          <a:solidFill>
                            <a:schemeClr val="tx1"/>
                          </a:solidFill>
                          <a:latin typeface="Cambria Math" panose="02040503050406030204" pitchFamily="18" charset="0"/>
                        </a:rPr>
                        <m:t>0.87</m:t>
                      </m:r>
                    </m:oMath>
                  </m:oMathPara>
                </a14:m>
                <a:endParaRPr lang="en-US" sz="2200" dirty="0"/>
              </a:p>
            </p:txBody>
          </p:sp>
        </mc:Choice>
        <mc:Fallback xmlns="">
          <p:sp>
            <p:nvSpPr>
              <p:cNvPr id="33" name="TextBox 32">
                <a:extLst>
                  <a:ext uri="{FF2B5EF4-FFF2-40B4-BE49-F238E27FC236}">
                    <a16:creationId xmlns:a16="http://schemas.microsoft.com/office/drawing/2014/main" id="{C68DF134-F471-7946-A598-A6E86653C083}"/>
                  </a:ext>
                </a:extLst>
              </p:cNvPr>
              <p:cNvSpPr txBox="1">
                <a:spLocks noRot="1" noChangeAspect="1" noMove="1" noResize="1" noEditPoints="1" noAdjustHandles="1" noChangeArrowheads="1" noChangeShapeType="1" noTextEdit="1"/>
              </p:cNvSpPr>
              <p:nvPr/>
            </p:nvSpPr>
            <p:spPr>
              <a:xfrm>
                <a:off x="6698499" y="4778776"/>
                <a:ext cx="1456232" cy="430887"/>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Content Placeholder 2">
                <a:extLst>
                  <a:ext uri="{FF2B5EF4-FFF2-40B4-BE49-F238E27FC236}">
                    <a16:creationId xmlns:a16="http://schemas.microsoft.com/office/drawing/2014/main" id="{9EDBD7F6-A329-774F-8090-73CBB6B6EE1A}"/>
                  </a:ext>
                </a:extLst>
              </p:cNvPr>
              <p:cNvSpPr txBox="1">
                <a:spLocks/>
              </p:cNvSpPr>
              <p:nvPr/>
            </p:nvSpPr>
            <p:spPr>
              <a:xfrm>
                <a:off x="5953987" y="2513578"/>
                <a:ext cx="878543" cy="49127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b="0" i="1" dirty="0" smtClean="0">
                              <a:solidFill>
                                <a:schemeClr val="tx1"/>
                              </a:solidFill>
                              <a:latin typeface="Cambria Math" panose="02040503050406030204" pitchFamily="18" charset="0"/>
                            </a:rPr>
                          </m:ctrlPr>
                        </m:sSubPr>
                        <m:e>
                          <m:r>
                            <a:rPr lang="en-US" i="1" dirty="0" smtClean="0">
                              <a:solidFill>
                                <a:schemeClr val="tx1"/>
                              </a:solidFill>
                              <a:latin typeface="Cambria Math" panose="02040503050406030204" pitchFamily="18" charset="0"/>
                            </a:rPr>
                            <m:t>𝐻</m:t>
                          </m:r>
                        </m:e>
                        <m:sub>
                          <m:r>
                            <a:rPr lang="en-US" i="1" dirty="0" smtClean="0">
                              <a:solidFill>
                                <a:schemeClr val="tx1"/>
                              </a:solidFill>
                              <a:latin typeface="Cambria Math" panose="02040503050406030204" pitchFamily="18" charset="0"/>
                            </a:rPr>
                            <m:t>1</m:t>
                          </m:r>
                        </m:sub>
                      </m:sSub>
                    </m:oMath>
                  </m:oMathPara>
                </a14:m>
                <a:endParaRPr lang="en-US" dirty="0"/>
              </a:p>
            </p:txBody>
          </p:sp>
        </mc:Choice>
        <mc:Fallback xmlns="">
          <p:sp>
            <p:nvSpPr>
              <p:cNvPr id="34" name="Content Placeholder 2">
                <a:extLst>
                  <a:ext uri="{FF2B5EF4-FFF2-40B4-BE49-F238E27FC236}">
                    <a16:creationId xmlns:a16="http://schemas.microsoft.com/office/drawing/2014/main" id="{9EDBD7F6-A329-774F-8090-73CBB6B6EE1A}"/>
                  </a:ext>
                </a:extLst>
              </p:cNvPr>
              <p:cNvSpPr txBox="1">
                <a:spLocks noRot="1" noChangeAspect="1" noMove="1" noResize="1" noEditPoints="1" noAdjustHandles="1" noChangeArrowheads="1" noChangeShapeType="1" noTextEdit="1"/>
              </p:cNvSpPr>
              <p:nvPr/>
            </p:nvSpPr>
            <p:spPr>
              <a:xfrm>
                <a:off x="5953987" y="2513578"/>
                <a:ext cx="878543" cy="491270"/>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Content Placeholder 2">
                <a:extLst>
                  <a:ext uri="{FF2B5EF4-FFF2-40B4-BE49-F238E27FC236}">
                    <a16:creationId xmlns:a16="http://schemas.microsoft.com/office/drawing/2014/main" id="{9D8CC347-2FA3-E24F-9CB3-9A70A2102FC0}"/>
                  </a:ext>
                </a:extLst>
              </p:cNvPr>
              <p:cNvSpPr txBox="1">
                <a:spLocks/>
              </p:cNvSpPr>
              <p:nvPr/>
            </p:nvSpPr>
            <p:spPr>
              <a:xfrm>
                <a:off x="5875254" y="4260448"/>
                <a:ext cx="878543" cy="49127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b="0" i="1" dirty="0" smtClean="0">
                              <a:solidFill>
                                <a:schemeClr val="tx1"/>
                              </a:solidFill>
                              <a:latin typeface="Cambria Math" panose="02040503050406030204" pitchFamily="18" charset="0"/>
                            </a:rPr>
                          </m:ctrlPr>
                        </m:sSubPr>
                        <m:e>
                          <m:r>
                            <a:rPr lang="en-US" i="1" dirty="0" smtClean="0">
                              <a:solidFill>
                                <a:schemeClr val="tx1"/>
                              </a:solidFill>
                              <a:latin typeface="Cambria Math" panose="02040503050406030204" pitchFamily="18" charset="0"/>
                            </a:rPr>
                            <m:t>𝐻</m:t>
                          </m:r>
                        </m:e>
                        <m:sub>
                          <m:r>
                            <a:rPr lang="en-US" b="0" i="1" dirty="0" smtClean="0">
                              <a:solidFill>
                                <a:schemeClr val="tx1"/>
                              </a:solidFill>
                              <a:latin typeface="Cambria Math" panose="02040503050406030204" pitchFamily="18" charset="0"/>
                            </a:rPr>
                            <m:t>2</m:t>
                          </m:r>
                        </m:sub>
                      </m:sSub>
                    </m:oMath>
                  </m:oMathPara>
                </a14:m>
                <a:endParaRPr lang="en-US" dirty="0"/>
              </a:p>
            </p:txBody>
          </p:sp>
        </mc:Choice>
        <mc:Fallback xmlns="">
          <p:sp>
            <p:nvSpPr>
              <p:cNvPr id="35" name="Content Placeholder 2">
                <a:extLst>
                  <a:ext uri="{FF2B5EF4-FFF2-40B4-BE49-F238E27FC236}">
                    <a16:creationId xmlns:a16="http://schemas.microsoft.com/office/drawing/2014/main" id="{9D8CC347-2FA3-E24F-9CB3-9A70A2102FC0}"/>
                  </a:ext>
                </a:extLst>
              </p:cNvPr>
              <p:cNvSpPr txBox="1">
                <a:spLocks noRot="1" noChangeAspect="1" noMove="1" noResize="1" noEditPoints="1" noAdjustHandles="1" noChangeArrowheads="1" noChangeShapeType="1" noTextEdit="1"/>
              </p:cNvSpPr>
              <p:nvPr/>
            </p:nvSpPr>
            <p:spPr>
              <a:xfrm>
                <a:off x="5875254" y="4260448"/>
                <a:ext cx="878543" cy="491270"/>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Content Placeholder 2">
                <a:extLst>
                  <a:ext uri="{FF2B5EF4-FFF2-40B4-BE49-F238E27FC236}">
                    <a16:creationId xmlns:a16="http://schemas.microsoft.com/office/drawing/2014/main" id="{A3511906-2F34-2B4E-898C-BF187B86B7A7}"/>
                  </a:ext>
                </a:extLst>
              </p:cNvPr>
              <p:cNvSpPr txBox="1">
                <a:spLocks/>
              </p:cNvSpPr>
              <p:nvPr/>
            </p:nvSpPr>
            <p:spPr>
              <a:xfrm>
                <a:off x="9087294" y="3314198"/>
                <a:ext cx="878543" cy="49127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b="0" i="1" dirty="0" smtClean="0">
                              <a:solidFill>
                                <a:schemeClr val="tx1"/>
                              </a:solidFill>
                              <a:latin typeface="Cambria Math" panose="02040503050406030204" pitchFamily="18" charset="0"/>
                            </a:rPr>
                          </m:ctrlPr>
                        </m:sSubPr>
                        <m:e>
                          <m:r>
                            <a:rPr lang="en-US" b="0" i="1" dirty="0" smtClean="0">
                              <a:solidFill>
                                <a:schemeClr val="tx1"/>
                              </a:solidFill>
                              <a:latin typeface="Cambria Math" panose="02040503050406030204" pitchFamily="18" charset="0"/>
                            </a:rPr>
                            <m:t>𝑂</m:t>
                          </m:r>
                        </m:e>
                        <m:sub>
                          <m:r>
                            <a:rPr lang="en-US" i="1" dirty="0" smtClean="0">
                              <a:solidFill>
                                <a:schemeClr val="tx1"/>
                              </a:solidFill>
                              <a:latin typeface="Cambria Math" panose="02040503050406030204" pitchFamily="18" charset="0"/>
                            </a:rPr>
                            <m:t>1</m:t>
                          </m:r>
                        </m:sub>
                      </m:sSub>
                    </m:oMath>
                  </m:oMathPara>
                </a14:m>
                <a:endParaRPr lang="en-US" dirty="0"/>
              </a:p>
            </p:txBody>
          </p:sp>
        </mc:Choice>
        <mc:Fallback xmlns="">
          <p:sp>
            <p:nvSpPr>
              <p:cNvPr id="36" name="Content Placeholder 2">
                <a:extLst>
                  <a:ext uri="{FF2B5EF4-FFF2-40B4-BE49-F238E27FC236}">
                    <a16:creationId xmlns:a16="http://schemas.microsoft.com/office/drawing/2014/main" id="{A3511906-2F34-2B4E-898C-BF187B86B7A7}"/>
                  </a:ext>
                </a:extLst>
              </p:cNvPr>
              <p:cNvSpPr txBox="1">
                <a:spLocks noRot="1" noChangeAspect="1" noMove="1" noResize="1" noEditPoints="1" noAdjustHandles="1" noChangeArrowheads="1" noChangeShapeType="1" noTextEdit="1"/>
              </p:cNvSpPr>
              <p:nvPr/>
            </p:nvSpPr>
            <p:spPr>
              <a:xfrm>
                <a:off x="9087294" y="3314198"/>
                <a:ext cx="878543" cy="491270"/>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Content Placeholder 2">
                <a:extLst>
                  <a:ext uri="{FF2B5EF4-FFF2-40B4-BE49-F238E27FC236}">
                    <a16:creationId xmlns:a16="http://schemas.microsoft.com/office/drawing/2014/main" id="{E6FE47F3-203E-1C4C-BBDE-FEE31023C960}"/>
                  </a:ext>
                </a:extLst>
              </p:cNvPr>
              <p:cNvSpPr txBox="1">
                <a:spLocks/>
              </p:cNvSpPr>
              <p:nvPr/>
            </p:nvSpPr>
            <p:spPr>
              <a:xfrm>
                <a:off x="460243" y="2972616"/>
                <a:ext cx="878543" cy="49127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𝐼</m:t>
                          </m:r>
                        </m:e>
                        <m:sub>
                          <m:r>
                            <a:rPr lang="en-US" i="1" dirty="0" smtClean="0">
                              <a:latin typeface="Cambria Math" panose="02040503050406030204" pitchFamily="18" charset="0"/>
                            </a:rPr>
                            <m:t>1</m:t>
                          </m:r>
                        </m:sub>
                      </m:sSub>
                    </m:oMath>
                  </m:oMathPara>
                </a14:m>
                <a:endParaRPr lang="en-US" dirty="0"/>
              </a:p>
            </p:txBody>
          </p:sp>
        </mc:Choice>
        <mc:Fallback xmlns="">
          <p:sp>
            <p:nvSpPr>
              <p:cNvPr id="37" name="Content Placeholder 2">
                <a:extLst>
                  <a:ext uri="{FF2B5EF4-FFF2-40B4-BE49-F238E27FC236}">
                    <a16:creationId xmlns:a16="http://schemas.microsoft.com/office/drawing/2014/main" id="{E6FE47F3-203E-1C4C-BBDE-FEE31023C960}"/>
                  </a:ext>
                </a:extLst>
              </p:cNvPr>
              <p:cNvSpPr txBox="1">
                <a:spLocks noRot="1" noChangeAspect="1" noMove="1" noResize="1" noEditPoints="1" noAdjustHandles="1" noChangeArrowheads="1" noChangeShapeType="1" noTextEdit="1"/>
              </p:cNvSpPr>
              <p:nvPr/>
            </p:nvSpPr>
            <p:spPr>
              <a:xfrm>
                <a:off x="460243" y="2972616"/>
                <a:ext cx="878543" cy="491270"/>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Content Placeholder 2">
                <a:extLst>
                  <a:ext uri="{FF2B5EF4-FFF2-40B4-BE49-F238E27FC236}">
                    <a16:creationId xmlns:a16="http://schemas.microsoft.com/office/drawing/2014/main" id="{8DDE642B-DD9F-594F-96A3-C488EC8620DC}"/>
                  </a:ext>
                </a:extLst>
              </p:cNvPr>
              <p:cNvSpPr txBox="1">
                <a:spLocks/>
              </p:cNvSpPr>
              <p:nvPr/>
            </p:nvSpPr>
            <p:spPr>
              <a:xfrm>
                <a:off x="460243" y="4873766"/>
                <a:ext cx="878543" cy="49127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𝐼</m:t>
                          </m:r>
                        </m:e>
                        <m:sub>
                          <m:r>
                            <a:rPr lang="en-US" i="1" dirty="0" smtClean="0">
                              <a:latin typeface="Cambria Math" panose="02040503050406030204" pitchFamily="18" charset="0"/>
                            </a:rPr>
                            <m:t>2</m:t>
                          </m:r>
                        </m:sub>
                      </m:sSub>
                    </m:oMath>
                  </m:oMathPara>
                </a14:m>
                <a:endParaRPr lang="en-US" dirty="0"/>
              </a:p>
            </p:txBody>
          </p:sp>
        </mc:Choice>
        <mc:Fallback xmlns="">
          <p:sp>
            <p:nvSpPr>
              <p:cNvPr id="38" name="Content Placeholder 2">
                <a:extLst>
                  <a:ext uri="{FF2B5EF4-FFF2-40B4-BE49-F238E27FC236}">
                    <a16:creationId xmlns:a16="http://schemas.microsoft.com/office/drawing/2014/main" id="{8DDE642B-DD9F-594F-96A3-C488EC8620DC}"/>
                  </a:ext>
                </a:extLst>
              </p:cNvPr>
              <p:cNvSpPr txBox="1">
                <a:spLocks noRot="1" noChangeAspect="1" noMove="1" noResize="1" noEditPoints="1" noAdjustHandles="1" noChangeArrowheads="1" noChangeShapeType="1" noTextEdit="1"/>
              </p:cNvSpPr>
              <p:nvPr/>
            </p:nvSpPr>
            <p:spPr>
              <a:xfrm>
                <a:off x="460243" y="4873766"/>
                <a:ext cx="878543" cy="491270"/>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F3B050E5-10C6-794C-BDCC-F074D043D9DF}"/>
                  </a:ext>
                </a:extLst>
              </p:cNvPr>
              <p:cNvSpPr txBox="1"/>
              <p:nvPr/>
            </p:nvSpPr>
            <p:spPr>
              <a:xfrm>
                <a:off x="531729" y="1227639"/>
                <a:ext cx="10687050" cy="461665"/>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𝑤</m:t>
                          </m:r>
                        </m:e>
                        <m:sub>
                          <m:r>
                            <a:rPr lang="en-US" sz="2400" i="1">
                              <a:latin typeface="Cambria Math" panose="02040503050406030204" pitchFamily="18" charset="0"/>
                            </a:rPr>
                            <m:t>1</m:t>
                          </m:r>
                        </m:sub>
                      </m:sSub>
                      <m:r>
                        <a:rPr lang="en-US" sz="2400" i="1">
                          <a:latin typeface="Cambria Math" panose="02040503050406030204" pitchFamily="18" charset="0"/>
                        </a:rPr>
                        <m:t>≈0.10</m:t>
                      </m:r>
                    </m:oMath>
                  </m:oMathPara>
                </a14:m>
                <a:endParaRPr lang="en-US" sz="2400" dirty="0">
                  <a:latin typeface="Helvetica" pitchFamily="2" charset="0"/>
                </a:endParaRPr>
              </a:p>
            </p:txBody>
          </p:sp>
        </mc:Choice>
        <mc:Fallback xmlns="">
          <p:sp>
            <p:nvSpPr>
              <p:cNvPr id="5" name="TextBox 4">
                <a:extLst>
                  <a:ext uri="{FF2B5EF4-FFF2-40B4-BE49-F238E27FC236}">
                    <a16:creationId xmlns:a16="http://schemas.microsoft.com/office/drawing/2014/main" id="{F3B050E5-10C6-794C-BDCC-F074D043D9DF}"/>
                  </a:ext>
                </a:extLst>
              </p:cNvPr>
              <p:cNvSpPr txBox="1">
                <a:spLocks noRot="1" noChangeAspect="1" noMove="1" noResize="1" noEditPoints="1" noAdjustHandles="1" noChangeArrowheads="1" noChangeShapeType="1" noTextEdit="1"/>
              </p:cNvSpPr>
              <p:nvPr/>
            </p:nvSpPr>
            <p:spPr>
              <a:xfrm>
                <a:off x="531729" y="1227639"/>
                <a:ext cx="10687050" cy="461665"/>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2644A6DB-99F0-164F-9D11-5E4655BA3F62}"/>
                  </a:ext>
                </a:extLst>
              </p:cNvPr>
              <p:cNvSpPr txBox="1"/>
              <p:nvPr/>
            </p:nvSpPr>
            <p:spPr>
              <a:xfrm>
                <a:off x="2170322" y="3686558"/>
                <a:ext cx="1456232" cy="4308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𝑤</m:t>
                          </m:r>
                        </m:e>
                        <m:sub>
                          <m:r>
                            <a:rPr lang="en-US" sz="2200" b="0" i="1" smtClean="0">
                              <a:latin typeface="Cambria Math" panose="02040503050406030204" pitchFamily="18" charset="0"/>
                            </a:rPr>
                            <m:t>2</m:t>
                          </m:r>
                        </m:sub>
                      </m:sSub>
                      <m:r>
                        <a:rPr lang="en-US" sz="2200" b="0" i="1" smtClean="0">
                          <a:latin typeface="Cambria Math" panose="02040503050406030204" pitchFamily="18" charset="0"/>
                        </a:rPr>
                        <m:t>=0.40</m:t>
                      </m:r>
                    </m:oMath>
                  </m:oMathPara>
                </a14:m>
                <a:endParaRPr lang="en-US" sz="2200" dirty="0"/>
              </a:p>
            </p:txBody>
          </p:sp>
        </mc:Choice>
        <mc:Fallback xmlns="">
          <p:sp>
            <p:nvSpPr>
              <p:cNvPr id="39" name="TextBox 38">
                <a:extLst>
                  <a:ext uri="{FF2B5EF4-FFF2-40B4-BE49-F238E27FC236}">
                    <a16:creationId xmlns:a16="http://schemas.microsoft.com/office/drawing/2014/main" id="{2644A6DB-99F0-164F-9D11-5E4655BA3F62}"/>
                  </a:ext>
                </a:extLst>
              </p:cNvPr>
              <p:cNvSpPr txBox="1">
                <a:spLocks noRot="1" noChangeAspect="1" noMove="1" noResize="1" noEditPoints="1" noAdjustHandles="1" noChangeArrowheads="1" noChangeShapeType="1" noTextEdit="1"/>
              </p:cNvSpPr>
              <p:nvPr/>
            </p:nvSpPr>
            <p:spPr>
              <a:xfrm>
                <a:off x="2170322" y="3686558"/>
                <a:ext cx="1456232" cy="430887"/>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3E3B7B50-ABF0-0245-BBC9-874F739BB847}"/>
                  </a:ext>
                </a:extLst>
              </p:cNvPr>
              <p:cNvSpPr txBox="1"/>
              <p:nvPr/>
            </p:nvSpPr>
            <p:spPr>
              <a:xfrm>
                <a:off x="2386565" y="4244592"/>
                <a:ext cx="1248227" cy="430887"/>
              </a:xfrm>
              <a:prstGeom prst="rect">
                <a:avLst/>
              </a:prstGeom>
              <a:noFill/>
            </p:spPr>
            <p:txBody>
              <a:bodyPr wrap="none" rtlCol="0">
                <a:spAutoFit/>
              </a:bodyPr>
              <a:lstStyle/>
              <a:p>
                <a14:m>
                  <m:oMath xmlns:m="http://schemas.openxmlformats.org/officeDocument/2006/math">
                    <m:sSub>
                      <m:sSubPr>
                        <m:ctrlPr>
                          <a:rPr lang="en-US" sz="2200" b="0" i="1" smtClean="0">
                            <a:latin typeface="Cambria Math" panose="02040503050406030204" pitchFamily="18" charset="0"/>
                            <a:ea typeface="Cambria Math" panose="02040503050406030204" pitchFamily="18" charset="0"/>
                          </a:rPr>
                        </m:ctrlPr>
                      </m:sSubPr>
                      <m:e>
                        <m:r>
                          <a:rPr lang="en-US" sz="2200" b="0" i="1" smtClean="0">
                            <a:latin typeface="Cambria Math" panose="02040503050406030204" pitchFamily="18" charset="0"/>
                            <a:ea typeface="Cambria Math" panose="02040503050406030204" pitchFamily="18" charset="0"/>
                          </a:rPr>
                          <m:t>𝑤</m:t>
                        </m:r>
                      </m:e>
                      <m:sub>
                        <m:r>
                          <a:rPr lang="en-US" sz="2200" b="0" i="1" smtClean="0">
                            <a:latin typeface="Cambria Math" panose="02040503050406030204" pitchFamily="18" charset="0"/>
                            <a:ea typeface="Cambria Math" panose="02040503050406030204" pitchFamily="18" charset="0"/>
                          </a:rPr>
                          <m:t>3</m:t>
                        </m:r>
                      </m:sub>
                    </m:sSub>
                  </m:oMath>
                </a14:m>
                <a:r>
                  <a:rPr lang="en-US" sz="2200" dirty="0">
                    <a:latin typeface="Cambria Math" panose="02040503050406030204" pitchFamily="18" charset="0"/>
                    <a:ea typeface="Cambria Math" panose="02040503050406030204" pitchFamily="18" charset="0"/>
                  </a:rPr>
                  <a:t>=0.80</a:t>
                </a:r>
              </a:p>
            </p:txBody>
          </p:sp>
        </mc:Choice>
        <mc:Fallback xmlns="">
          <p:sp>
            <p:nvSpPr>
              <p:cNvPr id="40" name="TextBox 39">
                <a:extLst>
                  <a:ext uri="{FF2B5EF4-FFF2-40B4-BE49-F238E27FC236}">
                    <a16:creationId xmlns:a16="http://schemas.microsoft.com/office/drawing/2014/main" id="{3E3B7B50-ABF0-0245-BBC9-874F739BB847}"/>
                  </a:ext>
                </a:extLst>
              </p:cNvPr>
              <p:cNvSpPr txBox="1">
                <a:spLocks noRot="1" noChangeAspect="1" noMove="1" noResize="1" noEditPoints="1" noAdjustHandles="1" noChangeArrowheads="1" noChangeShapeType="1" noTextEdit="1"/>
              </p:cNvSpPr>
              <p:nvPr/>
            </p:nvSpPr>
            <p:spPr>
              <a:xfrm>
                <a:off x="2386565" y="4244592"/>
                <a:ext cx="1248227" cy="430887"/>
              </a:xfrm>
              <a:prstGeom prst="rect">
                <a:avLst/>
              </a:prstGeom>
              <a:blipFill>
                <a:blip r:embed="rId13"/>
                <a:stretch>
                  <a:fillRect t="-5714" r="-5051" b="-28571"/>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3019BCD4-233D-B946-A188-285CAD19A19B}"/>
              </a:ext>
            </a:extLst>
          </p:cNvPr>
          <p:cNvSpPr txBox="1"/>
          <p:nvPr/>
        </p:nvSpPr>
        <p:spPr>
          <a:xfrm>
            <a:off x="9526565" y="4092274"/>
            <a:ext cx="1305935" cy="369332"/>
          </a:xfrm>
          <a:prstGeom prst="rect">
            <a:avLst/>
          </a:prstGeom>
          <a:noFill/>
        </p:spPr>
        <p:txBody>
          <a:bodyPr wrap="none" rtlCol="0">
            <a:spAutoFit/>
          </a:bodyPr>
          <a:lstStyle/>
          <a:p>
            <a:r>
              <a:rPr lang="en-US" dirty="0">
                <a:latin typeface="Helvetica" pitchFamily="2" charset="0"/>
              </a:rPr>
              <a:t>Target: 0.5</a:t>
            </a: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D3366970-6B92-2549-8087-A552EA490BE5}"/>
                  </a:ext>
                </a:extLst>
              </p:cNvPr>
              <p:cNvSpPr txBox="1"/>
              <p:nvPr/>
            </p:nvSpPr>
            <p:spPr>
              <a:xfrm>
                <a:off x="9123117" y="4664253"/>
                <a:ext cx="2220608"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sz="2400" b="0" i="0" smtClean="0">
                          <a:solidFill>
                            <a:schemeClr val="tx1"/>
                          </a:solidFill>
                          <a:latin typeface="Cambria Math" panose="02040503050406030204" pitchFamily="18" charset="0"/>
                        </a:rPr>
                        <m:t>Δ</m:t>
                      </m:r>
                      <m:d>
                        <m:dPr>
                          <m:ctrlPr>
                            <a:rPr lang="en-US" sz="2400" b="0" i="1" smtClean="0">
                              <a:solidFill>
                                <a:schemeClr val="tx1"/>
                              </a:solidFill>
                              <a:latin typeface="Cambria Math" panose="02040503050406030204" pitchFamily="18" charset="0"/>
                            </a:rPr>
                          </m:ctrlPr>
                        </m:dPr>
                        <m:e>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𝑂</m:t>
                              </m:r>
                            </m:e>
                            <m:sub>
                              <m:r>
                                <a:rPr lang="en-US" sz="2400" b="0" i="1" smtClean="0">
                                  <a:solidFill>
                                    <a:schemeClr val="tx1"/>
                                  </a:solidFill>
                                  <a:latin typeface="Cambria Math" panose="02040503050406030204" pitchFamily="18" charset="0"/>
                                </a:rPr>
                                <m:t>1</m:t>
                              </m:r>
                            </m:sub>
                          </m:sSub>
                        </m:e>
                      </m:d>
                      <m:r>
                        <a:rPr lang="en-US" sz="2400" b="0" i="1" smtClean="0">
                          <a:solidFill>
                            <a:schemeClr val="tx1"/>
                          </a:solidFill>
                          <a:latin typeface="Cambria Math" panose="02040503050406030204" pitchFamily="18" charset="0"/>
                        </a:rPr>
                        <m:t>≈−0.04</m:t>
                      </m:r>
                    </m:oMath>
                  </m:oMathPara>
                </a14:m>
                <a:endParaRPr lang="en-US" sz="2400" dirty="0">
                  <a:solidFill>
                    <a:schemeClr val="tx1"/>
                  </a:solidFill>
                </a:endParaRPr>
              </a:p>
            </p:txBody>
          </p:sp>
        </mc:Choice>
        <mc:Fallback xmlns="">
          <p:sp>
            <p:nvSpPr>
              <p:cNvPr id="30" name="TextBox 29">
                <a:extLst>
                  <a:ext uri="{FF2B5EF4-FFF2-40B4-BE49-F238E27FC236}">
                    <a16:creationId xmlns:a16="http://schemas.microsoft.com/office/drawing/2014/main" id="{D3366970-6B92-2549-8087-A552EA490BE5}"/>
                  </a:ext>
                </a:extLst>
              </p:cNvPr>
              <p:cNvSpPr txBox="1">
                <a:spLocks noRot="1" noChangeAspect="1" noMove="1" noResize="1" noEditPoints="1" noAdjustHandles="1" noChangeArrowheads="1" noChangeShapeType="1" noTextEdit="1"/>
              </p:cNvSpPr>
              <p:nvPr/>
            </p:nvSpPr>
            <p:spPr>
              <a:xfrm>
                <a:off x="9123117" y="4664253"/>
                <a:ext cx="2220608" cy="461665"/>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07EF3692-CBAA-9143-8F98-B69CC39827AE}"/>
                  </a:ext>
                </a:extLst>
              </p:cNvPr>
              <p:cNvSpPr txBox="1"/>
              <p:nvPr/>
            </p:nvSpPr>
            <p:spPr>
              <a:xfrm>
                <a:off x="4575529" y="2111433"/>
                <a:ext cx="2402068"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sz="2400" b="0" i="0" smtClean="0">
                          <a:solidFill>
                            <a:schemeClr val="tx1"/>
                          </a:solidFill>
                          <a:latin typeface="Cambria Math" panose="02040503050406030204" pitchFamily="18" charset="0"/>
                        </a:rPr>
                        <m:t>Δ</m:t>
                      </m:r>
                      <m:d>
                        <m:dPr>
                          <m:ctrlPr>
                            <a:rPr lang="en-US" sz="2400" b="0" i="1" smtClean="0">
                              <a:solidFill>
                                <a:schemeClr val="tx1"/>
                              </a:solidFill>
                              <a:latin typeface="Cambria Math" panose="02040503050406030204" pitchFamily="18" charset="0"/>
                            </a:rPr>
                          </m:ctrlPr>
                        </m:dPr>
                        <m:e>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𝐻</m:t>
                              </m:r>
                            </m:e>
                            <m:sub>
                              <m:r>
                                <a:rPr lang="en-US" sz="2400" b="0" i="1" smtClean="0">
                                  <a:solidFill>
                                    <a:schemeClr val="tx1"/>
                                  </a:solidFill>
                                  <a:latin typeface="Cambria Math" panose="02040503050406030204" pitchFamily="18" charset="0"/>
                                </a:rPr>
                                <m:t>1</m:t>
                              </m:r>
                            </m:sub>
                          </m:sSub>
                        </m:e>
                      </m:d>
                      <m:r>
                        <a:rPr lang="en-US" sz="2400" b="0" i="1" smtClean="0">
                          <a:solidFill>
                            <a:schemeClr val="tx1"/>
                          </a:solidFill>
                          <a:latin typeface="Cambria Math" panose="02040503050406030204" pitchFamily="18" charset="0"/>
                        </a:rPr>
                        <m:t>≈−0.002</m:t>
                      </m:r>
                    </m:oMath>
                  </m:oMathPara>
                </a14:m>
                <a:endParaRPr lang="en-US" sz="2400" dirty="0">
                  <a:solidFill>
                    <a:schemeClr val="tx1"/>
                  </a:solidFill>
                </a:endParaRPr>
              </a:p>
            </p:txBody>
          </p:sp>
        </mc:Choice>
        <mc:Fallback xmlns="">
          <p:sp>
            <p:nvSpPr>
              <p:cNvPr id="41" name="TextBox 40">
                <a:extLst>
                  <a:ext uri="{FF2B5EF4-FFF2-40B4-BE49-F238E27FC236}">
                    <a16:creationId xmlns:a16="http://schemas.microsoft.com/office/drawing/2014/main" id="{07EF3692-CBAA-9143-8F98-B69CC39827AE}"/>
                  </a:ext>
                </a:extLst>
              </p:cNvPr>
              <p:cNvSpPr txBox="1">
                <a:spLocks noRot="1" noChangeAspect="1" noMove="1" noResize="1" noEditPoints="1" noAdjustHandles="1" noChangeArrowheads="1" noChangeShapeType="1" noTextEdit="1"/>
              </p:cNvSpPr>
              <p:nvPr/>
            </p:nvSpPr>
            <p:spPr>
              <a:xfrm>
                <a:off x="4575529" y="2111433"/>
                <a:ext cx="2402068" cy="461665"/>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4B62A98F-635F-7D47-87F1-33BF1667591E}"/>
                  </a:ext>
                </a:extLst>
              </p:cNvPr>
              <p:cNvSpPr txBox="1"/>
              <p:nvPr/>
            </p:nvSpPr>
            <p:spPr>
              <a:xfrm>
                <a:off x="4346966" y="5794151"/>
                <a:ext cx="2402068"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sz="2400" b="0" i="0" smtClean="0">
                          <a:solidFill>
                            <a:schemeClr val="tx1"/>
                          </a:solidFill>
                          <a:latin typeface="Cambria Math" panose="02040503050406030204" pitchFamily="18" charset="0"/>
                        </a:rPr>
                        <m:t>Δ</m:t>
                      </m:r>
                      <m:d>
                        <m:dPr>
                          <m:ctrlPr>
                            <a:rPr lang="en-US" sz="2400" b="0" i="1" smtClean="0">
                              <a:solidFill>
                                <a:schemeClr val="tx1"/>
                              </a:solidFill>
                              <a:latin typeface="Cambria Math" panose="02040503050406030204" pitchFamily="18" charset="0"/>
                            </a:rPr>
                          </m:ctrlPr>
                        </m:dPr>
                        <m:e>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𝐻</m:t>
                              </m:r>
                            </m:e>
                            <m:sub>
                              <m:r>
                                <a:rPr lang="en-US" sz="2400" b="0" i="1" smtClean="0">
                                  <a:solidFill>
                                    <a:schemeClr val="tx1"/>
                                  </a:solidFill>
                                  <a:latin typeface="Cambria Math" panose="02040503050406030204" pitchFamily="18" charset="0"/>
                                </a:rPr>
                                <m:t>2</m:t>
                              </m:r>
                            </m:sub>
                          </m:sSub>
                        </m:e>
                      </m:d>
                      <m:r>
                        <a:rPr lang="en-US" sz="2400" b="0" i="1" smtClean="0">
                          <a:solidFill>
                            <a:schemeClr val="tx1"/>
                          </a:solidFill>
                          <a:latin typeface="Cambria Math" panose="02040503050406030204" pitchFamily="18" charset="0"/>
                        </a:rPr>
                        <m:t>≈−0.007</m:t>
                      </m:r>
                    </m:oMath>
                  </m:oMathPara>
                </a14:m>
                <a:endParaRPr lang="en-US" sz="2400" dirty="0">
                  <a:solidFill>
                    <a:schemeClr val="tx1"/>
                  </a:solidFill>
                </a:endParaRPr>
              </a:p>
            </p:txBody>
          </p:sp>
        </mc:Choice>
        <mc:Fallback xmlns="">
          <p:sp>
            <p:nvSpPr>
              <p:cNvPr id="31" name="TextBox 30">
                <a:extLst>
                  <a:ext uri="{FF2B5EF4-FFF2-40B4-BE49-F238E27FC236}">
                    <a16:creationId xmlns:a16="http://schemas.microsoft.com/office/drawing/2014/main" id="{4B62A98F-635F-7D47-87F1-33BF1667591E}"/>
                  </a:ext>
                </a:extLst>
              </p:cNvPr>
              <p:cNvSpPr txBox="1">
                <a:spLocks noRot="1" noChangeAspect="1" noMove="1" noResize="1" noEditPoints="1" noAdjustHandles="1" noChangeArrowheads="1" noChangeShapeType="1" noTextEdit="1"/>
              </p:cNvSpPr>
              <p:nvPr/>
            </p:nvSpPr>
            <p:spPr>
              <a:xfrm>
                <a:off x="4346966" y="5794151"/>
                <a:ext cx="2402068" cy="461665"/>
              </a:xfrm>
              <a:prstGeom prst="rect">
                <a:avLst/>
              </a:prstGeom>
              <a:blipFill>
                <a:blip r:embed="rId1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41518316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a:xfrm>
            <a:off x="422536" y="27251"/>
            <a:ext cx="10058400" cy="1371600"/>
          </a:xfrm>
        </p:spPr>
        <p:txBody>
          <a:bodyPr/>
          <a:lstStyle/>
          <a:p>
            <a:r>
              <a:rPr lang="en-US" dirty="0">
                <a:latin typeface="Helvetica" pitchFamily="2" charset="0"/>
              </a:rPr>
              <a:t>Back Propagation Example</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p:txBody>
          <a:bodyPr>
            <a:normAutofit/>
          </a:bodyPr>
          <a:lstStyle/>
          <a:p>
            <a:endParaRPr lang="en-US" sz="2400" dirty="0">
              <a:latin typeface="Helvetica" pitchFamily="2" charset="0"/>
            </a:endParaRPr>
          </a:p>
          <a:p>
            <a:pPr marL="0" indent="0">
              <a:buNone/>
            </a:pPr>
            <a:endParaRPr lang="en-US" sz="2400" dirty="0">
              <a:latin typeface="Helvetica" pitchFamily="2" charset="0"/>
            </a:endParaRPr>
          </a:p>
        </p:txBody>
      </p:sp>
      <p:grpSp>
        <p:nvGrpSpPr>
          <p:cNvPr id="4" name="Group 3">
            <a:extLst>
              <a:ext uri="{FF2B5EF4-FFF2-40B4-BE49-F238E27FC236}">
                <a16:creationId xmlns:a16="http://schemas.microsoft.com/office/drawing/2014/main" id="{F2289EC0-BEE5-C54C-941C-D1D22C501FE9}"/>
              </a:ext>
            </a:extLst>
          </p:cNvPr>
          <p:cNvGrpSpPr/>
          <p:nvPr/>
        </p:nvGrpSpPr>
        <p:grpSpPr>
          <a:xfrm>
            <a:off x="1066799" y="2654306"/>
            <a:ext cx="8459767" cy="3092895"/>
            <a:chOff x="3375581" y="2991232"/>
            <a:chExt cx="4589912" cy="2034562"/>
          </a:xfrm>
        </p:grpSpPr>
        <p:sp>
          <p:nvSpPr>
            <p:cNvPr id="14" name="Oval 13">
              <a:extLst>
                <a:ext uri="{FF2B5EF4-FFF2-40B4-BE49-F238E27FC236}">
                  <a16:creationId xmlns:a16="http://schemas.microsoft.com/office/drawing/2014/main" id="{E74544D5-EB92-D349-B000-DF8E15FD9E07}"/>
                </a:ext>
              </a:extLst>
            </p:cNvPr>
            <p:cNvSpPr/>
            <p:nvPr/>
          </p:nvSpPr>
          <p:spPr>
            <a:xfrm>
              <a:off x="3375582" y="2991232"/>
              <a:ext cx="938637" cy="825956"/>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0.35</a:t>
              </a:r>
            </a:p>
          </p:txBody>
        </p:sp>
        <p:sp>
          <p:nvSpPr>
            <p:cNvPr id="15" name="Oval 14">
              <a:extLst>
                <a:ext uri="{FF2B5EF4-FFF2-40B4-BE49-F238E27FC236}">
                  <a16:creationId xmlns:a16="http://schemas.microsoft.com/office/drawing/2014/main" id="{F521F1DA-EC70-7F4B-9BE4-67D2FF50F7D7}"/>
                </a:ext>
              </a:extLst>
            </p:cNvPr>
            <p:cNvSpPr/>
            <p:nvPr/>
          </p:nvSpPr>
          <p:spPr>
            <a:xfrm>
              <a:off x="3375581" y="4199838"/>
              <a:ext cx="938637" cy="825956"/>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0.9</a:t>
              </a:r>
            </a:p>
          </p:txBody>
        </p:sp>
        <p:sp>
          <p:nvSpPr>
            <p:cNvPr id="16" name="Oval 15">
              <a:extLst>
                <a:ext uri="{FF2B5EF4-FFF2-40B4-BE49-F238E27FC236}">
                  <a16:creationId xmlns:a16="http://schemas.microsoft.com/office/drawing/2014/main" id="{9E2F0B38-4A5D-F14A-80F5-1268744DDA8E}"/>
                </a:ext>
              </a:extLst>
            </p:cNvPr>
            <p:cNvSpPr/>
            <p:nvPr/>
          </p:nvSpPr>
          <p:spPr>
            <a:xfrm>
              <a:off x="5285344" y="3001391"/>
              <a:ext cx="938637" cy="825956"/>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0.68</a:t>
              </a:r>
            </a:p>
          </p:txBody>
        </p:sp>
        <p:sp>
          <p:nvSpPr>
            <p:cNvPr id="17" name="Oval 16">
              <a:extLst>
                <a:ext uri="{FF2B5EF4-FFF2-40B4-BE49-F238E27FC236}">
                  <a16:creationId xmlns:a16="http://schemas.microsoft.com/office/drawing/2014/main" id="{E0DB1823-4CEA-3A4C-B00D-9089ECD8926D}"/>
                </a:ext>
              </a:extLst>
            </p:cNvPr>
            <p:cNvSpPr/>
            <p:nvPr/>
          </p:nvSpPr>
          <p:spPr>
            <a:xfrm>
              <a:off x="5285344" y="4199838"/>
              <a:ext cx="938637" cy="825956"/>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0.66</a:t>
              </a:r>
            </a:p>
          </p:txBody>
        </p:sp>
        <p:sp>
          <p:nvSpPr>
            <p:cNvPr id="18" name="Oval 17">
              <a:extLst>
                <a:ext uri="{FF2B5EF4-FFF2-40B4-BE49-F238E27FC236}">
                  <a16:creationId xmlns:a16="http://schemas.microsoft.com/office/drawing/2014/main" id="{212D0EF4-CDAF-3E48-9762-96B3A0BFDBFE}"/>
                </a:ext>
              </a:extLst>
            </p:cNvPr>
            <p:cNvSpPr/>
            <p:nvPr/>
          </p:nvSpPr>
          <p:spPr>
            <a:xfrm>
              <a:off x="7026856" y="3613735"/>
              <a:ext cx="938637" cy="825956"/>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0.69</a:t>
              </a:r>
            </a:p>
          </p:txBody>
        </p:sp>
        <p:cxnSp>
          <p:nvCxnSpPr>
            <p:cNvPr id="19" name="Straight Arrow Connector 18">
              <a:extLst>
                <a:ext uri="{FF2B5EF4-FFF2-40B4-BE49-F238E27FC236}">
                  <a16:creationId xmlns:a16="http://schemas.microsoft.com/office/drawing/2014/main" id="{904FB72E-F32B-4C40-B12A-58ED7C24BC10}"/>
                </a:ext>
              </a:extLst>
            </p:cNvPr>
            <p:cNvCxnSpPr>
              <a:stCxn id="14" idx="6"/>
              <a:endCxn id="16" idx="2"/>
            </p:cNvCxnSpPr>
            <p:nvPr/>
          </p:nvCxnSpPr>
          <p:spPr>
            <a:xfrm>
              <a:off x="4314219" y="3404210"/>
              <a:ext cx="971125" cy="10159"/>
            </a:xfrm>
            <a:prstGeom prst="straightConnector1">
              <a:avLst/>
            </a:prstGeom>
            <a:solidFill>
              <a:srgbClr val="FF0000"/>
            </a:solidFill>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0EAAED42-6560-7A4C-A1DB-DC39FB8DC617}"/>
                </a:ext>
              </a:extLst>
            </p:cNvPr>
            <p:cNvCxnSpPr/>
            <p:nvPr/>
          </p:nvCxnSpPr>
          <p:spPr>
            <a:xfrm>
              <a:off x="4314219" y="4619991"/>
              <a:ext cx="971125" cy="10159"/>
            </a:xfrm>
            <a:prstGeom prst="straightConnector1">
              <a:avLst/>
            </a:prstGeom>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5DD30C84-2C74-EC49-87EE-7653B34BD18B}"/>
                </a:ext>
              </a:extLst>
            </p:cNvPr>
            <p:cNvCxnSpPr>
              <a:cxnSpLocks/>
              <a:endCxn id="18" idx="2"/>
            </p:cNvCxnSpPr>
            <p:nvPr/>
          </p:nvCxnSpPr>
          <p:spPr>
            <a:xfrm>
              <a:off x="6223981" y="3442259"/>
              <a:ext cx="802875" cy="584454"/>
            </a:xfrm>
            <a:prstGeom prst="straightConnector1">
              <a:avLst/>
            </a:prstGeom>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FF3F8198-7A53-2A45-B950-88C6270E9670}"/>
                </a:ext>
              </a:extLst>
            </p:cNvPr>
            <p:cNvCxnSpPr>
              <a:cxnSpLocks/>
              <a:endCxn id="18" idx="2"/>
            </p:cNvCxnSpPr>
            <p:nvPr/>
          </p:nvCxnSpPr>
          <p:spPr>
            <a:xfrm flipV="1">
              <a:off x="6223981" y="4026713"/>
              <a:ext cx="802875" cy="588198"/>
            </a:xfrm>
            <a:prstGeom prst="straightConnector1">
              <a:avLst/>
            </a:prstGeom>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25B65946-CE70-9244-905F-BFE49F6C6ABD}"/>
                </a:ext>
              </a:extLst>
            </p:cNvPr>
            <p:cNvCxnSpPr>
              <a:cxnSpLocks/>
              <a:stCxn id="14" idx="6"/>
              <a:endCxn id="17" idx="1"/>
            </p:cNvCxnSpPr>
            <p:nvPr/>
          </p:nvCxnSpPr>
          <p:spPr>
            <a:xfrm>
              <a:off x="4314219" y="3404210"/>
              <a:ext cx="1108585" cy="916586"/>
            </a:xfrm>
            <a:prstGeom prst="straightConnector1">
              <a:avLst/>
            </a:prstGeom>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51F8FD80-36AF-EE45-976A-709D04550509}"/>
                </a:ext>
              </a:extLst>
            </p:cNvPr>
            <p:cNvCxnSpPr>
              <a:cxnSpLocks/>
              <a:stCxn id="15" idx="6"/>
              <a:endCxn id="16" idx="3"/>
            </p:cNvCxnSpPr>
            <p:nvPr/>
          </p:nvCxnSpPr>
          <p:spPr>
            <a:xfrm flipV="1">
              <a:off x="4314218" y="3706389"/>
              <a:ext cx="1108586" cy="906427"/>
            </a:xfrm>
            <a:prstGeom prst="straightConnector1">
              <a:avLst/>
            </a:prstGeom>
            <a:solidFill>
              <a:srgbClr val="FF0000"/>
            </a:solidFill>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BB0733E6-4BD7-8F4A-9505-E48C6EE57679}"/>
                  </a:ext>
                </a:extLst>
              </p:cNvPr>
              <p:cNvSpPr txBox="1"/>
              <p:nvPr/>
            </p:nvSpPr>
            <p:spPr>
              <a:xfrm>
                <a:off x="3000051" y="2772304"/>
                <a:ext cx="1449692" cy="4308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𝑤</m:t>
                          </m:r>
                        </m:e>
                        <m:sub>
                          <m:r>
                            <a:rPr lang="en-US" sz="2200" b="0" i="1" smtClean="0">
                              <a:latin typeface="Cambria Math" panose="02040503050406030204" pitchFamily="18" charset="0"/>
                            </a:rPr>
                            <m:t>1</m:t>
                          </m:r>
                        </m:sub>
                      </m:sSub>
                      <m:r>
                        <a:rPr lang="en-US" sz="2200" b="0" i="1" smtClean="0">
                          <a:latin typeface="Cambria Math" panose="02040503050406030204" pitchFamily="18" charset="0"/>
                        </a:rPr>
                        <m:t>=</m:t>
                      </m:r>
                      <m:r>
                        <a:rPr lang="en-US" sz="2200" b="0" i="1" smtClean="0">
                          <a:solidFill>
                            <a:schemeClr val="tx1"/>
                          </a:solidFill>
                          <a:latin typeface="Cambria Math" panose="02040503050406030204" pitchFamily="18" charset="0"/>
                        </a:rPr>
                        <m:t>0.10</m:t>
                      </m:r>
                    </m:oMath>
                  </m:oMathPara>
                </a14:m>
                <a:endParaRPr lang="en-US" sz="2200" dirty="0"/>
              </a:p>
            </p:txBody>
          </p:sp>
        </mc:Choice>
        <mc:Fallback xmlns="">
          <p:sp>
            <p:nvSpPr>
              <p:cNvPr id="28" name="TextBox 27">
                <a:extLst>
                  <a:ext uri="{FF2B5EF4-FFF2-40B4-BE49-F238E27FC236}">
                    <a16:creationId xmlns:a16="http://schemas.microsoft.com/office/drawing/2014/main" id="{BB0733E6-4BD7-8F4A-9505-E48C6EE57679}"/>
                  </a:ext>
                </a:extLst>
              </p:cNvPr>
              <p:cNvSpPr txBox="1">
                <a:spLocks noRot="1" noChangeAspect="1" noMove="1" noResize="1" noEditPoints="1" noAdjustHandles="1" noChangeArrowheads="1" noChangeShapeType="1" noTextEdit="1"/>
              </p:cNvSpPr>
              <p:nvPr/>
            </p:nvSpPr>
            <p:spPr>
              <a:xfrm>
                <a:off x="3000051" y="2772304"/>
                <a:ext cx="1449692" cy="430887"/>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26C39DDA-A519-4D4F-A47D-D40ADAB1EF70}"/>
                  </a:ext>
                </a:extLst>
              </p:cNvPr>
              <p:cNvSpPr txBox="1"/>
              <p:nvPr/>
            </p:nvSpPr>
            <p:spPr>
              <a:xfrm>
                <a:off x="2988090" y="5125918"/>
                <a:ext cx="1239698" cy="430887"/>
              </a:xfrm>
              <a:prstGeom prst="rect">
                <a:avLst/>
              </a:prstGeom>
              <a:noFill/>
            </p:spPr>
            <p:txBody>
              <a:bodyPr wrap="none" rtlCol="0">
                <a:spAutoFit/>
              </a:bodyPr>
              <a:lstStyle/>
              <a:p>
                <a14:m>
                  <m:oMath xmlns:m="http://schemas.openxmlformats.org/officeDocument/2006/math">
                    <m:sSub>
                      <m:sSubPr>
                        <m:ctrlPr>
                          <a:rPr lang="en-US" sz="2200" b="0" i="1" smtClean="0">
                            <a:latin typeface="Cambria Math" panose="02040503050406030204" pitchFamily="18" charset="0"/>
                            <a:ea typeface="Cambria Math" panose="02040503050406030204" pitchFamily="18" charset="0"/>
                          </a:rPr>
                        </m:ctrlPr>
                      </m:sSubPr>
                      <m:e>
                        <m:r>
                          <a:rPr lang="en-US" sz="2200" b="0" i="1" smtClean="0">
                            <a:latin typeface="Cambria Math" panose="02040503050406030204" pitchFamily="18" charset="0"/>
                            <a:ea typeface="Cambria Math" panose="02040503050406030204" pitchFamily="18" charset="0"/>
                          </a:rPr>
                          <m:t>𝑤</m:t>
                        </m:r>
                      </m:e>
                      <m:sub>
                        <m:r>
                          <a:rPr lang="en-US" sz="2200" b="0" i="1" smtClean="0">
                            <a:latin typeface="Cambria Math" panose="02040503050406030204" pitchFamily="18" charset="0"/>
                            <a:ea typeface="Cambria Math" panose="02040503050406030204" pitchFamily="18" charset="0"/>
                          </a:rPr>
                          <m:t>4</m:t>
                        </m:r>
                      </m:sub>
                    </m:sSub>
                  </m:oMath>
                </a14:m>
                <a:r>
                  <a:rPr lang="en-US" sz="2200" dirty="0">
                    <a:latin typeface="Cambria Math" panose="02040503050406030204" pitchFamily="18" charset="0"/>
                    <a:ea typeface="Cambria Math" panose="02040503050406030204" pitchFamily="18" charset="0"/>
                  </a:rPr>
                  <a:t>=0.60</a:t>
                </a:r>
              </a:p>
            </p:txBody>
          </p:sp>
        </mc:Choice>
        <mc:Fallback xmlns="">
          <p:sp>
            <p:nvSpPr>
              <p:cNvPr id="29" name="TextBox 28">
                <a:extLst>
                  <a:ext uri="{FF2B5EF4-FFF2-40B4-BE49-F238E27FC236}">
                    <a16:creationId xmlns:a16="http://schemas.microsoft.com/office/drawing/2014/main" id="{26C39DDA-A519-4D4F-A47D-D40ADAB1EF70}"/>
                  </a:ext>
                </a:extLst>
              </p:cNvPr>
              <p:cNvSpPr txBox="1">
                <a:spLocks noRot="1" noChangeAspect="1" noMove="1" noResize="1" noEditPoints="1" noAdjustHandles="1" noChangeArrowheads="1" noChangeShapeType="1" noTextEdit="1"/>
              </p:cNvSpPr>
              <p:nvPr/>
            </p:nvSpPr>
            <p:spPr>
              <a:xfrm>
                <a:off x="2988090" y="5125918"/>
                <a:ext cx="1239698" cy="430887"/>
              </a:xfrm>
              <a:prstGeom prst="rect">
                <a:avLst/>
              </a:prstGeom>
              <a:blipFill>
                <a:blip r:embed="rId3"/>
                <a:stretch>
                  <a:fillRect t="-8571" r="-4040" b="-25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37663B59-496B-7949-B018-1E24CA72E070}"/>
                  </a:ext>
                </a:extLst>
              </p:cNvPr>
              <p:cNvSpPr txBox="1"/>
              <p:nvPr/>
            </p:nvSpPr>
            <p:spPr>
              <a:xfrm>
                <a:off x="6698499" y="3201761"/>
                <a:ext cx="1373261" cy="430887"/>
              </a:xfrm>
              <a:prstGeom prst="rect">
                <a:avLst/>
              </a:prstGeom>
              <a:noFill/>
            </p:spPr>
            <p:txBody>
              <a:bodyPr wrap="none" rtlCol="0">
                <a:spAutoFit/>
              </a:bodyPr>
              <a:lstStyle/>
              <a:p>
                <a14:m>
                  <m:oMath xmlns:m="http://schemas.openxmlformats.org/officeDocument/2006/math">
                    <m:sSub>
                      <m:sSubPr>
                        <m:ctrlPr>
                          <a:rPr lang="en-US" sz="2200" b="0" i="1" smtClean="0">
                            <a:latin typeface="Cambria Math" panose="02040503050406030204" pitchFamily="18" charset="0"/>
                            <a:ea typeface="Cambria Math" panose="02040503050406030204" pitchFamily="18" charset="0"/>
                          </a:rPr>
                        </m:ctrlPr>
                      </m:sSubPr>
                      <m:e>
                        <m:r>
                          <a:rPr lang="en-US" sz="2200" b="0" i="1" smtClean="0">
                            <a:latin typeface="Cambria Math" panose="02040503050406030204" pitchFamily="18" charset="0"/>
                            <a:ea typeface="Cambria Math" panose="02040503050406030204" pitchFamily="18" charset="0"/>
                          </a:rPr>
                          <m:t>𝑤</m:t>
                        </m:r>
                      </m:e>
                      <m:sub>
                        <m:r>
                          <a:rPr lang="en-US" sz="2200" b="0" i="1" smtClean="0">
                            <a:latin typeface="Cambria Math" panose="02040503050406030204" pitchFamily="18" charset="0"/>
                            <a:ea typeface="Cambria Math" panose="02040503050406030204" pitchFamily="18" charset="0"/>
                          </a:rPr>
                          <m:t>5</m:t>
                        </m:r>
                      </m:sub>
                    </m:sSub>
                  </m:oMath>
                </a14:m>
                <a:r>
                  <a:rPr lang="en-US" sz="2200" dirty="0">
                    <a:latin typeface="Cambria Math" panose="02040503050406030204" pitchFamily="18" charset="0"/>
                    <a:ea typeface="Cambria Math" panose="02040503050406030204" pitchFamily="18" charset="0"/>
                  </a:rPr>
                  <a:t> = 0.27</a:t>
                </a:r>
              </a:p>
            </p:txBody>
          </p:sp>
        </mc:Choice>
        <mc:Fallback xmlns="">
          <p:sp>
            <p:nvSpPr>
              <p:cNvPr id="32" name="TextBox 31">
                <a:extLst>
                  <a:ext uri="{FF2B5EF4-FFF2-40B4-BE49-F238E27FC236}">
                    <a16:creationId xmlns:a16="http://schemas.microsoft.com/office/drawing/2014/main" id="{37663B59-496B-7949-B018-1E24CA72E070}"/>
                  </a:ext>
                </a:extLst>
              </p:cNvPr>
              <p:cNvSpPr txBox="1">
                <a:spLocks noRot="1" noChangeAspect="1" noMove="1" noResize="1" noEditPoints="1" noAdjustHandles="1" noChangeArrowheads="1" noChangeShapeType="1" noTextEdit="1"/>
              </p:cNvSpPr>
              <p:nvPr/>
            </p:nvSpPr>
            <p:spPr>
              <a:xfrm>
                <a:off x="6698499" y="3201761"/>
                <a:ext cx="1373261" cy="430887"/>
              </a:xfrm>
              <a:prstGeom prst="rect">
                <a:avLst/>
              </a:prstGeom>
              <a:blipFill>
                <a:blip r:embed="rId4"/>
                <a:stretch>
                  <a:fillRect t="-8824" r="-3636" b="-2941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C68DF134-F471-7946-A598-A6E86653C083}"/>
                  </a:ext>
                </a:extLst>
              </p:cNvPr>
              <p:cNvSpPr txBox="1"/>
              <p:nvPr/>
            </p:nvSpPr>
            <p:spPr>
              <a:xfrm>
                <a:off x="6698499" y="4778776"/>
                <a:ext cx="1456232" cy="4308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𝑤</m:t>
                          </m:r>
                        </m:e>
                        <m:sub>
                          <m:r>
                            <a:rPr lang="en-US" sz="2200" b="0" i="1" smtClean="0">
                              <a:latin typeface="Cambria Math" panose="02040503050406030204" pitchFamily="18" charset="0"/>
                            </a:rPr>
                            <m:t>6</m:t>
                          </m:r>
                        </m:sub>
                      </m:sSub>
                      <m:r>
                        <a:rPr lang="en-US" sz="2200" b="0" i="1" smtClean="0">
                          <a:latin typeface="Cambria Math" panose="02040503050406030204" pitchFamily="18" charset="0"/>
                        </a:rPr>
                        <m:t>=</m:t>
                      </m:r>
                      <m:r>
                        <a:rPr lang="en-US" sz="2200" b="0" i="1" smtClean="0">
                          <a:solidFill>
                            <a:schemeClr val="tx1"/>
                          </a:solidFill>
                          <a:latin typeface="Cambria Math" panose="02040503050406030204" pitchFamily="18" charset="0"/>
                        </a:rPr>
                        <m:t>0.87</m:t>
                      </m:r>
                    </m:oMath>
                  </m:oMathPara>
                </a14:m>
                <a:endParaRPr lang="en-US" sz="2200" dirty="0"/>
              </a:p>
            </p:txBody>
          </p:sp>
        </mc:Choice>
        <mc:Fallback xmlns="">
          <p:sp>
            <p:nvSpPr>
              <p:cNvPr id="33" name="TextBox 32">
                <a:extLst>
                  <a:ext uri="{FF2B5EF4-FFF2-40B4-BE49-F238E27FC236}">
                    <a16:creationId xmlns:a16="http://schemas.microsoft.com/office/drawing/2014/main" id="{C68DF134-F471-7946-A598-A6E86653C083}"/>
                  </a:ext>
                </a:extLst>
              </p:cNvPr>
              <p:cNvSpPr txBox="1">
                <a:spLocks noRot="1" noChangeAspect="1" noMove="1" noResize="1" noEditPoints="1" noAdjustHandles="1" noChangeArrowheads="1" noChangeShapeType="1" noTextEdit="1"/>
              </p:cNvSpPr>
              <p:nvPr/>
            </p:nvSpPr>
            <p:spPr>
              <a:xfrm>
                <a:off x="6698499" y="4778776"/>
                <a:ext cx="1456232" cy="430887"/>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Content Placeholder 2">
                <a:extLst>
                  <a:ext uri="{FF2B5EF4-FFF2-40B4-BE49-F238E27FC236}">
                    <a16:creationId xmlns:a16="http://schemas.microsoft.com/office/drawing/2014/main" id="{9EDBD7F6-A329-774F-8090-73CBB6B6EE1A}"/>
                  </a:ext>
                </a:extLst>
              </p:cNvPr>
              <p:cNvSpPr txBox="1">
                <a:spLocks/>
              </p:cNvSpPr>
              <p:nvPr/>
            </p:nvSpPr>
            <p:spPr>
              <a:xfrm>
                <a:off x="5953987" y="2513578"/>
                <a:ext cx="878543" cy="49127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b="0" i="1" dirty="0" smtClean="0">
                              <a:solidFill>
                                <a:schemeClr val="tx1"/>
                              </a:solidFill>
                              <a:latin typeface="Cambria Math" panose="02040503050406030204" pitchFamily="18" charset="0"/>
                            </a:rPr>
                          </m:ctrlPr>
                        </m:sSubPr>
                        <m:e>
                          <m:r>
                            <a:rPr lang="en-US" i="1" dirty="0" smtClean="0">
                              <a:solidFill>
                                <a:schemeClr val="tx1"/>
                              </a:solidFill>
                              <a:latin typeface="Cambria Math" panose="02040503050406030204" pitchFamily="18" charset="0"/>
                            </a:rPr>
                            <m:t>𝐻</m:t>
                          </m:r>
                        </m:e>
                        <m:sub>
                          <m:r>
                            <a:rPr lang="en-US" i="1" dirty="0" smtClean="0">
                              <a:solidFill>
                                <a:schemeClr val="tx1"/>
                              </a:solidFill>
                              <a:latin typeface="Cambria Math" panose="02040503050406030204" pitchFamily="18" charset="0"/>
                            </a:rPr>
                            <m:t>1</m:t>
                          </m:r>
                        </m:sub>
                      </m:sSub>
                    </m:oMath>
                  </m:oMathPara>
                </a14:m>
                <a:endParaRPr lang="en-US" dirty="0"/>
              </a:p>
            </p:txBody>
          </p:sp>
        </mc:Choice>
        <mc:Fallback xmlns="">
          <p:sp>
            <p:nvSpPr>
              <p:cNvPr id="34" name="Content Placeholder 2">
                <a:extLst>
                  <a:ext uri="{FF2B5EF4-FFF2-40B4-BE49-F238E27FC236}">
                    <a16:creationId xmlns:a16="http://schemas.microsoft.com/office/drawing/2014/main" id="{9EDBD7F6-A329-774F-8090-73CBB6B6EE1A}"/>
                  </a:ext>
                </a:extLst>
              </p:cNvPr>
              <p:cNvSpPr txBox="1">
                <a:spLocks noRot="1" noChangeAspect="1" noMove="1" noResize="1" noEditPoints="1" noAdjustHandles="1" noChangeArrowheads="1" noChangeShapeType="1" noTextEdit="1"/>
              </p:cNvSpPr>
              <p:nvPr/>
            </p:nvSpPr>
            <p:spPr>
              <a:xfrm>
                <a:off x="5953987" y="2513578"/>
                <a:ext cx="878543" cy="491270"/>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Content Placeholder 2">
                <a:extLst>
                  <a:ext uri="{FF2B5EF4-FFF2-40B4-BE49-F238E27FC236}">
                    <a16:creationId xmlns:a16="http://schemas.microsoft.com/office/drawing/2014/main" id="{9D8CC347-2FA3-E24F-9CB3-9A70A2102FC0}"/>
                  </a:ext>
                </a:extLst>
              </p:cNvPr>
              <p:cNvSpPr txBox="1">
                <a:spLocks/>
              </p:cNvSpPr>
              <p:nvPr/>
            </p:nvSpPr>
            <p:spPr>
              <a:xfrm>
                <a:off x="5875254" y="4260448"/>
                <a:ext cx="878543" cy="49127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b="0" i="1" dirty="0" smtClean="0">
                              <a:solidFill>
                                <a:schemeClr val="tx1"/>
                              </a:solidFill>
                              <a:latin typeface="Cambria Math" panose="02040503050406030204" pitchFamily="18" charset="0"/>
                            </a:rPr>
                          </m:ctrlPr>
                        </m:sSubPr>
                        <m:e>
                          <m:r>
                            <a:rPr lang="en-US" i="1" dirty="0" smtClean="0">
                              <a:solidFill>
                                <a:schemeClr val="tx1"/>
                              </a:solidFill>
                              <a:latin typeface="Cambria Math" panose="02040503050406030204" pitchFamily="18" charset="0"/>
                            </a:rPr>
                            <m:t>𝐻</m:t>
                          </m:r>
                        </m:e>
                        <m:sub>
                          <m:r>
                            <a:rPr lang="en-US" b="0" i="1" dirty="0" smtClean="0">
                              <a:solidFill>
                                <a:schemeClr val="tx1"/>
                              </a:solidFill>
                              <a:latin typeface="Cambria Math" panose="02040503050406030204" pitchFamily="18" charset="0"/>
                            </a:rPr>
                            <m:t>2</m:t>
                          </m:r>
                        </m:sub>
                      </m:sSub>
                    </m:oMath>
                  </m:oMathPara>
                </a14:m>
                <a:endParaRPr lang="en-US" dirty="0"/>
              </a:p>
            </p:txBody>
          </p:sp>
        </mc:Choice>
        <mc:Fallback xmlns="">
          <p:sp>
            <p:nvSpPr>
              <p:cNvPr id="35" name="Content Placeholder 2">
                <a:extLst>
                  <a:ext uri="{FF2B5EF4-FFF2-40B4-BE49-F238E27FC236}">
                    <a16:creationId xmlns:a16="http://schemas.microsoft.com/office/drawing/2014/main" id="{9D8CC347-2FA3-E24F-9CB3-9A70A2102FC0}"/>
                  </a:ext>
                </a:extLst>
              </p:cNvPr>
              <p:cNvSpPr txBox="1">
                <a:spLocks noRot="1" noChangeAspect="1" noMove="1" noResize="1" noEditPoints="1" noAdjustHandles="1" noChangeArrowheads="1" noChangeShapeType="1" noTextEdit="1"/>
              </p:cNvSpPr>
              <p:nvPr/>
            </p:nvSpPr>
            <p:spPr>
              <a:xfrm>
                <a:off x="5875254" y="4260448"/>
                <a:ext cx="878543" cy="491270"/>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Content Placeholder 2">
                <a:extLst>
                  <a:ext uri="{FF2B5EF4-FFF2-40B4-BE49-F238E27FC236}">
                    <a16:creationId xmlns:a16="http://schemas.microsoft.com/office/drawing/2014/main" id="{A3511906-2F34-2B4E-898C-BF187B86B7A7}"/>
                  </a:ext>
                </a:extLst>
              </p:cNvPr>
              <p:cNvSpPr txBox="1">
                <a:spLocks/>
              </p:cNvSpPr>
              <p:nvPr/>
            </p:nvSpPr>
            <p:spPr>
              <a:xfrm>
                <a:off x="9087294" y="3314198"/>
                <a:ext cx="878543" cy="49127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b="0" i="1" dirty="0" smtClean="0">
                              <a:solidFill>
                                <a:schemeClr val="tx1"/>
                              </a:solidFill>
                              <a:latin typeface="Cambria Math" panose="02040503050406030204" pitchFamily="18" charset="0"/>
                            </a:rPr>
                          </m:ctrlPr>
                        </m:sSubPr>
                        <m:e>
                          <m:r>
                            <a:rPr lang="en-US" b="0" i="1" dirty="0" smtClean="0">
                              <a:solidFill>
                                <a:schemeClr val="tx1"/>
                              </a:solidFill>
                              <a:latin typeface="Cambria Math" panose="02040503050406030204" pitchFamily="18" charset="0"/>
                            </a:rPr>
                            <m:t>𝑂</m:t>
                          </m:r>
                        </m:e>
                        <m:sub>
                          <m:r>
                            <a:rPr lang="en-US" i="1" dirty="0" smtClean="0">
                              <a:solidFill>
                                <a:schemeClr val="tx1"/>
                              </a:solidFill>
                              <a:latin typeface="Cambria Math" panose="02040503050406030204" pitchFamily="18" charset="0"/>
                            </a:rPr>
                            <m:t>1</m:t>
                          </m:r>
                        </m:sub>
                      </m:sSub>
                    </m:oMath>
                  </m:oMathPara>
                </a14:m>
                <a:endParaRPr lang="en-US" dirty="0"/>
              </a:p>
            </p:txBody>
          </p:sp>
        </mc:Choice>
        <mc:Fallback xmlns="">
          <p:sp>
            <p:nvSpPr>
              <p:cNvPr id="36" name="Content Placeholder 2">
                <a:extLst>
                  <a:ext uri="{FF2B5EF4-FFF2-40B4-BE49-F238E27FC236}">
                    <a16:creationId xmlns:a16="http://schemas.microsoft.com/office/drawing/2014/main" id="{A3511906-2F34-2B4E-898C-BF187B86B7A7}"/>
                  </a:ext>
                </a:extLst>
              </p:cNvPr>
              <p:cNvSpPr txBox="1">
                <a:spLocks noRot="1" noChangeAspect="1" noMove="1" noResize="1" noEditPoints="1" noAdjustHandles="1" noChangeArrowheads="1" noChangeShapeType="1" noTextEdit="1"/>
              </p:cNvSpPr>
              <p:nvPr/>
            </p:nvSpPr>
            <p:spPr>
              <a:xfrm>
                <a:off x="9087294" y="3314198"/>
                <a:ext cx="878543" cy="491270"/>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Content Placeholder 2">
                <a:extLst>
                  <a:ext uri="{FF2B5EF4-FFF2-40B4-BE49-F238E27FC236}">
                    <a16:creationId xmlns:a16="http://schemas.microsoft.com/office/drawing/2014/main" id="{E6FE47F3-203E-1C4C-BBDE-FEE31023C960}"/>
                  </a:ext>
                </a:extLst>
              </p:cNvPr>
              <p:cNvSpPr txBox="1">
                <a:spLocks/>
              </p:cNvSpPr>
              <p:nvPr/>
            </p:nvSpPr>
            <p:spPr>
              <a:xfrm>
                <a:off x="460243" y="2972616"/>
                <a:ext cx="878543" cy="49127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𝐼</m:t>
                          </m:r>
                        </m:e>
                        <m:sub>
                          <m:r>
                            <a:rPr lang="en-US" i="1" dirty="0" smtClean="0">
                              <a:latin typeface="Cambria Math" panose="02040503050406030204" pitchFamily="18" charset="0"/>
                            </a:rPr>
                            <m:t>1</m:t>
                          </m:r>
                        </m:sub>
                      </m:sSub>
                    </m:oMath>
                  </m:oMathPara>
                </a14:m>
                <a:endParaRPr lang="en-US" dirty="0"/>
              </a:p>
            </p:txBody>
          </p:sp>
        </mc:Choice>
        <mc:Fallback xmlns="">
          <p:sp>
            <p:nvSpPr>
              <p:cNvPr id="37" name="Content Placeholder 2">
                <a:extLst>
                  <a:ext uri="{FF2B5EF4-FFF2-40B4-BE49-F238E27FC236}">
                    <a16:creationId xmlns:a16="http://schemas.microsoft.com/office/drawing/2014/main" id="{E6FE47F3-203E-1C4C-BBDE-FEE31023C960}"/>
                  </a:ext>
                </a:extLst>
              </p:cNvPr>
              <p:cNvSpPr txBox="1">
                <a:spLocks noRot="1" noChangeAspect="1" noMove="1" noResize="1" noEditPoints="1" noAdjustHandles="1" noChangeArrowheads="1" noChangeShapeType="1" noTextEdit="1"/>
              </p:cNvSpPr>
              <p:nvPr/>
            </p:nvSpPr>
            <p:spPr>
              <a:xfrm>
                <a:off x="460243" y="2972616"/>
                <a:ext cx="878543" cy="491270"/>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Content Placeholder 2">
                <a:extLst>
                  <a:ext uri="{FF2B5EF4-FFF2-40B4-BE49-F238E27FC236}">
                    <a16:creationId xmlns:a16="http://schemas.microsoft.com/office/drawing/2014/main" id="{8DDE642B-DD9F-594F-96A3-C488EC8620DC}"/>
                  </a:ext>
                </a:extLst>
              </p:cNvPr>
              <p:cNvSpPr txBox="1">
                <a:spLocks/>
              </p:cNvSpPr>
              <p:nvPr/>
            </p:nvSpPr>
            <p:spPr>
              <a:xfrm>
                <a:off x="460243" y="4873766"/>
                <a:ext cx="878543" cy="49127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𝐼</m:t>
                          </m:r>
                        </m:e>
                        <m:sub>
                          <m:r>
                            <a:rPr lang="en-US" i="1" dirty="0" smtClean="0">
                              <a:latin typeface="Cambria Math" panose="02040503050406030204" pitchFamily="18" charset="0"/>
                            </a:rPr>
                            <m:t>2</m:t>
                          </m:r>
                        </m:sub>
                      </m:sSub>
                    </m:oMath>
                  </m:oMathPara>
                </a14:m>
                <a:endParaRPr lang="en-US" dirty="0"/>
              </a:p>
            </p:txBody>
          </p:sp>
        </mc:Choice>
        <mc:Fallback xmlns="">
          <p:sp>
            <p:nvSpPr>
              <p:cNvPr id="38" name="Content Placeholder 2">
                <a:extLst>
                  <a:ext uri="{FF2B5EF4-FFF2-40B4-BE49-F238E27FC236}">
                    <a16:creationId xmlns:a16="http://schemas.microsoft.com/office/drawing/2014/main" id="{8DDE642B-DD9F-594F-96A3-C488EC8620DC}"/>
                  </a:ext>
                </a:extLst>
              </p:cNvPr>
              <p:cNvSpPr txBox="1">
                <a:spLocks noRot="1" noChangeAspect="1" noMove="1" noResize="1" noEditPoints="1" noAdjustHandles="1" noChangeArrowheads="1" noChangeShapeType="1" noTextEdit="1"/>
              </p:cNvSpPr>
              <p:nvPr/>
            </p:nvSpPr>
            <p:spPr>
              <a:xfrm>
                <a:off x="460243" y="4873766"/>
                <a:ext cx="878543" cy="491270"/>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F3B050E5-10C6-794C-BDCC-F074D043D9DF}"/>
                  </a:ext>
                </a:extLst>
              </p:cNvPr>
              <p:cNvSpPr txBox="1"/>
              <p:nvPr/>
            </p:nvSpPr>
            <p:spPr>
              <a:xfrm>
                <a:off x="531729" y="1227639"/>
                <a:ext cx="10687050" cy="461665"/>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2400" i="1" smtClean="0">
                              <a:latin typeface="Cambria Math" panose="02040503050406030204" pitchFamily="18" charset="0"/>
                            </a:rPr>
                          </m:ctrlPr>
                        </m:sSubPr>
                        <m:e>
                          <m:r>
                            <a:rPr lang="en-US" sz="2400" i="1">
                              <a:latin typeface="Cambria Math" panose="02040503050406030204" pitchFamily="18" charset="0"/>
                            </a:rPr>
                            <m:t>𝑤</m:t>
                          </m:r>
                        </m:e>
                        <m:sub>
                          <m:r>
                            <a:rPr lang="en-US" sz="2400" b="0" i="1" smtClean="0">
                              <a:latin typeface="Cambria Math" panose="02040503050406030204" pitchFamily="18" charset="0"/>
                            </a:rPr>
                            <m:t>2</m:t>
                          </m:r>
                        </m:sub>
                      </m:sSub>
                      <m:r>
                        <a:rPr lang="en-US" sz="2400" i="1">
                          <a:latin typeface="Cambria Math" panose="02040503050406030204" pitchFamily="18" charset="0"/>
                        </a:rPr>
                        <m:t>≈0.40</m:t>
                      </m:r>
                    </m:oMath>
                  </m:oMathPara>
                </a14:m>
                <a:endParaRPr lang="en-US" sz="2400" dirty="0"/>
              </a:p>
            </p:txBody>
          </p:sp>
        </mc:Choice>
        <mc:Fallback xmlns="">
          <p:sp>
            <p:nvSpPr>
              <p:cNvPr id="5" name="TextBox 4">
                <a:extLst>
                  <a:ext uri="{FF2B5EF4-FFF2-40B4-BE49-F238E27FC236}">
                    <a16:creationId xmlns:a16="http://schemas.microsoft.com/office/drawing/2014/main" id="{F3B050E5-10C6-794C-BDCC-F074D043D9DF}"/>
                  </a:ext>
                </a:extLst>
              </p:cNvPr>
              <p:cNvSpPr txBox="1">
                <a:spLocks noRot="1" noChangeAspect="1" noMove="1" noResize="1" noEditPoints="1" noAdjustHandles="1" noChangeArrowheads="1" noChangeShapeType="1" noTextEdit="1"/>
              </p:cNvSpPr>
              <p:nvPr/>
            </p:nvSpPr>
            <p:spPr>
              <a:xfrm>
                <a:off x="531729" y="1227639"/>
                <a:ext cx="10687050" cy="461665"/>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2644A6DB-99F0-164F-9D11-5E4655BA3F62}"/>
                  </a:ext>
                </a:extLst>
              </p:cNvPr>
              <p:cNvSpPr txBox="1"/>
              <p:nvPr/>
            </p:nvSpPr>
            <p:spPr>
              <a:xfrm>
                <a:off x="2170322" y="3686558"/>
                <a:ext cx="1456232" cy="4308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200" b="0" i="1" smtClean="0">
                              <a:solidFill>
                                <a:srgbClr val="FF0000"/>
                              </a:solidFill>
                              <a:latin typeface="Cambria Math" panose="02040503050406030204" pitchFamily="18" charset="0"/>
                            </a:rPr>
                          </m:ctrlPr>
                        </m:sSubPr>
                        <m:e>
                          <m:r>
                            <a:rPr lang="en-US" sz="2200" b="0" i="1" smtClean="0">
                              <a:solidFill>
                                <a:srgbClr val="FF0000"/>
                              </a:solidFill>
                              <a:latin typeface="Cambria Math" panose="02040503050406030204" pitchFamily="18" charset="0"/>
                            </a:rPr>
                            <m:t>𝑤</m:t>
                          </m:r>
                        </m:e>
                        <m:sub>
                          <m:r>
                            <a:rPr lang="en-US" sz="2200" b="0" i="1" smtClean="0">
                              <a:solidFill>
                                <a:srgbClr val="FF0000"/>
                              </a:solidFill>
                              <a:latin typeface="Cambria Math" panose="02040503050406030204" pitchFamily="18" charset="0"/>
                            </a:rPr>
                            <m:t>2</m:t>
                          </m:r>
                        </m:sub>
                      </m:sSub>
                      <m:r>
                        <a:rPr lang="en-US" sz="2200" b="0" i="1" smtClean="0">
                          <a:solidFill>
                            <a:srgbClr val="FF0000"/>
                          </a:solidFill>
                          <a:latin typeface="Cambria Math" panose="02040503050406030204" pitchFamily="18" charset="0"/>
                        </a:rPr>
                        <m:t>=0.40</m:t>
                      </m:r>
                    </m:oMath>
                  </m:oMathPara>
                </a14:m>
                <a:endParaRPr lang="en-US" sz="2200" dirty="0"/>
              </a:p>
            </p:txBody>
          </p:sp>
        </mc:Choice>
        <mc:Fallback xmlns="">
          <p:sp>
            <p:nvSpPr>
              <p:cNvPr id="39" name="TextBox 38">
                <a:extLst>
                  <a:ext uri="{FF2B5EF4-FFF2-40B4-BE49-F238E27FC236}">
                    <a16:creationId xmlns:a16="http://schemas.microsoft.com/office/drawing/2014/main" id="{2644A6DB-99F0-164F-9D11-5E4655BA3F62}"/>
                  </a:ext>
                </a:extLst>
              </p:cNvPr>
              <p:cNvSpPr txBox="1">
                <a:spLocks noRot="1" noChangeAspect="1" noMove="1" noResize="1" noEditPoints="1" noAdjustHandles="1" noChangeArrowheads="1" noChangeShapeType="1" noTextEdit="1"/>
              </p:cNvSpPr>
              <p:nvPr/>
            </p:nvSpPr>
            <p:spPr>
              <a:xfrm>
                <a:off x="2170322" y="3686558"/>
                <a:ext cx="1456232" cy="430887"/>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3E3B7B50-ABF0-0245-BBC9-874F739BB847}"/>
                  </a:ext>
                </a:extLst>
              </p:cNvPr>
              <p:cNvSpPr txBox="1"/>
              <p:nvPr/>
            </p:nvSpPr>
            <p:spPr>
              <a:xfrm>
                <a:off x="2386565" y="4244592"/>
                <a:ext cx="1248227" cy="430887"/>
              </a:xfrm>
              <a:prstGeom prst="rect">
                <a:avLst/>
              </a:prstGeom>
              <a:noFill/>
            </p:spPr>
            <p:txBody>
              <a:bodyPr wrap="none" rtlCol="0">
                <a:spAutoFit/>
              </a:bodyPr>
              <a:lstStyle/>
              <a:p>
                <a14:m>
                  <m:oMath xmlns:m="http://schemas.openxmlformats.org/officeDocument/2006/math">
                    <m:sSub>
                      <m:sSubPr>
                        <m:ctrlPr>
                          <a:rPr lang="en-US" sz="2200" b="0" i="1" smtClean="0">
                            <a:latin typeface="Cambria Math" panose="02040503050406030204" pitchFamily="18" charset="0"/>
                            <a:ea typeface="Cambria Math" panose="02040503050406030204" pitchFamily="18" charset="0"/>
                          </a:rPr>
                        </m:ctrlPr>
                      </m:sSubPr>
                      <m:e>
                        <m:r>
                          <a:rPr lang="en-US" sz="2200" b="0" i="1" smtClean="0">
                            <a:latin typeface="Cambria Math" panose="02040503050406030204" pitchFamily="18" charset="0"/>
                            <a:ea typeface="Cambria Math" panose="02040503050406030204" pitchFamily="18" charset="0"/>
                          </a:rPr>
                          <m:t>𝑤</m:t>
                        </m:r>
                      </m:e>
                      <m:sub>
                        <m:r>
                          <a:rPr lang="en-US" sz="2200" b="0" i="1" smtClean="0">
                            <a:latin typeface="Cambria Math" panose="02040503050406030204" pitchFamily="18" charset="0"/>
                            <a:ea typeface="Cambria Math" panose="02040503050406030204" pitchFamily="18" charset="0"/>
                          </a:rPr>
                          <m:t>3</m:t>
                        </m:r>
                      </m:sub>
                    </m:sSub>
                  </m:oMath>
                </a14:m>
                <a:r>
                  <a:rPr lang="en-US" sz="2200" dirty="0">
                    <a:latin typeface="Cambria Math" panose="02040503050406030204" pitchFamily="18" charset="0"/>
                    <a:ea typeface="Cambria Math" panose="02040503050406030204" pitchFamily="18" charset="0"/>
                  </a:rPr>
                  <a:t>=0.80</a:t>
                </a:r>
              </a:p>
            </p:txBody>
          </p:sp>
        </mc:Choice>
        <mc:Fallback xmlns="">
          <p:sp>
            <p:nvSpPr>
              <p:cNvPr id="40" name="TextBox 39">
                <a:extLst>
                  <a:ext uri="{FF2B5EF4-FFF2-40B4-BE49-F238E27FC236}">
                    <a16:creationId xmlns:a16="http://schemas.microsoft.com/office/drawing/2014/main" id="{3E3B7B50-ABF0-0245-BBC9-874F739BB847}"/>
                  </a:ext>
                </a:extLst>
              </p:cNvPr>
              <p:cNvSpPr txBox="1">
                <a:spLocks noRot="1" noChangeAspect="1" noMove="1" noResize="1" noEditPoints="1" noAdjustHandles="1" noChangeArrowheads="1" noChangeShapeType="1" noTextEdit="1"/>
              </p:cNvSpPr>
              <p:nvPr/>
            </p:nvSpPr>
            <p:spPr>
              <a:xfrm>
                <a:off x="2386565" y="4244592"/>
                <a:ext cx="1248227" cy="430887"/>
              </a:xfrm>
              <a:prstGeom prst="rect">
                <a:avLst/>
              </a:prstGeom>
              <a:blipFill>
                <a:blip r:embed="rId13"/>
                <a:stretch>
                  <a:fillRect t="-5714" r="-5051" b="-28571"/>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3019BCD4-233D-B946-A188-285CAD19A19B}"/>
              </a:ext>
            </a:extLst>
          </p:cNvPr>
          <p:cNvSpPr txBox="1"/>
          <p:nvPr/>
        </p:nvSpPr>
        <p:spPr>
          <a:xfrm>
            <a:off x="9526565" y="4092274"/>
            <a:ext cx="1305935" cy="369332"/>
          </a:xfrm>
          <a:prstGeom prst="rect">
            <a:avLst/>
          </a:prstGeom>
          <a:noFill/>
        </p:spPr>
        <p:txBody>
          <a:bodyPr wrap="none" rtlCol="0">
            <a:spAutoFit/>
          </a:bodyPr>
          <a:lstStyle/>
          <a:p>
            <a:r>
              <a:rPr lang="en-US" dirty="0">
                <a:latin typeface="Helvetica" pitchFamily="2" charset="0"/>
              </a:rPr>
              <a:t>Target: 0.5</a:t>
            </a: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D3366970-6B92-2549-8087-A552EA490BE5}"/>
                  </a:ext>
                </a:extLst>
              </p:cNvPr>
              <p:cNvSpPr txBox="1"/>
              <p:nvPr/>
            </p:nvSpPr>
            <p:spPr>
              <a:xfrm>
                <a:off x="9123117" y="4664253"/>
                <a:ext cx="2220608"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sz="2400" b="0" i="0" smtClean="0">
                          <a:solidFill>
                            <a:schemeClr val="tx1"/>
                          </a:solidFill>
                          <a:latin typeface="Cambria Math" panose="02040503050406030204" pitchFamily="18" charset="0"/>
                        </a:rPr>
                        <m:t>Δ</m:t>
                      </m:r>
                      <m:d>
                        <m:dPr>
                          <m:ctrlPr>
                            <a:rPr lang="en-US" sz="2400" b="0" i="1" smtClean="0">
                              <a:solidFill>
                                <a:schemeClr val="tx1"/>
                              </a:solidFill>
                              <a:latin typeface="Cambria Math" panose="02040503050406030204" pitchFamily="18" charset="0"/>
                            </a:rPr>
                          </m:ctrlPr>
                        </m:dPr>
                        <m:e>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𝑂</m:t>
                              </m:r>
                            </m:e>
                            <m:sub>
                              <m:r>
                                <a:rPr lang="en-US" sz="2400" b="0" i="1" smtClean="0">
                                  <a:solidFill>
                                    <a:schemeClr val="tx1"/>
                                  </a:solidFill>
                                  <a:latin typeface="Cambria Math" panose="02040503050406030204" pitchFamily="18" charset="0"/>
                                </a:rPr>
                                <m:t>1</m:t>
                              </m:r>
                            </m:sub>
                          </m:sSub>
                        </m:e>
                      </m:d>
                      <m:r>
                        <a:rPr lang="en-US" sz="2400" b="0" i="1" smtClean="0">
                          <a:solidFill>
                            <a:schemeClr val="tx1"/>
                          </a:solidFill>
                          <a:latin typeface="Cambria Math" panose="02040503050406030204" pitchFamily="18" charset="0"/>
                        </a:rPr>
                        <m:t>≈−0.04</m:t>
                      </m:r>
                    </m:oMath>
                  </m:oMathPara>
                </a14:m>
                <a:endParaRPr lang="en-US" sz="2400" dirty="0">
                  <a:solidFill>
                    <a:schemeClr val="tx1"/>
                  </a:solidFill>
                </a:endParaRPr>
              </a:p>
            </p:txBody>
          </p:sp>
        </mc:Choice>
        <mc:Fallback xmlns="">
          <p:sp>
            <p:nvSpPr>
              <p:cNvPr id="30" name="TextBox 29">
                <a:extLst>
                  <a:ext uri="{FF2B5EF4-FFF2-40B4-BE49-F238E27FC236}">
                    <a16:creationId xmlns:a16="http://schemas.microsoft.com/office/drawing/2014/main" id="{D3366970-6B92-2549-8087-A552EA490BE5}"/>
                  </a:ext>
                </a:extLst>
              </p:cNvPr>
              <p:cNvSpPr txBox="1">
                <a:spLocks noRot="1" noChangeAspect="1" noMove="1" noResize="1" noEditPoints="1" noAdjustHandles="1" noChangeArrowheads="1" noChangeShapeType="1" noTextEdit="1"/>
              </p:cNvSpPr>
              <p:nvPr/>
            </p:nvSpPr>
            <p:spPr>
              <a:xfrm>
                <a:off x="9123117" y="4664253"/>
                <a:ext cx="2220608" cy="461665"/>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07EF3692-CBAA-9143-8F98-B69CC39827AE}"/>
                  </a:ext>
                </a:extLst>
              </p:cNvPr>
              <p:cNvSpPr txBox="1"/>
              <p:nvPr/>
            </p:nvSpPr>
            <p:spPr>
              <a:xfrm>
                <a:off x="4575529" y="2111433"/>
                <a:ext cx="2402068"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sz="2400" b="0" i="0" smtClean="0">
                          <a:solidFill>
                            <a:schemeClr val="tx1"/>
                          </a:solidFill>
                          <a:latin typeface="Cambria Math" panose="02040503050406030204" pitchFamily="18" charset="0"/>
                        </a:rPr>
                        <m:t>Δ</m:t>
                      </m:r>
                      <m:d>
                        <m:dPr>
                          <m:ctrlPr>
                            <a:rPr lang="en-US" sz="2400" b="0" i="1" smtClean="0">
                              <a:solidFill>
                                <a:schemeClr val="tx1"/>
                              </a:solidFill>
                              <a:latin typeface="Cambria Math" panose="02040503050406030204" pitchFamily="18" charset="0"/>
                            </a:rPr>
                          </m:ctrlPr>
                        </m:dPr>
                        <m:e>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𝐻</m:t>
                              </m:r>
                            </m:e>
                            <m:sub>
                              <m:r>
                                <a:rPr lang="en-US" sz="2400" b="0" i="1" smtClean="0">
                                  <a:solidFill>
                                    <a:schemeClr val="tx1"/>
                                  </a:solidFill>
                                  <a:latin typeface="Cambria Math" panose="02040503050406030204" pitchFamily="18" charset="0"/>
                                </a:rPr>
                                <m:t>1</m:t>
                              </m:r>
                            </m:sub>
                          </m:sSub>
                        </m:e>
                      </m:d>
                      <m:r>
                        <a:rPr lang="en-US" sz="2400" b="0" i="1" smtClean="0">
                          <a:solidFill>
                            <a:schemeClr val="tx1"/>
                          </a:solidFill>
                          <a:latin typeface="Cambria Math" panose="02040503050406030204" pitchFamily="18" charset="0"/>
                        </a:rPr>
                        <m:t>≈−0.002</m:t>
                      </m:r>
                    </m:oMath>
                  </m:oMathPara>
                </a14:m>
                <a:endParaRPr lang="en-US" sz="2400" dirty="0">
                  <a:solidFill>
                    <a:schemeClr val="tx1"/>
                  </a:solidFill>
                </a:endParaRPr>
              </a:p>
            </p:txBody>
          </p:sp>
        </mc:Choice>
        <mc:Fallback xmlns="">
          <p:sp>
            <p:nvSpPr>
              <p:cNvPr id="41" name="TextBox 40">
                <a:extLst>
                  <a:ext uri="{FF2B5EF4-FFF2-40B4-BE49-F238E27FC236}">
                    <a16:creationId xmlns:a16="http://schemas.microsoft.com/office/drawing/2014/main" id="{07EF3692-CBAA-9143-8F98-B69CC39827AE}"/>
                  </a:ext>
                </a:extLst>
              </p:cNvPr>
              <p:cNvSpPr txBox="1">
                <a:spLocks noRot="1" noChangeAspect="1" noMove="1" noResize="1" noEditPoints="1" noAdjustHandles="1" noChangeArrowheads="1" noChangeShapeType="1" noTextEdit="1"/>
              </p:cNvSpPr>
              <p:nvPr/>
            </p:nvSpPr>
            <p:spPr>
              <a:xfrm>
                <a:off x="4575529" y="2111433"/>
                <a:ext cx="2402068" cy="461665"/>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4B62A98F-635F-7D47-87F1-33BF1667591E}"/>
                  </a:ext>
                </a:extLst>
              </p:cNvPr>
              <p:cNvSpPr txBox="1"/>
              <p:nvPr/>
            </p:nvSpPr>
            <p:spPr>
              <a:xfrm>
                <a:off x="4346966" y="5794151"/>
                <a:ext cx="2402068"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sz="2400" b="0" i="0" smtClean="0">
                          <a:solidFill>
                            <a:schemeClr val="tx1"/>
                          </a:solidFill>
                          <a:latin typeface="Cambria Math" panose="02040503050406030204" pitchFamily="18" charset="0"/>
                        </a:rPr>
                        <m:t>Δ</m:t>
                      </m:r>
                      <m:d>
                        <m:dPr>
                          <m:ctrlPr>
                            <a:rPr lang="en-US" sz="2400" b="0" i="1" smtClean="0">
                              <a:solidFill>
                                <a:schemeClr val="tx1"/>
                              </a:solidFill>
                              <a:latin typeface="Cambria Math" panose="02040503050406030204" pitchFamily="18" charset="0"/>
                            </a:rPr>
                          </m:ctrlPr>
                        </m:dPr>
                        <m:e>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𝐻</m:t>
                              </m:r>
                            </m:e>
                            <m:sub>
                              <m:r>
                                <a:rPr lang="en-US" sz="2400" b="0" i="1" smtClean="0">
                                  <a:solidFill>
                                    <a:schemeClr val="tx1"/>
                                  </a:solidFill>
                                  <a:latin typeface="Cambria Math" panose="02040503050406030204" pitchFamily="18" charset="0"/>
                                </a:rPr>
                                <m:t>2</m:t>
                              </m:r>
                            </m:sub>
                          </m:sSub>
                        </m:e>
                      </m:d>
                      <m:r>
                        <a:rPr lang="en-US" sz="2400" b="0" i="1" smtClean="0">
                          <a:solidFill>
                            <a:schemeClr val="tx1"/>
                          </a:solidFill>
                          <a:latin typeface="Cambria Math" panose="02040503050406030204" pitchFamily="18" charset="0"/>
                        </a:rPr>
                        <m:t>≈−0.007</m:t>
                      </m:r>
                    </m:oMath>
                  </m:oMathPara>
                </a14:m>
                <a:endParaRPr lang="en-US" sz="2400" dirty="0">
                  <a:solidFill>
                    <a:schemeClr val="tx1"/>
                  </a:solidFill>
                </a:endParaRPr>
              </a:p>
            </p:txBody>
          </p:sp>
        </mc:Choice>
        <mc:Fallback xmlns="">
          <p:sp>
            <p:nvSpPr>
              <p:cNvPr id="31" name="TextBox 30">
                <a:extLst>
                  <a:ext uri="{FF2B5EF4-FFF2-40B4-BE49-F238E27FC236}">
                    <a16:creationId xmlns:a16="http://schemas.microsoft.com/office/drawing/2014/main" id="{4B62A98F-635F-7D47-87F1-33BF1667591E}"/>
                  </a:ext>
                </a:extLst>
              </p:cNvPr>
              <p:cNvSpPr txBox="1">
                <a:spLocks noRot="1" noChangeAspect="1" noMove="1" noResize="1" noEditPoints="1" noAdjustHandles="1" noChangeArrowheads="1" noChangeShapeType="1" noTextEdit="1"/>
              </p:cNvSpPr>
              <p:nvPr/>
            </p:nvSpPr>
            <p:spPr>
              <a:xfrm>
                <a:off x="4346966" y="5794151"/>
                <a:ext cx="2402068" cy="461665"/>
              </a:xfrm>
              <a:prstGeom prst="rect">
                <a:avLst/>
              </a:prstGeom>
              <a:blipFill>
                <a:blip r:embed="rId1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203070568"/>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a:xfrm>
            <a:off x="422536" y="27251"/>
            <a:ext cx="10058400" cy="1371600"/>
          </a:xfrm>
        </p:spPr>
        <p:txBody>
          <a:bodyPr/>
          <a:lstStyle/>
          <a:p>
            <a:r>
              <a:rPr lang="en-US" dirty="0">
                <a:latin typeface="Helvetica" pitchFamily="2" charset="0"/>
              </a:rPr>
              <a:t>Back Propagation Example</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p:txBody>
          <a:bodyPr>
            <a:normAutofit/>
          </a:bodyPr>
          <a:lstStyle/>
          <a:p>
            <a:endParaRPr lang="en-US" sz="2400" dirty="0">
              <a:latin typeface="Helvetica" pitchFamily="2" charset="0"/>
            </a:endParaRPr>
          </a:p>
          <a:p>
            <a:pPr marL="0" indent="0">
              <a:buNone/>
            </a:pPr>
            <a:endParaRPr lang="en-US" sz="2400" dirty="0">
              <a:latin typeface="Helvetica" pitchFamily="2" charset="0"/>
            </a:endParaRPr>
          </a:p>
        </p:txBody>
      </p:sp>
      <p:grpSp>
        <p:nvGrpSpPr>
          <p:cNvPr id="4" name="Group 3">
            <a:extLst>
              <a:ext uri="{FF2B5EF4-FFF2-40B4-BE49-F238E27FC236}">
                <a16:creationId xmlns:a16="http://schemas.microsoft.com/office/drawing/2014/main" id="{F2289EC0-BEE5-C54C-941C-D1D22C501FE9}"/>
              </a:ext>
            </a:extLst>
          </p:cNvPr>
          <p:cNvGrpSpPr/>
          <p:nvPr/>
        </p:nvGrpSpPr>
        <p:grpSpPr>
          <a:xfrm>
            <a:off x="1066799" y="2654306"/>
            <a:ext cx="8459767" cy="3092895"/>
            <a:chOff x="3375581" y="2991232"/>
            <a:chExt cx="4589912" cy="2034562"/>
          </a:xfrm>
        </p:grpSpPr>
        <p:sp>
          <p:nvSpPr>
            <p:cNvPr id="14" name="Oval 13">
              <a:extLst>
                <a:ext uri="{FF2B5EF4-FFF2-40B4-BE49-F238E27FC236}">
                  <a16:creationId xmlns:a16="http://schemas.microsoft.com/office/drawing/2014/main" id="{E74544D5-EB92-D349-B000-DF8E15FD9E07}"/>
                </a:ext>
              </a:extLst>
            </p:cNvPr>
            <p:cNvSpPr/>
            <p:nvPr/>
          </p:nvSpPr>
          <p:spPr>
            <a:xfrm>
              <a:off x="3375582" y="2991232"/>
              <a:ext cx="938637" cy="825956"/>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0.35</a:t>
              </a:r>
            </a:p>
          </p:txBody>
        </p:sp>
        <p:sp>
          <p:nvSpPr>
            <p:cNvPr id="15" name="Oval 14">
              <a:extLst>
                <a:ext uri="{FF2B5EF4-FFF2-40B4-BE49-F238E27FC236}">
                  <a16:creationId xmlns:a16="http://schemas.microsoft.com/office/drawing/2014/main" id="{F521F1DA-EC70-7F4B-9BE4-67D2FF50F7D7}"/>
                </a:ext>
              </a:extLst>
            </p:cNvPr>
            <p:cNvSpPr/>
            <p:nvPr/>
          </p:nvSpPr>
          <p:spPr>
            <a:xfrm>
              <a:off x="3375581" y="4199838"/>
              <a:ext cx="938637" cy="825956"/>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0.9</a:t>
              </a:r>
            </a:p>
          </p:txBody>
        </p:sp>
        <p:sp>
          <p:nvSpPr>
            <p:cNvPr id="16" name="Oval 15">
              <a:extLst>
                <a:ext uri="{FF2B5EF4-FFF2-40B4-BE49-F238E27FC236}">
                  <a16:creationId xmlns:a16="http://schemas.microsoft.com/office/drawing/2014/main" id="{9E2F0B38-4A5D-F14A-80F5-1268744DDA8E}"/>
                </a:ext>
              </a:extLst>
            </p:cNvPr>
            <p:cNvSpPr/>
            <p:nvPr/>
          </p:nvSpPr>
          <p:spPr>
            <a:xfrm>
              <a:off x="5285344" y="3001391"/>
              <a:ext cx="938637" cy="825956"/>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0.68</a:t>
              </a:r>
            </a:p>
          </p:txBody>
        </p:sp>
        <p:sp>
          <p:nvSpPr>
            <p:cNvPr id="17" name="Oval 16">
              <a:extLst>
                <a:ext uri="{FF2B5EF4-FFF2-40B4-BE49-F238E27FC236}">
                  <a16:creationId xmlns:a16="http://schemas.microsoft.com/office/drawing/2014/main" id="{E0DB1823-4CEA-3A4C-B00D-9089ECD8926D}"/>
                </a:ext>
              </a:extLst>
            </p:cNvPr>
            <p:cNvSpPr/>
            <p:nvPr/>
          </p:nvSpPr>
          <p:spPr>
            <a:xfrm>
              <a:off x="5285344" y="4199838"/>
              <a:ext cx="938637" cy="825956"/>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0.66</a:t>
              </a:r>
            </a:p>
          </p:txBody>
        </p:sp>
        <p:sp>
          <p:nvSpPr>
            <p:cNvPr id="18" name="Oval 17">
              <a:extLst>
                <a:ext uri="{FF2B5EF4-FFF2-40B4-BE49-F238E27FC236}">
                  <a16:creationId xmlns:a16="http://schemas.microsoft.com/office/drawing/2014/main" id="{212D0EF4-CDAF-3E48-9762-96B3A0BFDBFE}"/>
                </a:ext>
              </a:extLst>
            </p:cNvPr>
            <p:cNvSpPr/>
            <p:nvPr/>
          </p:nvSpPr>
          <p:spPr>
            <a:xfrm>
              <a:off x="7026856" y="3613735"/>
              <a:ext cx="938637" cy="825956"/>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0.69</a:t>
              </a:r>
            </a:p>
          </p:txBody>
        </p:sp>
        <p:cxnSp>
          <p:nvCxnSpPr>
            <p:cNvPr id="19" name="Straight Arrow Connector 18">
              <a:extLst>
                <a:ext uri="{FF2B5EF4-FFF2-40B4-BE49-F238E27FC236}">
                  <a16:creationId xmlns:a16="http://schemas.microsoft.com/office/drawing/2014/main" id="{904FB72E-F32B-4C40-B12A-58ED7C24BC10}"/>
                </a:ext>
              </a:extLst>
            </p:cNvPr>
            <p:cNvCxnSpPr>
              <a:stCxn id="14" idx="6"/>
              <a:endCxn id="16" idx="2"/>
            </p:cNvCxnSpPr>
            <p:nvPr/>
          </p:nvCxnSpPr>
          <p:spPr>
            <a:xfrm>
              <a:off x="4314219" y="3404210"/>
              <a:ext cx="971125" cy="10159"/>
            </a:xfrm>
            <a:prstGeom prst="straightConnector1">
              <a:avLst/>
            </a:prstGeom>
            <a:solidFill>
              <a:srgbClr val="FF0000"/>
            </a:solidFill>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0EAAED42-6560-7A4C-A1DB-DC39FB8DC617}"/>
                </a:ext>
              </a:extLst>
            </p:cNvPr>
            <p:cNvCxnSpPr/>
            <p:nvPr/>
          </p:nvCxnSpPr>
          <p:spPr>
            <a:xfrm>
              <a:off x="4314219" y="4619991"/>
              <a:ext cx="971125" cy="10159"/>
            </a:xfrm>
            <a:prstGeom prst="straightConnector1">
              <a:avLst/>
            </a:prstGeom>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5DD30C84-2C74-EC49-87EE-7653B34BD18B}"/>
                </a:ext>
              </a:extLst>
            </p:cNvPr>
            <p:cNvCxnSpPr>
              <a:cxnSpLocks/>
              <a:endCxn id="18" idx="2"/>
            </p:cNvCxnSpPr>
            <p:nvPr/>
          </p:nvCxnSpPr>
          <p:spPr>
            <a:xfrm>
              <a:off x="6223981" y="3442259"/>
              <a:ext cx="802875" cy="584454"/>
            </a:xfrm>
            <a:prstGeom prst="straightConnector1">
              <a:avLst/>
            </a:prstGeom>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FF3F8198-7A53-2A45-B950-88C6270E9670}"/>
                </a:ext>
              </a:extLst>
            </p:cNvPr>
            <p:cNvCxnSpPr>
              <a:cxnSpLocks/>
              <a:endCxn id="18" idx="2"/>
            </p:cNvCxnSpPr>
            <p:nvPr/>
          </p:nvCxnSpPr>
          <p:spPr>
            <a:xfrm flipV="1">
              <a:off x="6223981" y="4026713"/>
              <a:ext cx="802875" cy="588198"/>
            </a:xfrm>
            <a:prstGeom prst="straightConnector1">
              <a:avLst/>
            </a:prstGeom>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25B65946-CE70-9244-905F-BFE49F6C6ABD}"/>
                </a:ext>
              </a:extLst>
            </p:cNvPr>
            <p:cNvCxnSpPr>
              <a:cxnSpLocks/>
              <a:stCxn id="14" idx="6"/>
              <a:endCxn id="17" idx="1"/>
            </p:cNvCxnSpPr>
            <p:nvPr/>
          </p:nvCxnSpPr>
          <p:spPr>
            <a:xfrm>
              <a:off x="4314219" y="3404210"/>
              <a:ext cx="1108585" cy="916586"/>
            </a:xfrm>
            <a:prstGeom prst="straightConnector1">
              <a:avLst/>
            </a:prstGeom>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51F8FD80-36AF-EE45-976A-709D04550509}"/>
                </a:ext>
              </a:extLst>
            </p:cNvPr>
            <p:cNvCxnSpPr>
              <a:cxnSpLocks/>
              <a:stCxn id="15" idx="6"/>
              <a:endCxn id="16" idx="3"/>
            </p:cNvCxnSpPr>
            <p:nvPr/>
          </p:nvCxnSpPr>
          <p:spPr>
            <a:xfrm flipV="1">
              <a:off x="4314218" y="3706389"/>
              <a:ext cx="1108586" cy="906427"/>
            </a:xfrm>
            <a:prstGeom prst="straightConnector1">
              <a:avLst/>
            </a:prstGeom>
            <a:solidFill>
              <a:srgbClr val="FF0000"/>
            </a:solidFill>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BB0733E6-4BD7-8F4A-9505-E48C6EE57679}"/>
                  </a:ext>
                </a:extLst>
              </p:cNvPr>
              <p:cNvSpPr txBox="1"/>
              <p:nvPr/>
            </p:nvSpPr>
            <p:spPr>
              <a:xfrm>
                <a:off x="3000051" y="2772304"/>
                <a:ext cx="1449692" cy="4308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𝑤</m:t>
                          </m:r>
                        </m:e>
                        <m:sub>
                          <m:r>
                            <a:rPr lang="en-US" sz="2200" b="0" i="1" smtClean="0">
                              <a:latin typeface="Cambria Math" panose="02040503050406030204" pitchFamily="18" charset="0"/>
                            </a:rPr>
                            <m:t>1</m:t>
                          </m:r>
                        </m:sub>
                      </m:sSub>
                      <m:r>
                        <a:rPr lang="en-US" sz="2200" b="0" i="1" smtClean="0">
                          <a:latin typeface="Cambria Math" panose="02040503050406030204" pitchFamily="18" charset="0"/>
                        </a:rPr>
                        <m:t>=</m:t>
                      </m:r>
                      <m:r>
                        <a:rPr lang="en-US" sz="2200" b="0" i="1" smtClean="0">
                          <a:solidFill>
                            <a:schemeClr val="tx1"/>
                          </a:solidFill>
                          <a:latin typeface="Cambria Math" panose="02040503050406030204" pitchFamily="18" charset="0"/>
                        </a:rPr>
                        <m:t>0.10</m:t>
                      </m:r>
                    </m:oMath>
                  </m:oMathPara>
                </a14:m>
                <a:endParaRPr lang="en-US" sz="2200" dirty="0"/>
              </a:p>
            </p:txBody>
          </p:sp>
        </mc:Choice>
        <mc:Fallback xmlns="">
          <p:sp>
            <p:nvSpPr>
              <p:cNvPr id="28" name="TextBox 27">
                <a:extLst>
                  <a:ext uri="{FF2B5EF4-FFF2-40B4-BE49-F238E27FC236}">
                    <a16:creationId xmlns:a16="http://schemas.microsoft.com/office/drawing/2014/main" id="{BB0733E6-4BD7-8F4A-9505-E48C6EE57679}"/>
                  </a:ext>
                </a:extLst>
              </p:cNvPr>
              <p:cNvSpPr txBox="1">
                <a:spLocks noRot="1" noChangeAspect="1" noMove="1" noResize="1" noEditPoints="1" noAdjustHandles="1" noChangeArrowheads="1" noChangeShapeType="1" noTextEdit="1"/>
              </p:cNvSpPr>
              <p:nvPr/>
            </p:nvSpPr>
            <p:spPr>
              <a:xfrm>
                <a:off x="3000051" y="2772304"/>
                <a:ext cx="1449692" cy="430887"/>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26C39DDA-A519-4D4F-A47D-D40ADAB1EF70}"/>
                  </a:ext>
                </a:extLst>
              </p:cNvPr>
              <p:cNvSpPr txBox="1"/>
              <p:nvPr/>
            </p:nvSpPr>
            <p:spPr>
              <a:xfrm>
                <a:off x="2988090" y="5125918"/>
                <a:ext cx="1239698" cy="430887"/>
              </a:xfrm>
              <a:prstGeom prst="rect">
                <a:avLst/>
              </a:prstGeom>
              <a:noFill/>
            </p:spPr>
            <p:txBody>
              <a:bodyPr wrap="none" rtlCol="0">
                <a:spAutoFit/>
              </a:bodyPr>
              <a:lstStyle/>
              <a:p>
                <a14:m>
                  <m:oMath xmlns:m="http://schemas.openxmlformats.org/officeDocument/2006/math">
                    <m:sSub>
                      <m:sSubPr>
                        <m:ctrlPr>
                          <a:rPr lang="en-US" sz="2200" b="0" i="1" smtClean="0">
                            <a:latin typeface="Cambria Math" panose="02040503050406030204" pitchFamily="18" charset="0"/>
                            <a:ea typeface="Cambria Math" panose="02040503050406030204" pitchFamily="18" charset="0"/>
                          </a:rPr>
                        </m:ctrlPr>
                      </m:sSubPr>
                      <m:e>
                        <m:r>
                          <a:rPr lang="en-US" sz="2200" b="0" i="1" smtClean="0">
                            <a:latin typeface="Cambria Math" panose="02040503050406030204" pitchFamily="18" charset="0"/>
                            <a:ea typeface="Cambria Math" panose="02040503050406030204" pitchFamily="18" charset="0"/>
                          </a:rPr>
                          <m:t>𝑤</m:t>
                        </m:r>
                      </m:e>
                      <m:sub>
                        <m:r>
                          <a:rPr lang="en-US" sz="2200" b="0" i="1" smtClean="0">
                            <a:latin typeface="Cambria Math" panose="02040503050406030204" pitchFamily="18" charset="0"/>
                            <a:ea typeface="Cambria Math" panose="02040503050406030204" pitchFamily="18" charset="0"/>
                          </a:rPr>
                          <m:t>4</m:t>
                        </m:r>
                      </m:sub>
                    </m:sSub>
                  </m:oMath>
                </a14:m>
                <a:r>
                  <a:rPr lang="en-US" sz="2200" dirty="0">
                    <a:latin typeface="Cambria Math" panose="02040503050406030204" pitchFamily="18" charset="0"/>
                    <a:ea typeface="Cambria Math" panose="02040503050406030204" pitchFamily="18" charset="0"/>
                  </a:rPr>
                  <a:t>=0.60</a:t>
                </a:r>
              </a:p>
            </p:txBody>
          </p:sp>
        </mc:Choice>
        <mc:Fallback xmlns="">
          <p:sp>
            <p:nvSpPr>
              <p:cNvPr id="29" name="TextBox 28">
                <a:extLst>
                  <a:ext uri="{FF2B5EF4-FFF2-40B4-BE49-F238E27FC236}">
                    <a16:creationId xmlns:a16="http://schemas.microsoft.com/office/drawing/2014/main" id="{26C39DDA-A519-4D4F-A47D-D40ADAB1EF70}"/>
                  </a:ext>
                </a:extLst>
              </p:cNvPr>
              <p:cNvSpPr txBox="1">
                <a:spLocks noRot="1" noChangeAspect="1" noMove="1" noResize="1" noEditPoints="1" noAdjustHandles="1" noChangeArrowheads="1" noChangeShapeType="1" noTextEdit="1"/>
              </p:cNvSpPr>
              <p:nvPr/>
            </p:nvSpPr>
            <p:spPr>
              <a:xfrm>
                <a:off x="2988090" y="5125918"/>
                <a:ext cx="1239698" cy="430887"/>
              </a:xfrm>
              <a:prstGeom prst="rect">
                <a:avLst/>
              </a:prstGeom>
              <a:blipFill>
                <a:blip r:embed="rId3"/>
                <a:stretch>
                  <a:fillRect t="-8571" r="-4040" b="-25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37663B59-496B-7949-B018-1E24CA72E070}"/>
                  </a:ext>
                </a:extLst>
              </p:cNvPr>
              <p:cNvSpPr txBox="1"/>
              <p:nvPr/>
            </p:nvSpPr>
            <p:spPr>
              <a:xfrm>
                <a:off x="6698499" y="3201761"/>
                <a:ext cx="1373261" cy="430887"/>
              </a:xfrm>
              <a:prstGeom prst="rect">
                <a:avLst/>
              </a:prstGeom>
              <a:noFill/>
            </p:spPr>
            <p:txBody>
              <a:bodyPr wrap="none" rtlCol="0">
                <a:spAutoFit/>
              </a:bodyPr>
              <a:lstStyle/>
              <a:p>
                <a14:m>
                  <m:oMath xmlns:m="http://schemas.openxmlformats.org/officeDocument/2006/math">
                    <m:sSub>
                      <m:sSubPr>
                        <m:ctrlPr>
                          <a:rPr lang="en-US" sz="2200" b="0" i="1" smtClean="0">
                            <a:latin typeface="Cambria Math" panose="02040503050406030204" pitchFamily="18" charset="0"/>
                            <a:ea typeface="Cambria Math" panose="02040503050406030204" pitchFamily="18" charset="0"/>
                          </a:rPr>
                        </m:ctrlPr>
                      </m:sSubPr>
                      <m:e>
                        <m:r>
                          <a:rPr lang="en-US" sz="2200" b="0" i="1" smtClean="0">
                            <a:latin typeface="Cambria Math" panose="02040503050406030204" pitchFamily="18" charset="0"/>
                            <a:ea typeface="Cambria Math" panose="02040503050406030204" pitchFamily="18" charset="0"/>
                          </a:rPr>
                          <m:t>𝑤</m:t>
                        </m:r>
                      </m:e>
                      <m:sub>
                        <m:r>
                          <a:rPr lang="en-US" sz="2200" b="0" i="1" smtClean="0">
                            <a:latin typeface="Cambria Math" panose="02040503050406030204" pitchFamily="18" charset="0"/>
                            <a:ea typeface="Cambria Math" panose="02040503050406030204" pitchFamily="18" charset="0"/>
                          </a:rPr>
                          <m:t>5</m:t>
                        </m:r>
                      </m:sub>
                    </m:sSub>
                  </m:oMath>
                </a14:m>
                <a:r>
                  <a:rPr lang="en-US" sz="2200" dirty="0">
                    <a:latin typeface="Cambria Math" panose="02040503050406030204" pitchFamily="18" charset="0"/>
                    <a:ea typeface="Cambria Math" panose="02040503050406030204" pitchFamily="18" charset="0"/>
                  </a:rPr>
                  <a:t> = 0.27</a:t>
                </a:r>
              </a:p>
            </p:txBody>
          </p:sp>
        </mc:Choice>
        <mc:Fallback xmlns="">
          <p:sp>
            <p:nvSpPr>
              <p:cNvPr id="32" name="TextBox 31">
                <a:extLst>
                  <a:ext uri="{FF2B5EF4-FFF2-40B4-BE49-F238E27FC236}">
                    <a16:creationId xmlns:a16="http://schemas.microsoft.com/office/drawing/2014/main" id="{37663B59-496B-7949-B018-1E24CA72E070}"/>
                  </a:ext>
                </a:extLst>
              </p:cNvPr>
              <p:cNvSpPr txBox="1">
                <a:spLocks noRot="1" noChangeAspect="1" noMove="1" noResize="1" noEditPoints="1" noAdjustHandles="1" noChangeArrowheads="1" noChangeShapeType="1" noTextEdit="1"/>
              </p:cNvSpPr>
              <p:nvPr/>
            </p:nvSpPr>
            <p:spPr>
              <a:xfrm>
                <a:off x="6698499" y="3201761"/>
                <a:ext cx="1373261" cy="430887"/>
              </a:xfrm>
              <a:prstGeom prst="rect">
                <a:avLst/>
              </a:prstGeom>
              <a:blipFill>
                <a:blip r:embed="rId4"/>
                <a:stretch>
                  <a:fillRect t="-8824" r="-3636" b="-2941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C68DF134-F471-7946-A598-A6E86653C083}"/>
                  </a:ext>
                </a:extLst>
              </p:cNvPr>
              <p:cNvSpPr txBox="1"/>
              <p:nvPr/>
            </p:nvSpPr>
            <p:spPr>
              <a:xfrm>
                <a:off x="6698499" y="4778776"/>
                <a:ext cx="1456232" cy="4308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𝑤</m:t>
                          </m:r>
                        </m:e>
                        <m:sub>
                          <m:r>
                            <a:rPr lang="en-US" sz="2200" b="0" i="1" smtClean="0">
                              <a:latin typeface="Cambria Math" panose="02040503050406030204" pitchFamily="18" charset="0"/>
                            </a:rPr>
                            <m:t>6</m:t>
                          </m:r>
                        </m:sub>
                      </m:sSub>
                      <m:r>
                        <a:rPr lang="en-US" sz="2200" b="0" i="1" smtClean="0">
                          <a:latin typeface="Cambria Math" panose="02040503050406030204" pitchFamily="18" charset="0"/>
                        </a:rPr>
                        <m:t>=</m:t>
                      </m:r>
                      <m:r>
                        <a:rPr lang="en-US" sz="2200" b="0" i="1" smtClean="0">
                          <a:solidFill>
                            <a:schemeClr val="tx1"/>
                          </a:solidFill>
                          <a:latin typeface="Cambria Math" panose="02040503050406030204" pitchFamily="18" charset="0"/>
                        </a:rPr>
                        <m:t>0.87</m:t>
                      </m:r>
                    </m:oMath>
                  </m:oMathPara>
                </a14:m>
                <a:endParaRPr lang="en-US" sz="2200" dirty="0"/>
              </a:p>
            </p:txBody>
          </p:sp>
        </mc:Choice>
        <mc:Fallback xmlns="">
          <p:sp>
            <p:nvSpPr>
              <p:cNvPr id="33" name="TextBox 32">
                <a:extLst>
                  <a:ext uri="{FF2B5EF4-FFF2-40B4-BE49-F238E27FC236}">
                    <a16:creationId xmlns:a16="http://schemas.microsoft.com/office/drawing/2014/main" id="{C68DF134-F471-7946-A598-A6E86653C083}"/>
                  </a:ext>
                </a:extLst>
              </p:cNvPr>
              <p:cNvSpPr txBox="1">
                <a:spLocks noRot="1" noChangeAspect="1" noMove="1" noResize="1" noEditPoints="1" noAdjustHandles="1" noChangeArrowheads="1" noChangeShapeType="1" noTextEdit="1"/>
              </p:cNvSpPr>
              <p:nvPr/>
            </p:nvSpPr>
            <p:spPr>
              <a:xfrm>
                <a:off x="6698499" y="4778776"/>
                <a:ext cx="1456232" cy="430887"/>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Content Placeholder 2">
                <a:extLst>
                  <a:ext uri="{FF2B5EF4-FFF2-40B4-BE49-F238E27FC236}">
                    <a16:creationId xmlns:a16="http://schemas.microsoft.com/office/drawing/2014/main" id="{9EDBD7F6-A329-774F-8090-73CBB6B6EE1A}"/>
                  </a:ext>
                </a:extLst>
              </p:cNvPr>
              <p:cNvSpPr txBox="1">
                <a:spLocks/>
              </p:cNvSpPr>
              <p:nvPr/>
            </p:nvSpPr>
            <p:spPr>
              <a:xfrm>
                <a:off x="5953987" y="2513578"/>
                <a:ext cx="878543" cy="49127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b="0" i="1" dirty="0" smtClean="0">
                              <a:solidFill>
                                <a:schemeClr val="tx1"/>
                              </a:solidFill>
                              <a:latin typeface="Cambria Math" panose="02040503050406030204" pitchFamily="18" charset="0"/>
                            </a:rPr>
                          </m:ctrlPr>
                        </m:sSubPr>
                        <m:e>
                          <m:r>
                            <a:rPr lang="en-US" i="1" dirty="0" smtClean="0">
                              <a:solidFill>
                                <a:schemeClr val="tx1"/>
                              </a:solidFill>
                              <a:latin typeface="Cambria Math" panose="02040503050406030204" pitchFamily="18" charset="0"/>
                            </a:rPr>
                            <m:t>𝐻</m:t>
                          </m:r>
                        </m:e>
                        <m:sub>
                          <m:r>
                            <a:rPr lang="en-US" i="1" dirty="0" smtClean="0">
                              <a:solidFill>
                                <a:schemeClr val="tx1"/>
                              </a:solidFill>
                              <a:latin typeface="Cambria Math" panose="02040503050406030204" pitchFamily="18" charset="0"/>
                            </a:rPr>
                            <m:t>1</m:t>
                          </m:r>
                        </m:sub>
                      </m:sSub>
                    </m:oMath>
                  </m:oMathPara>
                </a14:m>
                <a:endParaRPr lang="en-US" dirty="0"/>
              </a:p>
            </p:txBody>
          </p:sp>
        </mc:Choice>
        <mc:Fallback xmlns="">
          <p:sp>
            <p:nvSpPr>
              <p:cNvPr id="34" name="Content Placeholder 2">
                <a:extLst>
                  <a:ext uri="{FF2B5EF4-FFF2-40B4-BE49-F238E27FC236}">
                    <a16:creationId xmlns:a16="http://schemas.microsoft.com/office/drawing/2014/main" id="{9EDBD7F6-A329-774F-8090-73CBB6B6EE1A}"/>
                  </a:ext>
                </a:extLst>
              </p:cNvPr>
              <p:cNvSpPr txBox="1">
                <a:spLocks noRot="1" noChangeAspect="1" noMove="1" noResize="1" noEditPoints="1" noAdjustHandles="1" noChangeArrowheads="1" noChangeShapeType="1" noTextEdit="1"/>
              </p:cNvSpPr>
              <p:nvPr/>
            </p:nvSpPr>
            <p:spPr>
              <a:xfrm>
                <a:off x="5953987" y="2513578"/>
                <a:ext cx="878543" cy="491270"/>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Content Placeholder 2">
                <a:extLst>
                  <a:ext uri="{FF2B5EF4-FFF2-40B4-BE49-F238E27FC236}">
                    <a16:creationId xmlns:a16="http://schemas.microsoft.com/office/drawing/2014/main" id="{9D8CC347-2FA3-E24F-9CB3-9A70A2102FC0}"/>
                  </a:ext>
                </a:extLst>
              </p:cNvPr>
              <p:cNvSpPr txBox="1">
                <a:spLocks/>
              </p:cNvSpPr>
              <p:nvPr/>
            </p:nvSpPr>
            <p:spPr>
              <a:xfrm>
                <a:off x="5875254" y="4260448"/>
                <a:ext cx="878543" cy="49127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b="0" i="1" dirty="0" smtClean="0">
                              <a:solidFill>
                                <a:schemeClr val="tx1"/>
                              </a:solidFill>
                              <a:latin typeface="Cambria Math" panose="02040503050406030204" pitchFamily="18" charset="0"/>
                            </a:rPr>
                          </m:ctrlPr>
                        </m:sSubPr>
                        <m:e>
                          <m:r>
                            <a:rPr lang="en-US" i="1" dirty="0" smtClean="0">
                              <a:solidFill>
                                <a:schemeClr val="tx1"/>
                              </a:solidFill>
                              <a:latin typeface="Cambria Math" panose="02040503050406030204" pitchFamily="18" charset="0"/>
                            </a:rPr>
                            <m:t>𝐻</m:t>
                          </m:r>
                        </m:e>
                        <m:sub>
                          <m:r>
                            <a:rPr lang="en-US" b="0" i="1" dirty="0" smtClean="0">
                              <a:solidFill>
                                <a:schemeClr val="tx1"/>
                              </a:solidFill>
                              <a:latin typeface="Cambria Math" panose="02040503050406030204" pitchFamily="18" charset="0"/>
                            </a:rPr>
                            <m:t>2</m:t>
                          </m:r>
                        </m:sub>
                      </m:sSub>
                    </m:oMath>
                  </m:oMathPara>
                </a14:m>
                <a:endParaRPr lang="en-US" dirty="0"/>
              </a:p>
            </p:txBody>
          </p:sp>
        </mc:Choice>
        <mc:Fallback xmlns="">
          <p:sp>
            <p:nvSpPr>
              <p:cNvPr id="35" name="Content Placeholder 2">
                <a:extLst>
                  <a:ext uri="{FF2B5EF4-FFF2-40B4-BE49-F238E27FC236}">
                    <a16:creationId xmlns:a16="http://schemas.microsoft.com/office/drawing/2014/main" id="{9D8CC347-2FA3-E24F-9CB3-9A70A2102FC0}"/>
                  </a:ext>
                </a:extLst>
              </p:cNvPr>
              <p:cNvSpPr txBox="1">
                <a:spLocks noRot="1" noChangeAspect="1" noMove="1" noResize="1" noEditPoints="1" noAdjustHandles="1" noChangeArrowheads="1" noChangeShapeType="1" noTextEdit="1"/>
              </p:cNvSpPr>
              <p:nvPr/>
            </p:nvSpPr>
            <p:spPr>
              <a:xfrm>
                <a:off x="5875254" y="4260448"/>
                <a:ext cx="878543" cy="491270"/>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Content Placeholder 2">
                <a:extLst>
                  <a:ext uri="{FF2B5EF4-FFF2-40B4-BE49-F238E27FC236}">
                    <a16:creationId xmlns:a16="http://schemas.microsoft.com/office/drawing/2014/main" id="{A3511906-2F34-2B4E-898C-BF187B86B7A7}"/>
                  </a:ext>
                </a:extLst>
              </p:cNvPr>
              <p:cNvSpPr txBox="1">
                <a:spLocks/>
              </p:cNvSpPr>
              <p:nvPr/>
            </p:nvSpPr>
            <p:spPr>
              <a:xfrm>
                <a:off x="9087294" y="3314198"/>
                <a:ext cx="878543" cy="49127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b="0" i="1" dirty="0" smtClean="0">
                              <a:solidFill>
                                <a:schemeClr val="tx1"/>
                              </a:solidFill>
                              <a:latin typeface="Cambria Math" panose="02040503050406030204" pitchFamily="18" charset="0"/>
                            </a:rPr>
                          </m:ctrlPr>
                        </m:sSubPr>
                        <m:e>
                          <m:r>
                            <a:rPr lang="en-US" b="0" i="1" dirty="0" smtClean="0">
                              <a:solidFill>
                                <a:schemeClr val="tx1"/>
                              </a:solidFill>
                              <a:latin typeface="Cambria Math" panose="02040503050406030204" pitchFamily="18" charset="0"/>
                            </a:rPr>
                            <m:t>𝑂</m:t>
                          </m:r>
                        </m:e>
                        <m:sub>
                          <m:r>
                            <a:rPr lang="en-US" i="1" dirty="0" smtClean="0">
                              <a:solidFill>
                                <a:schemeClr val="tx1"/>
                              </a:solidFill>
                              <a:latin typeface="Cambria Math" panose="02040503050406030204" pitchFamily="18" charset="0"/>
                            </a:rPr>
                            <m:t>1</m:t>
                          </m:r>
                        </m:sub>
                      </m:sSub>
                    </m:oMath>
                  </m:oMathPara>
                </a14:m>
                <a:endParaRPr lang="en-US" dirty="0"/>
              </a:p>
            </p:txBody>
          </p:sp>
        </mc:Choice>
        <mc:Fallback xmlns="">
          <p:sp>
            <p:nvSpPr>
              <p:cNvPr id="36" name="Content Placeholder 2">
                <a:extLst>
                  <a:ext uri="{FF2B5EF4-FFF2-40B4-BE49-F238E27FC236}">
                    <a16:creationId xmlns:a16="http://schemas.microsoft.com/office/drawing/2014/main" id="{A3511906-2F34-2B4E-898C-BF187B86B7A7}"/>
                  </a:ext>
                </a:extLst>
              </p:cNvPr>
              <p:cNvSpPr txBox="1">
                <a:spLocks noRot="1" noChangeAspect="1" noMove="1" noResize="1" noEditPoints="1" noAdjustHandles="1" noChangeArrowheads="1" noChangeShapeType="1" noTextEdit="1"/>
              </p:cNvSpPr>
              <p:nvPr/>
            </p:nvSpPr>
            <p:spPr>
              <a:xfrm>
                <a:off x="9087294" y="3314198"/>
                <a:ext cx="878543" cy="491270"/>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Content Placeholder 2">
                <a:extLst>
                  <a:ext uri="{FF2B5EF4-FFF2-40B4-BE49-F238E27FC236}">
                    <a16:creationId xmlns:a16="http://schemas.microsoft.com/office/drawing/2014/main" id="{E6FE47F3-203E-1C4C-BBDE-FEE31023C960}"/>
                  </a:ext>
                </a:extLst>
              </p:cNvPr>
              <p:cNvSpPr txBox="1">
                <a:spLocks/>
              </p:cNvSpPr>
              <p:nvPr/>
            </p:nvSpPr>
            <p:spPr>
              <a:xfrm>
                <a:off x="460243" y="2972616"/>
                <a:ext cx="878543" cy="49127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𝐼</m:t>
                          </m:r>
                        </m:e>
                        <m:sub>
                          <m:r>
                            <a:rPr lang="en-US" i="1" dirty="0" smtClean="0">
                              <a:latin typeface="Cambria Math" panose="02040503050406030204" pitchFamily="18" charset="0"/>
                            </a:rPr>
                            <m:t>1</m:t>
                          </m:r>
                        </m:sub>
                      </m:sSub>
                    </m:oMath>
                  </m:oMathPara>
                </a14:m>
                <a:endParaRPr lang="en-US" dirty="0"/>
              </a:p>
            </p:txBody>
          </p:sp>
        </mc:Choice>
        <mc:Fallback xmlns="">
          <p:sp>
            <p:nvSpPr>
              <p:cNvPr id="37" name="Content Placeholder 2">
                <a:extLst>
                  <a:ext uri="{FF2B5EF4-FFF2-40B4-BE49-F238E27FC236}">
                    <a16:creationId xmlns:a16="http://schemas.microsoft.com/office/drawing/2014/main" id="{E6FE47F3-203E-1C4C-BBDE-FEE31023C960}"/>
                  </a:ext>
                </a:extLst>
              </p:cNvPr>
              <p:cNvSpPr txBox="1">
                <a:spLocks noRot="1" noChangeAspect="1" noMove="1" noResize="1" noEditPoints="1" noAdjustHandles="1" noChangeArrowheads="1" noChangeShapeType="1" noTextEdit="1"/>
              </p:cNvSpPr>
              <p:nvPr/>
            </p:nvSpPr>
            <p:spPr>
              <a:xfrm>
                <a:off x="460243" y="2972616"/>
                <a:ext cx="878543" cy="491270"/>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Content Placeholder 2">
                <a:extLst>
                  <a:ext uri="{FF2B5EF4-FFF2-40B4-BE49-F238E27FC236}">
                    <a16:creationId xmlns:a16="http://schemas.microsoft.com/office/drawing/2014/main" id="{8DDE642B-DD9F-594F-96A3-C488EC8620DC}"/>
                  </a:ext>
                </a:extLst>
              </p:cNvPr>
              <p:cNvSpPr txBox="1">
                <a:spLocks/>
              </p:cNvSpPr>
              <p:nvPr/>
            </p:nvSpPr>
            <p:spPr>
              <a:xfrm>
                <a:off x="460243" y="4873766"/>
                <a:ext cx="878543" cy="49127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𝐼</m:t>
                          </m:r>
                        </m:e>
                        <m:sub>
                          <m:r>
                            <a:rPr lang="en-US" i="1" dirty="0" smtClean="0">
                              <a:latin typeface="Cambria Math" panose="02040503050406030204" pitchFamily="18" charset="0"/>
                            </a:rPr>
                            <m:t>2</m:t>
                          </m:r>
                        </m:sub>
                      </m:sSub>
                    </m:oMath>
                  </m:oMathPara>
                </a14:m>
                <a:endParaRPr lang="en-US" dirty="0"/>
              </a:p>
            </p:txBody>
          </p:sp>
        </mc:Choice>
        <mc:Fallback xmlns="">
          <p:sp>
            <p:nvSpPr>
              <p:cNvPr id="38" name="Content Placeholder 2">
                <a:extLst>
                  <a:ext uri="{FF2B5EF4-FFF2-40B4-BE49-F238E27FC236}">
                    <a16:creationId xmlns:a16="http://schemas.microsoft.com/office/drawing/2014/main" id="{8DDE642B-DD9F-594F-96A3-C488EC8620DC}"/>
                  </a:ext>
                </a:extLst>
              </p:cNvPr>
              <p:cNvSpPr txBox="1">
                <a:spLocks noRot="1" noChangeAspect="1" noMove="1" noResize="1" noEditPoints="1" noAdjustHandles="1" noChangeArrowheads="1" noChangeShapeType="1" noTextEdit="1"/>
              </p:cNvSpPr>
              <p:nvPr/>
            </p:nvSpPr>
            <p:spPr>
              <a:xfrm>
                <a:off x="460243" y="4873766"/>
                <a:ext cx="878543" cy="491270"/>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F3B050E5-10C6-794C-BDCC-F074D043D9DF}"/>
                  </a:ext>
                </a:extLst>
              </p:cNvPr>
              <p:cNvSpPr txBox="1"/>
              <p:nvPr/>
            </p:nvSpPr>
            <p:spPr>
              <a:xfrm>
                <a:off x="531729" y="1227639"/>
                <a:ext cx="10687050" cy="461665"/>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2400" i="1" smtClean="0">
                              <a:latin typeface="Cambria Math" panose="02040503050406030204" pitchFamily="18" charset="0"/>
                            </a:rPr>
                          </m:ctrlPr>
                        </m:sSubPr>
                        <m:e>
                          <m:r>
                            <a:rPr lang="en-US" sz="2400" i="1">
                              <a:latin typeface="Cambria Math" panose="02040503050406030204" pitchFamily="18" charset="0"/>
                            </a:rPr>
                            <m:t>𝑤</m:t>
                          </m:r>
                        </m:e>
                        <m:sub>
                          <m:r>
                            <a:rPr lang="en-US" sz="2400" b="0" i="1" smtClean="0">
                              <a:latin typeface="Cambria Math" panose="02040503050406030204" pitchFamily="18" charset="0"/>
                            </a:rPr>
                            <m:t>3</m:t>
                          </m:r>
                        </m:sub>
                      </m:sSub>
                      <m:r>
                        <a:rPr lang="en-US" sz="2400" i="1">
                          <a:latin typeface="Cambria Math" panose="02040503050406030204" pitchFamily="18" charset="0"/>
                        </a:rPr>
                        <m:t>≈0.80</m:t>
                      </m:r>
                    </m:oMath>
                  </m:oMathPara>
                </a14:m>
                <a:endParaRPr lang="en-US" sz="2400" dirty="0"/>
              </a:p>
            </p:txBody>
          </p:sp>
        </mc:Choice>
        <mc:Fallback xmlns="">
          <p:sp>
            <p:nvSpPr>
              <p:cNvPr id="5" name="TextBox 4">
                <a:extLst>
                  <a:ext uri="{FF2B5EF4-FFF2-40B4-BE49-F238E27FC236}">
                    <a16:creationId xmlns:a16="http://schemas.microsoft.com/office/drawing/2014/main" id="{F3B050E5-10C6-794C-BDCC-F074D043D9DF}"/>
                  </a:ext>
                </a:extLst>
              </p:cNvPr>
              <p:cNvSpPr txBox="1">
                <a:spLocks noRot="1" noChangeAspect="1" noMove="1" noResize="1" noEditPoints="1" noAdjustHandles="1" noChangeArrowheads="1" noChangeShapeType="1" noTextEdit="1"/>
              </p:cNvSpPr>
              <p:nvPr/>
            </p:nvSpPr>
            <p:spPr>
              <a:xfrm>
                <a:off x="531729" y="1227639"/>
                <a:ext cx="10687050" cy="461665"/>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2644A6DB-99F0-164F-9D11-5E4655BA3F62}"/>
                  </a:ext>
                </a:extLst>
              </p:cNvPr>
              <p:cNvSpPr txBox="1"/>
              <p:nvPr/>
            </p:nvSpPr>
            <p:spPr>
              <a:xfrm>
                <a:off x="2170322" y="3686558"/>
                <a:ext cx="1456232" cy="4308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200" b="0" i="1" smtClean="0">
                              <a:solidFill>
                                <a:schemeClr val="tx1"/>
                              </a:solidFill>
                              <a:latin typeface="Cambria Math" panose="02040503050406030204" pitchFamily="18" charset="0"/>
                            </a:rPr>
                          </m:ctrlPr>
                        </m:sSubPr>
                        <m:e>
                          <m:r>
                            <a:rPr lang="en-US" sz="2200" b="0" i="1" smtClean="0">
                              <a:solidFill>
                                <a:schemeClr val="tx1"/>
                              </a:solidFill>
                              <a:latin typeface="Cambria Math" panose="02040503050406030204" pitchFamily="18" charset="0"/>
                            </a:rPr>
                            <m:t>𝑤</m:t>
                          </m:r>
                        </m:e>
                        <m:sub>
                          <m:r>
                            <a:rPr lang="en-US" sz="2200" b="0" i="1" smtClean="0">
                              <a:solidFill>
                                <a:schemeClr val="tx1"/>
                              </a:solidFill>
                              <a:latin typeface="Cambria Math" panose="02040503050406030204" pitchFamily="18" charset="0"/>
                            </a:rPr>
                            <m:t>2</m:t>
                          </m:r>
                        </m:sub>
                      </m:sSub>
                      <m:r>
                        <a:rPr lang="en-US" sz="2200" b="0" i="1" smtClean="0">
                          <a:solidFill>
                            <a:schemeClr val="tx1"/>
                          </a:solidFill>
                          <a:latin typeface="Cambria Math" panose="02040503050406030204" pitchFamily="18" charset="0"/>
                        </a:rPr>
                        <m:t>=0.40</m:t>
                      </m:r>
                    </m:oMath>
                  </m:oMathPara>
                </a14:m>
                <a:endParaRPr lang="en-US" sz="2200" dirty="0"/>
              </a:p>
            </p:txBody>
          </p:sp>
        </mc:Choice>
        <mc:Fallback xmlns="">
          <p:sp>
            <p:nvSpPr>
              <p:cNvPr id="39" name="TextBox 38">
                <a:extLst>
                  <a:ext uri="{FF2B5EF4-FFF2-40B4-BE49-F238E27FC236}">
                    <a16:creationId xmlns:a16="http://schemas.microsoft.com/office/drawing/2014/main" id="{2644A6DB-99F0-164F-9D11-5E4655BA3F62}"/>
                  </a:ext>
                </a:extLst>
              </p:cNvPr>
              <p:cNvSpPr txBox="1">
                <a:spLocks noRot="1" noChangeAspect="1" noMove="1" noResize="1" noEditPoints="1" noAdjustHandles="1" noChangeArrowheads="1" noChangeShapeType="1" noTextEdit="1"/>
              </p:cNvSpPr>
              <p:nvPr/>
            </p:nvSpPr>
            <p:spPr>
              <a:xfrm>
                <a:off x="2170322" y="3686558"/>
                <a:ext cx="1456232" cy="430887"/>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3E3B7B50-ABF0-0245-BBC9-874F739BB847}"/>
                  </a:ext>
                </a:extLst>
              </p:cNvPr>
              <p:cNvSpPr txBox="1"/>
              <p:nvPr/>
            </p:nvSpPr>
            <p:spPr>
              <a:xfrm>
                <a:off x="2386565" y="4244592"/>
                <a:ext cx="1248227" cy="430887"/>
              </a:xfrm>
              <a:prstGeom prst="rect">
                <a:avLst/>
              </a:prstGeom>
              <a:noFill/>
            </p:spPr>
            <p:txBody>
              <a:bodyPr wrap="none" rtlCol="0">
                <a:spAutoFit/>
              </a:bodyPr>
              <a:lstStyle/>
              <a:p>
                <a14:m>
                  <m:oMath xmlns:m="http://schemas.openxmlformats.org/officeDocument/2006/math">
                    <m:sSub>
                      <m:sSubPr>
                        <m:ctrlPr>
                          <a:rPr lang="en-US" sz="2200" b="0" i="1" smtClean="0">
                            <a:solidFill>
                              <a:srgbClr val="FF0000"/>
                            </a:solidFill>
                            <a:latin typeface="Cambria Math" panose="02040503050406030204" pitchFamily="18" charset="0"/>
                            <a:ea typeface="Cambria Math" panose="02040503050406030204" pitchFamily="18" charset="0"/>
                          </a:rPr>
                        </m:ctrlPr>
                      </m:sSubPr>
                      <m:e>
                        <m:r>
                          <a:rPr lang="en-US" sz="2200" b="0" i="1" smtClean="0">
                            <a:solidFill>
                              <a:srgbClr val="FF0000"/>
                            </a:solidFill>
                            <a:latin typeface="Cambria Math" panose="02040503050406030204" pitchFamily="18" charset="0"/>
                            <a:ea typeface="Cambria Math" panose="02040503050406030204" pitchFamily="18" charset="0"/>
                          </a:rPr>
                          <m:t>𝑤</m:t>
                        </m:r>
                      </m:e>
                      <m:sub>
                        <m:r>
                          <a:rPr lang="en-US" sz="2200" b="0" i="1" smtClean="0">
                            <a:solidFill>
                              <a:srgbClr val="FF0000"/>
                            </a:solidFill>
                            <a:latin typeface="Cambria Math" panose="02040503050406030204" pitchFamily="18" charset="0"/>
                            <a:ea typeface="Cambria Math" panose="02040503050406030204" pitchFamily="18" charset="0"/>
                          </a:rPr>
                          <m:t>3</m:t>
                        </m:r>
                      </m:sub>
                    </m:sSub>
                  </m:oMath>
                </a14:m>
                <a:r>
                  <a:rPr lang="en-US" sz="2200" dirty="0">
                    <a:solidFill>
                      <a:srgbClr val="FF0000"/>
                    </a:solidFill>
                    <a:latin typeface="Cambria Math" panose="02040503050406030204" pitchFamily="18" charset="0"/>
                    <a:ea typeface="Cambria Math" panose="02040503050406030204" pitchFamily="18" charset="0"/>
                  </a:rPr>
                  <a:t>=0.80</a:t>
                </a:r>
                <a:endParaRPr lang="en-US" sz="2200" dirty="0">
                  <a:latin typeface="Cambria Math" panose="02040503050406030204" pitchFamily="18" charset="0"/>
                  <a:ea typeface="Cambria Math" panose="02040503050406030204" pitchFamily="18" charset="0"/>
                </a:endParaRPr>
              </a:p>
            </p:txBody>
          </p:sp>
        </mc:Choice>
        <mc:Fallback xmlns="">
          <p:sp>
            <p:nvSpPr>
              <p:cNvPr id="40" name="TextBox 39">
                <a:extLst>
                  <a:ext uri="{FF2B5EF4-FFF2-40B4-BE49-F238E27FC236}">
                    <a16:creationId xmlns:a16="http://schemas.microsoft.com/office/drawing/2014/main" id="{3E3B7B50-ABF0-0245-BBC9-874F739BB847}"/>
                  </a:ext>
                </a:extLst>
              </p:cNvPr>
              <p:cNvSpPr txBox="1">
                <a:spLocks noRot="1" noChangeAspect="1" noMove="1" noResize="1" noEditPoints="1" noAdjustHandles="1" noChangeArrowheads="1" noChangeShapeType="1" noTextEdit="1"/>
              </p:cNvSpPr>
              <p:nvPr/>
            </p:nvSpPr>
            <p:spPr>
              <a:xfrm>
                <a:off x="2386565" y="4244592"/>
                <a:ext cx="1248227" cy="430887"/>
              </a:xfrm>
              <a:prstGeom prst="rect">
                <a:avLst/>
              </a:prstGeom>
              <a:blipFill>
                <a:blip r:embed="rId13"/>
                <a:stretch>
                  <a:fillRect t="-5714" r="-5051" b="-28571"/>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3019BCD4-233D-B946-A188-285CAD19A19B}"/>
              </a:ext>
            </a:extLst>
          </p:cNvPr>
          <p:cNvSpPr txBox="1"/>
          <p:nvPr/>
        </p:nvSpPr>
        <p:spPr>
          <a:xfrm>
            <a:off x="9526565" y="4092274"/>
            <a:ext cx="1305935" cy="369332"/>
          </a:xfrm>
          <a:prstGeom prst="rect">
            <a:avLst/>
          </a:prstGeom>
          <a:noFill/>
        </p:spPr>
        <p:txBody>
          <a:bodyPr wrap="none" rtlCol="0">
            <a:spAutoFit/>
          </a:bodyPr>
          <a:lstStyle/>
          <a:p>
            <a:r>
              <a:rPr lang="en-US" dirty="0">
                <a:latin typeface="Helvetica" pitchFamily="2" charset="0"/>
              </a:rPr>
              <a:t>Target: 0.5</a:t>
            </a: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D3366970-6B92-2549-8087-A552EA490BE5}"/>
                  </a:ext>
                </a:extLst>
              </p:cNvPr>
              <p:cNvSpPr txBox="1"/>
              <p:nvPr/>
            </p:nvSpPr>
            <p:spPr>
              <a:xfrm>
                <a:off x="9123117" y="4664253"/>
                <a:ext cx="2220608"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sz="2400" b="0" i="0" smtClean="0">
                          <a:solidFill>
                            <a:schemeClr val="tx1"/>
                          </a:solidFill>
                          <a:latin typeface="Cambria Math" panose="02040503050406030204" pitchFamily="18" charset="0"/>
                        </a:rPr>
                        <m:t>Δ</m:t>
                      </m:r>
                      <m:d>
                        <m:dPr>
                          <m:ctrlPr>
                            <a:rPr lang="en-US" sz="2400" b="0" i="1" smtClean="0">
                              <a:solidFill>
                                <a:schemeClr val="tx1"/>
                              </a:solidFill>
                              <a:latin typeface="Cambria Math" panose="02040503050406030204" pitchFamily="18" charset="0"/>
                            </a:rPr>
                          </m:ctrlPr>
                        </m:dPr>
                        <m:e>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𝑂</m:t>
                              </m:r>
                            </m:e>
                            <m:sub>
                              <m:r>
                                <a:rPr lang="en-US" sz="2400" b="0" i="1" smtClean="0">
                                  <a:solidFill>
                                    <a:schemeClr val="tx1"/>
                                  </a:solidFill>
                                  <a:latin typeface="Cambria Math" panose="02040503050406030204" pitchFamily="18" charset="0"/>
                                </a:rPr>
                                <m:t>1</m:t>
                              </m:r>
                            </m:sub>
                          </m:sSub>
                        </m:e>
                      </m:d>
                      <m:r>
                        <a:rPr lang="en-US" sz="2400" b="0" i="1" smtClean="0">
                          <a:solidFill>
                            <a:schemeClr val="tx1"/>
                          </a:solidFill>
                          <a:latin typeface="Cambria Math" panose="02040503050406030204" pitchFamily="18" charset="0"/>
                        </a:rPr>
                        <m:t>≈−0.04</m:t>
                      </m:r>
                    </m:oMath>
                  </m:oMathPara>
                </a14:m>
                <a:endParaRPr lang="en-US" sz="2400" dirty="0">
                  <a:solidFill>
                    <a:schemeClr val="tx1"/>
                  </a:solidFill>
                </a:endParaRPr>
              </a:p>
            </p:txBody>
          </p:sp>
        </mc:Choice>
        <mc:Fallback xmlns="">
          <p:sp>
            <p:nvSpPr>
              <p:cNvPr id="30" name="TextBox 29">
                <a:extLst>
                  <a:ext uri="{FF2B5EF4-FFF2-40B4-BE49-F238E27FC236}">
                    <a16:creationId xmlns:a16="http://schemas.microsoft.com/office/drawing/2014/main" id="{D3366970-6B92-2549-8087-A552EA490BE5}"/>
                  </a:ext>
                </a:extLst>
              </p:cNvPr>
              <p:cNvSpPr txBox="1">
                <a:spLocks noRot="1" noChangeAspect="1" noMove="1" noResize="1" noEditPoints="1" noAdjustHandles="1" noChangeArrowheads="1" noChangeShapeType="1" noTextEdit="1"/>
              </p:cNvSpPr>
              <p:nvPr/>
            </p:nvSpPr>
            <p:spPr>
              <a:xfrm>
                <a:off x="9123117" y="4664253"/>
                <a:ext cx="2220608" cy="461665"/>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07EF3692-CBAA-9143-8F98-B69CC39827AE}"/>
                  </a:ext>
                </a:extLst>
              </p:cNvPr>
              <p:cNvSpPr txBox="1"/>
              <p:nvPr/>
            </p:nvSpPr>
            <p:spPr>
              <a:xfrm>
                <a:off x="4575529" y="2111433"/>
                <a:ext cx="2402068"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sz="2400" b="0" i="0" smtClean="0">
                          <a:solidFill>
                            <a:schemeClr val="tx1"/>
                          </a:solidFill>
                          <a:latin typeface="Cambria Math" panose="02040503050406030204" pitchFamily="18" charset="0"/>
                        </a:rPr>
                        <m:t>Δ</m:t>
                      </m:r>
                      <m:d>
                        <m:dPr>
                          <m:ctrlPr>
                            <a:rPr lang="en-US" sz="2400" b="0" i="1" smtClean="0">
                              <a:solidFill>
                                <a:schemeClr val="tx1"/>
                              </a:solidFill>
                              <a:latin typeface="Cambria Math" panose="02040503050406030204" pitchFamily="18" charset="0"/>
                            </a:rPr>
                          </m:ctrlPr>
                        </m:dPr>
                        <m:e>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𝐻</m:t>
                              </m:r>
                            </m:e>
                            <m:sub>
                              <m:r>
                                <a:rPr lang="en-US" sz="2400" b="0" i="1" smtClean="0">
                                  <a:solidFill>
                                    <a:schemeClr val="tx1"/>
                                  </a:solidFill>
                                  <a:latin typeface="Cambria Math" panose="02040503050406030204" pitchFamily="18" charset="0"/>
                                </a:rPr>
                                <m:t>1</m:t>
                              </m:r>
                            </m:sub>
                          </m:sSub>
                        </m:e>
                      </m:d>
                      <m:r>
                        <a:rPr lang="en-US" sz="2400" b="0" i="1" smtClean="0">
                          <a:solidFill>
                            <a:schemeClr val="tx1"/>
                          </a:solidFill>
                          <a:latin typeface="Cambria Math" panose="02040503050406030204" pitchFamily="18" charset="0"/>
                        </a:rPr>
                        <m:t>≈−0.002</m:t>
                      </m:r>
                    </m:oMath>
                  </m:oMathPara>
                </a14:m>
                <a:endParaRPr lang="en-US" sz="2400" dirty="0">
                  <a:solidFill>
                    <a:schemeClr val="tx1"/>
                  </a:solidFill>
                </a:endParaRPr>
              </a:p>
            </p:txBody>
          </p:sp>
        </mc:Choice>
        <mc:Fallback xmlns="">
          <p:sp>
            <p:nvSpPr>
              <p:cNvPr id="41" name="TextBox 40">
                <a:extLst>
                  <a:ext uri="{FF2B5EF4-FFF2-40B4-BE49-F238E27FC236}">
                    <a16:creationId xmlns:a16="http://schemas.microsoft.com/office/drawing/2014/main" id="{07EF3692-CBAA-9143-8F98-B69CC39827AE}"/>
                  </a:ext>
                </a:extLst>
              </p:cNvPr>
              <p:cNvSpPr txBox="1">
                <a:spLocks noRot="1" noChangeAspect="1" noMove="1" noResize="1" noEditPoints="1" noAdjustHandles="1" noChangeArrowheads="1" noChangeShapeType="1" noTextEdit="1"/>
              </p:cNvSpPr>
              <p:nvPr/>
            </p:nvSpPr>
            <p:spPr>
              <a:xfrm>
                <a:off x="4575529" y="2111433"/>
                <a:ext cx="2402068" cy="461665"/>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4B62A98F-635F-7D47-87F1-33BF1667591E}"/>
                  </a:ext>
                </a:extLst>
              </p:cNvPr>
              <p:cNvSpPr txBox="1"/>
              <p:nvPr/>
            </p:nvSpPr>
            <p:spPr>
              <a:xfrm>
                <a:off x="4346966" y="5794151"/>
                <a:ext cx="2402068"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sz="2400" b="0" i="0" smtClean="0">
                          <a:solidFill>
                            <a:schemeClr val="tx1"/>
                          </a:solidFill>
                          <a:latin typeface="Cambria Math" panose="02040503050406030204" pitchFamily="18" charset="0"/>
                        </a:rPr>
                        <m:t>Δ</m:t>
                      </m:r>
                      <m:d>
                        <m:dPr>
                          <m:ctrlPr>
                            <a:rPr lang="en-US" sz="2400" b="0" i="1" smtClean="0">
                              <a:solidFill>
                                <a:schemeClr val="tx1"/>
                              </a:solidFill>
                              <a:latin typeface="Cambria Math" panose="02040503050406030204" pitchFamily="18" charset="0"/>
                            </a:rPr>
                          </m:ctrlPr>
                        </m:dPr>
                        <m:e>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𝐻</m:t>
                              </m:r>
                            </m:e>
                            <m:sub>
                              <m:r>
                                <a:rPr lang="en-US" sz="2400" b="0" i="1" smtClean="0">
                                  <a:solidFill>
                                    <a:schemeClr val="tx1"/>
                                  </a:solidFill>
                                  <a:latin typeface="Cambria Math" panose="02040503050406030204" pitchFamily="18" charset="0"/>
                                </a:rPr>
                                <m:t>2</m:t>
                              </m:r>
                            </m:sub>
                          </m:sSub>
                        </m:e>
                      </m:d>
                      <m:r>
                        <a:rPr lang="en-US" sz="2400" b="0" i="1" smtClean="0">
                          <a:solidFill>
                            <a:schemeClr val="tx1"/>
                          </a:solidFill>
                          <a:latin typeface="Cambria Math" panose="02040503050406030204" pitchFamily="18" charset="0"/>
                        </a:rPr>
                        <m:t>≈−0.007</m:t>
                      </m:r>
                    </m:oMath>
                  </m:oMathPara>
                </a14:m>
                <a:endParaRPr lang="en-US" sz="2400" dirty="0">
                  <a:solidFill>
                    <a:schemeClr val="tx1"/>
                  </a:solidFill>
                </a:endParaRPr>
              </a:p>
            </p:txBody>
          </p:sp>
        </mc:Choice>
        <mc:Fallback xmlns="">
          <p:sp>
            <p:nvSpPr>
              <p:cNvPr id="31" name="TextBox 30">
                <a:extLst>
                  <a:ext uri="{FF2B5EF4-FFF2-40B4-BE49-F238E27FC236}">
                    <a16:creationId xmlns:a16="http://schemas.microsoft.com/office/drawing/2014/main" id="{4B62A98F-635F-7D47-87F1-33BF1667591E}"/>
                  </a:ext>
                </a:extLst>
              </p:cNvPr>
              <p:cNvSpPr txBox="1">
                <a:spLocks noRot="1" noChangeAspect="1" noMove="1" noResize="1" noEditPoints="1" noAdjustHandles="1" noChangeArrowheads="1" noChangeShapeType="1" noTextEdit="1"/>
              </p:cNvSpPr>
              <p:nvPr/>
            </p:nvSpPr>
            <p:spPr>
              <a:xfrm>
                <a:off x="4346966" y="5794151"/>
                <a:ext cx="2402068" cy="461665"/>
              </a:xfrm>
              <a:prstGeom prst="rect">
                <a:avLst/>
              </a:prstGeom>
              <a:blipFill>
                <a:blip r:embed="rId1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863377570"/>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a:xfrm>
            <a:off x="422536" y="27251"/>
            <a:ext cx="10058400" cy="1371600"/>
          </a:xfrm>
        </p:spPr>
        <p:txBody>
          <a:bodyPr/>
          <a:lstStyle/>
          <a:p>
            <a:r>
              <a:rPr lang="en-US" dirty="0">
                <a:latin typeface="Helvetica" pitchFamily="2" charset="0"/>
              </a:rPr>
              <a:t>Back Propagation Example</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p:txBody>
          <a:bodyPr>
            <a:normAutofit/>
          </a:bodyPr>
          <a:lstStyle/>
          <a:p>
            <a:endParaRPr lang="en-US" sz="2400" dirty="0">
              <a:latin typeface="Helvetica" pitchFamily="2" charset="0"/>
            </a:endParaRPr>
          </a:p>
          <a:p>
            <a:pPr marL="0" indent="0">
              <a:buNone/>
            </a:pPr>
            <a:endParaRPr lang="en-US" sz="2400" dirty="0">
              <a:latin typeface="Helvetica" pitchFamily="2" charset="0"/>
            </a:endParaRPr>
          </a:p>
        </p:txBody>
      </p:sp>
      <p:grpSp>
        <p:nvGrpSpPr>
          <p:cNvPr id="4" name="Group 3">
            <a:extLst>
              <a:ext uri="{FF2B5EF4-FFF2-40B4-BE49-F238E27FC236}">
                <a16:creationId xmlns:a16="http://schemas.microsoft.com/office/drawing/2014/main" id="{F2289EC0-BEE5-C54C-941C-D1D22C501FE9}"/>
              </a:ext>
            </a:extLst>
          </p:cNvPr>
          <p:cNvGrpSpPr/>
          <p:nvPr/>
        </p:nvGrpSpPr>
        <p:grpSpPr>
          <a:xfrm>
            <a:off x="1066799" y="2654306"/>
            <a:ext cx="8459767" cy="3092895"/>
            <a:chOff x="3375581" y="2991232"/>
            <a:chExt cx="4589912" cy="2034562"/>
          </a:xfrm>
        </p:grpSpPr>
        <p:sp>
          <p:nvSpPr>
            <p:cNvPr id="14" name="Oval 13">
              <a:extLst>
                <a:ext uri="{FF2B5EF4-FFF2-40B4-BE49-F238E27FC236}">
                  <a16:creationId xmlns:a16="http://schemas.microsoft.com/office/drawing/2014/main" id="{E74544D5-EB92-D349-B000-DF8E15FD9E07}"/>
                </a:ext>
              </a:extLst>
            </p:cNvPr>
            <p:cNvSpPr/>
            <p:nvPr/>
          </p:nvSpPr>
          <p:spPr>
            <a:xfrm>
              <a:off x="3375582" y="2991232"/>
              <a:ext cx="938637" cy="825956"/>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0.35</a:t>
              </a:r>
            </a:p>
          </p:txBody>
        </p:sp>
        <p:sp>
          <p:nvSpPr>
            <p:cNvPr id="15" name="Oval 14">
              <a:extLst>
                <a:ext uri="{FF2B5EF4-FFF2-40B4-BE49-F238E27FC236}">
                  <a16:creationId xmlns:a16="http://schemas.microsoft.com/office/drawing/2014/main" id="{F521F1DA-EC70-7F4B-9BE4-67D2FF50F7D7}"/>
                </a:ext>
              </a:extLst>
            </p:cNvPr>
            <p:cNvSpPr/>
            <p:nvPr/>
          </p:nvSpPr>
          <p:spPr>
            <a:xfrm>
              <a:off x="3375581" y="4199838"/>
              <a:ext cx="938637" cy="825956"/>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0.9</a:t>
              </a:r>
            </a:p>
          </p:txBody>
        </p:sp>
        <p:sp>
          <p:nvSpPr>
            <p:cNvPr id="16" name="Oval 15">
              <a:extLst>
                <a:ext uri="{FF2B5EF4-FFF2-40B4-BE49-F238E27FC236}">
                  <a16:creationId xmlns:a16="http://schemas.microsoft.com/office/drawing/2014/main" id="{9E2F0B38-4A5D-F14A-80F5-1268744DDA8E}"/>
                </a:ext>
              </a:extLst>
            </p:cNvPr>
            <p:cNvSpPr/>
            <p:nvPr/>
          </p:nvSpPr>
          <p:spPr>
            <a:xfrm>
              <a:off x="5285344" y="3001391"/>
              <a:ext cx="938637" cy="825956"/>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0.68</a:t>
              </a:r>
            </a:p>
          </p:txBody>
        </p:sp>
        <p:sp>
          <p:nvSpPr>
            <p:cNvPr id="17" name="Oval 16">
              <a:extLst>
                <a:ext uri="{FF2B5EF4-FFF2-40B4-BE49-F238E27FC236}">
                  <a16:creationId xmlns:a16="http://schemas.microsoft.com/office/drawing/2014/main" id="{E0DB1823-4CEA-3A4C-B00D-9089ECD8926D}"/>
                </a:ext>
              </a:extLst>
            </p:cNvPr>
            <p:cNvSpPr/>
            <p:nvPr/>
          </p:nvSpPr>
          <p:spPr>
            <a:xfrm>
              <a:off x="5285344" y="4199838"/>
              <a:ext cx="938637" cy="825956"/>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0.66</a:t>
              </a:r>
            </a:p>
          </p:txBody>
        </p:sp>
        <p:sp>
          <p:nvSpPr>
            <p:cNvPr id="18" name="Oval 17">
              <a:extLst>
                <a:ext uri="{FF2B5EF4-FFF2-40B4-BE49-F238E27FC236}">
                  <a16:creationId xmlns:a16="http://schemas.microsoft.com/office/drawing/2014/main" id="{212D0EF4-CDAF-3E48-9762-96B3A0BFDBFE}"/>
                </a:ext>
              </a:extLst>
            </p:cNvPr>
            <p:cNvSpPr/>
            <p:nvPr/>
          </p:nvSpPr>
          <p:spPr>
            <a:xfrm>
              <a:off x="7026856" y="3613735"/>
              <a:ext cx="938637" cy="825956"/>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0.69</a:t>
              </a:r>
            </a:p>
          </p:txBody>
        </p:sp>
        <p:cxnSp>
          <p:nvCxnSpPr>
            <p:cNvPr id="19" name="Straight Arrow Connector 18">
              <a:extLst>
                <a:ext uri="{FF2B5EF4-FFF2-40B4-BE49-F238E27FC236}">
                  <a16:creationId xmlns:a16="http://schemas.microsoft.com/office/drawing/2014/main" id="{904FB72E-F32B-4C40-B12A-58ED7C24BC10}"/>
                </a:ext>
              </a:extLst>
            </p:cNvPr>
            <p:cNvCxnSpPr>
              <a:stCxn id="14" idx="6"/>
              <a:endCxn id="16" idx="2"/>
            </p:cNvCxnSpPr>
            <p:nvPr/>
          </p:nvCxnSpPr>
          <p:spPr>
            <a:xfrm>
              <a:off x="4314219" y="3404210"/>
              <a:ext cx="971125" cy="10159"/>
            </a:xfrm>
            <a:prstGeom prst="straightConnector1">
              <a:avLst/>
            </a:prstGeom>
            <a:solidFill>
              <a:srgbClr val="FF0000"/>
            </a:solidFill>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0EAAED42-6560-7A4C-A1DB-DC39FB8DC617}"/>
                </a:ext>
              </a:extLst>
            </p:cNvPr>
            <p:cNvCxnSpPr/>
            <p:nvPr/>
          </p:nvCxnSpPr>
          <p:spPr>
            <a:xfrm>
              <a:off x="4314219" y="4619991"/>
              <a:ext cx="971125" cy="10159"/>
            </a:xfrm>
            <a:prstGeom prst="straightConnector1">
              <a:avLst/>
            </a:prstGeom>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5DD30C84-2C74-EC49-87EE-7653B34BD18B}"/>
                </a:ext>
              </a:extLst>
            </p:cNvPr>
            <p:cNvCxnSpPr>
              <a:cxnSpLocks/>
              <a:endCxn id="18" idx="2"/>
            </p:cNvCxnSpPr>
            <p:nvPr/>
          </p:nvCxnSpPr>
          <p:spPr>
            <a:xfrm>
              <a:off x="6223981" y="3442259"/>
              <a:ext cx="802875" cy="584454"/>
            </a:xfrm>
            <a:prstGeom prst="straightConnector1">
              <a:avLst/>
            </a:prstGeom>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FF3F8198-7A53-2A45-B950-88C6270E9670}"/>
                </a:ext>
              </a:extLst>
            </p:cNvPr>
            <p:cNvCxnSpPr>
              <a:cxnSpLocks/>
              <a:endCxn id="18" idx="2"/>
            </p:cNvCxnSpPr>
            <p:nvPr/>
          </p:nvCxnSpPr>
          <p:spPr>
            <a:xfrm flipV="1">
              <a:off x="6223981" y="4026713"/>
              <a:ext cx="802875" cy="588198"/>
            </a:xfrm>
            <a:prstGeom prst="straightConnector1">
              <a:avLst/>
            </a:prstGeom>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25B65946-CE70-9244-905F-BFE49F6C6ABD}"/>
                </a:ext>
              </a:extLst>
            </p:cNvPr>
            <p:cNvCxnSpPr>
              <a:cxnSpLocks/>
              <a:stCxn id="14" idx="6"/>
              <a:endCxn id="17" idx="1"/>
            </p:cNvCxnSpPr>
            <p:nvPr/>
          </p:nvCxnSpPr>
          <p:spPr>
            <a:xfrm>
              <a:off x="4314219" y="3404210"/>
              <a:ext cx="1108585" cy="916586"/>
            </a:xfrm>
            <a:prstGeom prst="straightConnector1">
              <a:avLst/>
            </a:prstGeom>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51F8FD80-36AF-EE45-976A-709D04550509}"/>
                </a:ext>
              </a:extLst>
            </p:cNvPr>
            <p:cNvCxnSpPr>
              <a:cxnSpLocks/>
              <a:stCxn id="15" idx="6"/>
              <a:endCxn id="16" idx="3"/>
            </p:cNvCxnSpPr>
            <p:nvPr/>
          </p:nvCxnSpPr>
          <p:spPr>
            <a:xfrm flipV="1">
              <a:off x="4314218" y="3706389"/>
              <a:ext cx="1108586" cy="906427"/>
            </a:xfrm>
            <a:prstGeom prst="straightConnector1">
              <a:avLst/>
            </a:prstGeom>
            <a:solidFill>
              <a:srgbClr val="FF0000"/>
            </a:solidFill>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BB0733E6-4BD7-8F4A-9505-E48C6EE57679}"/>
                  </a:ext>
                </a:extLst>
              </p:cNvPr>
              <p:cNvSpPr txBox="1"/>
              <p:nvPr/>
            </p:nvSpPr>
            <p:spPr>
              <a:xfrm>
                <a:off x="3000051" y="2772304"/>
                <a:ext cx="1449692" cy="4308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𝑤</m:t>
                          </m:r>
                        </m:e>
                        <m:sub>
                          <m:r>
                            <a:rPr lang="en-US" sz="2200" b="0" i="1" smtClean="0">
                              <a:latin typeface="Cambria Math" panose="02040503050406030204" pitchFamily="18" charset="0"/>
                            </a:rPr>
                            <m:t>1</m:t>
                          </m:r>
                        </m:sub>
                      </m:sSub>
                      <m:r>
                        <a:rPr lang="en-US" sz="2200" b="0" i="1" smtClean="0">
                          <a:latin typeface="Cambria Math" panose="02040503050406030204" pitchFamily="18" charset="0"/>
                        </a:rPr>
                        <m:t>=</m:t>
                      </m:r>
                      <m:r>
                        <a:rPr lang="en-US" sz="2200" b="0" i="1" smtClean="0">
                          <a:solidFill>
                            <a:schemeClr val="tx1"/>
                          </a:solidFill>
                          <a:latin typeface="Cambria Math" panose="02040503050406030204" pitchFamily="18" charset="0"/>
                        </a:rPr>
                        <m:t>0.10</m:t>
                      </m:r>
                    </m:oMath>
                  </m:oMathPara>
                </a14:m>
                <a:endParaRPr lang="en-US" sz="2200" dirty="0"/>
              </a:p>
            </p:txBody>
          </p:sp>
        </mc:Choice>
        <mc:Fallback xmlns="">
          <p:sp>
            <p:nvSpPr>
              <p:cNvPr id="28" name="TextBox 27">
                <a:extLst>
                  <a:ext uri="{FF2B5EF4-FFF2-40B4-BE49-F238E27FC236}">
                    <a16:creationId xmlns:a16="http://schemas.microsoft.com/office/drawing/2014/main" id="{BB0733E6-4BD7-8F4A-9505-E48C6EE57679}"/>
                  </a:ext>
                </a:extLst>
              </p:cNvPr>
              <p:cNvSpPr txBox="1">
                <a:spLocks noRot="1" noChangeAspect="1" noMove="1" noResize="1" noEditPoints="1" noAdjustHandles="1" noChangeArrowheads="1" noChangeShapeType="1" noTextEdit="1"/>
              </p:cNvSpPr>
              <p:nvPr/>
            </p:nvSpPr>
            <p:spPr>
              <a:xfrm>
                <a:off x="3000051" y="2772304"/>
                <a:ext cx="1449692" cy="430887"/>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26C39DDA-A519-4D4F-A47D-D40ADAB1EF70}"/>
                  </a:ext>
                </a:extLst>
              </p:cNvPr>
              <p:cNvSpPr txBox="1"/>
              <p:nvPr/>
            </p:nvSpPr>
            <p:spPr>
              <a:xfrm>
                <a:off x="2988090" y="5125918"/>
                <a:ext cx="1239698" cy="430887"/>
              </a:xfrm>
              <a:prstGeom prst="rect">
                <a:avLst/>
              </a:prstGeom>
              <a:noFill/>
            </p:spPr>
            <p:txBody>
              <a:bodyPr wrap="none" rtlCol="0">
                <a:spAutoFit/>
              </a:bodyPr>
              <a:lstStyle/>
              <a:p>
                <a14:m>
                  <m:oMath xmlns:m="http://schemas.openxmlformats.org/officeDocument/2006/math">
                    <m:sSub>
                      <m:sSubPr>
                        <m:ctrlPr>
                          <a:rPr lang="en-US" sz="2200" b="0" i="1" smtClean="0">
                            <a:solidFill>
                              <a:srgbClr val="FF0000"/>
                            </a:solidFill>
                            <a:latin typeface="Cambria Math" panose="02040503050406030204" pitchFamily="18" charset="0"/>
                            <a:ea typeface="Cambria Math" panose="02040503050406030204" pitchFamily="18" charset="0"/>
                          </a:rPr>
                        </m:ctrlPr>
                      </m:sSubPr>
                      <m:e>
                        <m:r>
                          <a:rPr lang="en-US" sz="2200" b="0" i="1" smtClean="0">
                            <a:solidFill>
                              <a:srgbClr val="FF0000"/>
                            </a:solidFill>
                            <a:latin typeface="Cambria Math" panose="02040503050406030204" pitchFamily="18" charset="0"/>
                            <a:ea typeface="Cambria Math" panose="02040503050406030204" pitchFamily="18" charset="0"/>
                          </a:rPr>
                          <m:t>𝑤</m:t>
                        </m:r>
                      </m:e>
                      <m:sub>
                        <m:r>
                          <a:rPr lang="en-US" sz="2200" b="0" i="1" smtClean="0">
                            <a:solidFill>
                              <a:srgbClr val="FF0000"/>
                            </a:solidFill>
                            <a:latin typeface="Cambria Math" panose="02040503050406030204" pitchFamily="18" charset="0"/>
                            <a:ea typeface="Cambria Math" panose="02040503050406030204" pitchFamily="18" charset="0"/>
                          </a:rPr>
                          <m:t>4</m:t>
                        </m:r>
                      </m:sub>
                    </m:sSub>
                  </m:oMath>
                </a14:m>
                <a:r>
                  <a:rPr lang="en-US" sz="2200" dirty="0">
                    <a:solidFill>
                      <a:srgbClr val="FF0000"/>
                    </a:solidFill>
                    <a:latin typeface="Cambria Math" panose="02040503050406030204" pitchFamily="18" charset="0"/>
                    <a:ea typeface="Cambria Math" panose="02040503050406030204" pitchFamily="18" charset="0"/>
                  </a:rPr>
                  <a:t>=0.59</a:t>
                </a:r>
                <a:endParaRPr lang="en-US" sz="2200" dirty="0">
                  <a:latin typeface="Cambria Math" panose="02040503050406030204" pitchFamily="18" charset="0"/>
                  <a:ea typeface="Cambria Math" panose="02040503050406030204" pitchFamily="18" charset="0"/>
                </a:endParaRPr>
              </a:p>
            </p:txBody>
          </p:sp>
        </mc:Choice>
        <mc:Fallback xmlns="">
          <p:sp>
            <p:nvSpPr>
              <p:cNvPr id="29" name="TextBox 28">
                <a:extLst>
                  <a:ext uri="{FF2B5EF4-FFF2-40B4-BE49-F238E27FC236}">
                    <a16:creationId xmlns:a16="http://schemas.microsoft.com/office/drawing/2014/main" id="{26C39DDA-A519-4D4F-A47D-D40ADAB1EF70}"/>
                  </a:ext>
                </a:extLst>
              </p:cNvPr>
              <p:cNvSpPr txBox="1">
                <a:spLocks noRot="1" noChangeAspect="1" noMove="1" noResize="1" noEditPoints="1" noAdjustHandles="1" noChangeArrowheads="1" noChangeShapeType="1" noTextEdit="1"/>
              </p:cNvSpPr>
              <p:nvPr/>
            </p:nvSpPr>
            <p:spPr>
              <a:xfrm>
                <a:off x="2988090" y="5125918"/>
                <a:ext cx="1239698" cy="430887"/>
              </a:xfrm>
              <a:prstGeom prst="rect">
                <a:avLst/>
              </a:prstGeom>
              <a:blipFill>
                <a:blip r:embed="rId3"/>
                <a:stretch>
                  <a:fillRect t="-8571" r="-4040" b="-25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37663B59-496B-7949-B018-1E24CA72E070}"/>
                  </a:ext>
                </a:extLst>
              </p:cNvPr>
              <p:cNvSpPr txBox="1"/>
              <p:nvPr/>
            </p:nvSpPr>
            <p:spPr>
              <a:xfrm>
                <a:off x="6698499" y="3201761"/>
                <a:ext cx="1373261" cy="430887"/>
              </a:xfrm>
              <a:prstGeom prst="rect">
                <a:avLst/>
              </a:prstGeom>
              <a:noFill/>
            </p:spPr>
            <p:txBody>
              <a:bodyPr wrap="none" rtlCol="0">
                <a:spAutoFit/>
              </a:bodyPr>
              <a:lstStyle/>
              <a:p>
                <a14:m>
                  <m:oMath xmlns:m="http://schemas.openxmlformats.org/officeDocument/2006/math">
                    <m:sSub>
                      <m:sSubPr>
                        <m:ctrlPr>
                          <a:rPr lang="en-US" sz="2200" b="0" i="1" smtClean="0">
                            <a:latin typeface="Cambria Math" panose="02040503050406030204" pitchFamily="18" charset="0"/>
                            <a:ea typeface="Cambria Math" panose="02040503050406030204" pitchFamily="18" charset="0"/>
                          </a:rPr>
                        </m:ctrlPr>
                      </m:sSubPr>
                      <m:e>
                        <m:r>
                          <a:rPr lang="en-US" sz="2200" b="0" i="1" smtClean="0">
                            <a:latin typeface="Cambria Math" panose="02040503050406030204" pitchFamily="18" charset="0"/>
                            <a:ea typeface="Cambria Math" panose="02040503050406030204" pitchFamily="18" charset="0"/>
                          </a:rPr>
                          <m:t>𝑤</m:t>
                        </m:r>
                      </m:e>
                      <m:sub>
                        <m:r>
                          <a:rPr lang="en-US" sz="2200" b="0" i="1" smtClean="0">
                            <a:latin typeface="Cambria Math" panose="02040503050406030204" pitchFamily="18" charset="0"/>
                            <a:ea typeface="Cambria Math" panose="02040503050406030204" pitchFamily="18" charset="0"/>
                          </a:rPr>
                          <m:t>5</m:t>
                        </m:r>
                      </m:sub>
                    </m:sSub>
                  </m:oMath>
                </a14:m>
                <a:r>
                  <a:rPr lang="en-US" sz="2200" dirty="0">
                    <a:latin typeface="Cambria Math" panose="02040503050406030204" pitchFamily="18" charset="0"/>
                    <a:ea typeface="Cambria Math" panose="02040503050406030204" pitchFamily="18" charset="0"/>
                  </a:rPr>
                  <a:t> = 0.27</a:t>
                </a:r>
              </a:p>
            </p:txBody>
          </p:sp>
        </mc:Choice>
        <mc:Fallback xmlns="">
          <p:sp>
            <p:nvSpPr>
              <p:cNvPr id="32" name="TextBox 31">
                <a:extLst>
                  <a:ext uri="{FF2B5EF4-FFF2-40B4-BE49-F238E27FC236}">
                    <a16:creationId xmlns:a16="http://schemas.microsoft.com/office/drawing/2014/main" id="{37663B59-496B-7949-B018-1E24CA72E070}"/>
                  </a:ext>
                </a:extLst>
              </p:cNvPr>
              <p:cNvSpPr txBox="1">
                <a:spLocks noRot="1" noChangeAspect="1" noMove="1" noResize="1" noEditPoints="1" noAdjustHandles="1" noChangeArrowheads="1" noChangeShapeType="1" noTextEdit="1"/>
              </p:cNvSpPr>
              <p:nvPr/>
            </p:nvSpPr>
            <p:spPr>
              <a:xfrm>
                <a:off x="6698499" y="3201761"/>
                <a:ext cx="1373261" cy="430887"/>
              </a:xfrm>
              <a:prstGeom prst="rect">
                <a:avLst/>
              </a:prstGeom>
              <a:blipFill>
                <a:blip r:embed="rId4"/>
                <a:stretch>
                  <a:fillRect t="-8824" r="-3636" b="-2941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C68DF134-F471-7946-A598-A6E86653C083}"/>
                  </a:ext>
                </a:extLst>
              </p:cNvPr>
              <p:cNvSpPr txBox="1"/>
              <p:nvPr/>
            </p:nvSpPr>
            <p:spPr>
              <a:xfrm>
                <a:off x="6698499" y="4778776"/>
                <a:ext cx="1456232" cy="4308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𝑤</m:t>
                          </m:r>
                        </m:e>
                        <m:sub>
                          <m:r>
                            <a:rPr lang="en-US" sz="2200" b="0" i="1" smtClean="0">
                              <a:latin typeface="Cambria Math" panose="02040503050406030204" pitchFamily="18" charset="0"/>
                            </a:rPr>
                            <m:t>6</m:t>
                          </m:r>
                        </m:sub>
                      </m:sSub>
                      <m:r>
                        <a:rPr lang="en-US" sz="2200" b="0" i="1" smtClean="0">
                          <a:latin typeface="Cambria Math" panose="02040503050406030204" pitchFamily="18" charset="0"/>
                        </a:rPr>
                        <m:t>=</m:t>
                      </m:r>
                      <m:r>
                        <a:rPr lang="en-US" sz="2200" b="0" i="1" smtClean="0">
                          <a:solidFill>
                            <a:schemeClr val="tx1"/>
                          </a:solidFill>
                          <a:latin typeface="Cambria Math" panose="02040503050406030204" pitchFamily="18" charset="0"/>
                        </a:rPr>
                        <m:t>0.87</m:t>
                      </m:r>
                    </m:oMath>
                  </m:oMathPara>
                </a14:m>
                <a:endParaRPr lang="en-US" sz="2200" dirty="0"/>
              </a:p>
            </p:txBody>
          </p:sp>
        </mc:Choice>
        <mc:Fallback xmlns="">
          <p:sp>
            <p:nvSpPr>
              <p:cNvPr id="33" name="TextBox 32">
                <a:extLst>
                  <a:ext uri="{FF2B5EF4-FFF2-40B4-BE49-F238E27FC236}">
                    <a16:creationId xmlns:a16="http://schemas.microsoft.com/office/drawing/2014/main" id="{C68DF134-F471-7946-A598-A6E86653C083}"/>
                  </a:ext>
                </a:extLst>
              </p:cNvPr>
              <p:cNvSpPr txBox="1">
                <a:spLocks noRot="1" noChangeAspect="1" noMove="1" noResize="1" noEditPoints="1" noAdjustHandles="1" noChangeArrowheads="1" noChangeShapeType="1" noTextEdit="1"/>
              </p:cNvSpPr>
              <p:nvPr/>
            </p:nvSpPr>
            <p:spPr>
              <a:xfrm>
                <a:off x="6698499" y="4778776"/>
                <a:ext cx="1456232" cy="430887"/>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Content Placeholder 2">
                <a:extLst>
                  <a:ext uri="{FF2B5EF4-FFF2-40B4-BE49-F238E27FC236}">
                    <a16:creationId xmlns:a16="http://schemas.microsoft.com/office/drawing/2014/main" id="{9EDBD7F6-A329-774F-8090-73CBB6B6EE1A}"/>
                  </a:ext>
                </a:extLst>
              </p:cNvPr>
              <p:cNvSpPr txBox="1">
                <a:spLocks/>
              </p:cNvSpPr>
              <p:nvPr/>
            </p:nvSpPr>
            <p:spPr>
              <a:xfrm>
                <a:off x="5953987" y="2513578"/>
                <a:ext cx="878543" cy="49127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b="0" i="1" dirty="0" smtClean="0">
                              <a:solidFill>
                                <a:schemeClr val="tx1"/>
                              </a:solidFill>
                              <a:latin typeface="Cambria Math" panose="02040503050406030204" pitchFamily="18" charset="0"/>
                            </a:rPr>
                          </m:ctrlPr>
                        </m:sSubPr>
                        <m:e>
                          <m:r>
                            <a:rPr lang="en-US" i="1" dirty="0" smtClean="0">
                              <a:solidFill>
                                <a:schemeClr val="tx1"/>
                              </a:solidFill>
                              <a:latin typeface="Cambria Math" panose="02040503050406030204" pitchFamily="18" charset="0"/>
                            </a:rPr>
                            <m:t>𝐻</m:t>
                          </m:r>
                        </m:e>
                        <m:sub>
                          <m:r>
                            <a:rPr lang="en-US" i="1" dirty="0" smtClean="0">
                              <a:solidFill>
                                <a:schemeClr val="tx1"/>
                              </a:solidFill>
                              <a:latin typeface="Cambria Math" panose="02040503050406030204" pitchFamily="18" charset="0"/>
                            </a:rPr>
                            <m:t>1</m:t>
                          </m:r>
                        </m:sub>
                      </m:sSub>
                    </m:oMath>
                  </m:oMathPara>
                </a14:m>
                <a:endParaRPr lang="en-US" dirty="0"/>
              </a:p>
            </p:txBody>
          </p:sp>
        </mc:Choice>
        <mc:Fallback xmlns="">
          <p:sp>
            <p:nvSpPr>
              <p:cNvPr id="34" name="Content Placeholder 2">
                <a:extLst>
                  <a:ext uri="{FF2B5EF4-FFF2-40B4-BE49-F238E27FC236}">
                    <a16:creationId xmlns:a16="http://schemas.microsoft.com/office/drawing/2014/main" id="{9EDBD7F6-A329-774F-8090-73CBB6B6EE1A}"/>
                  </a:ext>
                </a:extLst>
              </p:cNvPr>
              <p:cNvSpPr txBox="1">
                <a:spLocks noRot="1" noChangeAspect="1" noMove="1" noResize="1" noEditPoints="1" noAdjustHandles="1" noChangeArrowheads="1" noChangeShapeType="1" noTextEdit="1"/>
              </p:cNvSpPr>
              <p:nvPr/>
            </p:nvSpPr>
            <p:spPr>
              <a:xfrm>
                <a:off x="5953987" y="2513578"/>
                <a:ext cx="878543" cy="491270"/>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Content Placeholder 2">
                <a:extLst>
                  <a:ext uri="{FF2B5EF4-FFF2-40B4-BE49-F238E27FC236}">
                    <a16:creationId xmlns:a16="http://schemas.microsoft.com/office/drawing/2014/main" id="{9D8CC347-2FA3-E24F-9CB3-9A70A2102FC0}"/>
                  </a:ext>
                </a:extLst>
              </p:cNvPr>
              <p:cNvSpPr txBox="1">
                <a:spLocks/>
              </p:cNvSpPr>
              <p:nvPr/>
            </p:nvSpPr>
            <p:spPr>
              <a:xfrm>
                <a:off x="5875254" y="4260448"/>
                <a:ext cx="878543" cy="49127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b="0" i="1" dirty="0" smtClean="0">
                              <a:solidFill>
                                <a:schemeClr val="tx1"/>
                              </a:solidFill>
                              <a:latin typeface="Cambria Math" panose="02040503050406030204" pitchFamily="18" charset="0"/>
                            </a:rPr>
                          </m:ctrlPr>
                        </m:sSubPr>
                        <m:e>
                          <m:r>
                            <a:rPr lang="en-US" i="1" dirty="0" smtClean="0">
                              <a:solidFill>
                                <a:schemeClr val="tx1"/>
                              </a:solidFill>
                              <a:latin typeface="Cambria Math" panose="02040503050406030204" pitchFamily="18" charset="0"/>
                            </a:rPr>
                            <m:t>𝐻</m:t>
                          </m:r>
                        </m:e>
                        <m:sub>
                          <m:r>
                            <a:rPr lang="en-US" b="0" i="1" dirty="0" smtClean="0">
                              <a:solidFill>
                                <a:schemeClr val="tx1"/>
                              </a:solidFill>
                              <a:latin typeface="Cambria Math" panose="02040503050406030204" pitchFamily="18" charset="0"/>
                            </a:rPr>
                            <m:t>2</m:t>
                          </m:r>
                        </m:sub>
                      </m:sSub>
                    </m:oMath>
                  </m:oMathPara>
                </a14:m>
                <a:endParaRPr lang="en-US" dirty="0"/>
              </a:p>
            </p:txBody>
          </p:sp>
        </mc:Choice>
        <mc:Fallback xmlns="">
          <p:sp>
            <p:nvSpPr>
              <p:cNvPr id="35" name="Content Placeholder 2">
                <a:extLst>
                  <a:ext uri="{FF2B5EF4-FFF2-40B4-BE49-F238E27FC236}">
                    <a16:creationId xmlns:a16="http://schemas.microsoft.com/office/drawing/2014/main" id="{9D8CC347-2FA3-E24F-9CB3-9A70A2102FC0}"/>
                  </a:ext>
                </a:extLst>
              </p:cNvPr>
              <p:cNvSpPr txBox="1">
                <a:spLocks noRot="1" noChangeAspect="1" noMove="1" noResize="1" noEditPoints="1" noAdjustHandles="1" noChangeArrowheads="1" noChangeShapeType="1" noTextEdit="1"/>
              </p:cNvSpPr>
              <p:nvPr/>
            </p:nvSpPr>
            <p:spPr>
              <a:xfrm>
                <a:off x="5875254" y="4260448"/>
                <a:ext cx="878543" cy="491270"/>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Content Placeholder 2">
                <a:extLst>
                  <a:ext uri="{FF2B5EF4-FFF2-40B4-BE49-F238E27FC236}">
                    <a16:creationId xmlns:a16="http://schemas.microsoft.com/office/drawing/2014/main" id="{A3511906-2F34-2B4E-898C-BF187B86B7A7}"/>
                  </a:ext>
                </a:extLst>
              </p:cNvPr>
              <p:cNvSpPr txBox="1">
                <a:spLocks/>
              </p:cNvSpPr>
              <p:nvPr/>
            </p:nvSpPr>
            <p:spPr>
              <a:xfrm>
                <a:off x="9087294" y="3314198"/>
                <a:ext cx="878543" cy="49127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b="0" i="1" dirty="0" smtClean="0">
                              <a:solidFill>
                                <a:schemeClr val="tx1"/>
                              </a:solidFill>
                              <a:latin typeface="Cambria Math" panose="02040503050406030204" pitchFamily="18" charset="0"/>
                            </a:rPr>
                          </m:ctrlPr>
                        </m:sSubPr>
                        <m:e>
                          <m:r>
                            <a:rPr lang="en-US" b="0" i="1" dirty="0" smtClean="0">
                              <a:solidFill>
                                <a:schemeClr val="tx1"/>
                              </a:solidFill>
                              <a:latin typeface="Cambria Math" panose="02040503050406030204" pitchFamily="18" charset="0"/>
                            </a:rPr>
                            <m:t>𝑂</m:t>
                          </m:r>
                        </m:e>
                        <m:sub>
                          <m:r>
                            <a:rPr lang="en-US" i="1" dirty="0" smtClean="0">
                              <a:solidFill>
                                <a:schemeClr val="tx1"/>
                              </a:solidFill>
                              <a:latin typeface="Cambria Math" panose="02040503050406030204" pitchFamily="18" charset="0"/>
                            </a:rPr>
                            <m:t>1</m:t>
                          </m:r>
                        </m:sub>
                      </m:sSub>
                    </m:oMath>
                  </m:oMathPara>
                </a14:m>
                <a:endParaRPr lang="en-US" dirty="0"/>
              </a:p>
            </p:txBody>
          </p:sp>
        </mc:Choice>
        <mc:Fallback xmlns="">
          <p:sp>
            <p:nvSpPr>
              <p:cNvPr id="36" name="Content Placeholder 2">
                <a:extLst>
                  <a:ext uri="{FF2B5EF4-FFF2-40B4-BE49-F238E27FC236}">
                    <a16:creationId xmlns:a16="http://schemas.microsoft.com/office/drawing/2014/main" id="{A3511906-2F34-2B4E-898C-BF187B86B7A7}"/>
                  </a:ext>
                </a:extLst>
              </p:cNvPr>
              <p:cNvSpPr txBox="1">
                <a:spLocks noRot="1" noChangeAspect="1" noMove="1" noResize="1" noEditPoints="1" noAdjustHandles="1" noChangeArrowheads="1" noChangeShapeType="1" noTextEdit="1"/>
              </p:cNvSpPr>
              <p:nvPr/>
            </p:nvSpPr>
            <p:spPr>
              <a:xfrm>
                <a:off x="9087294" y="3314198"/>
                <a:ext cx="878543" cy="491270"/>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Content Placeholder 2">
                <a:extLst>
                  <a:ext uri="{FF2B5EF4-FFF2-40B4-BE49-F238E27FC236}">
                    <a16:creationId xmlns:a16="http://schemas.microsoft.com/office/drawing/2014/main" id="{E6FE47F3-203E-1C4C-BBDE-FEE31023C960}"/>
                  </a:ext>
                </a:extLst>
              </p:cNvPr>
              <p:cNvSpPr txBox="1">
                <a:spLocks/>
              </p:cNvSpPr>
              <p:nvPr/>
            </p:nvSpPr>
            <p:spPr>
              <a:xfrm>
                <a:off x="460243" y="2972616"/>
                <a:ext cx="878543" cy="49127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𝐼</m:t>
                          </m:r>
                        </m:e>
                        <m:sub>
                          <m:r>
                            <a:rPr lang="en-US" i="1" dirty="0" smtClean="0">
                              <a:latin typeface="Cambria Math" panose="02040503050406030204" pitchFamily="18" charset="0"/>
                            </a:rPr>
                            <m:t>1</m:t>
                          </m:r>
                        </m:sub>
                      </m:sSub>
                    </m:oMath>
                  </m:oMathPara>
                </a14:m>
                <a:endParaRPr lang="en-US" dirty="0"/>
              </a:p>
            </p:txBody>
          </p:sp>
        </mc:Choice>
        <mc:Fallback xmlns="">
          <p:sp>
            <p:nvSpPr>
              <p:cNvPr id="37" name="Content Placeholder 2">
                <a:extLst>
                  <a:ext uri="{FF2B5EF4-FFF2-40B4-BE49-F238E27FC236}">
                    <a16:creationId xmlns:a16="http://schemas.microsoft.com/office/drawing/2014/main" id="{E6FE47F3-203E-1C4C-BBDE-FEE31023C960}"/>
                  </a:ext>
                </a:extLst>
              </p:cNvPr>
              <p:cNvSpPr txBox="1">
                <a:spLocks noRot="1" noChangeAspect="1" noMove="1" noResize="1" noEditPoints="1" noAdjustHandles="1" noChangeArrowheads="1" noChangeShapeType="1" noTextEdit="1"/>
              </p:cNvSpPr>
              <p:nvPr/>
            </p:nvSpPr>
            <p:spPr>
              <a:xfrm>
                <a:off x="460243" y="2972616"/>
                <a:ext cx="878543" cy="491270"/>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Content Placeholder 2">
                <a:extLst>
                  <a:ext uri="{FF2B5EF4-FFF2-40B4-BE49-F238E27FC236}">
                    <a16:creationId xmlns:a16="http://schemas.microsoft.com/office/drawing/2014/main" id="{8DDE642B-DD9F-594F-96A3-C488EC8620DC}"/>
                  </a:ext>
                </a:extLst>
              </p:cNvPr>
              <p:cNvSpPr txBox="1">
                <a:spLocks/>
              </p:cNvSpPr>
              <p:nvPr/>
            </p:nvSpPr>
            <p:spPr>
              <a:xfrm>
                <a:off x="460243" y="4873766"/>
                <a:ext cx="878543" cy="49127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𝐼</m:t>
                          </m:r>
                        </m:e>
                        <m:sub>
                          <m:r>
                            <a:rPr lang="en-US" i="1" dirty="0" smtClean="0">
                              <a:latin typeface="Cambria Math" panose="02040503050406030204" pitchFamily="18" charset="0"/>
                            </a:rPr>
                            <m:t>2</m:t>
                          </m:r>
                        </m:sub>
                      </m:sSub>
                    </m:oMath>
                  </m:oMathPara>
                </a14:m>
                <a:endParaRPr lang="en-US" dirty="0"/>
              </a:p>
            </p:txBody>
          </p:sp>
        </mc:Choice>
        <mc:Fallback xmlns="">
          <p:sp>
            <p:nvSpPr>
              <p:cNvPr id="38" name="Content Placeholder 2">
                <a:extLst>
                  <a:ext uri="{FF2B5EF4-FFF2-40B4-BE49-F238E27FC236}">
                    <a16:creationId xmlns:a16="http://schemas.microsoft.com/office/drawing/2014/main" id="{8DDE642B-DD9F-594F-96A3-C488EC8620DC}"/>
                  </a:ext>
                </a:extLst>
              </p:cNvPr>
              <p:cNvSpPr txBox="1">
                <a:spLocks noRot="1" noChangeAspect="1" noMove="1" noResize="1" noEditPoints="1" noAdjustHandles="1" noChangeArrowheads="1" noChangeShapeType="1" noTextEdit="1"/>
              </p:cNvSpPr>
              <p:nvPr/>
            </p:nvSpPr>
            <p:spPr>
              <a:xfrm>
                <a:off x="460243" y="4873766"/>
                <a:ext cx="878543" cy="491270"/>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F3B050E5-10C6-794C-BDCC-F074D043D9DF}"/>
                  </a:ext>
                </a:extLst>
              </p:cNvPr>
              <p:cNvSpPr txBox="1"/>
              <p:nvPr/>
            </p:nvSpPr>
            <p:spPr>
              <a:xfrm>
                <a:off x="531729" y="1227639"/>
                <a:ext cx="10687050" cy="461665"/>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𝑤</m:t>
                          </m:r>
                        </m:e>
                        <m:sub>
                          <m:r>
                            <a:rPr lang="en-US" sz="2400" i="1">
                              <a:latin typeface="Cambria Math" panose="02040503050406030204" pitchFamily="18" charset="0"/>
                            </a:rPr>
                            <m:t>4</m:t>
                          </m:r>
                        </m:sub>
                      </m:sSub>
                      <m:r>
                        <a:rPr lang="en-US" sz="2400" i="1">
                          <a:latin typeface="Cambria Math" panose="02040503050406030204" pitchFamily="18" charset="0"/>
                        </a:rPr>
                        <m:t>≈0.59</m:t>
                      </m:r>
                    </m:oMath>
                  </m:oMathPara>
                </a14:m>
                <a:endParaRPr lang="en-US" sz="2400" dirty="0"/>
              </a:p>
            </p:txBody>
          </p:sp>
        </mc:Choice>
        <mc:Fallback xmlns="">
          <p:sp>
            <p:nvSpPr>
              <p:cNvPr id="5" name="TextBox 4">
                <a:extLst>
                  <a:ext uri="{FF2B5EF4-FFF2-40B4-BE49-F238E27FC236}">
                    <a16:creationId xmlns:a16="http://schemas.microsoft.com/office/drawing/2014/main" id="{F3B050E5-10C6-794C-BDCC-F074D043D9DF}"/>
                  </a:ext>
                </a:extLst>
              </p:cNvPr>
              <p:cNvSpPr txBox="1">
                <a:spLocks noRot="1" noChangeAspect="1" noMove="1" noResize="1" noEditPoints="1" noAdjustHandles="1" noChangeArrowheads="1" noChangeShapeType="1" noTextEdit="1"/>
              </p:cNvSpPr>
              <p:nvPr/>
            </p:nvSpPr>
            <p:spPr>
              <a:xfrm>
                <a:off x="531729" y="1227639"/>
                <a:ext cx="10687050" cy="461665"/>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2644A6DB-99F0-164F-9D11-5E4655BA3F62}"/>
                  </a:ext>
                </a:extLst>
              </p:cNvPr>
              <p:cNvSpPr txBox="1"/>
              <p:nvPr/>
            </p:nvSpPr>
            <p:spPr>
              <a:xfrm>
                <a:off x="2170322" y="3686558"/>
                <a:ext cx="1456232" cy="4308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200" b="0" i="1" smtClean="0">
                              <a:solidFill>
                                <a:schemeClr val="tx1"/>
                              </a:solidFill>
                              <a:latin typeface="Cambria Math" panose="02040503050406030204" pitchFamily="18" charset="0"/>
                            </a:rPr>
                          </m:ctrlPr>
                        </m:sSubPr>
                        <m:e>
                          <m:r>
                            <a:rPr lang="en-US" sz="2200" b="0" i="1" smtClean="0">
                              <a:solidFill>
                                <a:schemeClr val="tx1"/>
                              </a:solidFill>
                              <a:latin typeface="Cambria Math" panose="02040503050406030204" pitchFamily="18" charset="0"/>
                            </a:rPr>
                            <m:t>𝑤</m:t>
                          </m:r>
                        </m:e>
                        <m:sub>
                          <m:r>
                            <a:rPr lang="en-US" sz="2200" b="0" i="1" smtClean="0">
                              <a:solidFill>
                                <a:schemeClr val="tx1"/>
                              </a:solidFill>
                              <a:latin typeface="Cambria Math" panose="02040503050406030204" pitchFamily="18" charset="0"/>
                            </a:rPr>
                            <m:t>2</m:t>
                          </m:r>
                        </m:sub>
                      </m:sSub>
                      <m:r>
                        <a:rPr lang="en-US" sz="2200" b="0" i="1" smtClean="0">
                          <a:solidFill>
                            <a:schemeClr val="tx1"/>
                          </a:solidFill>
                          <a:latin typeface="Cambria Math" panose="02040503050406030204" pitchFamily="18" charset="0"/>
                        </a:rPr>
                        <m:t>=0.40</m:t>
                      </m:r>
                    </m:oMath>
                  </m:oMathPara>
                </a14:m>
                <a:endParaRPr lang="en-US" sz="2200" dirty="0"/>
              </a:p>
            </p:txBody>
          </p:sp>
        </mc:Choice>
        <mc:Fallback xmlns="">
          <p:sp>
            <p:nvSpPr>
              <p:cNvPr id="39" name="TextBox 38">
                <a:extLst>
                  <a:ext uri="{FF2B5EF4-FFF2-40B4-BE49-F238E27FC236}">
                    <a16:creationId xmlns:a16="http://schemas.microsoft.com/office/drawing/2014/main" id="{2644A6DB-99F0-164F-9D11-5E4655BA3F62}"/>
                  </a:ext>
                </a:extLst>
              </p:cNvPr>
              <p:cNvSpPr txBox="1">
                <a:spLocks noRot="1" noChangeAspect="1" noMove="1" noResize="1" noEditPoints="1" noAdjustHandles="1" noChangeArrowheads="1" noChangeShapeType="1" noTextEdit="1"/>
              </p:cNvSpPr>
              <p:nvPr/>
            </p:nvSpPr>
            <p:spPr>
              <a:xfrm>
                <a:off x="2170322" y="3686558"/>
                <a:ext cx="1456232" cy="430887"/>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3E3B7B50-ABF0-0245-BBC9-874F739BB847}"/>
                  </a:ext>
                </a:extLst>
              </p:cNvPr>
              <p:cNvSpPr txBox="1"/>
              <p:nvPr/>
            </p:nvSpPr>
            <p:spPr>
              <a:xfrm>
                <a:off x="2386565" y="4244592"/>
                <a:ext cx="1248227" cy="430887"/>
              </a:xfrm>
              <a:prstGeom prst="rect">
                <a:avLst/>
              </a:prstGeom>
              <a:noFill/>
            </p:spPr>
            <p:txBody>
              <a:bodyPr wrap="none" rtlCol="0">
                <a:spAutoFit/>
              </a:bodyPr>
              <a:lstStyle/>
              <a:p>
                <a14:m>
                  <m:oMath xmlns:m="http://schemas.openxmlformats.org/officeDocument/2006/math">
                    <m:sSub>
                      <m:sSubPr>
                        <m:ctrlPr>
                          <a:rPr lang="en-US" sz="2200" b="0" i="1" smtClean="0">
                            <a:solidFill>
                              <a:schemeClr val="tx1"/>
                            </a:solidFill>
                            <a:latin typeface="Cambria Math" panose="02040503050406030204" pitchFamily="18" charset="0"/>
                            <a:ea typeface="Cambria Math" panose="02040503050406030204" pitchFamily="18" charset="0"/>
                          </a:rPr>
                        </m:ctrlPr>
                      </m:sSubPr>
                      <m:e>
                        <m:r>
                          <a:rPr lang="en-US" sz="2200" b="0" i="1" smtClean="0">
                            <a:solidFill>
                              <a:schemeClr val="tx1"/>
                            </a:solidFill>
                            <a:latin typeface="Cambria Math" panose="02040503050406030204" pitchFamily="18" charset="0"/>
                            <a:ea typeface="Cambria Math" panose="02040503050406030204" pitchFamily="18" charset="0"/>
                          </a:rPr>
                          <m:t>𝑤</m:t>
                        </m:r>
                      </m:e>
                      <m:sub>
                        <m:r>
                          <a:rPr lang="en-US" sz="2200" b="0" i="1" smtClean="0">
                            <a:solidFill>
                              <a:schemeClr val="tx1"/>
                            </a:solidFill>
                            <a:latin typeface="Cambria Math" panose="02040503050406030204" pitchFamily="18" charset="0"/>
                            <a:ea typeface="Cambria Math" panose="02040503050406030204" pitchFamily="18" charset="0"/>
                          </a:rPr>
                          <m:t>3</m:t>
                        </m:r>
                      </m:sub>
                    </m:sSub>
                  </m:oMath>
                </a14:m>
                <a:r>
                  <a:rPr lang="en-US" sz="2200" dirty="0">
                    <a:solidFill>
                      <a:schemeClr val="tx1"/>
                    </a:solidFill>
                    <a:latin typeface="Cambria Math" panose="02040503050406030204" pitchFamily="18" charset="0"/>
                    <a:ea typeface="Cambria Math" panose="02040503050406030204" pitchFamily="18" charset="0"/>
                  </a:rPr>
                  <a:t>=0.80</a:t>
                </a:r>
                <a:endParaRPr lang="en-US" sz="2200" dirty="0">
                  <a:latin typeface="Cambria Math" panose="02040503050406030204" pitchFamily="18" charset="0"/>
                  <a:ea typeface="Cambria Math" panose="02040503050406030204" pitchFamily="18" charset="0"/>
                </a:endParaRPr>
              </a:p>
            </p:txBody>
          </p:sp>
        </mc:Choice>
        <mc:Fallback xmlns="">
          <p:sp>
            <p:nvSpPr>
              <p:cNvPr id="40" name="TextBox 39">
                <a:extLst>
                  <a:ext uri="{FF2B5EF4-FFF2-40B4-BE49-F238E27FC236}">
                    <a16:creationId xmlns:a16="http://schemas.microsoft.com/office/drawing/2014/main" id="{3E3B7B50-ABF0-0245-BBC9-874F739BB847}"/>
                  </a:ext>
                </a:extLst>
              </p:cNvPr>
              <p:cNvSpPr txBox="1">
                <a:spLocks noRot="1" noChangeAspect="1" noMove="1" noResize="1" noEditPoints="1" noAdjustHandles="1" noChangeArrowheads="1" noChangeShapeType="1" noTextEdit="1"/>
              </p:cNvSpPr>
              <p:nvPr/>
            </p:nvSpPr>
            <p:spPr>
              <a:xfrm>
                <a:off x="2386565" y="4244592"/>
                <a:ext cx="1248227" cy="430887"/>
              </a:xfrm>
              <a:prstGeom prst="rect">
                <a:avLst/>
              </a:prstGeom>
              <a:blipFill>
                <a:blip r:embed="rId13"/>
                <a:stretch>
                  <a:fillRect t="-5714" r="-5051" b="-28571"/>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3019BCD4-233D-B946-A188-285CAD19A19B}"/>
              </a:ext>
            </a:extLst>
          </p:cNvPr>
          <p:cNvSpPr txBox="1"/>
          <p:nvPr/>
        </p:nvSpPr>
        <p:spPr>
          <a:xfrm>
            <a:off x="9526565" y="4092274"/>
            <a:ext cx="1305935" cy="369332"/>
          </a:xfrm>
          <a:prstGeom prst="rect">
            <a:avLst/>
          </a:prstGeom>
          <a:noFill/>
        </p:spPr>
        <p:txBody>
          <a:bodyPr wrap="none" rtlCol="0">
            <a:spAutoFit/>
          </a:bodyPr>
          <a:lstStyle/>
          <a:p>
            <a:r>
              <a:rPr lang="en-US" dirty="0">
                <a:latin typeface="Helvetica" pitchFamily="2" charset="0"/>
              </a:rPr>
              <a:t>Target: 0.5</a:t>
            </a: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D3366970-6B92-2549-8087-A552EA490BE5}"/>
                  </a:ext>
                </a:extLst>
              </p:cNvPr>
              <p:cNvSpPr txBox="1"/>
              <p:nvPr/>
            </p:nvSpPr>
            <p:spPr>
              <a:xfrm>
                <a:off x="9123117" y="4664253"/>
                <a:ext cx="2220608"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sz="2400" b="0" i="0" smtClean="0">
                          <a:solidFill>
                            <a:schemeClr val="tx1"/>
                          </a:solidFill>
                          <a:latin typeface="Cambria Math" panose="02040503050406030204" pitchFamily="18" charset="0"/>
                        </a:rPr>
                        <m:t>Δ</m:t>
                      </m:r>
                      <m:d>
                        <m:dPr>
                          <m:ctrlPr>
                            <a:rPr lang="en-US" sz="2400" b="0" i="1" smtClean="0">
                              <a:solidFill>
                                <a:schemeClr val="tx1"/>
                              </a:solidFill>
                              <a:latin typeface="Cambria Math" panose="02040503050406030204" pitchFamily="18" charset="0"/>
                            </a:rPr>
                          </m:ctrlPr>
                        </m:dPr>
                        <m:e>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𝑂</m:t>
                              </m:r>
                            </m:e>
                            <m:sub>
                              <m:r>
                                <a:rPr lang="en-US" sz="2400" b="0" i="1" smtClean="0">
                                  <a:solidFill>
                                    <a:schemeClr val="tx1"/>
                                  </a:solidFill>
                                  <a:latin typeface="Cambria Math" panose="02040503050406030204" pitchFamily="18" charset="0"/>
                                </a:rPr>
                                <m:t>1</m:t>
                              </m:r>
                            </m:sub>
                          </m:sSub>
                        </m:e>
                      </m:d>
                      <m:r>
                        <a:rPr lang="en-US" sz="2400" b="0" i="1" smtClean="0">
                          <a:solidFill>
                            <a:schemeClr val="tx1"/>
                          </a:solidFill>
                          <a:latin typeface="Cambria Math" panose="02040503050406030204" pitchFamily="18" charset="0"/>
                        </a:rPr>
                        <m:t>≈−0.04</m:t>
                      </m:r>
                    </m:oMath>
                  </m:oMathPara>
                </a14:m>
                <a:endParaRPr lang="en-US" sz="2400" dirty="0">
                  <a:solidFill>
                    <a:schemeClr val="tx1"/>
                  </a:solidFill>
                </a:endParaRPr>
              </a:p>
            </p:txBody>
          </p:sp>
        </mc:Choice>
        <mc:Fallback xmlns="">
          <p:sp>
            <p:nvSpPr>
              <p:cNvPr id="30" name="TextBox 29">
                <a:extLst>
                  <a:ext uri="{FF2B5EF4-FFF2-40B4-BE49-F238E27FC236}">
                    <a16:creationId xmlns:a16="http://schemas.microsoft.com/office/drawing/2014/main" id="{D3366970-6B92-2549-8087-A552EA490BE5}"/>
                  </a:ext>
                </a:extLst>
              </p:cNvPr>
              <p:cNvSpPr txBox="1">
                <a:spLocks noRot="1" noChangeAspect="1" noMove="1" noResize="1" noEditPoints="1" noAdjustHandles="1" noChangeArrowheads="1" noChangeShapeType="1" noTextEdit="1"/>
              </p:cNvSpPr>
              <p:nvPr/>
            </p:nvSpPr>
            <p:spPr>
              <a:xfrm>
                <a:off x="9123117" y="4664253"/>
                <a:ext cx="2220608" cy="461665"/>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07EF3692-CBAA-9143-8F98-B69CC39827AE}"/>
                  </a:ext>
                </a:extLst>
              </p:cNvPr>
              <p:cNvSpPr txBox="1"/>
              <p:nvPr/>
            </p:nvSpPr>
            <p:spPr>
              <a:xfrm>
                <a:off x="4575529" y="2111433"/>
                <a:ext cx="2402068"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sz="2400" b="0" i="0" smtClean="0">
                          <a:solidFill>
                            <a:schemeClr val="tx1"/>
                          </a:solidFill>
                          <a:latin typeface="Cambria Math" panose="02040503050406030204" pitchFamily="18" charset="0"/>
                        </a:rPr>
                        <m:t>Δ</m:t>
                      </m:r>
                      <m:d>
                        <m:dPr>
                          <m:ctrlPr>
                            <a:rPr lang="en-US" sz="2400" b="0" i="1" smtClean="0">
                              <a:solidFill>
                                <a:schemeClr val="tx1"/>
                              </a:solidFill>
                              <a:latin typeface="Cambria Math" panose="02040503050406030204" pitchFamily="18" charset="0"/>
                            </a:rPr>
                          </m:ctrlPr>
                        </m:dPr>
                        <m:e>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𝐻</m:t>
                              </m:r>
                            </m:e>
                            <m:sub>
                              <m:r>
                                <a:rPr lang="en-US" sz="2400" b="0" i="1" smtClean="0">
                                  <a:solidFill>
                                    <a:schemeClr val="tx1"/>
                                  </a:solidFill>
                                  <a:latin typeface="Cambria Math" panose="02040503050406030204" pitchFamily="18" charset="0"/>
                                </a:rPr>
                                <m:t>1</m:t>
                              </m:r>
                            </m:sub>
                          </m:sSub>
                        </m:e>
                      </m:d>
                      <m:r>
                        <a:rPr lang="en-US" sz="2400" b="0" i="1" smtClean="0">
                          <a:solidFill>
                            <a:schemeClr val="tx1"/>
                          </a:solidFill>
                          <a:latin typeface="Cambria Math" panose="02040503050406030204" pitchFamily="18" charset="0"/>
                        </a:rPr>
                        <m:t>≈−0.002</m:t>
                      </m:r>
                    </m:oMath>
                  </m:oMathPara>
                </a14:m>
                <a:endParaRPr lang="en-US" sz="2400" dirty="0">
                  <a:solidFill>
                    <a:schemeClr val="tx1"/>
                  </a:solidFill>
                </a:endParaRPr>
              </a:p>
            </p:txBody>
          </p:sp>
        </mc:Choice>
        <mc:Fallback xmlns="">
          <p:sp>
            <p:nvSpPr>
              <p:cNvPr id="41" name="TextBox 40">
                <a:extLst>
                  <a:ext uri="{FF2B5EF4-FFF2-40B4-BE49-F238E27FC236}">
                    <a16:creationId xmlns:a16="http://schemas.microsoft.com/office/drawing/2014/main" id="{07EF3692-CBAA-9143-8F98-B69CC39827AE}"/>
                  </a:ext>
                </a:extLst>
              </p:cNvPr>
              <p:cNvSpPr txBox="1">
                <a:spLocks noRot="1" noChangeAspect="1" noMove="1" noResize="1" noEditPoints="1" noAdjustHandles="1" noChangeArrowheads="1" noChangeShapeType="1" noTextEdit="1"/>
              </p:cNvSpPr>
              <p:nvPr/>
            </p:nvSpPr>
            <p:spPr>
              <a:xfrm>
                <a:off x="4575529" y="2111433"/>
                <a:ext cx="2402068" cy="461665"/>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4B62A98F-635F-7D47-87F1-33BF1667591E}"/>
                  </a:ext>
                </a:extLst>
              </p:cNvPr>
              <p:cNvSpPr txBox="1"/>
              <p:nvPr/>
            </p:nvSpPr>
            <p:spPr>
              <a:xfrm>
                <a:off x="4346966" y="5794151"/>
                <a:ext cx="2402068"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sz="2400" b="0" i="0" smtClean="0">
                          <a:solidFill>
                            <a:schemeClr val="tx1"/>
                          </a:solidFill>
                          <a:latin typeface="Cambria Math" panose="02040503050406030204" pitchFamily="18" charset="0"/>
                        </a:rPr>
                        <m:t>Δ</m:t>
                      </m:r>
                      <m:d>
                        <m:dPr>
                          <m:ctrlPr>
                            <a:rPr lang="en-US" sz="2400" b="0" i="1" smtClean="0">
                              <a:solidFill>
                                <a:schemeClr val="tx1"/>
                              </a:solidFill>
                              <a:latin typeface="Cambria Math" panose="02040503050406030204" pitchFamily="18" charset="0"/>
                            </a:rPr>
                          </m:ctrlPr>
                        </m:dPr>
                        <m:e>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𝐻</m:t>
                              </m:r>
                            </m:e>
                            <m:sub>
                              <m:r>
                                <a:rPr lang="en-US" sz="2400" b="0" i="1" smtClean="0">
                                  <a:solidFill>
                                    <a:schemeClr val="tx1"/>
                                  </a:solidFill>
                                  <a:latin typeface="Cambria Math" panose="02040503050406030204" pitchFamily="18" charset="0"/>
                                </a:rPr>
                                <m:t>2</m:t>
                              </m:r>
                            </m:sub>
                          </m:sSub>
                        </m:e>
                      </m:d>
                      <m:r>
                        <a:rPr lang="en-US" sz="2400" b="0" i="1" smtClean="0">
                          <a:solidFill>
                            <a:schemeClr val="tx1"/>
                          </a:solidFill>
                          <a:latin typeface="Cambria Math" panose="02040503050406030204" pitchFamily="18" charset="0"/>
                        </a:rPr>
                        <m:t>≈−0.007</m:t>
                      </m:r>
                    </m:oMath>
                  </m:oMathPara>
                </a14:m>
                <a:endParaRPr lang="en-US" sz="2400" dirty="0">
                  <a:solidFill>
                    <a:schemeClr val="tx1"/>
                  </a:solidFill>
                </a:endParaRPr>
              </a:p>
            </p:txBody>
          </p:sp>
        </mc:Choice>
        <mc:Fallback xmlns="">
          <p:sp>
            <p:nvSpPr>
              <p:cNvPr id="31" name="TextBox 30">
                <a:extLst>
                  <a:ext uri="{FF2B5EF4-FFF2-40B4-BE49-F238E27FC236}">
                    <a16:creationId xmlns:a16="http://schemas.microsoft.com/office/drawing/2014/main" id="{4B62A98F-635F-7D47-87F1-33BF1667591E}"/>
                  </a:ext>
                </a:extLst>
              </p:cNvPr>
              <p:cNvSpPr txBox="1">
                <a:spLocks noRot="1" noChangeAspect="1" noMove="1" noResize="1" noEditPoints="1" noAdjustHandles="1" noChangeArrowheads="1" noChangeShapeType="1" noTextEdit="1"/>
              </p:cNvSpPr>
              <p:nvPr/>
            </p:nvSpPr>
            <p:spPr>
              <a:xfrm>
                <a:off x="4346966" y="5794151"/>
                <a:ext cx="2402068" cy="461665"/>
              </a:xfrm>
              <a:prstGeom prst="rect">
                <a:avLst/>
              </a:prstGeom>
              <a:blipFill>
                <a:blip r:embed="rId1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778386578"/>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a:xfrm>
            <a:off x="422536" y="27251"/>
            <a:ext cx="10058400" cy="1371600"/>
          </a:xfrm>
        </p:spPr>
        <p:txBody>
          <a:bodyPr/>
          <a:lstStyle/>
          <a:p>
            <a:r>
              <a:rPr lang="en-US" dirty="0">
                <a:latin typeface="Helvetica" pitchFamily="2" charset="0"/>
              </a:rPr>
              <a:t>Back Propagation Example</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p:txBody>
          <a:bodyPr>
            <a:normAutofit/>
          </a:bodyPr>
          <a:lstStyle/>
          <a:p>
            <a:endParaRPr lang="en-US" sz="2400" dirty="0">
              <a:latin typeface="Helvetica" pitchFamily="2" charset="0"/>
            </a:endParaRPr>
          </a:p>
          <a:p>
            <a:pPr marL="0" indent="0">
              <a:buNone/>
            </a:pPr>
            <a:endParaRPr lang="en-US" sz="2400" dirty="0">
              <a:latin typeface="Helvetica" pitchFamily="2" charset="0"/>
            </a:endParaRPr>
          </a:p>
        </p:txBody>
      </p:sp>
      <p:grpSp>
        <p:nvGrpSpPr>
          <p:cNvPr id="4" name="Group 3">
            <a:extLst>
              <a:ext uri="{FF2B5EF4-FFF2-40B4-BE49-F238E27FC236}">
                <a16:creationId xmlns:a16="http://schemas.microsoft.com/office/drawing/2014/main" id="{F2289EC0-BEE5-C54C-941C-D1D22C501FE9}"/>
              </a:ext>
            </a:extLst>
          </p:cNvPr>
          <p:cNvGrpSpPr/>
          <p:nvPr/>
        </p:nvGrpSpPr>
        <p:grpSpPr>
          <a:xfrm>
            <a:off x="1066799" y="2654306"/>
            <a:ext cx="8459767" cy="3092895"/>
            <a:chOff x="3375581" y="2991232"/>
            <a:chExt cx="4589912" cy="2034562"/>
          </a:xfrm>
        </p:grpSpPr>
        <p:sp>
          <p:nvSpPr>
            <p:cNvPr id="14" name="Oval 13">
              <a:extLst>
                <a:ext uri="{FF2B5EF4-FFF2-40B4-BE49-F238E27FC236}">
                  <a16:creationId xmlns:a16="http://schemas.microsoft.com/office/drawing/2014/main" id="{E74544D5-EB92-D349-B000-DF8E15FD9E07}"/>
                </a:ext>
              </a:extLst>
            </p:cNvPr>
            <p:cNvSpPr/>
            <p:nvPr/>
          </p:nvSpPr>
          <p:spPr>
            <a:xfrm>
              <a:off x="3375582" y="2991232"/>
              <a:ext cx="938637" cy="825956"/>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0.35</a:t>
              </a:r>
            </a:p>
          </p:txBody>
        </p:sp>
        <p:sp>
          <p:nvSpPr>
            <p:cNvPr id="15" name="Oval 14">
              <a:extLst>
                <a:ext uri="{FF2B5EF4-FFF2-40B4-BE49-F238E27FC236}">
                  <a16:creationId xmlns:a16="http://schemas.microsoft.com/office/drawing/2014/main" id="{F521F1DA-EC70-7F4B-9BE4-67D2FF50F7D7}"/>
                </a:ext>
              </a:extLst>
            </p:cNvPr>
            <p:cNvSpPr/>
            <p:nvPr/>
          </p:nvSpPr>
          <p:spPr>
            <a:xfrm>
              <a:off x="3375581" y="4199838"/>
              <a:ext cx="938637" cy="825956"/>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0.9</a:t>
              </a:r>
            </a:p>
          </p:txBody>
        </p:sp>
        <p:sp>
          <p:nvSpPr>
            <p:cNvPr id="16" name="Oval 15">
              <a:extLst>
                <a:ext uri="{FF2B5EF4-FFF2-40B4-BE49-F238E27FC236}">
                  <a16:creationId xmlns:a16="http://schemas.microsoft.com/office/drawing/2014/main" id="{9E2F0B38-4A5D-F14A-80F5-1268744DDA8E}"/>
                </a:ext>
              </a:extLst>
            </p:cNvPr>
            <p:cNvSpPr/>
            <p:nvPr/>
          </p:nvSpPr>
          <p:spPr>
            <a:xfrm>
              <a:off x="5285344" y="3001391"/>
              <a:ext cx="938637" cy="825956"/>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Oval 16">
              <a:extLst>
                <a:ext uri="{FF2B5EF4-FFF2-40B4-BE49-F238E27FC236}">
                  <a16:creationId xmlns:a16="http://schemas.microsoft.com/office/drawing/2014/main" id="{E0DB1823-4CEA-3A4C-B00D-9089ECD8926D}"/>
                </a:ext>
              </a:extLst>
            </p:cNvPr>
            <p:cNvSpPr/>
            <p:nvPr/>
          </p:nvSpPr>
          <p:spPr>
            <a:xfrm>
              <a:off x="5285344" y="4199838"/>
              <a:ext cx="938637" cy="825956"/>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a:extLst>
                <a:ext uri="{FF2B5EF4-FFF2-40B4-BE49-F238E27FC236}">
                  <a16:creationId xmlns:a16="http://schemas.microsoft.com/office/drawing/2014/main" id="{212D0EF4-CDAF-3E48-9762-96B3A0BFDBFE}"/>
                </a:ext>
              </a:extLst>
            </p:cNvPr>
            <p:cNvSpPr/>
            <p:nvPr/>
          </p:nvSpPr>
          <p:spPr>
            <a:xfrm>
              <a:off x="7026856" y="3613735"/>
              <a:ext cx="938637" cy="825956"/>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cxnSp>
          <p:nvCxnSpPr>
            <p:cNvPr id="19" name="Straight Arrow Connector 18">
              <a:extLst>
                <a:ext uri="{FF2B5EF4-FFF2-40B4-BE49-F238E27FC236}">
                  <a16:creationId xmlns:a16="http://schemas.microsoft.com/office/drawing/2014/main" id="{904FB72E-F32B-4C40-B12A-58ED7C24BC10}"/>
                </a:ext>
              </a:extLst>
            </p:cNvPr>
            <p:cNvCxnSpPr>
              <a:stCxn id="14" idx="6"/>
              <a:endCxn id="16" idx="2"/>
            </p:cNvCxnSpPr>
            <p:nvPr/>
          </p:nvCxnSpPr>
          <p:spPr>
            <a:xfrm>
              <a:off x="4314219" y="3404210"/>
              <a:ext cx="971125" cy="10159"/>
            </a:xfrm>
            <a:prstGeom prst="straightConnector1">
              <a:avLst/>
            </a:prstGeom>
            <a:solidFill>
              <a:srgbClr val="FF0000"/>
            </a:solidFill>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0EAAED42-6560-7A4C-A1DB-DC39FB8DC617}"/>
                </a:ext>
              </a:extLst>
            </p:cNvPr>
            <p:cNvCxnSpPr/>
            <p:nvPr/>
          </p:nvCxnSpPr>
          <p:spPr>
            <a:xfrm>
              <a:off x="4314219" y="4619991"/>
              <a:ext cx="971125" cy="10159"/>
            </a:xfrm>
            <a:prstGeom prst="straightConnector1">
              <a:avLst/>
            </a:prstGeom>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5DD30C84-2C74-EC49-87EE-7653B34BD18B}"/>
                </a:ext>
              </a:extLst>
            </p:cNvPr>
            <p:cNvCxnSpPr>
              <a:cxnSpLocks/>
              <a:endCxn id="18" idx="2"/>
            </p:cNvCxnSpPr>
            <p:nvPr/>
          </p:nvCxnSpPr>
          <p:spPr>
            <a:xfrm>
              <a:off x="6223981" y="3442259"/>
              <a:ext cx="802875" cy="584454"/>
            </a:xfrm>
            <a:prstGeom prst="straightConnector1">
              <a:avLst/>
            </a:prstGeom>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FF3F8198-7A53-2A45-B950-88C6270E9670}"/>
                </a:ext>
              </a:extLst>
            </p:cNvPr>
            <p:cNvCxnSpPr>
              <a:cxnSpLocks/>
              <a:endCxn id="18" idx="2"/>
            </p:cNvCxnSpPr>
            <p:nvPr/>
          </p:nvCxnSpPr>
          <p:spPr>
            <a:xfrm flipV="1">
              <a:off x="6223981" y="4026713"/>
              <a:ext cx="802875" cy="588198"/>
            </a:xfrm>
            <a:prstGeom prst="straightConnector1">
              <a:avLst/>
            </a:prstGeom>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25B65946-CE70-9244-905F-BFE49F6C6ABD}"/>
                </a:ext>
              </a:extLst>
            </p:cNvPr>
            <p:cNvCxnSpPr>
              <a:cxnSpLocks/>
              <a:stCxn id="14" idx="6"/>
              <a:endCxn id="17" idx="1"/>
            </p:cNvCxnSpPr>
            <p:nvPr/>
          </p:nvCxnSpPr>
          <p:spPr>
            <a:xfrm>
              <a:off x="4314219" y="3404210"/>
              <a:ext cx="1108585" cy="916586"/>
            </a:xfrm>
            <a:prstGeom prst="straightConnector1">
              <a:avLst/>
            </a:prstGeom>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51F8FD80-36AF-EE45-976A-709D04550509}"/>
                </a:ext>
              </a:extLst>
            </p:cNvPr>
            <p:cNvCxnSpPr>
              <a:cxnSpLocks/>
              <a:stCxn id="15" idx="6"/>
              <a:endCxn id="16" idx="3"/>
            </p:cNvCxnSpPr>
            <p:nvPr/>
          </p:nvCxnSpPr>
          <p:spPr>
            <a:xfrm flipV="1">
              <a:off x="4314218" y="3706389"/>
              <a:ext cx="1108586" cy="906427"/>
            </a:xfrm>
            <a:prstGeom prst="straightConnector1">
              <a:avLst/>
            </a:prstGeom>
            <a:solidFill>
              <a:srgbClr val="FF0000"/>
            </a:solidFill>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BB0733E6-4BD7-8F4A-9505-E48C6EE57679}"/>
                  </a:ext>
                </a:extLst>
              </p:cNvPr>
              <p:cNvSpPr txBox="1"/>
              <p:nvPr/>
            </p:nvSpPr>
            <p:spPr>
              <a:xfrm>
                <a:off x="3000051" y="2772304"/>
                <a:ext cx="1449692" cy="4308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𝑤</m:t>
                          </m:r>
                        </m:e>
                        <m:sub>
                          <m:r>
                            <a:rPr lang="en-US" sz="2200" b="0" i="1" smtClean="0">
                              <a:latin typeface="Cambria Math" panose="02040503050406030204" pitchFamily="18" charset="0"/>
                            </a:rPr>
                            <m:t>1</m:t>
                          </m:r>
                        </m:sub>
                      </m:sSub>
                      <m:r>
                        <a:rPr lang="en-US" sz="2200" b="0" i="1" smtClean="0">
                          <a:latin typeface="Cambria Math" panose="02040503050406030204" pitchFamily="18" charset="0"/>
                        </a:rPr>
                        <m:t>=</m:t>
                      </m:r>
                      <m:r>
                        <a:rPr lang="en-US" sz="2200" b="0" i="1" smtClean="0">
                          <a:solidFill>
                            <a:schemeClr val="tx1"/>
                          </a:solidFill>
                          <a:latin typeface="Cambria Math" panose="02040503050406030204" pitchFamily="18" charset="0"/>
                        </a:rPr>
                        <m:t>0.10</m:t>
                      </m:r>
                    </m:oMath>
                  </m:oMathPara>
                </a14:m>
                <a:endParaRPr lang="en-US" sz="2200" dirty="0"/>
              </a:p>
            </p:txBody>
          </p:sp>
        </mc:Choice>
        <mc:Fallback xmlns="">
          <p:sp>
            <p:nvSpPr>
              <p:cNvPr id="28" name="TextBox 27">
                <a:extLst>
                  <a:ext uri="{FF2B5EF4-FFF2-40B4-BE49-F238E27FC236}">
                    <a16:creationId xmlns:a16="http://schemas.microsoft.com/office/drawing/2014/main" id="{BB0733E6-4BD7-8F4A-9505-E48C6EE57679}"/>
                  </a:ext>
                </a:extLst>
              </p:cNvPr>
              <p:cNvSpPr txBox="1">
                <a:spLocks noRot="1" noChangeAspect="1" noMove="1" noResize="1" noEditPoints="1" noAdjustHandles="1" noChangeArrowheads="1" noChangeShapeType="1" noTextEdit="1"/>
              </p:cNvSpPr>
              <p:nvPr/>
            </p:nvSpPr>
            <p:spPr>
              <a:xfrm>
                <a:off x="3000051" y="2772304"/>
                <a:ext cx="1449692" cy="430887"/>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26C39DDA-A519-4D4F-A47D-D40ADAB1EF70}"/>
                  </a:ext>
                </a:extLst>
              </p:cNvPr>
              <p:cNvSpPr txBox="1"/>
              <p:nvPr/>
            </p:nvSpPr>
            <p:spPr>
              <a:xfrm>
                <a:off x="2988090" y="5125918"/>
                <a:ext cx="1239698" cy="430887"/>
              </a:xfrm>
              <a:prstGeom prst="rect">
                <a:avLst/>
              </a:prstGeom>
              <a:noFill/>
            </p:spPr>
            <p:txBody>
              <a:bodyPr wrap="none" rtlCol="0">
                <a:spAutoFit/>
              </a:bodyPr>
              <a:lstStyle/>
              <a:p>
                <a14:m>
                  <m:oMath xmlns:m="http://schemas.openxmlformats.org/officeDocument/2006/math">
                    <m:sSub>
                      <m:sSubPr>
                        <m:ctrlPr>
                          <a:rPr lang="en-US" sz="2200" b="0" i="1" smtClean="0">
                            <a:solidFill>
                              <a:schemeClr val="tx1"/>
                            </a:solidFill>
                            <a:latin typeface="Cambria Math" panose="02040503050406030204" pitchFamily="18" charset="0"/>
                            <a:ea typeface="Cambria Math" panose="02040503050406030204" pitchFamily="18" charset="0"/>
                          </a:rPr>
                        </m:ctrlPr>
                      </m:sSubPr>
                      <m:e>
                        <m:r>
                          <a:rPr lang="en-US" sz="2200" b="0" i="1" smtClean="0">
                            <a:solidFill>
                              <a:schemeClr val="tx1"/>
                            </a:solidFill>
                            <a:latin typeface="Cambria Math" panose="02040503050406030204" pitchFamily="18" charset="0"/>
                            <a:ea typeface="Cambria Math" panose="02040503050406030204" pitchFamily="18" charset="0"/>
                          </a:rPr>
                          <m:t>𝑤</m:t>
                        </m:r>
                      </m:e>
                      <m:sub>
                        <m:r>
                          <a:rPr lang="en-US" sz="2200" b="0" i="1" smtClean="0">
                            <a:solidFill>
                              <a:schemeClr val="tx1"/>
                            </a:solidFill>
                            <a:latin typeface="Cambria Math" panose="02040503050406030204" pitchFamily="18" charset="0"/>
                            <a:ea typeface="Cambria Math" panose="02040503050406030204" pitchFamily="18" charset="0"/>
                          </a:rPr>
                          <m:t>4</m:t>
                        </m:r>
                      </m:sub>
                    </m:sSub>
                  </m:oMath>
                </a14:m>
                <a:r>
                  <a:rPr lang="en-US" sz="2200" dirty="0">
                    <a:solidFill>
                      <a:schemeClr val="tx1"/>
                    </a:solidFill>
                    <a:latin typeface="Cambria Math" panose="02040503050406030204" pitchFamily="18" charset="0"/>
                    <a:ea typeface="Cambria Math" panose="02040503050406030204" pitchFamily="18" charset="0"/>
                  </a:rPr>
                  <a:t>=0.59</a:t>
                </a:r>
                <a:endParaRPr lang="en-US" sz="2200" dirty="0">
                  <a:latin typeface="Cambria Math" panose="02040503050406030204" pitchFamily="18" charset="0"/>
                  <a:ea typeface="Cambria Math" panose="02040503050406030204" pitchFamily="18" charset="0"/>
                </a:endParaRPr>
              </a:p>
            </p:txBody>
          </p:sp>
        </mc:Choice>
        <mc:Fallback xmlns="">
          <p:sp>
            <p:nvSpPr>
              <p:cNvPr id="29" name="TextBox 28">
                <a:extLst>
                  <a:ext uri="{FF2B5EF4-FFF2-40B4-BE49-F238E27FC236}">
                    <a16:creationId xmlns:a16="http://schemas.microsoft.com/office/drawing/2014/main" id="{26C39DDA-A519-4D4F-A47D-D40ADAB1EF70}"/>
                  </a:ext>
                </a:extLst>
              </p:cNvPr>
              <p:cNvSpPr txBox="1">
                <a:spLocks noRot="1" noChangeAspect="1" noMove="1" noResize="1" noEditPoints="1" noAdjustHandles="1" noChangeArrowheads="1" noChangeShapeType="1" noTextEdit="1"/>
              </p:cNvSpPr>
              <p:nvPr/>
            </p:nvSpPr>
            <p:spPr>
              <a:xfrm>
                <a:off x="2988090" y="5125918"/>
                <a:ext cx="1239698" cy="430887"/>
              </a:xfrm>
              <a:prstGeom prst="rect">
                <a:avLst/>
              </a:prstGeom>
              <a:blipFill>
                <a:blip r:embed="rId3"/>
                <a:stretch>
                  <a:fillRect t="-8571" r="-4040" b="-25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37663B59-496B-7949-B018-1E24CA72E070}"/>
                  </a:ext>
                </a:extLst>
              </p:cNvPr>
              <p:cNvSpPr txBox="1"/>
              <p:nvPr/>
            </p:nvSpPr>
            <p:spPr>
              <a:xfrm>
                <a:off x="6698499" y="3201761"/>
                <a:ext cx="1373261" cy="430887"/>
              </a:xfrm>
              <a:prstGeom prst="rect">
                <a:avLst/>
              </a:prstGeom>
              <a:noFill/>
            </p:spPr>
            <p:txBody>
              <a:bodyPr wrap="none" rtlCol="0">
                <a:spAutoFit/>
              </a:bodyPr>
              <a:lstStyle/>
              <a:p>
                <a14:m>
                  <m:oMath xmlns:m="http://schemas.openxmlformats.org/officeDocument/2006/math">
                    <m:sSub>
                      <m:sSubPr>
                        <m:ctrlPr>
                          <a:rPr lang="en-US" sz="2200" b="0" i="1" smtClean="0">
                            <a:latin typeface="Cambria Math" panose="02040503050406030204" pitchFamily="18" charset="0"/>
                            <a:ea typeface="Cambria Math" panose="02040503050406030204" pitchFamily="18" charset="0"/>
                          </a:rPr>
                        </m:ctrlPr>
                      </m:sSubPr>
                      <m:e>
                        <m:r>
                          <a:rPr lang="en-US" sz="2200" b="0" i="1" smtClean="0">
                            <a:latin typeface="Cambria Math" panose="02040503050406030204" pitchFamily="18" charset="0"/>
                            <a:ea typeface="Cambria Math" panose="02040503050406030204" pitchFamily="18" charset="0"/>
                          </a:rPr>
                          <m:t>𝑤</m:t>
                        </m:r>
                      </m:e>
                      <m:sub>
                        <m:r>
                          <a:rPr lang="en-US" sz="2200" b="0" i="1" smtClean="0">
                            <a:latin typeface="Cambria Math" panose="02040503050406030204" pitchFamily="18" charset="0"/>
                            <a:ea typeface="Cambria Math" panose="02040503050406030204" pitchFamily="18" charset="0"/>
                          </a:rPr>
                          <m:t>5</m:t>
                        </m:r>
                      </m:sub>
                    </m:sSub>
                  </m:oMath>
                </a14:m>
                <a:r>
                  <a:rPr lang="en-US" sz="2200" dirty="0">
                    <a:latin typeface="Cambria Math" panose="02040503050406030204" pitchFamily="18" charset="0"/>
                    <a:ea typeface="Cambria Math" panose="02040503050406030204" pitchFamily="18" charset="0"/>
                  </a:rPr>
                  <a:t> = 0.27</a:t>
                </a:r>
              </a:p>
            </p:txBody>
          </p:sp>
        </mc:Choice>
        <mc:Fallback xmlns="">
          <p:sp>
            <p:nvSpPr>
              <p:cNvPr id="32" name="TextBox 31">
                <a:extLst>
                  <a:ext uri="{FF2B5EF4-FFF2-40B4-BE49-F238E27FC236}">
                    <a16:creationId xmlns:a16="http://schemas.microsoft.com/office/drawing/2014/main" id="{37663B59-496B-7949-B018-1E24CA72E070}"/>
                  </a:ext>
                </a:extLst>
              </p:cNvPr>
              <p:cNvSpPr txBox="1">
                <a:spLocks noRot="1" noChangeAspect="1" noMove="1" noResize="1" noEditPoints="1" noAdjustHandles="1" noChangeArrowheads="1" noChangeShapeType="1" noTextEdit="1"/>
              </p:cNvSpPr>
              <p:nvPr/>
            </p:nvSpPr>
            <p:spPr>
              <a:xfrm>
                <a:off x="6698499" y="3201761"/>
                <a:ext cx="1373261" cy="430887"/>
              </a:xfrm>
              <a:prstGeom prst="rect">
                <a:avLst/>
              </a:prstGeom>
              <a:blipFill>
                <a:blip r:embed="rId4"/>
                <a:stretch>
                  <a:fillRect t="-8824" r="-3636" b="-2941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C68DF134-F471-7946-A598-A6E86653C083}"/>
                  </a:ext>
                </a:extLst>
              </p:cNvPr>
              <p:cNvSpPr txBox="1"/>
              <p:nvPr/>
            </p:nvSpPr>
            <p:spPr>
              <a:xfrm>
                <a:off x="6698499" y="4778776"/>
                <a:ext cx="1456232" cy="4308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𝑤</m:t>
                          </m:r>
                        </m:e>
                        <m:sub>
                          <m:r>
                            <a:rPr lang="en-US" sz="2200" b="0" i="1" smtClean="0">
                              <a:latin typeface="Cambria Math" panose="02040503050406030204" pitchFamily="18" charset="0"/>
                            </a:rPr>
                            <m:t>6</m:t>
                          </m:r>
                        </m:sub>
                      </m:sSub>
                      <m:r>
                        <a:rPr lang="en-US" sz="2200" b="0" i="1" smtClean="0">
                          <a:latin typeface="Cambria Math" panose="02040503050406030204" pitchFamily="18" charset="0"/>
                        </a:rPr>
                        <m:t>=</m:t>
                      </m:r>
                      <m:r>
                        <a:rPr lang="en-US" sz="2200" b="0" i="1" smtClean="0">
                          <a:solidFill>
                            <a:schemeClr val="tx1"/>
                          </a:solidFill>
                          <a:latin typeface="Cambria Math" panose="02040503050406030204" pitchFamily="18" charset="0"/>
                        </a:rPr>
                        <m:t>0.87</m:t>
                      </m:r>
                    </m:oMath>
                  </m:oMathPara>
                </a14:m>
                <a:endParaRPr lang="en-US" sz="2200" dirty="0"/>
              </a:p>
            </p:txBody>
          </p:sp>
        </mc:Choice>
        <mc:Fallback xmlns="">
          <p:sp>
            <p:nvSpPr>
              <p:cNvPr id="33" name="TextBox 32">
                <a:extLst>
                  <a:ext uri="{FF2B5EF4-FFF2-40B4-BE49-F238E27FC236}">
                    <a16:creationId xmlns:a16="http://schemas.microsoft.com/office/drawing/2014/main" id="{C68DF134-F471-7946-A598-A6E86653C083}"/>
                  </a:ext>
                </a:extLst>
              </p:cNvPr>
              <p:cNvSpPr txBox="1">
                <a:spLocks noRot="1" noChangeAspect="1" noMove="1" noResize="1" noEditPoints="1" noAdjustHandles="1" noChangeArrowheads="1" noChangeShapeType="1" noTextEdit="1"/>
              </p:cNvSpPr>
              <p:nvPr/>
            </p:nvSpPr>
            <p:spPr>
              <a:xfrm>
                <a:off x="6698499" y="4778776"/>
                <a:ext cx="1456232" cy="430887"/>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Content Placeholder 2">
                <a:extLst>
                  <a:ext uri="{FF2B5EF4-FFF2-40B4-BE49-F238E27FC236}">
                    <a16:creationId xmlns:a16="http://schemas.microsoft.com/office/drawing/2014/main" id="{9EDBD7F6-A329-774F-8090-73CBB6B6EE1A}"/>
                  </a:ext>
                </a:extLst>
              </p:cNvPr>
              <p:cNvSpPr txBox="1">
                <a:spLocks/>
              </p:cNvSpPr>
              <p:nvPr/>
            </p:nvSpPr>
            <p:spPr>
              <a:xfrm>
                <a:off x="5953987" y="2513578"/>
                <a:ext cx="878543" cy="49127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b="0" i="1" dirty="0" smtClean="0">
                              <a:solidFill>
                                <a:schemeClr val="tx1"/>
                              </a:solidFill>
                              <a:latin typeface="Cambria Math" panose="02040503050406030204" pitchFamily="18" charset="0"/>
                            </a:rPr>
                          </m:ctrlPr>
                        </m:sSubPr>
                        <m:e>
                          <m:r>
                            <a:rPr lang="en-US" i="1" dirty="0" smtClean="0">
                              <a:solidFill>
                                <a:schemeClr val="tx1"/>
                              </a:solidFill>
                              <a:latin typeface="Cambria Math" panose="02040503050406030204" pitchFamily="18" charset="0"/>
                            </a:rPr>
                            <m:t>𝐻</m:t>
                          </m:r>
                        </m:e>
                        <m:sub>
                          <m:r>
                            <a:rPr lang="en-US" i="1" dirty="0" smtClean="0">
                              <a:solidFill>
                                <a:schemeClr val="tx1"/>
                              </a:solidFill>
                              <a:latin typeface="Cambria Math" panose="02040503050406030204" pitchFamily="18" charset="0"/>
                            </a:rPr>
                            <m:t>1</m:t>
                          </m:r>
                        </m:sub>
                      </m:sSub>
                    </m:oMath>
                  </m:oMathPara>
                </a14:m>
                <a:endParaRPr lang="en-US" dirty="0"/>
              </a:p>
            </p:txBody>
          </p:sp>
        </mc:Choice>
        <mc:Fallback xmlns="">
          <p:sp>
            <p:nvSpPr>
              <p:cNvPr id="34" name="Content Placeholder 2">
                <a:extLst>
                  <a:ext uri="{FF2B5EF4-FFF2-40B4-BE49-F238E27FC236}">
                    <a16:creationId xmlns:a16="http://schemas.microsoft.com/office/drawing/2014/main" id="{9EDBD7F6-A329-774F-8090-73CBB6B6EE1A}"/>
                  </a:ext>
                </a:extLst>
              </p:cNvPr>
              <p:cNvSpPr txBox="1">
                <a:spLocks noRot="1" noChangeAspect="1" noMove="1" noResize="1" noEditPoints="1" noAdjustHandles="1" noChangeArrowheads="1" noChangeShapeType="1" noTextEdit="1"/>
              </p:cNvSpPr>
              <p:nvPr/>
            </p:nvSpPr>
            <p:spPr>
              <a:xfrm>
                <a:off x="5953987" y="2513578"/>
                <a:ext cx="878543" cy="491270"/>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Content Placeholder 2">
                <a:extLst>
                  <a:ext uri="{FF2B5EF4-FFF2-40B4-BE49-F238E27FC236}">
                    <a16:creationId xmlns:a16="http://schemas.microsoft.com/office/drawing/2014/main" id="{9D8CC347-2FA3-E24F-9CB3-9A70A2102FC0}"/>
                  </a:ext>
                </a:extLst>
              </p:cNvPr>
              <p:cNvSpPr txBox="1">
                <a:spLocks/>
              </p:cNvSpPr>
              <p:nvPr/>
            </p:nvSpPr>
            <p:spPr>
              <a:xfrm>
                <a:off x="5875254" y="4260448"/>
                <a:ext cx="878543" cy="49127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b="0" i="1" dirty="0" smtClean="0">
                              <a:solidFill>
                                <a:schemeClr val="tx1"/>
                              </a:solidFill>
                              <a:latin typeface="Cambria Math" panose="02040503050406030204" pitchFamily="18" charset="0"/>
                            </a:rPr>
                          </m:ctrlPr>
                        </m:sSubPr>
                        <m:e>
                          <m:r>
                            <a:rPr lang="en-US" i="1" dirty="0" smtClean="0">
                              <a:solidFill>
                                <a:schemeClr val="tx1"/>
                              </a:solidFill>
                              <a:latin typeface="Cambria Math" panose="02040503050406030204" pitchFamily="18" charset="0"/>
                            </a:rPr>
                            <m:t>𝐻</m:t>
                          </m:r>
                        </m:e>
                        <m:sub>
                          <m:r>
                            <a:rPr lang="en-US" b="0" i="1" dirty="0" smtClean="0">
                              <a:solidFill>
                                <a:schemeClr val="tx1"/>
                              </a:solidFill>
                              <a:latin typeface="Cambria Math" panose="02040503050406030204" pitchFamily="18" charset="0"/>
                            </a:rPr>
                            <m:t>2</m:t>
                          </m:r>
                        </m:sub>
                      </m:sSub>
                    </m:oMath>
                  </m:oMathPara>
                </a14:m>
                <a:endParaRPr lang="en-US" dirty="0"/>
              </a:p>
            </p:txBody>
          </p:sp>
        </mc:Choice>
        <mc:Fallback xmlns="">
          <p:sp>
            <p:nvSpPr>
              <p:cNvPr id="35" name="Content Placeholder 2">
                <a:extLst>
                  <a:ext uri="{FF2B5EF4-FFF2-40B4-BE49-F238E27FC236}">
                    <a16:creationId xmlns:a16="http://schemas.microsoft.com/office/drawing/2014/main" id="{9D8CC347-2FA3-E24F-9CB3-9A70A2102FC0}"/>
                  </a:ext>
                </a:extLst>
              </p:cNvPr>
              <p:cNvSpPr txBox="1">
                <a:spLocks noRot="1" noChangeAspect="1" noMove="1" noResize="1" noEditPoints="1" noAdjustHandles="1" noChangeArrowheads="1" noChangeShapeType="1" noTextEdit="1"/>
              </p:cNvSpPr>
              <p:nvPr/>
            </p:nvSpPr>
            <p:spPr>
              <a:xfrm>
                <a:off x="5875254" y="4260448"/>
                <a:ext cx="878543" cy="491270"/>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Content Placeholder 2">
                <a:extLst>
                  <a:ext uri="{FF2B5EF4-FFF2-40B4-BE49-F238E27FC236}">
                    <a16:creationId xmlns:a16="http://schemas.microsoft.com/office/drawing/2014/main" id="{A3511906-2F34-2B4E-898C-BF187B86B7A7}"/>
                  </a:ext>
                </a:extLst>
              </p:cNvPr>
              <p:cNvSpPr txBox="1">
                <a:spLocks/>
              </p:cNvSpPr>
              <p:nvPr/>
            </p:nvSpPr>
            <p:spPr>
              <a:xfrm>
                <a:off x="9087294" y="3314198"/>
                <a:ext cx="878543" cy="49127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b="0" i="1" dirty="0" smtClean="0">
                              <a:solidFill>
                                <a:schemeClr val="tx1"/>
                              </a:solidFill>
                              <a:latin typeface="Cambria Math" panose="02040503050406030204" pitchFamily="18" charset="0"/>
                            </a:rPr>
                          </m:ctrlPr>
                        </m:sSubPr>
                        <m:e>
                          <m:r>
                            <a:rPr lang="en-US" b="0" i="1" dirty="0" smtClean="0">
                              <a:solidFill>
                                <a:schemeClr val="tx1"/>
                              </a:solidFill>
                              <a:latin typeface="Cambria Math" panose="02040503050406030204" pitchFamily="18" charset="0"/>
                            </a:rPr>
                            <m:t>𝑂</m:t>
                          </m:r>
                        </m:e>
                        <m:sub>
                          <m:r>
                            <a:rPr lang="en-US" i="1" dirty="0" smtClean="0">
                              <a:solidFill>
                                <a:schemeClr val="tx1"/>
                              </a:solidFill>
                              <a:latin typeface="Cambria Math" panose="02040503050406030204" pitchFamily="18" charset="0"/>
                            </a:rPr>
                            <m:t>1</m:t>
                          </m:r>
                        </m:sub>
                      </m:sSub>
                    </m:oMath>
                  </m:oMathPara>
                </a14:m>
                <a:endParaRPr lang="en-US" dirty="0"/>
              </a:p>
            </p:txBody>
          </p:sp>
        </mc:Choice>
        <mc:Fallback xmlns="">
          <p:sp>
            <p:nvSpPr>
              <p:cNvPr id="36" name="Content Placeholder 2">
                <a:extLst>
                  <a:ext uri="{FF2B5EF4-FFF2-40B4-BE49-F238E27FC236}">
                    <a16:creationId xmlns:a16="http://schemas.microsoft.com/office/drawing/2014/main" id="{A3511906-2F34-2B4E-898C-BF187B86B7A7}"/>
                  </a:ext>
                </a:extLst>
              </p:cNvPr>
              <p:cNvSpPr txBox="1">
                <a:spLocks noRot="1" noChangeAspect="1" noMove="1" noResize="1" noEditPoints="1" noAdjustHandles="1" noChangeArrowheads="1" noChangeShapeType="1" noTextEdit="1"/>
              </p:cNvSpPr>
              <p:nvPr/>
            </p:nvSpPr>
            <p:spPr>
              <a:xfrm>
                <a:off x="9087294" y="3314198"/>
                <a:ext cx="878543" cy="491270"/>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Content Placeholder 2">
                <a:extLst>
                  <a:ext uri="{FF2B5EF4-FFF2-40B4-BE49-F238E27FC236}">
                    <a16:creationId xmlns:a16="http://schemas.microsoft.com/office/drawing/2014/main" id="{E6FE47F3-203E-1C4C-BBDE-FEE31023C960}"/>
                  </a:ext>
                </a:extLst>
              </p:cNvPr>
              <p:cNvSpPr txBox="1">
                <a:spLocks/>
              </p:cNvSpPr>
              <p:nvPr/>
            </p:nvSpPr>
            <p:spPr>
              <a:xfrm>
                <a:off x="460243" y="2972616"/>
                <a:ext cx="878543" cy="49127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𝐼</m:t>
                          </m:r>
                        </m:e>
                        <m:sub>
                          <m:r>
                            <a:rPr lang="en-US" i="1" dirty="0" smtClean="0">
                              <a:latin typeface="Cambria Math" panose="02040503050406030204" pitchFamily="18" charset="0"/>
                            </a:rPr>
                            <m:t>1</m:t>
                          </m:r>
                        </m:sub>
                      </m:sSub>
                    </m:oMath>
                  </m:oMathPara>
                </a14:m>
                <a:endParaRPr lang="en-US" dirty="0"/>
              </a:p>
            </p:txBody>
          </p:sp>
        </mc:Choice>
        <mc:Fallback xmlns="">
          <p:sp>
            <p:nvSpPr>
              <p:cNvPr id="37" name="Content Placeholder 2">
                <a:extLst>
                  <a:ext uri="{FF2B5EF4-FFF2-40B4-BE49-F238E27FC236}">
                    <a16:creationId xmlns:a16="http://schemas.microsoft.com/office/drawing/2014/main" id="{E6FE47F3-203E-1C4C-BBDE-FEE31023C960}"/>
                  </a:ext>
                </a:extLst>
              </p:cNvPr>
              <p:cNvSpPr txBox="1">
                <a:spLocks noRot="1" noChangeAspect="1" noMove="1" noResize="1" noEditPoints="1" noAdjustHandles="1" noChangeArrowheads="1" noChangeShapeType="1" noTextEdit="1"/>
              </p:cNvSpPr>
              <p:nvPr/>
            </p:nvSpPr>
            <p:spPr>
              <a:xfrm>
                <a:off x="460243" y="2972616"/>
                <a:ext cx="878543" cy="491270"/>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Content Placeholder 2">
                <a:extLst>
                  <a:ext uri="{FF2B5EF4-FFF2-40B4-BE49-F238E27FC236}">
                    <a16:creationId xmlns:a16="http://schemas.microsoft.com/office/drawing/2014/main" id="{8DDE642B-DD9F-594F-96A3-C488EC8620DC}"/>
                  </a:ext>
                </a:extLst>
              </p:cNvPr>
              <p:cNvSpPr txBox="1">
                <a:spLocks/>
              </p:cNvSpPr>
              <p:nvPr/>
            </p:nvSpPr>
            <p:spPr>
              <a:xfrm>
                <a:off x="460243" y="4873766"/>
                <a:ext cx="878543" cy="49127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𝐼</m:t>
                          </m:r>
                        </m:e>
                        <m:sub>
                          <m:r>
                            <a:rPr lang="en-US" i="1" dirty="0" smtClean="0">
                              <a:latin typeface="Cambria Math" panose="02040503050406030204" pitchFamily="18" charset="0"/>
                            </a:rPr>
                            <m:t>2</m:t>
                          </m:r>
                        </m:sub>
                      </m:sSub>
                    </m:oMath>
                  </m:oMathPara>
                </a14:m>
                <a:endParaRPr lang="en-US" dirty="0"/>
              </a:p>
            </p:txBody>
          </p:sp>
        </mc:Choice>
        <mc:Fallback xmlns="">
          <p:sp>
            <p:nvSpPr>
              <p:cNvPr id="38" name="Content Placeholder 2">
                <a:extLst>
                  <a:ext uri="{FF2B5EF4-FFF2-40B4-BE49-F238E27FC236}">
                    <a16:creationId xmlns:a16="http://schemas.microsoft.com/office/drawing/2014/main" id="{8DDE642B-DD9F-594F-96A3-C488EC8620DC}"/>
                  </a:ext>
                </a:extLst>
              </p:cNvPr>
              <p:cNvSpPr txBox="1">
                <a:spLocks noRot="1" noChangeAspect="1" noMove="1" noResize="1" noEditPoints="1" noAdjustHandles="1" noChangeArrowheads="1" noChangeShapeType="1" noTextEdit="1"/>
              </p:cNvSpPr>
              <p:nvPr/>
            </p:nvSpPr>
            <p:spPr>
              <a:xfrm>
                <a:off x="460243" y="4873766"/>
                <a:ext cx="878543" cy="491270"/>
              </a:xfrm>
              <a:prstGeom prst="rect">
                <a:avLst/>
              </a:prstGeom>
              <a:blipFill>
                <a:blip r:embed="rId10"/>
                <a:stretch>
                  <a:fillRect/>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F3B050E5-10C6-794C-BDCC-F074D043D9DF}"/>
              </a:ext>
            </a:extLst>
          </p:cNvPr>
          <p:cNvSpPr txBox="1"/>
          <p:nvPr/>
        </p:nvSpPr>
        <p:spPr>
          <a:xfrm>
            <a:off x="531729" y="1227639"/>
            <a:ext cx="10687050" cy="830997"/>
          </a:xfrm>
          <a:prstGeom prst="rect">
            <a:avLst/>
          </a:prstGeom>
          <a:noFill/>
        </p:spPr>
        <p:txBody>
          <a:bodyPr wrap="square" rtlCol="0">
            <a:spAutoFit/>
          </a:bodyPr>
          <a:lstStyle/>
          <a:p>
            <a:r>
              <a:rPr lang="en-US" sz="2400" dirty="0">
                <a:latin typeface="Helvetica" pitchFamily="2" charset="0"/>
              </a:rPr>
              <a:t>We did it! We updated the edges! We completed an iteration of back propagation.</a:t>
            </a:r>
          </a:p>
        </p:txBody>
      </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2644A6DB-99F0-164F-9D11-5E4655BA3F62}"/>
                  </a:ext>
                </a:extLst>
              </p:cNvPr>
              <p:cNvSpPr txBox="1"/>
              <p:nvPr/>
            </p:nvSpPr>
            <p:spPr>
              <a:xfrm>
                <a:off x="2170322" y="3686558"/>
                <a:ext cx="1456232" cy="4308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200" b="0" i="1" smtClean="0">
                              <a:solidFill>
                                <a:schemeClr val="tx1"/>
                              </a:solidFill>
                              <a:latin typeface="Cambria Math" panose="02040503050406030204" pitchFamily="18" charset="0"/>
                            </a:rPr>
                          </m:ctrlPr>
                        </m:sSubPr>
                        <m:e>
                          <m:r>
                            <a:rPr lang="en-US" sz="2200" b="0" i="1" smtClean="0">
                              <a:solidFill>
                                <a:schemeClr val="tx1"/>
                              </a:solidFill>
                              <a:latin typeface="Cambria Math" panose="02040503050406030204" pitchFamily="18" charset="0"/>
                            </a:rPr>
                            <m:t>𝑤</m:t>
                          </m:r>
                        </m:e>
                        <m:sub>
                          <m:r>
                            <a:rPr lang="en-US" sz="2200" b="0" i="1" smtClean="0">
                              <a:solidFill>
                                <a:schemeClr val="tx1"/>
                              </a:solidFill>
                              <a:latin typeface="Cambria Math" panose="02040503050406030204" pitchFamily="18" charset="0"/>
                            </a:rPr>
                            <m:t>2</m:t>
                          </m:r>
                        </m:sub>
                      </m:sSub>
                      <m:r>
                        <a:rPr lang="en-US" sz="2200" b="0" i="1" smtClean="0">
                          <a:solidFill>
                            <a:schemeClr val="tx1"/>
                          </a:solidFill>
                          <a:latin typeface="Cambria Math" panose="02040503050406030204" pitchFamily="18" charset="0"/>
                        </a:rPr>
                        <m:t>=0.40</m:t>
                      </m:r>
                    </m:oMath>
                  </m:oMathPara>
                </a14:m>
                <a:endParaRPr lang="en-US" sz="2200" dirty="0"/>
              </a:p>
            </p:txBody>
          </p:sp>
        </mc:Choice>
        <mc:Fallback xmlns="">
          <p:sp>
            <p:nvSpPr>
              <p:cNvPr id="39" name="TextBox 38">
                <a:extLst>
                  <a:ext uri="{FF2B5EF4-FFF2-40B4-BE49-F238E27FC236}">
                    <a16:creationId xmlns:a16="http://schemas.microsoft.com/office/drawing/2014/main" id="{2644A6DB-99F0-164F-9D11-5E4655BA3F62}"/>
                  </a:ext>
                </a:extLst>
              </p:cNvPr>
              <p:cNvSpPr txBox="1">
                <a:spLocks noRot="1" noChangeAspect="1" noMove="1" noResize="1" noEditPoints="1" noAdjustHandles="1" noChangeArrowheads="1" noChangeShapeType="1" noTextEdit="1"/>
              </p:cNvSpPr>
              <p:nvPr/>
            </p:nvSpPr>
            <p:spPr>
              <a:xfrm>
                <a:off x="2170322" y="3686558"/>
                <a:ext cx="1456232" cy="430887"/>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3E3B7B50-ABF0-0245-BBC9-874F739BB847}"/>
                  </a:ext>
                </a:extLst>
              </p:cNvPr>
              <p:cNvSpPr txBox="1"/>
              <p:nvPr/>
            </p:nvSpPr>
            <p:spPr>
              <a:xfrm>
                <a:off x="2386565" y="4244592"/>
                <a:ext cx="1248227" cy="430887"/>
              </a:xfrm>
              <a:prstGeom prst="rect">
                <a:avLst/>
              </a:prstGeom>
              <a:noFill/>
            </p:spPr>
            <p:txBody>
              <a:bodyPr wrap="none" rtlCol="0">
                <a:spAutoFit/>
              </a:bodyPr>
              <a:lstStyle/>
              <a:p>
                <a14:m>
                  <m:oMath xmlns:m="http://schemas.openxmlformats.org/officeDocument/2006/math">
                    <m:sSub>
                      <m:sSubPr>
                        <m:ctrlPr>
                          <a:rPr lang="en-US" sz="2200" b="0" i="1" smtClean="0">
                            <a:solidFill>
                              <a:schemeClr val="tx1"/>
                            </a:solidFill>
                            <a:latin typeface="Cambria Math" panose="02040503050406030204" pitchFamily="18" charset="0"/>
                            <a:ea typeface="Cambria Math" panose="02040503050406030204" pitchFamily="18" charset="0"/>
                          </a:rPr>
                        </m:ctrlPr>
                      </m:sSubPr>
                      <m:e>
                        <m:r>
                          <a:rPr lang="en-US" sz="2200" b="0" i="1" smtClean="0">
                            <a:solidFill>
                              <a:schemeClr val="tx1"/>
                            </a:solidFill>
                            <a:latin typeface="Cambria Math" panose="02040503050406030204" pitchFamily="18" charset="0"/>
                            <a:ea typeface="Cambria Math" panose="02040503050406030204" pitchFamily="18" charset="0"/>
                          </a:rPr>
                          <m:t>𝑤</m:t>
                        </m:r>
                      </m:e>
                      <m:sub>
                        <m:r>
                          <a:rPr lang="en-US" sz="2200" b="0" i="1" smtClean="0">
                            <a:solidFill>
                              <a:schemeClr val="tx1"/>
                            </a:solidFill>
                            <a:latin typeface="Cambria Math" panose="02040503050406030204" pitchFamily="18" charset="0"/>
                            <a:ea typeface="Cambria Math" panose="02040503050406030204" pitchFamily="18" charset="0"/>
                          </a:rPr>
                          <m:t>3</m:t>
                        </m:r>
                      </m:sub>
                    </m:sSub>
                  </m:oMath>
                </a14:m>
                <a:r>
                  <a:rPr lang="en-US" sz="2200" dirty="0">
                    <a:solidFill>
                      <a:schemeClr val="tx1"/>
                    </a:solidFill>
                    <a:latin typeface="Cambria Math" panose="02040503050406030204" pitchFamily="18" charset="0"/>
                    <a:ea typeface="Cambria Math" panose="02040503050406030204" pitchFamily="18" charset="0"/>
                  </a:rPr>
                  <a:t>=0.80</a:t>
                </a:r>
                <a:endParaRPr lang="en-US" sz="2200" dirty="0">
                  <a:latin typeface="Cambria Math" panose="02040503050406030204" pitchFamily="18" charset="0"/>
                  <a:ea typeface="Cambria Math" panose="02040503050406030204" pitchFamily="18" charset="0"/>
                </a:endParaRPr>
              </a:p>
            </p:txBody>
          </p:sp>
        </mc:Choice>
        <mc:Fallback xmlns="">
          <p:sp>
            <p:nvSpPr>
              <p:cNvPr id="40" name="TextBox 39">
                <a:extLst>
                  <a:ext uri="{FF2B5EF4-FFF2-40B4-BE49-F238E27FC236}">
                    <a16:creationId xmlns:a16="http://schemas.microsoft.com/office/drawing/2014/main" id="{3E3B7B50-ABF0-0245-BBC9-874F739BB847}"/>
                  </a:ext>
                </a:extLst>
              </p:cNvPr>
              <p:cNvSpPr txBox="1">
                <a:spLocks noRot="1" noChangeAspect="1" noMove="1" noResize="1" noEditPoints="1" noAdjustHandles="1" noChangeArrowheads="1" noChangeShapeType="1" noTextEdit="1"/>
              </p:cNvSpPr>
              <p:nvPr/>
            </p:nvSpPr>
            <p:spPr>
              <a:xfrm>
                <a:off x="2386565" y="4244592"/>
                <a:ext cx="1248227" cy="430887"/>
              </a:xfrm>
              <a:prstGeom prst="rect">
                <a:avLst/>
              </a:prstGeom>
              <a:blipFill>
                <a:blip r:embed="rId12"/>
                <a:stretch>
                  <a:fillRect t="-5714" r="-5051" b="-28571"/>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3019BCD4-233D-B946-A188-285CAD19A19B}"/>
              </a:ext>
            </a:extLst>
          </p:cNvPr>
          <p:cNvSpPr txBox="1"/>
          <p:nvPr/>
        </p:nvSpPr>
        <p:spPr>
          <a:xfrm>
            <a:off x="9526565" y="4092274"/>
            <a:ext cx="1305935" cy="369332"/>
          </a:xfrm>
          <a:prstGeom prst="rect">
            <a:avLst/>
          </a:prstGeom>
          <a:noFill/>
        </p:spPr>
        <p:txBody>
          <a:bodyPr wrap="none" rtlCol="0">
            <a:spAutoFit/>
          </a:bodyPr>
          <a:lstStyle/>
          <a:p>
            <a:r>
              <a:rPr lang="en-US" dirty="0">
                <a:latin typeface="Helvetica" pitchFamily="2" charset="0"/>
              </a:rPr>
              <a:t>Target: 0.5</a:t>
            </a:r>
          </a:p>
        </p:txBody>
      </p:sp>
    </p:spTree>
    <p:extLst>
      <p:ext uri="{BB962C8B-B14F-4D97-AF65-F5344CB8AC3E}">
        <p14:creationId xmlns:p14="http://schemas.microsoft.com/office/powerpoint/2010/main" val="28752444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1204909" y="608429"/>
            <a:ext cx="10058400" cy="3849624"/>
          </a:xfrm>
        </p:spPr>
        <p:txBody>
          <a:bodyPr>
            <a:normAutofit/>
          </a:bodyPr>
          <a:lstStyle/>
          <a:p>
            <a:r>
              <a:rPr lang="en-US" sz="2400" dirty="0">
                <a:latin typeface="Helvetica" pitchFamily="2" charset="0"/>
              </a:rPr>
              <a:t>This act of having these numbers work there way from the input layer to the output layer is called </a:t>
            </a:r>
            <a:r>
              <a:rPr lang="en-US" sz="2400" b="1" dirty="0">
                <a:latin typeface="Helvetica" pitchFamily="2" charset="0"/>
              </a:rPr>
              <a:t>propagation</a:t>
            </a:r>
            <a:r>
              <a:rPr lang="en-US" sz="2400" dirty="0">
                <a:latin typeface="Helvetica" pitchFamily="2" charset="0"/>
              </a:rPr>
              <a:t>.</a:t>
            </a:r>
          </a:p>
          <a:p>
            <a:r>
              <a:rPr lang="en-US" sz="2400" dirty="0">
                <a:latin typeface="Helvetica" pitchFamily="2" charset="0"/>
              </a:rPr>
              <a:t>Eventually, this propagation hits the output layer. </a:t>
            </a:r>
            <a:endParaRPr lang="en-US" sz="1500" dirty="0">
              <a:latin typeface="Helvetica" pitchFamily="2" charset="0"/>
            </a:endParaRPr>
          </a:p>
        </p:txBody>
      </p:sp>
      <p:grpSp>
        <p:nvGrpSpPr>
          <p:cNvPr id="36" name="Group 35">
            <a:extLst>
              <a:ext uri="{FF2B5EF4-FFF2-40B4-BE49-F238E27FC236}">
                <a16:creationId xmlns:a16="http://schemas.microsoft.com/office/drawing/2014/main" id="{470D2E71-6334-6648-9891-9FCC49635657}"/>
              </a:ext>
            </a:extLst>
          </p:cNvPr>
          <p:cNvGrpSpPr/>
          <p:nvPr/>
        </p:nvGrpSpPr>
        <p:grpSpPr>
          <a:xfrm>
            <a:off x="6688929" y="3221831"/>
            <a:ext cx="461964" cy="2642547"/>
            <a:chOff x="6688929" y="3221831"/>
            <a:chExt cx="461964" cy="2642547"/>
          </a:xfrm>
        </p:grpSpPr>
        <p:sp>
          <p:nvSpPr>
            <p:cNvPr id="19" name="Oval 18">
              <a:extLst>
                <a:ext uri="{FF2B5EF4-FFF2-40B4-BE49-F238E27FC236}">
                  <a16:creationId xmlns:a16="http://schemas.microsoft.com/office/drawing/2014/main" id="{7EBB5E09-197E-1D40-BEFA-5509D1AD7DC6}"/>
                </a:ext>
              </a:extLst>
            </p:cNvPr>
            <p:cNvSpPr/>
            <p:nvPr/>
          </p:nvSpPr>
          <p:spPr>
            <a:xfrm>
              <a:off x="6688930" y="3221831"/>
              <a:ext cx="461963" cy="414338"/>
            </a:xfrm>
            <a:prstGeom prst="ellipse">
              <a:avLst/>
            </a:prstGeom>
            <a:solidFill>
              <a:schemeClr val="tx1">
                <a:alpha val="39000"/>
              </a:schemeClr>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16451F44-15ED-274D-A734-082027BA3D86}"/>
                </a:ext>
              </a:extLst>
            </p:cNvPr>
            <p:cNvSpPr/>
            <p:nvPr/>
          </p:nvSpPr>
          <p:spPr>
            <a:xfrm>
              <a:off x="6688930" y="3644053"/>
              <a:ext cx="461963" cy="414338"/>
            </a:xfrm>
            <a:prstGeom prst="ellipse">
              <a:avLst/>
            </a:prstGeom>
            <a:solidFill>
              <a:schemeClr val="tx1">
                <a:alpha val="26000"/>
              </a:schemeClr>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BEEE62FC-39F5-274A-9E43-E1EE1944CA46}"/>
                </a:ext>
              </a:extLst>
            </p:cNvPr>
            <p:cNvSpPr/>
            <p:nvPr/>
          </p:nvSpPr>
          <p:spPr>
            <a:xfrm>
              <a:off x="6688930" y="5017177"/>
              <a:ext cx="461963" cy="414338"/>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0AF3FE92-D36D-2E45-9328-BA2744C48B5F}"/>
                </a:ext>
              </a:extLst>
            </p:cNvPr>
            <p:cNvSpPr/>
            <p:nvPr/>
          </p:nvSpPr>
          <p:spPr>
            <a:xfrm>
              <a:off x="6688929" y="5450040"/>
              <a:ext cx="461963" cy="414338"/>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9FCEE4FD-CA9B-7947-A7C7-D8888AC47540}"/>
                </a:ext>
              </a:extLst>
            </p:cNvPr>
            <p:cNvSpPr txBox="1"/>
            <p:nvPr/>
          </p:nvSpPr>
          <p:spPr>
            <a:xfrm>
              <a:off x="6798464" y="3978329"/>
              <a:ext cx="185737" cy="923330"/>
            </a:xfrm>
            <a:prstGeom prst="rect">
              <a:avLst/>
            </a:prstGeom>
            <a:noFill/>
          </p:spPr>
          <p:txBody>
            <a:bodyPr wrap="square" rtlCol="0">
              <a:spAutoFit/>
            </a:bodyPr>
            <a:lstStyle/>
            <a:p>
              <a:r>
                <a:rPr lang="en-US" dirty="0"/>
                <a:t>.</a:t>
              </a:r>
            </a:p>
            <a:p>
              <a:r>
                <a:rPr lang="en-US" dirty="0"/>
                <a:t>.</a:t>
              </a:r>
            </a:p>
            <a:p>
              <a:r>
                <a:rPr lang="en-US" dirty="0"/>
                <a:t>.</a:t>
              </a:r>
            </a:p>
          </p:txBody>
        </p:sp>
      </p:grpSp>
      <p:grpSp>
        <p:nvGrpSpPr>
          <p:cNvPr id="37" name="Group 36">
            <a:extLst>
              <a:ext uri="{FF2B5EF4-FFF2-40B4-BE49-F238E27FC236}">
                <a16:creationId xmlns:a16="http://schemas.microsoft.com/office/drawing/2014/main" id="{EC4B585F-D806-594F-B3B3-BBAD4FCB4BCA}"/>
              </a:ext>
            </a:extLst>
          </p:cNvPr>
          <p:cNvGrpSpPr/>
          <p:nvPr/>
        </p:nvGrpSpPr>
        <p:grpSpPr>
          <a:xfrm>
            <a:off x="9132088" y="3436884"/>
            <a:ext cx="483396" cy="2100351"/>
            <a:chOff x="9132088" y="3436884"/>
            <a:chExt cx="483396" cy="2100351"/>
          </a:xfrm>
        </p:grpSpPr>
        <p:sp>
          <p:nvSpPr>
            <p:cNvPr id="29" name="Oval 28">
              <a:extLst>
                <a:ext uri="{FF2B5EF4-FFF2-40B4-BE49-F238E27FC236}">
                  <a16:creationId xmlns:a16="http://schemas.microsoft.com/office/drawing/2014/main" id="{338D9667-7308-D64E-A5B2-2B7046FB108E}"/>
                </a:ext>
              </a:extLst>
            </p:cNvPr>
            <p:cNvSpPr/>
            <p:nvPr/>
          </p:nvSpPr>
          <p:spPr>
            <a:xfrm>
              <a:off x="9132089" y="3436884"/>
              <a:ext cx="461963" cy="414338"/>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473D6C21-ADF1-B546-96DB-EE63D3C28D57}"/>
                </a:ext>
              </a:extLst>
            </p:cNvPr>
            <p:cNvSpPr/>
            <p:nvPr/>
          </p:nvSpPr>
          <p:spPr>
            <a:xfrm>
              <a:off x="9132088" y="3851222"/>
              <a:ext cx="461963" cy="414338"/>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ED2E56FD-DC2F-9241-9CE7-6616A40C406C}"/>
                </a:ext>
              </a:extLst>
            </p:cNvPr>
            <p:cNvSpPr/>
            <p:nvPr/>
          </p:nvSpPr>
          <p:spPr>
            <a:xfrm>
              <a:off x="9141603" y="4302020"/>
              <a:ext cx="461963" cy="414338"/>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3569D032-E8FF-8246-AB64-15B3D0879E18}"/>
                </a:ext>
              </a:extLst>
            </p:cNvPr>
            <p:cNvSpPr/>
            <p:nvPr/>
          </p:nvSpPr>
          <p:spPr>
            <a:xfrm>
              <a:off x="9141603" y="4716358"/>
              <a:ext cx="461963" cy="414338"/>
            </a:xfrm>
            <a:prstGeom prst="ellipse">
              <a:avLst/>
            </a:prstGeom>
            <a:solidFill>
              <a:schemeClr val="tx1">
                <a:alpha val="10000"/>
              </a:schemeClr>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Oval 32">
              <a:extLst>
                <a:ext uri="{FF2B5EF4-FFF2-40B4-BE49-F238E27FC236}">
                  <a16:creationId xmlns:a16="http://schemas.microsoft.com/office/drawing/2014/main" id="{4C7F8644-091A-8744-A2ED-CEA5B63E383B}"/>
                </a:ext>
              </a:extLst>
            </p:cNvPr>
            <p:cNvSpPr/>
            <p:nvPr/>
          </p:nvSpPr>
          <p:spPr>
            <a:xfrm>
              <a:off x="9153521" y="5122897"/>
              <a:ext cx="461963" cy="414338"/>
            </a:xfrm>
            <a:prstGeom prst="ellipse">
              <a:avLst/>
            </a:prstGeom>
            <a:solidFill>
              <a:schemeClr val="tx1">
                <a:alpha val="50000"/>
              </a:schemeClr>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6" name="Straight Connector 15">
            <a:extLst>
              <a:ext uri="{FF2B5EF4-FFF2-40B4-BE49-F238E27FC236}">
                <a16:creationId xmlns:a16="http://schemas.microsoft.com/office/drawing/2014/main" id="{1F932CED-5851-424E-B08F-875F9C7F611C}"/>
              </a:ext>
            </a:extLst>
          </p:cNvPr>
          <p:cNvCxnSpPr>
            <a:cxnSpLocks/>
          </p:cNvCxnSpPr>
          <p:nvPr/>
        </p:nvCxnSpPr>
        <p:spPr>
          <a:xfrm>
            <a:off x="1528763" y="2921794"/>
            <a:ext cx="2233612" cy="507206"/>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ED988A74-323D-194D-9C21-12B521C9AEA0}"/>
              </a:ext>
            </a:extLst>
          </p:cNvPr>
          <p:cNvCxnSpPr>
            <a:cxnSpLocks/>
          </p:cNvCxnSpPr>
          <p:nvPr/>
        </p:nvCxnSpPr>
        <p:spPr>
          <a:xfrm>
            <a:off x="1528763" y="2921794"/>
            <a:ext cx="2233612" cy="929428"/>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2B44B37-7A7E-4143-AA0B-3422B07C36E6}"/>
              </a:ext>
            </a:extLst>
          </p:cNvPr>
          <p:cNvCxnSpPr>
            <a:cxnSpLocks/>
          </p:cNvCxnSpPr>
          <p:nvPr/>
        </p:nvCxnSpPr>
        <p:spPr>
          <a:xfrm>
            <a:off x="1528763" y="2921794"/>
            <a:ext cx="2301265" cy="215606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B1AEB62D-7676-A241-8E9B-229FC6D1FF1E}"/>
              </a:ext>
            </a:extLst>
          </p:cNvPr>
          <p:cNvCxnSpPr>
            <a:cxnSpLocks/>
          </p:cNvCxnSpPr>
          <p:nvPr/>
        </p:nvCxnSpPr>
        <p:spPr>
          <a:xfrm>
            <a:off x="1528763" y="2921794"/>
            <a:ext cx="2233611" cy="2735415"/>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E126CFF3-C416-9B42-8861-B350E747090F}"/>
              </a:ext>
            </a:extLst>
          </p:cNvPr>
          <p:cNvCxnSpPr>
            <a:cxnSpLocks/>
          </p:cNvCxnSpPr>
          <p:nvPr/>
        </p:nvCxnSpPr>
        <p:spPr>
          <a:xfrm>
            <a:off x="1481142" y="3276521"/>
            <a:ext cx="2281233" cy="152479"/>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E21A437C-B353-9644-818C-33C8202C64BA}"/>
              </a:ext>
            </a:extLst>
          </p:cNvPr>
          <p:cNvCxnSpPr>
            <a:cxnSpLocks/>
          </p:cNvCxnSpPr>
          <p:nvPr/>
        </p:nvCxnSpPr>
        <p:spPr>
          <a:xfrm>
            <a:off x="1481142" y="3276521"/>
            <a:ext cx="2281233" cy="574701"/>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095B5829-7B66-4B46-879E-D6E8A707C3BA}"/>
              </a:ext>
            </a:extLst>
          </p:cNvPr>
          <p:cNvCxnSpPr>
            <a:cxnSpLocks/>
          </p:cNvCxnSpPr>
          <p:nvPr/>
        </p:nvCxnSpPr>
        <p:spPr>
          <a:xfrm>
            <a:off x="1481142" y="3276521"/>
            <a:ext cx="2348886" cy="1801334"/>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6BA80796-BF3E-AF41-9294-17E04E54D19D}"/>
              </a:ext>
            </a:extLst>
          </p:cNvPr>
          <p:cNvCxnSpPr>
            <a:cxnSpLocks/>
          </p:cNvCxnSpPr>
          <p:nvPr/>
        </p:nvCxnSpPr>
        <p:spPr>
          <a:xfrm>
            <a:off x="1481142" y="3276521"/>
            <a:ext cx="2281232" cy="2380688"/>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868B5889-27E4-8346-A574-A31EF4D57030}"/>
              </a:ext>
            </a:extLst>
          </p:cNvPr>
          <p:cNvCxnSpPr>
            <a:cxnSpLocks/>
          </p:cNvCxnSpPr>
          <p:nvPr/>
        </p:nvCxnSpPr>
        <p:spPr>
          <a:xfrm flipV="1">
            <a:off x="1515162" y="3429000"/>
            <a:ext cx="2247213" cy="315928"/>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9056B6BF-5938-1247-A258-58ADEE2A3AEC}"/>
              </a:ext>
            </a:extLst>
          </p:cNvPr>
          <p:cNvCxnSpPr>
            <a:cxnSpLocks/>
          </p:cNvCxnSpPr>
          <p:nvPr/>
        </p:nvCxnSpPr>
        <p:spPr>
          <a:xfrm>
            <a:off x="1515162" y="3744927"/>
            <a:ext cx="2247213" cy="106295"/>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3F2CF0C0-3398-AF41-8574-B71F34578255}"/>
              </a:ext>
            </a:extLst>
          </p:cNvPr>
          <p:cNvCxnSpPr>
            <a:cxnSpLocks/>
          </p:cNvCxnSpPr>
          <p:nvPr/>
        </p:nvCxnSpPr>
        <p:spPr>
          <a:xfrm>
            <a:off x="1515162" y="3744927"/>
            <a:ext cx="2314866" cy="1332928"/>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E81EF9F6-FF31-2148-A4DE-E36D9EF1EE0F}"/>
              </a:ext>
            </a:extLst>
          </p:cNvPr>
          <p:cNvCxnSpPr>
            <a:cxnSpLocks/>
          </p:cNvCxnSpPr>
          <p:nvPr/>
        </p:nvCxnSpPr>
        <p:spPr>
          <a:xfrm>
            <a:off x="1515162" y="3744927"/>
            <a:ext cx="2247212" cy="1912282"/>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DE275446-EEA1-C549-992D-C6B12966826D}"/>
              </a:ext>
            </a:extLst>
          </p:cNvPr>
          <p:cNvCxnSpPr>
            <a:cxnSpLocks/>
          </p:cNvCxnSpPr>
          <p:nvPr/>
        </p:nvCxnSpPr>
        <p:spPr>
          <a:xfrm flipV="1">
            <a:off x="1494934" y="3429000"/>
            <a:ext cx="2267441" cy="1761370"/>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7104A622-0B5B-DC4F-9860-39411E57F790}"/>
              </a:ext>
            </a:extLst>
          </p:cNvPr>
          <p:cNvCxnSpPr>
            <a:cxnSpLocks/>
          </p:cNvCxnSpPr>
          <p:nvPr/>
        </p:nvCxnSpPr>
        <p:spPr>
          <a:xfrm flipV="1">
            <a:off x="1494934" y="3851222"/>
            <a:ext cx="2267441" cy="133914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BEBD2C96-0045-C84D-9C4D-DC9A77EC2041}"/>
              </a:ext>
            </a:extLst>
          </p:cNvPr>
          <p:cNvCxnSpPr>
            <a:cxnSpLocks/>
          </p:cNvCxnSpPr>
          <p:nvPr/>
        </p:nvCxnSpPr>
        <p:spPr>
          <a:xfrm>
            <a:off x="1494934" y="5190370"/>
            <a:ext cx="2267441" cy="33976"/>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8BC88CDF-1DE5-EC49-A642-6F3609D08502}"/>
              </a:ext>
            </a:extLst>
          </p:cNvPr>
          <p:cNvCxnSpPr>
            <a:cxnSpLocks/>
          </p:cNvCxnSpPr>
          <p:nvPr/>
        </p:nvCxnSpPr>
        <p:spPr>
          <a:xfrm>
            <a:off x="1494934" y="5190370"/>
            <a:ext cx="2267440" cy="466839"/>
          </a:xfrm>
          <a:prstGeom prst="line">
            <a:avLst/>
          </a:prstGeom>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A6E49033-7D71-4B45-864A-80FDD79BCEEC}"/>
              </a:ext>
            </a:extLst>
          </p:cNvPr>
          <p:cNvCxnSpPr>
            <a:cxnSpLocks/>
          </p:cNvCxnSpPr>
          <p:nvPr/>
        </p:nvCxnSpPr>
        <p:spPr>
          <a:xfrm flipV="1">
            <a:off x="1494934" y="3429000"/>
            <a:ext cx="2267441" cy="2217370"/>
          </a:xfrm>
          <a:prstGeom prst="line">
            <a:avLst/>
          </a:prstGeom>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BF2594CE-472A-BD4B-89E3-91DA4EC7ABCF}"/>
              </a:ext>
            </a:extLst>
          </p:cNvPr>
          <p:cNvCxnSpPr>
            <a:cxnSpLocks/>
          </p:cNvCxnSpPr>
          <p:nvPr/>
        </p:nvCxnSpPr>
        <p:spPr>
          <a:xfrm flipV="1">
            <a:off x="1494934" y="3851222"/>
            <a:ext cx="2267441" cy="1795148"/>
          </a:xfrm>
          <a:prstGeom prst="line">
            <a:avLst/>
          </a:prstGeom>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A18F52C9-4A29-C645-8CF7-C211317125C5}"/>
              </a:ext>
            </a:extLst>
          </p:cNvPr>
          <p:cNvCxnSpPr>
            <a:cxnSpLocks/>
          </p:cNvCxnSpPr>
          <p:nvPr/>
        </p:nvCxnSpPr>
        <p:spPr>
          <a:xfrm flipV="1">
            <a:off x="1494934" y="5224346"/>
            <a:ext cx="2267441" cy="42202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84DC0ACF-418F-084E-B075-DAFDAFC2D88B}"/>
              </a:ext>
            </a:extLst>
          </p:cNvPr>
          <p:cNvCxnSpPr>
            <a:cxnSpLocks/>
          </p:cNvCxnSpPr>
          <p:nvPr/>
        </p:nvCxnSpPr>
        <p:spPr>
          <a:xfrm>
            <a:off x="1494934" y="5646369"/>
            <a:ext cx="2267440" cy="10840"/>
          </a:xfrm>
          <a:prstGeom prst="line">
            <a:avLst/>
          </a:prstGeom>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A8394814-4BAA-8344-9489-EF341503713F}"/>
              </a:ext>
            </a:extLst>
          </p:cNvPr>
          <p:cNvCxnSpPr>
            <a:cxnSpLocks/>
          </p:cNvCxnSpPr>
          <p:nvPr/>
        </p:nvCxnSpPr>
        <p:spPr>
          <a:xfrm flipV="1">
            <a:off x="1528760" y="3429000"/>
            <a:ext cx="2233615" cy="2602520"/>
          </a:xfrm>
          <a:prstGeom prst="line">
            <a:avLst/>
          </a:prstGeom>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33F582B6-8EF1-3441-A802-287909667F39}"/>
              </a:ext>
            </a:extLst>
          </p:cNvPr>
          <p:cNvCxnSpPr>
            <a:cxnSpLocks/>
          </p:cNvCxnSpPr>
          <p:nvPr/>
        </p:nvCxnSpPr>
        <p:spPr>
          <a:xfrm flipV="1">
            <a:off x="1528760" y="3851222"/>
            <a:ext cx="2233615" cy="218029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F7F6E5C9-26EB-E343-8A11-0868692BA837}"/>
              </a:ext>
            </a:extLst>
          </p:cNvPr>
          <p:cNvCxnSpPr>
            <a:cxnSpLocks/>
          </p:cNvCxnSpPr>
          <p:nvPr/>
        </p:nvCxnSpPr>
        <p:spPr>
          <a:xfrm flipV="1">
            <a:off x="1528760" y="5224346"/>
            <a:ext cx="2233615" cy="807174"/>
          </a:xfrm>
          <a:prstGeom prst="line">
            <a:avLst/>
          </a:prstGeom>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93B52E68-A267-C746-B744-75BF5DC86BCA}"/>
              </a:ext>
            </a:extLst>
          </p:cNvPr>
          <p:cNvCxnSpPr>
            <a:cxnSpLocks/>
          </p:cNvCxnSpPr>
          <p:nvPr/>
        </p:nvCxnSpPr>
        <p:spPr>
          <a:xfrm flipV="1">
            <a:off x="1528760" y="5657209"/>
            <a:ext cx="2233614" cy="414186"/>
          </a:xfrm>
          <a:prstGeom prst="line">
            <a:avLst/>
          </a:prstGeom>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4501CBFE-87FA-CC4B-BCE2-060D3FAA7603}"/>
              </a:ext>
            </a:extLst>
          </p:cNvPr>
          <p:cNvCxnSpPr>
            <a:cxnSpLocks/>
            <a:endCxn id="19" idx="2"/>
          </p:cNvCxnSpPr>
          <p:nvPr/>
        </p:nvCxnSpPr>
        <p:spPr>
          <a:xfrm flipV="1">
            <a:off x="4208862" y="3429000"/>
            <a:ext cx="2480068" cy="788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EA6CF435-1B10-3D42-929A-F2D0DB0CB7A9}"/>
              </a:ext>
            </a:extLst>
          </p:cNvPr>
          <p:cNvCxnSpPr>
            <a:cxnSpLocks/>
            <a:endCxn id="20" idx="2"/>
          </p:cNvCxnSpPr>
          <p:nvPr/>
        </p:nvCxnSpPr>
        <p:spPr>
          <a:xfrm>
            <a:off x="4208862" y="3436884"/>
            <a:ext cx="2480068" cy="414338"/>
          </a:xfrm>
          <a:prstGeom prst="line">
            <a:avLst/>
          </a:prstGeom>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47766B44-B50F-134D-BD54-44A24C7C559E}"/>
              </a:ext>
            </a:extLst>
          </p:cNvPr>
          <p:cNvCxnSpPr>
            <a:cxnSpLocks/>
            <a:endCxn id="21" idx="2"/>
          </p:cNvCxnSpPr>
          <p:nvPr/>
        </p:nvCxnSpPr>
        <p:spPr>
          <a:xfrm>
            <a:off x="4208862" y="3436884"/>
            <a:ext cx="2480068" cy="1787462"/>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59B9A2D8-7E01-B74E-AA49-D5DE1279767F}"/>
              </a:ext>
            </a:extLst>
          </p:cNvPr>
          <p:cNvCxnSpPr>
            <a:cxnSpLocks/>
            <a:endCxn id="22" idx="2"/>
          </p:cNvCxnSpPr>
          <p:nvPr/>
        </p:nvCxnSpPr>
        <p:spPr>
          <a:xfrm>
            <a:off x="4208862" y="3436884"/>
            <a:ext cx="2480067" cy="2220325"/>
          </a:xfrm>
          <a:prstGeom prst="line">
            <a:avLst/>
          </a:prstGeom>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C3CE3D00-F631-1D4E-86BE-FCACA7AB4613}"/>
              </a:ext>
            </a:extLst>
          </p:cNvPr>
          <p:cNvCxnSpPr>
            <a:cxnSpLocks/>
            <a:endCxn id="19" idx="2"/>
          </p:cNvCxnSpPr>
          <p:nvPr/>
        </p:nvCxnSpPr>
        <p:spPr>
          <a:xfrm flipV="1">
            <a:off x="4234465" y="3429000"/>
            <a:ext cx="2454465" cy="430106"/>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3A3E71F4-288F-F64C-B0BC-DF8825E43227}"/>
              </a:ext>
            </a:extLst>
          </p:cNvPr>
          <p:cNvCxnSpPr>
            <a:cxnSpLocks/>
            <a:endCxn id="20" idx="2"/>
          </p:cNvCxnSpPr>
          <p:nvPr/>
        </p:nvCxnSpPr>
        <p:spPr>
          <a:xfrm flipV="1">
            <a:off x="4234465" y="3851222"/>
            <a:ext cx="2454465" cy="7884"/>
          </a:xfrm>
          <a:prstGeom prst="line">
            <a:avLst/>
          </a:prstGeom>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661C35C3-BEEC-8B42-9411-DC9618A17BAF}"/>
              </a:ext>
            </a:extLst>
          </p:cNvPr>
          <p:cNvCxnSpPr>
            <a:cxnSpLocks/>
            <a:endCxn id="21" idx="2"/>
          </p:cNvCxnSpPr>
          <p:nvPr/>
        </p:nvCxnSpPr>
        <p:spPr>
          <a:xfrm>
            <a:off x="4234465" y="3859106"/>
            <a:ext cx="2454465" cy="136524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9B50BA90-518B-2049-98A6-91D70E78DE9F}"/>
              </a:ext>
            </a:extLst>
          </p:cNvPr>
          <p:cNvCxnSpPr>
            <a:cxnSpLocks/>
            <a:endCxn id="22" idx="2"/>
          </p:cNvCxnSpPr>
          <p:nvPr/>
        </p:nvCxnSpPr>
        <p:spPr>
          <a:xfrm>
            <a:off x="4234465" y="3859106"/>
            <a:ext cx="2454464" cy="1798103"/>
          </a:xfrm>
          <a:prstGeom prst="line">
            <a:avLst/>
          </a:prstGeom>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D44D9554-63ED-4740-9481-D7382947D6D6}"/>
              </a:ext>
            </a:extLst>
          </p:cNvPr>
          <p:cNvCxnSpPr>
            <a:cxnSpLocks/>
            <a:endCxn id="19" idx="2"/>
          </p:cNvCxnSpPr>
          <p:nvPr/>
        </p:nvCxnSpPr>
        <p:spPr>
          <a:xfrm flipV="1">
            <a:off x="4224338" y="3429000"/>
            <a:ext cx="2464592" cy="1795346"/>
          </a:xfrm>
          <a:prstGeom prst="line">
            <a:avLst/>
          </a:prstGeom>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1D7A2C4F-A17C-DF4C-B0C6-DCB4EC7A88C2}"/>
              </a:ext>
            </a:extLst>
          </p:cNvPr>
          <p:cNvCxnSpPr>
            <a:cxnSpLocks/>
            <a:endCxn id="20" idx="2"/>
          </p:cNvCxnSpPr>
          <p:nvPr/>
        </p:nvCxnSpPr>
        <p:spPr>
          <a:xfrm flipV="1">
            <a:off x="4218391" y="3851222"/>
            <a:ext cx="2470539" cy="136539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29ED9993-E517-024B-8298-E0444B8D2048}"/>
              </a:ext>
            </a:extLst>
          </p:cNvPr>
          <p:cNvCxnSpPr>
            <a:cxnSpLocks/>
            <a:endCxn id="21" idx="2"/>
          </p:cNvCxnSpPr>
          <p:nvPr/>
        </p:nvCxnSpPr>
        <p:spPr>
          <a:xfrm>
            <a:off x="4176716" y="5216620"/>
            <a:ext cx="2512214" cy="7726"/>
          </a:xfrm>
          <a:prstGeom prst="line">
            <a:avLst/>
          </a:prstGeom>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69F3070F-24CA-BF49-A200-21A6214EA408}"/>
              </a:ext>
            </a:extLst>
          </p:cNvPr>
          <p:cNvCxnSpPr>
            <a:cxnSpLocks/>
            <a:endCxn id="22" idx="2"/>
          </p:cNvCxnSpPr>
          <p:nvPr/>
        </p:nvCxnSpPr>
        <p:spPr>
          <a:xfrm>
            <a:off x="4224338" y="5224346"/>
            <a:ext cx="2464591" cy="432863"/>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54100ECB-3D44-A042-802D-40CC26F25D02}"/>
              </a:ext>
            </a:extLst>
          </p:cNvPr>
          <p:cNvCxnSpPr>
            <a:cxnSpLocks/>
            <a:endCxn id="19" idx="2"/>
          </p:cNvCxnSpPr>
          <p:nvPr/>
        </p:nvCxnSpPr>
        <p:spPr>
          <a:xfrm flipV="1">
            <a:off x="4234465" y="3429000"/>
            <a:ext cx="2454465" cy="222821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54AA8D85-4F83-1441-AE04-87C9C80F0325}"/>
              </a:ext>
            </a:extLst>
          </p:cNvPr>
          <p:cNvCxnSpPr>
            <a:cxnSpLocks/>
            <a:endCxn id="20" idx="2"/>
          </p:cNvCxnSpPr>
          <p:nvPr/>
        </p:nvCxnSpPr>
        <p:spPr>
          <a:xfrm flipV="1">
            <a:off x="4234465" y="3851222"/>
            <a:ext cx="2454465" cy="1805988"/>
          </a:xfrm>
          <a:prstGeom prst="line">
            <a:avLst/>
          </a:prstGeom>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CD0FD916-FA60-3049-B590-6E0A362D5047}"/>
              </a:ext>
            </a:extLst>
          </p:cNvPr>
          <p:cNvCxnSpPr>
            <a:cxnSpLocks/>
            <a:endCxn id="21" idx="2"/>
          </p:cNvCxnSpPr>
          <p:nvPr/>
        </p:nvCxnSpPr>
        <p:spPr>
          <a:xfrm flipV="1">
            <a:off x="4234465" y="5224346"/>
            <a:ext cx="2454465" cy="432864"/>
          </a:xfrm>
          <a:prstGeom prst="line">
            <a:avLst/>
          </a:prstGeom>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389A68B3-D6BB-A94D-9EB1-1E2C145CC8A5}"/>
              </a:ext>
            </a:extLst>
          </p:cNvPr>
          <p:cNvCxnSpPr>
            <a:cxnSpLocks/>
            <a:endCxn id="22" idx="2"/>
          </p:cNvCxnSpPr>
          <p:nvPr/>
        </p:nvCxnSpPr>
        <p:spPr>
          <a:xfrm>
            <a:off x="4234465" y="5657209"/>
            <a:ext cx="245446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049C1339-5D33-CC46-A01C-FEBC8ADE4087}"/>
              </a:ext>
            </a:extLst>
          </p:cNvPr>
          <p:cNvCxnSpPr>
            <a:cxnSpLocks/>
            <a:endCxn id="29" idx="2"/>
          </p:cNvCxnSpPr>
          <p:nvPr/>
        </p:nvCxnSpPr>
        <p:spPr>
          <a:xfrm>
            <a:off x="7150892" y="3432447"/>
            <a:ext cx="1981197" cy="211606"/>
          </a:xfrm>
          <a:prstGeom prst="line">
            <a:avLst/>
          </a:prstGeom>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97694DF7-CB7D-6F4E-B940-837C59555A05}"/>
              </a:ext>
            </a:extLst>
          </p:cNvPr>
          <p:cNvCxnSpPr>
            <a:cxnSpLocks/>
            <a:endCxn id="30" idx="2"/>
          </p:cNvCxnSpPr>
          <p:nvPr/>
        </p:nvCxnSpPr>
        <p:spPr>
          <a:xfrm>
            <a:off x="7150892" y="3432447"/>
            <a:ext cx="1981196" cy="625944"/>
          </a:xfrm>
          <a:prstGeom prst="line">
            <a:avLst/>
          </a:prstGeom>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1866B615-DA99-1C4F-B2ED-17724A034AD6}"/>
              </a:ext>
            </a:extLst>
          </p:cNvPr>
          <p:cNvCxnSpPr>
            <a:cxnSpLocks/>
            <a:endCxn id="31" idx="2"/>
          </p:cNvCxnSpPr>
          <p:nvPr/>
        </p:nvCxnSpPr>
        <p:spPr>
          <a:xfrm>
            <a:off x="7150892" y="3432447"/>
            <a:ext cx="1990711" cy="1076742"/>
          </a:xfrm>
          <a:prstGeom prst="line">
            <a:avLst/>
          </a:prstGeom>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1436E09A-FFBD-564B-8DA2-0CB02E7BCC5A}"/>
              </a:ext>
            </a:extLst>
          </p:cNvPr>
          <p:cNvCxnSpPr>
            <a:cxnSpLocks/>
            <a:endCxn id="32" idx="2"/>
          </p:cNvCxnSpPr>
          <p:nvPr/>
        </p:nvCxnSpPr>
        <p:spPr>
          <a:xfrm>
            <a:off x="7150892" y="3432447"/>
            <a:ext cx="1990711" cy="149108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AB34593A-1215-314A-87D1-8E50EEC667E6}"/>
              </a:ext>
            </a:extLst>
          </p:cNvPr>
          <p:cNvCxnSpPr>
            <a:cxnSpLocks/>
            <a:stCxn id="19" idx="6"/>
            <a:endCxn id="33" idx="2"/>
          </p:cNvCxnSpPr>
          <p:nvPr/>
        </p:nvCxnSpPr>
        <p:spPr>
          <a:xfrm>
            <a:off x="7150893" y="3429000"/>
            <a:ext cx="2002628" cy="1901066"/>
          </a:xfrm>
          <a:prstGeom prst="line">
            <a:avLst/>
          </a:prstGeom>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2FE286B8-39D5-664E-A3D1-EC55248982EE}"/>
              </a:ext>
            </a:extLst>
          </p:cNvPr>
          <p:cNvCxnSpPr>
            <a:cxnSpLocks/>
            <a:endCxn id="29" idx="2"/>
          </p:cNvCxnSpPr>
          <p:nvPr/>
        </p:nvCxnSpPr>
        <p:spPr>
          <a:xfrm flipV="1">
            <a:off x="7134227" y="3644053"/>
            <a:ext cx="1997862" cy="199286"/>
          </a:xfrm>
          <a:prstGeom prst="line">
            <a:avLst/>
          </a:prstGeom>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8B136AFB-327D-914B-8E5B-BE5B4CF60914}"/>
              </a:ext>
            </a:extLst>
          </p:cNvPr>
          <p:cNvCxnSpPr>
            <a:cxnSpLocks/>
            <a:endCxn id="30" idx="2"/>
          </p:cNvCxnSpPr>
          <p:nvPr/>
        </p:nvCxnSpPr>
        <p:spPr>
          <a:xfrm>
            <a:off x="7134227" y="3843338"/>
            <a:ext cx="1997861" cy="215053"/>
          </a:xfrm>
          <a:prstGeom prst="line">
            <a:avLst/>
          </a:prstGeom>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6728A62E-558E-8041-BA3F-86B530F92623}"/>
              </a:ext>
            </a:extLst>
          </p:cNvPr>
          <p:cNvCxnSpPr>
            <a:cxnSpLocks/>
            <a:endCxn id="31" idx="2"/>
          </p:cNvCxnSpPr>
          <p:nvPr/>
        </p:nvCxnSpPr>
        <p:spPr>
          <a:xfrm>
            <a:off x="7134227" y="3843338"/>
            <a:ext cx="2007376" cy="665851"/>
          </a:xfrm>
          <a:prstGeom prst="line">
            <a:avLst/>
          </a:prstGeom>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B00F6282-95A9-CC4D-AC91-2BAF92E79217}"/>
              </a:ext>
            </a:extLst>
          </p:cNvPr>
          <p:cNvCxnSpPr>
            <a:cxnSpLocks/>
            <a:endCxn id="32" idx="2"/>
          </p:cNvCxnSpPr>
          <p:nvPr/>
        </p:nvCxnSpPr>
        <p:spPr>
          <a:xfrm>
            <a:off x="7134227" y="3843338"/>
            <a:ext cx="2007376" cy="1080189"/>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F0F972C9-F38A-2146-822F-F6BDFD45AC24}"/>
              </a:ext>
            </a:extLst>
          </p:cNvPr>
          <p:cNvCxnSpPr>
            <a:cxnSpLocks/>
            <a:endCxn id="33" idx="2"/>
          </p:cNvCxnSpPr>
          <p:nvPr/>
        </p:nvCxnSpPr>
        <p:spPr>
          <a:xfrm>
            <a:off x="7134228" y="3839891"/>
            <a:ext cx="2019293" cy="149017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69CAE411-560A-C642-85F1-819A127C5D26}"/>
              </a:ext>
            </a:extLst>
          </p:cNvPr>
          <p:cNvCxnSpPr>
            <a:cxnSpLocks/>
            <a:endCxn id="29" idx="2"/>
          </p:cNvCxnSpPr>
          <p:nvPr/>
        </p:nvCxnSpPr>
        <p:spPr>
          <a:xfrm flipV="1">
            <a:off x="7147313" y="3644053"/>
            <a:ext cx="1984776" cy="158374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CDD59DC9-FF05-8B41-AC7B-DF3856D2BC06}"/>
              </a:ext>
            </a:extLst>
          </p:cNvPr>
          <p:cNvCxnSpPr>
            <a:cxnSpLocks/>
            <a:endCxn id="30" idx="2"/>
          </p:cNvCxnSpPr>
          <p:nvPr/>
        </p:nvCxnSpPr>
        <p:spPr>
          <a:xfrm flipV="1">
            <a:off x="7147313" y="4058391"/>
            <a:ext cx="1984775" cy="1169402"/>
          </a:xfrm>
          <a:prstGeom prst="line">
            <a:avLst/>
          </a:prstGeom>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10344CA5-8C15-514E-85DB-E99BF2D19601}"/>
              </a:ext>
            </a:extLst>
          </p:cNvPr>
          <p:cNvCxnSpPr>
            <a:cxnSpLocks/>
            <a:endCxn id="31" idx="2"/>
          </p:cNvCxnSpPr>
          <p:nvPr/>
        </p:nvCxnSpPr>
        <p:spPr>
          <a:xfrm flipV="1">
            <a:off x="7147313" y="4509189"/>
            <a:ext cx="1994290" cy="718604"/>
          </a:xfrm>
          <a:prstGeom prst="line">
            <a:avLst/>
          </a:prstGeom>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C16A3927-F409-074E-A846-C7CFF8108E5D}"/>
              </a:ext>
            </a:extLst>
          </p:cNvPr>
          <p:cNvCxnSpPr>
            <a:cxnSpLocks/>
            <a:endCxn id="32" idx="2"/>
          </p:cNvCxnSpPr>
          <p:nvPr/>
        </p:nvCxnSpPr>
        <p:spPr>
          <a:xfrm flipV="1">
            <a:off x="7147313" y="4923527"/>
            <a:ext cx="1994290" cy="30426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DFB7F826-AEB4-3B45-9ACE-BF0DC642AC77}"/>
              </a:ext>
            </a:extLst>
          </p:cNvPr>
          <p:cNvCxnSpPr>
            <a:cxnSpLocks/>
            <a:endCxn id="33" idx="2"/>
          </p:cNvCxnSpPr>
          <p:nvPr/>
        </p:nvCxnSpPr>
        <p:spPr>
          <a:xfrm>
            <a:off x="7147314" y="5224346"/>
            <a:ext cx="2006207" cy="10572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0B903532-EA66-CD47-BF97-0E06A933878B}"/>
              </a:ext>
            </a:extLst>
          </p:cNvPr>
          <p:cNvCxnSpPr>
            <a:cxnSpLocks/>
            <a:endCxn id="29" idx="2"/>
          </p:cNvCxnSpPr>
          <p:nvPr/>
        </p:nvCxnSpPr>
        <p:spPr>
          <a:xfrm flipV="1">
            <a:off x="7129459" y="3644053"/>
            <a:ext cx="2002630" cy="1982478"/>
          </a:xfrm>
          <a:prstGeom prst="line">
            <a:avLst/>
          </a:prstGeom>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A7526632-F20F-F448-8089-708A04C05A20}"/>
              </a:ext>
            </a:extLst>
          </p:cNvPr>
          <p:cNvCxnSpPr>
            <a:cxnSpLocks/>
            <a:endCxn id="30" idx="2"/>
          </p:cNvCxnSpPr>
          <p:nvPr/>
        </p:nvCxnSpPr>
        <p:spPr>
          <a:xfrm flipV="1">
            <a:off x="7129459" y="4058391"/>
            <a:ext cx="2002629" cy="156814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63F96464-8248-1C47-83B9-6F78C1AA92CC}"/>
              </a:ext>
            </a:extLst>
          </p:cNvPr>
          <p:cNvCxnSpPr>
            <a:cxnSpLocks/>
            <a:endCxn id="31" idx="2"/>
          </p:cNvCxnSpPr>
          <p:nvPr/>
        </p:nvCxnSpPr>
        <p:spPr>
          <a:xfrm flipV="1">
            <a:off x="7129459" y="4509189"/>
            <a:ext cx="2012144" cy="1117342"/>
          </a:xfrm>
          <a:prstGeom prst="line">
            <a:avLst/>
          </a:prstGeom>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A9054466-2CBB-8740-96AA-24286739B2AA}"/>
              </a:ext>
            </a:extLst>
          </p:cNvPr>
          <p:cNvCxnSpPr>
            <a:cxnSpLocks/>
            <a:endCxn id="32" idx="2"/>
          </p:cNvCxnSpPr>
          <p:nvPr/>
        </p:nvCxnSpPr>
        <p:spPr>
          <a:xfrm flipV="1">
            <a:off x="7129459" y="4923527"/>
            <a:ext cx="2012144" cy="703004"/>
          </a:xfrm>
          <a:prstGeom prst="line">
            <a:avLst/>
          </a:prstGeom>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6E45355D-0B96-3640-99EF-4E22AFF2E3A4}"/>
              </a:ext>
            </a:extLst>
          </p:cNvPr>
          <p:cNvCxnSpPr>
            <a:cxnSpLocks/>
            <a:endCxn id="33" idx="2"/>
          </p:cNvCxnSpPr>
          <p:nvPr/>
        </p:nvCxnSpPr>
        <p:spPr>
          <a:xfrm flipV="1">
            <a:off x="7129460" y="5330066"/>
            <a:ext cx="2024061" cy="293018"/>
          </a:xfrm>
          <a:prstGeom prst="line">
            <a:avLst/>
          </a:prstGeom>
        </p:spPr>
        <p:style>
          <a:lnRef idx="1">
            <a:schemeClr val="accent1"/>
          </a:lnRef>
          <a:fillRef idx="0">
            <a:schemeClr val="accent1"/>
          </a:fillRef>
          <a:effectRef idx="0">
            <a:schemeClr val="accent1"/>
          </a:effectRef>
          <a:fontRef idx="minor">
            <a:schemeClr val="tx1"/>
          </a:fontRef>
        </p:style>
      </p:cxnSp>
      <p:sp>
        <p:nvSpPr>
          <p:cNvPr id="94" name="TextBox 93">
            <a:extLst>
              <a:ext uri="{FF2B5EF4-FFF2-40B4-BE49-F238E27FC236}">
                <a16:creationId xmlns:a16="http://schemas.microsoft.com/office/drawing/2014/main" id="{F30FB385-F0D3-D346-9993-9A8217C0206D}"/>
              </a:ext>
            </a:extLst>
          </p:cNvPr>
          <p:cNvSpPr txBox="1"/>
          <p:nvPr/>
        </p:nvSpPr>
        <p:spPr>
          <a:xfrm>
            <a:off x="484394" y="2552541"/>
            <a:ext cx="575992" cy="3970318"/>
          </a:xfrm>
          <a:prstGeom prst="rect">
            <a:avLst/>
          </a:prstGeom>
          <a:noFill/>
        </p:spPr>
        <p:txBody>
          <a:bodyPr wrap="none" rtlCol="0">
            <a:spAutoFit/>
          </a:bodyPr>
          <a:lstStyle/>
          <a:p>
            <a:r>
              <a:rPr lang="en-US" sz="1400" dirty="0"/>
              <a:t>[</a:t>
            </a:r>
          </a:p>
          <a:p>
            <a:r>
              <a:rPr lang="en-US" sz="1400" dirty="0"/>
              <a:t>0.87,</a:t>
            </a:r>
          </a:p>
          <a:p>
            <a:endParaRPr lang="en-US" sz="1400" dirty="0"/>
          </a:p>
          <a:p>
            <a:r>
              <a:rPr lang="en-US" sz="1400" dirty="0"/>
              <a:t>0.23,</a:t>
            </a:r>
          </a:p>
          <a:p>
            <a:endParaRPr lang="en-US" sz="1400" dirty="0"/>
          </a:p>
          <a:p>
            <a:r>
              <a:rPr lang="en-US" sz="1400" dirty="0"/>
              <a:t>0.01,</a:t>
            </a:r>
          </a:p>
          <a:p>
            <a:endParaRPr lang="en-US" sz="1400" dirty="0"/>
          </a:p>
          <a:p>
            <a:endParaRPr lang="en-US" sz="1400" dirty="0"/>
          </a:p>
          <a:p>
            <a:endParaRPr lang="en-US" sz="1400" dirty="0"/>
          </a:p>
          <a:p>
            <a:endParaRPr lang="en-US" sz="1400" dirty="0"/>
          </a:p>
          <a:p>
            <a:endParaRPr lang="en-US" sz="1400" dirty="0"/>
          </a:p>
          <a:p>
            <a:endParaRPr lang="en-US" sz="1400" dirty="0"/>
          </a:p>
          <a:p>
            <a:r>
              <a:rPr lang="en-US" sz="1400" dirty="0"/>
              <a:t>0.34</a:t>
            </a:r>
          </a:p>
          <a:p>
            <a:endParaRPr lang="en-US" sz="1400" dirty="0"/>
          </a:p>
          <a:p>
            <a:r>
              <a:rPr lang="en-US" sz="1400" dirty="0"/>
              <a:t>0.11</a:t>
            </a:r>
          </a:p>
          <a:p>
            <a:endParaRPr lang="en-US" sz="1400" dirty="0"/>
          </a:p>
          <a:p>
            <a:r>
              <a:rPr lang="en-US" sz="1400" dirty="0"/>
              <a:t>0.53</a:t>
            </a:r>
          </a:p>
          <a:p>
            <a:r>
              <a:rPr lang="en-US" sz="1400" dirty="0"/>
              <a:t>]</a:t>
            </a:r>
          </a:p>
        </p:txBody>
      </p:sp>
      <p:grpSp>
        <p:nvGrpSpPr>
          <p:cNvPr id="95" name="Group 94">
            <a:extLst>
              <a:ext uri="{FF2B5EF4-FFF2-40B4-BE49-F238E27FC236}">
                <a16:creationId xmlns:a16="http://schemas.microsoft.com/office/drawing/2014/main" id="{106B14C0-5D78-7345-B15E-425418CF215F}"/>
              </a:ext>
            </a:extLst>
          </p:cNvPr>
          <p:cNvGrpSpPr/>
          <p:nvPr/>
        </p:nvGrpSpPr>
        <p:grpSpPr>
          <a:xfrm>
            <a:off x="3762374" y="3221831"/>
            <a:ext cx="461964" cy="2642547"/>
            <a:chOff x="3762374" y="3221831"/>
            <a:chExt cx="461964" cy="2642547"/>
          </a:xfrm>
        </p:grpSpPr>
        <p:sp>
          <p:nvSpPr>
            <p:cNvPr id="96" name="Oval 95">
              <a:extLst>
                <a:ext uri="{FF2B5EF4-FFF2-40B4-BE49-F238E27FC236}">
                  <a16:creationId xmlns:a16="http://schemas.microsoft.com/office/drawing/2014/main" id="{ED66E7FF-3967-9D49-BB06-DFCAD2557C37}"/>
                </a:ext>
              </a:extLst>
            </p:cNvPr>
            <p:cNvSpPr/>
            <p:nvPr/>
          </p:nvSpPr>
          <p:spPr>
            <a:xfrm>
              <a:off x="3762375" y="3221831"/>
              <a:ext cx="461963" cy="414338"/>
            </a:xfrm>
            <a:prstGeom prst="ellipse">
              <a:avLst/>
            </a:prstGeom>
            <a:solidFill>
              <a:schemeClr val="tx1">
                <a:alpha val="45000"/>
              </a:schemeClr>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Oval 96">
              <a:extLst>
                <a:ext uri="{FF2B5EF4-FFF2-40B4-BE49-F238E27FC236}">
                  <a16:creationId xmlns:a16="http://schemas.microsoft.com/office/drawing/2014/main" id="{1B0D0650-1407-5044-898B-48B28CFABF6C}"/>
                </a:ext>
              </a:extLst>
            </p:cNvPr>
            <p:cNvSpPr/>
            <p:nvPr/>
          </p:nvSpPr>
          <p:spPr>
            <a:xfrm>
              <a:off x="3762375" y="3644053"/>
              <a:ext cx="461963" cy="414338"/>
            </a:xfrm>
            <a:prstGeom prst="ellipse">
              <a:avLst/>
            </a:prstGeom>
            <a:solidFill>
              <a:schemeClr val="tx1">
                <a:alpha val="51000"/>
              </a:schemeClr>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a:extLst>
                <a:ext uri="{FF2B5EF4-FFF2-40B4-BE49-F238E27FC236}">
                  <a16:creationId xmlns:a16="http://schemas.microsoft.com/office/drawing/2014/main" id="{F13367DB-6205-454D-8733-5FAE07C006B9}"/>
                </a:ext>
              </a:extLst>
            </p:cNvPr>
            <p:cNvSpPr/>
            <p:nvPr/>
          </p:nvSpPr>
          <p:spPr>
            <a:xfrm>
              <a:off x="3762375" y="5017177"/>
              <a:ext cx="461963" cy="414338"/>
            </a:xfrm>
            <a:prstGeom prst="ellipse">
              <a:avLst/>
            </a:prstGeom>
            <a:solidFill>
              <a:schemeClr val="tx1">
                <a:alpha val="32000"/>
              </a:schemeClr>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Oval 98">
              <a:extLst>
                <a:ext uri="{FF2B5EF4-FFF2-40B4-BE49-F238E27FC236}">
                  <a16:creationId xmlns:a16="http://schemas.microsoft.com/office/drawing/2014/main" id="{C319AE43-74DE-2D4C-AA90-3E5EB39E7257}"/>
                </a:ext>
              </a:extLst>
            </p:cNvPr>
            <p:cNvSpPr/>
            <p:nvPr/>
          </p:nvSpPr>
          <p:spPr>
            <a:xfrm>
              <a:off x="3762374" y="5450040"/>
              <a:ext cx="461963" cy="414338"/>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TextBox 99">
              <a:extLst>
                <a:ext uri="{FF2B5EF4-FFF2-40B4-BE49-F238E27FC236}">
                  <a16:creationId xmlns:a16="http://schemas.microsoft.com/office/drawing/2014/main" id="{87B076F8-7C6F-E346-BFB7-3A00F3187AE2}"/>
                </a:ext>
              </a:extLst>
            </p:cNvPr>
            <p:cNvSpPr txBox="1"/>
            <p:nvPr/>
          </p:nvSpPr>
          <p:spPr>
            <a:xfrm>
              <a:off x="3871910" y="4034283"/>
              <a:ext cx="185737" cy="923330"/>
            </a:xfrm>
            <a:prstGeom prst="rect">
              <a:avLst/>
            </a:prstGeom>
            <a:noFill/>
          </p:spPr>
          <p:txBody>
            <a:bodyPr wrap="square" rtlCol="0">
              <a:spAutoFit/>
            </a:bodyPr>
            <a:lstStyle/>
            <a:p>
              <a:r>
                <a:rPr lang="en-US" dirty="0"/>
                <a:t>.</a:t>
              </a:r>
            </a:p>
            <a:p>
              <a:r>
                <a:rPr lang="en-US" dirty="0"/>
                <a:t>.</a:t>
              </a:r>
            </a:p>
            <a:p>
              <a:r>
                <a:rPr lang="en-US" dirty="0"/>
                <a:t>.</a:t>
              </a:r>
            </a:p>
          </p:txBody>
        </p:sp>
      </p:grpSp>
      <p:grpSp>
        <p:nvGrpSpPr>
          <p:cNvPr id="101" name="Group 100">
            <a:extLst>
              <a:ext uri="{FF2B5EF4-FFF2-40B4-BE49-F238E27FC236}">
                <a16:creationId xmlns:a16="http://schemas.microsoft.com/office/drawing/2014/main" id="{B9360C5B-9B98-F346-9BCE-1F25BAE4F215}"/>
              </a:ext>
            </a:extLst>
          </p:cNvPr>
          <p:cNvGrpSpPr/>
          <p:nvPr/>
        </p:nvGrpSpPr>
        <p:grpSpPr>
          <a:xfrm>
            <a:off x="1066797" y="2714625"/>
            <a:ext cx="461966" cy="3563939"/>
            <a:chOff x="1066797" y="2714625"/>
            <a:chExt cx="461966" cy="3563939"/>
          </a:xfrm>
        </p:grpSpPr>
        <p:sp>
          <p:nvSpPr>
            <p:cNvPr id="106" name="Oval 105">
              <a:extLst>
                <a:ext uri="{FF2B5EF4-FFF2-40B4-BE49-F238E27FC236}">
                  <a16:creationId xmlns:a16="http://schemas.microsoft.com/office/drawing/2014/main" id="{C7B13C1B-ECC5-EE41-995D-CDF5BAD582B7}"/>
                </a:ext>
              </a:extLst>
            </p:cNvPr>
            <p:cNvSpPr/>
            <p:nvPr/>
          </p:nvSpPr>
          <p:spPr>
            <a:xfrm>
              <a:off x="1066800" y="2714625"/>
              <a:ext cx="461963" cy="414338"/>
            </a:xfrm>
            <a:prstGeom prst="ellipse">
              <a:avLst/>
            </a:prstGeom>
            <a:solidFill>
              <a:schemeClr val="tx1">
                <a:alpha val="39000"/>
              </a:schemeClr>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E8F0FA4B-AE92-6D41-9F6C-55CF5155BDAA}"/>
                </a:ext>
              </a:extLst>
            </p:cNvPr>
            <p:cNvSpPr/>
            <p:nvPr/>
          </p:nvSpPr>
          <p:spPr>
            <a:xfrm>
              <a:off x="1066799" y="3149653"/>
              <a:ext cx="461963" cy="414338"/>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a:extLst>
                <a:ext uri="{FF2B5EF4-FFF2-40B4-BE49-F238E27FC236}">
                  <a16:creationId xmlns:a16="http://schemas.microsoft.com/office/drawing/2014/main" id="{AD4CBCEF-4E59-8647-867E-036216F218AD}"/>
                </a:ext>
              </a:extLst>
            </p:cNvPr>
            <p:cNvSpPr/>
            <p:nvPr/>
          </p:nvSpPr>
          <p:spPr>
            <a:xfrm>
              <a:off x="1066799" y="3563991"/>
              <a:ext cx="461963" cy="414338"/>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a:extLst>
                <a:ext uri="{FF2B5EF4-FFF2-40B4-BE49-F238E27FC236}">
                  <a16:creationId xmlns:a16="http://schemas.microsoft.com/office/drawing/2014/main" id="{FD2EA08B-4F98-2045-9C49-083FA27891DE}"/>
                </a:ext>
              </a:extLst>
            </p:cNvPr>
            <p:cNvSpPr/>
            <p:nvPr/>
          </p:nvSpPr>
          <p:spPr>
            <a:xfrm>
              <a:off x="1066798" y="5024862"/>
              <a:ext cx="461963" cy="414338"/>
            </a:xfrm>
            <a:prstGeom prst="ellipse">
              <a:avLst/>
            </a:prstGeom>
            <a:solidFill>
              <a:schemeClr val="tx1">
                <a:alpha val="40000"/>
              </a:schemeClr>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a:extLst>
                <a:ext uri="{FF2B5EF4-FFF2-40B4-BE49-F238E27FC236}">
                  <a16:creationId xmlns:a16="http://schemas.microsoft.com/office/drawing/2014/main" id="{65F102DE-C02A-3D4B-9065-79FDBB86E10D}"/>
                </a:ext>
              </a:extLst>
            </p:cNvPr>
            <p:cNvSpPr/>
            <p:nvPr/>
          </p:nvSpPr>
          <p:spPr>
            <a:xfrm>
              <a:off x="1066798" y="5439200"/>
              <a:ext cx="461963" cy="414338"/>
            </a:xfrm>
            <a:prstGeom prst="ellipse">
              <a:avLst/>
            </a:prstGeom>
            <a:solidFill>
              <a:schemeClr val="tx1">
                <a:alpha val="63000"/>
              </a:schemeClr>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Oval 114">
              <a:extLst>
                <a:ext uri="{FF2B5EF4-FFF2-40B4-BE49-F238E27FC236}">
                  <a16:creationId xmlns:a16="http://schemas.microsoft.com/office/drawing/2014/main" id="{6B3C9A84-6AA2-074C-8849-D58540487E8E}"/>
                </a:ext>
              </a:extLst>
            </p:cNvPr>
            <p:cNvSpPr/>
            <p:nvPr/>
          </p:nvSpPr>
          <p:spPr>
            <a:xfrm>
              <a:off x="1066797" y="5864226"/>
              <a:ext cx="461963" cy="414338"/>
            </a:xfrm>
            <a:prstGeom prst="ellipse">
              <a:avLst/>
            </a:prstGeom>
            <a:solidFill>
              <a:schemeClr val="tx1">
                <a:alpha val="41000"/>
              </a:schemeClr>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TextBox 115">
              <a:extLst>
                <a:ext uri="{FF2B5EF4-FFF2-40B4-BE49-F238E27FC236}">
                  <a16:creationId xmlns:a16="http://schemas.microsoft.com/office/drawing/2014/main" id="{31BF1443-BA35-6D4F-A1E1-5A58574F774C}"/>
                </a:ext>
              </a:extLst>
            </p:cNvPr>
            <p:cNvSpPr txBox="1"/>
            <p:nvPr/>
          </p:nvSpPr>
          <p:spPr>
            <a:xfrm>
              <a:off x="1204909" y="3989017"/>
              <a:ext cx="185737" cy="923330"/>
            </a:xfrm>
            <a:prstGeom prst="rect">
              <a:avLst/>
            </a:prstGeom>
            <a:noFill/>
          </p:spPr>
          <p:txBody>
            <a:bodyPr wrap="square" rtlCol="0">
              <a:spAutoFit/>
            </a:bodyPr>
            <a:lstStyle/>
            <a:p>
              <a:r>
                <a:rPr lang="en-US" dirty="0"/>
                <a:t>.</a:t>
              </a:r>
            </a:p>
            <a:p>
              <a:r>
                <a:rPr lang="en-US" dirty="0"/>
                <a:t>.</a:t>
              </a:r>
            </a:p>
            <a:p>
              <a:r>
                <a:rPr lang="en-US" dirty="0"/>
                <a:t>.</a:t>
              </a:r>
            </a:p>
          </p:txBody>
        </p:sp>
      </p:grpSp>
    </p:spTree>
    <p:extLst>
      <p:ext uri="{BB962C8B-B14F-4D97-AF65-F5344CB8AC3E}">
        <p14:creationId xmlns:p14="http://schemas.microsoft.com/office/powerpoint/2010/main" val="3626266935"/>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a:xfrm>
            <a:off x="422536" y="27251"/>
            <a:ext cx="10058400" cy="1371600"/>
          </a:xfrm>
        </p:spPr>
        <p:txBody>
          <a:bodyPr/>
          <a:lstStyle/>
          <a:p>
            <a:r>
              <a:rPr lang="en-US" dirty="0">
                <a:latin typeface="Helvetica" pitchFamily="2" charset="0"/>
              </a:rPr>
              <a:t>Back Propagation Example</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p:txBody>
          <a:bodyPr>
            <a:normAutofit/>
          </a:bodyPr>
          <a:lstStyle/>
          <a:p>
            <a:endParaRPr lang="en-US" sz="2400" dirty="0">
              <a:latin typeface="Helvetica" pitchFamily="2" charset="0"/>
            </a:endParaRPr>
          </a:p>
          <a:p>
            <a:pPr marL="0" indent="0">
              <a:buNone/>
            </a:pPr>
            <a:endParaRPr lang="en-US" sz="2400" dirty="0">
              <a:latin typeface="Helvetica" pitchFamily="2" charset="0"/>
            </a:endParaRPr>
          </a:p>
        </p:txBody>
      </p:sp>
      <p:grpSp>
        <p:nvGrpSpPr>
          <p:cNvPr id="4" name="Group 3">
            <a:extLst>
              <a:ext uri="{FF2B5EF4-FFF2-40B4-BE49-F238E27FC236}">
                <a16:creationId xmlns:a16="http://schemas.microsoft.com/office/drawing/2014/main" id="{F2289EC0-BEE5-C54C-941C-D1D22C501FE9}"/>
              </a:ext>
            </a:extLst>
          </p:cNvPr>
          <p:cNvGrpSpPr/>
          <p:nvPr/>
        </p:nvGrpSpPr>
        <p:grpSpPr>
          <a:xfrm>
            <a:off x="1066799" y="2654306"/>
            <a:ext cx="8459767" cy="3092895"/>
            <a:chOff x="3375581" y="2991232"/>
            <a:chExt cx="4589912" cy="2034562"/>
          </a:xfrm>
        </p:grpSpPr>
        <p:sp>
          <p:nvSpPr>
            <p:cNvPr id="14" name="Oval 13">
              <a:extLst>
                <a:ext uri="{FF2B5EF4-FFF2-40B4-BE49-F238E27FC236}">
                  <a16:creationId xmlns:a16="http://schemas.microsoft.com/office/drawing/2014/main" id="{E74544D5-EB92-D349-B000-DF8E15FD9E07}"/>
                </a:ext>
              </a:extLst>
            </p:cNvPr>
            <p:cNvSpPr/>
            <p:nvPr/>
          </p:nvSpPr>
          <p:spPr>
            <a:xfrm>
              <a:off x="3375582" y="2991232"/>
              <a:ext cx="938637" cy="825956"/>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0.35</a:t>
              </a:r>
            </a:p>
          </p:txBody>
        </p:sp>
        <p:sp>
          <p:nvSpPr>
            <p:cNvPr id="15" name="Oval 14">
              <a:extLst>
                <a:ext uri="{FF2B5EF4-FFF2-40B4-BE49-F238E27FC236}">
                  <a16:creationId xmlns:a16="http://schemas.microsoft.com/office/drawing/2014/main" id="{F521F1DA-EC70-7F4B-9BE4-67D2FF50F7D7}"/>
                </a:ext>
              </a:extLst>
            </p:cNvPr>
            <p:cNvSpPr/>
            <p:nvPr/>
          </p:nvSpPr>
          <p:spPr>
            <a:xfrm>
              <a:off x="3375581" y="4199838"/>
              <a:ext cx="938637" cy="825956"/>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0.9</a:t>
              </a:r>
            </a:p>
          </p:txBody>
        </p:sp>
        <p:sp>
          <p:nvSpPr>
            <p:cNvPr id="16" name="Oval 15">
              <a:extLst>
                <a:ext uri="{FF2B5EF4-FFF2-40B4-BE49-F238E27FC236}">
                  <a16:creationId xmlns:a16="http://schemas.microsoft.com/office/drawing/2014/main" id="{9E2F0B38-4A5D-F14A-80F5-1268744DDA8E}"/>
                </a:ext>
              </a:extLst>
            </p:cNvPr>
            <p:cNvSpPr/>
            <p:nvPr/>
          </p:nvSpPr>
          <p:spPr>
            <a:xfrm>
              <a:off x="5285344" y="3001391"/>
              <a:ext cx="938637" cy="825956"/>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Oval 16">
              <a:extLst>
                <a:ext uri="{FF2B5EF4-FFF2-40B4-BE49-F238E27FC236}">
                  <a16:creationId xmlns:a16="http://schemas.microsoft.com/office/drawing/2014/main" id="{E0DB1823-4CEA-3A4C-B00D-9089ECD8926D}"/>
                </a:ext>
              </a:extLst>
            </p:cNvPr>
            <p:cNvSpPr/>
            <p:nvPr/>
          </p:nvSpPr>
          <p:spPr>
            <a:xfrm>
              <a:off x="5285344" y="4199838"/>
              <a:ext cx="938637" cy="825956"/>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a:extLst>
                <a:ext uri="{FF2B5EF4-FFF2-40B4-BE49-F238E27FC236}">
                  <a16:creationId xmlns:a16="http://schemas.microsoft.com/office/drawing/2014/main" id="{212D0EF4-CDAF-3E48-9762-96B3A0BFDBFE}"/>
                </a:ext>
              </a:extLst>
            </p:cNvPr>
            <p:cNvSpPr/>
            <p:nvPr/>
          </p:nvSpPr>
          <p:spPr>
            <a:xfrm>
              <a:off x="7026856" y="3613735"/>
              <a:ext cx="938637" cy="825956"/>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cxnSp>
          <p:nvCxnSpPr>
            <p:cNvPr id="19" name="Straight Arrow Connector 18">
              <a:extLst>
                <a:ext uri="{FF2B5EF4-FFF2-40B4-BE49-F238E27FC236}">
                  <a16:creationId xmlns:a16="http://schemas.microsoft.com/office/drawing/2014/main" id="{904FB72E-F32B-4C40-B12A-58ED7C24BC10}"/>
                </a:ext>
              </a:extLst>
            </p:cNvPr>
            <p:cNvCxnSpPr>
              <a:stCxn id="14" idx="6"/>
              <a:endCxn id="16" idx="2"/>
            </p:cNvCxnSpPr>
            <p:nvPr/>
          </p:nvCxnSpPr>
          <p:spPr>
            <a:xfrm>
              <a:off x="4314219" y="3404210"/>
              <a:ext cx="971125" cy="10159"/>
            </a:xfrm>
            <a:prstGeom prst="straightConnector1">
              <a:avLst/>
            </a:prstGeom>
            <a:solidFill>
              <a:srgbClr val="FF0000"/>
            </a:solidFill>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0EAAED42-6560-7A4C-A1DB-DC39FB8DC617}"/>
                </a:ext>
              </a:extLst>
            </p:cNvPr>
            <p:cNvCxnSpPr/>
            <p:nvPr/>
          </p:nvCxnSpPr>
          <p:spPr>
            <a:xfrm>
              <a:off x="4314219" y="4619991"/>
              <a:ext cx="971125" cy="10159"/>
            </a:xfrm>
            <a:prstGeom prst="straightConnector1">
              <a:avLst/>
            </a:prstGeom>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5DD30C84-2C74-EC49-87EE-7653B34BD18B}"/>
                </a:ext>
              </a:extLst>
            </p:cNvPr>
            <p:cNvCxnSpPr>
              <a:cxnSpLocks/>
              <a:endCxn id="18" idx="2"/>
            </p:cNvCxnSpPr>
            <p:nvPr/>
          </p:nvCxnSpPr>
          <p:spPr>
            <a:xfrm>
              <a:off x="6223981" y="3442259"/>
              <a:ext cx="802875" cy="584454"/>
            </a:xfrm>
            <a:prstGeom prst="straightConnector1">
              <a:avLst/>
            </a:prstGeom>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FF3F8198-7A53-2A45-B950-88C6270E9670}"/>
                </a:ext>
              </a:extLst>
            </p:cNvPr>
            <p:cNvCxnSpPr>
              <a:cxnSpLocks/>
              <a:endCxn id="18" idx="2"/>
            </p:cNvCxnSpPr>
            <p:nvPr/>
          </p:nvCxnSpPr>
          <p:spPr>
            <a:xfrm flipV="1">
              <a:off x="6223981" y="4026713"/>
              <a:ext cx="802875" cy="588198"/>
            </a:xfrm>
            <a:prstGeom prst="straightConnector1">
              <a:avLst/>
            </a:prstGeom>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25B65946-CE70-9244-905F-BFE49F6C6ABD}"/>
                </a:ext>
              </a:extLst>
            </p:cNvPr>
            <p:cNvCxnSpPr>
              <a:cxnSpLocks/>
              <a:stCxn id="14" idx="6"/>
              <a:endCxn id="17" idx="1"/>
            </p:cNvCxnSpPr>
            <p:nvPr/>
          </p:nvCxnSpPr>
          <p:spPr>
            <a:xfrm>
              <a:off x="4314219" y="3404210"/>
              <a:ext cx="1108585" cy="916586"/>
            </a:xfrm>
            <a:prstGeom prst="straightConnector1">
              <a:avLst/>
            </a:prstGeom>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51F8FD80-36AF-EE45-976A-709D04550509}"/>
                </a:ext>
              </a:extLst>
            </p:cNvPr>
            <p:cNvCxnSpPr>
              <a:cxnSpLocks/>
              <a:stCxn id="15" idx="6"/>
              <a:endCxn id="16" idx="3"/>
            </p:cNvCxnSpPr>
            <p:nvPr/>
          </p:nvCxnSpPr>
          <p:spPr>
            <a:xfrm flipV="1">
              <a:off x="4314218" y="3706389"/>
              <a:ext cx="1108586" cy="906427"/>
            </a:xfrm>
            <a:prstGeom prst="straightConnector1">
              <a:avLst/>
            </a:prstGeom>
            <a:solidFill>
              <a:srgbClr val="FF0000"/>
            </a:solidFill>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BB0733E6-4BD7-8F4A-9505-E48C6EE57679}"/>
                  </a:ext>
                </a:extLst>
              </p:cNvPr>
              <p:cNvSpPr txBox="1"/>
              <p:nvPr/>
            </p:nvSpPr>
            <p:spPr>
              <a:xfrm>
                <a:off x="3000051" y="2772304"/>
                <a:ext cx="1449692" cy="4308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𝑤</m:t>
                          </m:r>
                        </m:e>
                        <m:sub>
                          <m:r>
                            <a:rPr lang="en-US" sz="2200" b="0" i="1" smtClean="0">
                              <a:latin typeface="Cambria Math" panose="02040503050406030204" pitchFamily="18" charset="0"/>
                            </a:rPr>
                            <m:t>1</m:t>
                          </m:r>
                        </m:sub>
                      </m:sSub>
                      <m:r>
                        <a:rPr lang="en-US" sz="2200" b="0" i="1" smtClean="0">
                          <a:latin typeface="Cambria Math" panose="02040503050406030204" pitchFamily="18" charset="0"/>
                        </a:rPr>
                        <m:t>=</m:t>
                      </m:r>
                      <m:r>
                        <a:rPr lang="en-US" sz="2200" b="0" i="1" smtClean="0">
                          <a:solidFill>
                            <a:schemeClr val="tx1"/>
                          </a:solidFill>
                          <a:latin typeface="Cambria Math" panose="02040503050406030204" pitchFamily="18" charset="0"/>
                        </a:rPr>
                        <m:t>0.10</m:t>
                      </m:r>
                    </m:oMath>
                  </m:oMathPara>
                </a14:m>
                <a:endParaRPr lang="en-US" sz="2200" dirty="0"/>
              </a:p>
            </p:txBody>
          </p:sp>
        </mc:Choice>
        <mc:Fallback xmlns="">
          <p:sp>
            <p:nvSpPr>
              <p:cNvPr id="28" name="TextBox 27">
                <a:extLst>
                  <a:ext uri="{FF2B5EF4-FFF2-40B4-BE49-F238E27FC236}">
                    <a16:creationId xmlns:a16="http://schemas.microsoft.com/office/drawing/2014/main" id="{BB0733E6-4BD7-8F4A-9505-E48C6EE57679}"/>
                  </a:ext>
                </a:extLst>
              </p:cNvPr>
              <p:cNvSpPr txBox="1">
                <a:spLocks noRot="1" noChangeAspect="1" noMove="1" noResize="1" noEditPoints="1" noAdjustHandles="1" noChangeArrowheads="1" noChangeShapeType="1" noTextEdit="1"/>
              </p:cNvSpPr>
              <p:nvPr/>
            </p:nvSpPr>
            <p:spPr>
              <a:xfrm>
                <a:off x="3000051" y="2772304"/>
                <a:ext cx="1449692" cy="430887"/>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26C39DDA-A519-4D4F-A47D-D40ADAB1EF70}"/>
                  </a:ext>
                </a:extLst>
              </p:cNvPr>
              <p:cNvSpPr txBox="1"/>
              <p:nvPr/>
            </p:nvSpPr>
            <p:spPr>
              <a:xfrm>
                <a:off x="2988090" y="5125918"/>
                <a:ext cx="1239698" cy="430887"/>
              </a:xfrm>
              <a:prstGeom prst="rect">
                <a:avLst/>
              </a:prstGeom>
              <a:noFill/>
            </p:spPr>
            <p:txBody>
              <a:bodyPr wrap="none" rtlCol="0">
                <a:spAutoFit/>
              </a:bodyPr>
              <a:lstStyle/>
              <a:p>
                <a14:m>
                  <m:oMath xmlns:m="http://schemas.openxmlformats.org/officeDocument/2006/math">
                    <m:sSub>
                      <m:sSubPr>
                        <m:ctrlPr>
                          <a:rPr lang="en-US" sz="2200" b="0" i="1" smtClean="0">
                            <a:solidFill>
                              <a:schemeClr val="tx1"/>
                            </a:solidFill>
                            <a:latin typeface="Cambria Math" panose="02040503050406030204" pitchFamily="18" charset="0"/>
                            <a:ea typeface="Cambria Math" panose="02040503050406030204" pitchFamily="18" charset="0"/>
                          </a:rPr>
                        </m:ctrlPr>
                      </m:sSubPr>
                      <m:e>
                        <m:r>
                          <a:rPr lang="en-US" sz="2200" b="0" i="1" smtClean="0">
                            <a:solidFill>
                              <a:schemeClr val="tx1"/>
                            </a:solidFill>
                            <a:latin typeface="Cambria Math" panose="02040503050406030204" pitchFamily="18" charset="0"/>
                            <a:ea typeface="Cambria Math" panose="02040503050406030204" pitchFamily="18" charset="0"/>
                          </a:rPr>
                          <m:t>𝑤</m:t>
                        </m:r>
                      </m:e>
                      <m:sub>
                        <m:r>
                          <a:rPr lang="en-US" sz="2200" b="0" i="1" smtClean="0">
                            <a:solidFill>
                              <a:schemeClr val="tx1"/>
                            </a:solidFill>
                            <a:latin typeface="Cambria Math" panose="02040503050406030204" pitchFamily="18" charset="0"/>
                            <a:ea typeface="Cambria Math" panose="02040503050406030204" pitchFamily="18" charset="0"/>
                          </a:rPr>
                          <m:t>4</m:t>
                        </m:r>
                      </m:sub>
                    </m:sSub>
                  </m:oMath>
                </a14:m>
                <a:r>
                  <a:rPr lang="en-US" sz="2200" dirty="0">
                    <a:solidFill>
                      <a:schemeClr val="tx1"/>
                    </a:solidFill>
                    <a:latin typeface="Cambria Math" panose="02040503050406030204" pitchFamily="18" charset="0"/>
                    <a:ea typeface="Cambria Math" panose="02040503050406030204" pitchFamily="18" charset="0"/>
                  </a:rPr>
                  <a:t>=0.59</a:t>
                </a:r>
                <a:endParaRPr lang="en-US" sz="2200" dirty="0">
                  <a:latin typeface="Cambria Math" panose="02040503050406030204" pitchFamily="18" charset="0"/>
                  <a:ea typeface="Cambria Math" panose="02040503050406030204" pitchFamily="18" charset="0"/>
                </a:endParaRPr>
              </a:p>
            </p:txBody>
          </p:sp>
        </mc:Choice>
        <mc:Fallback xmlns="">
          <p:sp>
            <p:nvSpPr>
              <p:cNvPr id="29" name="TextBox 28">
                <a:extLst>
                  <a:ext uri="{FF2B5EF4-FFF2-40B4-BE49-F238E27FC236}">
                    <a16:creationId xmlns:a16="http://schemas.microsoft.com/office/drawing/2014/main" id="{26C39DDA-A519-4D4F-A47D-D40ADAB1EF70}"/>
                  </a:ext>
                </a:extLst>
              </p:cNvPr>
              <p:cNvSpPr txBox="1">
                <a:spLocks noRot="1" noChangeAspect="1" noMove="1" noResize="1" noEditPoints="1" noAdjustHandles="1" noChangeArrowheads="1" noChangeShapeType="1" noTextEdit="1"/>
              </p:cNvSpPr>
              <p:nvPr/>
            </p:nvSpPr>
            <p:spPr>
              <a:xfrm>
                <a:off x="2988090" y="5125918"/>
                <a:ext cx="1239698" cy="430887"/>
              </a:xfrm>
              <a:prstGeom prst="rect">
                <a:avLst/>
              </a:prstGeom>
              <a:blipFill>
                <a:blip r:embed="rId3"/>
                <a:stretch>
                  <a:fillRect t="-8571" r="-4040" b="-25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37663B59-496B-7949-B018-1E24CA72E070}"/>
                  </a:ext>
                </a:extLst>
              </p:cNvPr>
              <p:cNvSpPr txBox="1"/>
              <p:nvPr/>
            </p:nvSpPr>
            <p:spPr>
              <a:xfrm>
                <a:off x="6698499" y="3201761"/>
                <a:ext cx="1373261" cy="430887"/>
              </a:xfrm>
              <a:prstGeom prst="rect">
                <a:avLst/>
              </a:prstGeom>
              <a:noFill/>
            </p:spPr>
            <p:txBody>
              <a:bodyPr wrap="none" rtlCol="0">
                <a:spAutoFit/>
              </a:bodyPr>
              <a:lstStyle/>
              <a:p>
                <a14:m>
                  <m:oMath xmlns:m="http://schemas.openxmlformats.org/officeDocument/2006/math">
                    <m:sSub>
                      <m:sSubPr>
                        <m:ctrlPr>
                          <a:rPr lang="en-US" sz="2200" b="0" i="1" smtClean="0">
                            <a:latin typeface="Cambria Math" panose="02040503050406030204" pitchFamily="18" charset="0"/>
                            <a:ea typeface="Cambria Math" panose="02040503050406030204" pitchFamily="18" charset="0"/>
                          </a:rPr>
                        </m:ctrlPr>
                      </m:sSubPr>
                      <m:e>
                        <m:r>
                          <a:rPr lang="en-US" sz="2200" b="0" i="1" smtClean="0">
                            <a:latin typeface="Cambria Math" panose="02040503050406030204" pitchFamily="18" charset="0"/>
                            <a:ea typeface="Cambria Math" panose="02040503050406030204" pitchFamily="18" charset="0"/>
                          </a:rPr>
                          <m:t>𝑤</m:t>
                        </m:r>
                      </m:e>
                      <m:sub>
                        <m:r>
                          <a:rPr lang="en-US" sz="2200" b="0" i="1" smtClean="0">
                            <a:latin typeface="Cambria Math" panose="02040503050406030204" pitchFamily="18" charset="0"/>
                            <a:ea typeface="Cambria Math" panose="02040503050406030204" pitchFamily="18" charset="0"/>
                          </a:rPr>
                          <m:t>5</m:t>
                        </m:r>
                      </m:sub>
                    </m:sSub>
                  </m:oMath>
                </a14:m>
                <a:r>
                  <a:rPr lang="en-US" sz="2200" dirty="0">
                    <a:latin typeface="Cambria Math" panose="02040503050406030204" pitchFamily="18" charset="0"/>
                    <a:ea typeface="Cambria Math" panose="02040503050406030204" pitchFamily="18" charset="0"/>
                  </a:rPr>
                  <a:t> = 0.27</a:t>
                </a:r>
              </a:p>
            </p:txBody>
          </p:sp>
        </mc:Choice>
        <mc:Fallback xmlns="">
          <p:sp>
            <p:nvSpPr>
              <p:cNvPr id="32" name="TextBox 31">
                <a:extLst>
                  <a:ext uri="{FF2B5EF4-FFF2-40B4-BE49-F238E27FC236}">
                    <a16:creationId xmlns:a16="http://schemas.microsoft.com/office/drawing/2014/main" id="{37663B59-496B-7949-B018-1E24CA72E070}"/>
                  </a:ext>
                </a:extLst>
              </p:cNvPr>
              <p:cNvSpPr txBox="1">
                <a:spLocks noRot="1" noChangeAspect="1" noMove="1" noResize="1" noEditPoints="1" noAdjustHandles="1" noChangeArrowheads="1" noChangeShapeType="1" noTextEdit="1"/>
              </p:cNvSpPr>
              <p:nvPr/>
            </p:nvSpPr>
            <p:spPr>
              <a:xfrm>
                <a:off x="6698499" y="3201761"/>
                <a:ext cx="1373261" cy="430887"/>
              </a:xfrm>
              <a:prstGeom prst="rect">
                <a:avLst/>
              </a:prstGeom>
              <a:blipFill>
                <a:blip r:embed="rId4"/>
                <a:stretch>
                  <a:fillRect t="-8824" r="-3636" b="-2941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C68DF134-F471-7946-A598-A6E86653C083}"/>
                  </a:ext>
                </a:extLst>
              </p:cNvPr>
              <p:cNvSpPr txBox="1"/>
              <p:nvPr/>
            </p:nvSpPr>
            <p:spPr>
              <a:xfrm>
                <a:off x="6698499" y="4778776"/>
                <a:ext cx="1456232" cy="4308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𝑤</m:t>
                          </m:r>
                        </m:e>
                        <m:sub>
                          <m:r>
                            <a:rPr lang="en-US" sz="2200" b="0" i="1" smtClean="0">
                              <a:latin typeface="Cambria Math" panose="02040503050406030204" pitchFamily="18" charset="0"/>
                            </a:rPr>
                            <m:t>6</m:t>
                          </m:r>
                        </m:sub>
                      </m:sSub>
                      <m:r>
                        <a:rPr lang="en-US" sz="2200" b="0" i="1" smtClean="0">
                          <a:latin typeface="Cambria Math" panose="02040503050406030204" pitchFamily="18" charset="0"/>
                        </a:rPr>
                        <m:t>=</m:t>
                      </m:r>
                      <m:r>
                        <a:rPr lang="en-US" sz="2200" b="0" i="1" smtClean="0">
                          <a:solidFill>
                            <a:schemeClr val="tx1"/>
                          </a:solidFill>
                          <a:latin typeface="Cambria Math" panose="02040503050406030204" pitchFamily="18" charset="0"/>
                        </a:rPr>
                        <m:t>0.87</m:t>
                      </m:r>
                    </m:oMath>
                  </m:oMathPara>
                </a14:m>
                <a:endParaRPr lang="en-US" sz="2200" dirty="0"/>
              </a:p>
            </p:txBody>
          </p:sp>
        </mc:Choice>
        <mc:Fallback xmlns="">
          <p:sp>
            <p:nvSpPr>
              <p:cNvPr id="33" name="TextBox 32">
                <a:extLst>
                  <a:ext uri="{FF2B5EF4-FFF2-40B4-BE49-F238E27FC236}">
                    <a16:creationId xmlns:a16="http://schemas.microsoft.com/office/drawing/2014/main" id="{C68DF134-F471-7946-A598-A6E86653C083}"/>
                  </a:ext>
                </a:extLst>
              </p:cNvPr>
              <p:cNvSpPr txBox="1">
                <a:spLocks noRot="1" noChangeAspect="1" noMove="1" noResize="1" noEditPoints="1" noAdjustHandles="1" noChangeArrowheads="1" noChangeShapeType="1" noTextEdit="1"/>
              </p:cNvSpPr>
              <p:nvPr/>
            </p:nvSpPr>
            <p:spPr>
              <a:xfrm>
                <a:off x="6698499" y="4778776"/>
                <a:ext cx="1456232" cy="430887"/>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Content Placeholder 2">
                <a:extLst>
                  <a:ext uri="{FF2B5EF4-FFF2-40B4-BE49-F238E27FC236}">
                    <a16:creationId xmlns:a16="http://schemas.microsoft.com/office/drawing/2014/main" id="{9EDBD7F6-A329-774F-8090-73CBB6B6EE1A}"/>
                  </a:ext>
                </a:extLst>
              </p:cNvPr>
              <p:cNvSpPr txBox="1">
                <a:spLocks/>
              </p:cNvSpPr>
              <p:nvPr/>
            </p:nvSpPr>
            <p:spPr>
              <a:xfrm>
                <a:off x="5953987" y="2513578"/>
                <a:ext cx="878543" cy="49127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b="0" i="1" dirty="0" smtClean="0">
                              <a:solidFill>
                                <a:schemeClr val="tx1"/>
                              </a:solidFill>
                              <a:latin typeface="Cambria Math" panose="02040503050406030204" pitchFamily="18" charset="0"/>
                            </a:rPr>
                          </m:ctrlPr>
                        </m:sSubPr>
                        <m:e>
                          <m:r>
                            <a:rPr lang="en-US" i="1" dirty="0" smtClean="0">
                              <a:solidFill>
                                <a:schemeClr val="tx1"/>
                              </a:solidFill>
                              <a:latin typeface="Cambria Math" panose="02040503050406030204" pitchFamily="18" charset="0"/>
                            </a:rPr>
                            <m:t>𝐻</m:t>
                          </m:r>
                        </m:e>
                        <m:sub>
                          <m:r>
                            <a:rPr lang="en-US" i="1" dirty="0" smtClean="0">
                              <a:solidFill>
                                <a:schemeClr val="tx1"/>
                              </a:solidFill>
                              <a:latin typeface="Cambria Math" panose="02040503050406030204" pitchFamily="18" charset="0"/>
                            </a:rPr>
                            <m:t>1</m:t>
                          </m:r>
                        </m:sub>
                      </m:sSub>
                    </m:oMath>
                  </m:oMathPara>
                </a14:m>
                <a:endParaRPr lang="en-US" dirty="0"/>
              </a:p>
            </p:txBody>
          </p:sp>
        </mc:Choice>
        <mc:Fallback xmlns="">
          <p:sp>
            <p:nvSpPr>
              <p:cNvPr id="34" name="Content Placeholder 2">
                <a:extLst>
                  <a:ext uri="{FF2B5EF4-FFF2-40B4-BE49-F238E27FC236}">
                    <a16:creationId xmlns:a16="http://schemas.microsoft.com/office/drawing/2014/main" id="{9EDBD7F6-A329-774F-8090-73CBB6B6EE1A}"/>
                  </a:ext>
                </a:extLst>
              </p:cNvPr>
              <p:cNvSpPr txBox="1">
                <a:spLocks noRot="1" noChangeAspect="1" noMove="1" noResize="1" noEditPoints="1" noAdjustHandles="1" noChangeArrowheads="1" noChangeShapeType="1" noTextEdit="1"/>
              </p:cNvSpPr>
              <p:nvPr/>
            </p:nvSpPr>
            <p:spPr>
              <a:xfrm>
                <a:off x="5953987" y="2513578"/>
                <a:ext cx="878543" cy="491270"/>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Content Placeholder 2">
                <a:extLst>
                  <a:ext uri="{FF2B5EF4-FFF2-40B4-BE49-F238E27FC236}">
                    <a16:creationId xmlns:a16="http://schemas.microsoft.com/office/drawing/2014/main" id="{9D8CC347-2FA3-E24F-9CB3-9A70A2102FC0}"/>
                  </a:ext>
                </a:extLst>
              </p:cNvPr>
              <p:cNvSpPr txBox="1">
                <a:spLocks/>
              </p:cNvSpPr>
              <p:nvPr/>
            </p:nvSpPr>
            <p:spPr>
              <a:xfrm>
                <a:off x="5875254" y="4260448"/>
                <a:ext cx="878543" cy="49127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b="0" i="1" dirty="0" smtClean="0">
                              <a:solidFill>
                                <a:schemeClr val="tx1"/>
                              </a:solidFill>
                              <a:latin typeface="Cambria Math" panose="02040503050406030204" pitchFamily="18" charset="0"/>
                            </a:rPr>
                          </m:ctrlPr>
                        </m:sSubPr>
                        <m:e>
                          <m:r>
                            <a:rPr lang="en-US" i="1" dirty="0" smtClean="0">
                              <a:solidFill>
                                <a:schemeClr val="tx1"/>
                              </a:solidFill>
                              <a:latin typeface="Cambria Math" panose="02040503050406030204" pitchFamily="18" charset="0"/>
                            </a:rPr>
                            <m:t>𝐻</m:t>
                          </m:r>
                        </m:e>
                        <m:sub>
                          <m:r>
                            <a:rPr lang="en-US" b="0" i="1" dirty="0" smtClean="0">
                              <a:solidFill>
                                <a:schemeClr val="tx1"/>
                              </a:solidFill>
                              <a:latin typeface="Cambria Math" panose="02040503050406030204" pitchFamily="18" charset="0"/>
                            </a:rPr>
                            <m:t>2</m:t>
                          </m:r>
                        </m:sub>
                      </m:sSub>
                    </m:oMath>
                  </m:oMathPara>
                </a14:m>
                <a:endParaRPr lang="en-US" dirty="0"/>
              </a:p>
            </p:txBody>
          </p:sp>
        </mc:Choice>
        <mc:Fallback xmlns="">
          <p:sp>
            <p:nvSpPr>
              <p:cNvPr id="35" name="Content Placeholder 2">
                <a:extLst>
                  <a:ext uri="{FF2B5EF4-FFF2-40B4-BE49-F238E27FC236}">
                    <a16:creationId xmlns:a16="http://schemas.microsoft.com/office/drawing/2014/main" id="{9D8CC347-2FA3-E24F-9CB3-9A70A2102FC0}"/>
                  </a:ext>
                </a:extLst>
              </p:cNvPr>
              <p:cNvSpPr txBox="1">
                <a:spLocks noRot="1" noChangeAspect="1" noMove="1" noResize="1" noEditPoints="1" noAdjustHandles="1" noChangeArrowheads="1" noChangeShapeType="1" noTextEdit="1"/>
              </p:cNvSpPr>
              <p:nvPr/>
            </p:nvSpPr>
            <p:spPr>
              <a:xfrm>
                <a:off x="5875254" y="4260448"/>
                <a:ext cx="878543" cy="491270"/>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Content Placeholder 2">
                <a:extLst>
                  <a:ext uri="{FF2B5EF4-FFF2-40B4-BE49-F238E27FC236}">
                    <a16:creationId xmlns:a16="http://schemas.microsoft.com/office/drawing/2014/main" id="{A3511906-2F34-2B4E-898C-BF187B86B7A7}"/>
                  </a:ext>
                </a:extLst>
              </p:cNvPr>
              <p:cNvSpPr txBox="1">
                <a:spLocks/>
              </p:cNvSpPr>
              <p:nvPr/>
            </p:nvSpPr>
            <p:spPr>
              <a:xfrm>
                <a:off x="9087294" y="3314198"/>
                <a:ext cx="878543" cy="49127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b="0" i="1" dirty="0" smtClean="0">
                              <a:solidFill>
                                <a:schemeClr val="tx1"/>
                              </a:solidFill>
                              <a:latin typeface="Cambria Math" panose="02040503050406030204" pitchFamily="18" charset="0"/>
                            </a:rPr>
                          </m:ctrlPr>
                        </m:sSubPr>
                        <m:e>
                          <m:r>
                            <a:rPr lang="en-US" b="0" i="1" dirty="0" smtClean="0">
                              <a:solidFill>
                                <a:schemeClr val="tx1"/>
                              </a:solidFill>
                              <a:latin typeface="Cambria Math" panose="02040503050406030204" pitchFamily="18" charset="0"/>
                            </a:rPr>
                            <m:t>𝑂</m:t>
                          </m:r>
                        </m:e>
                        <m:sub>
                          <m:r>
                            <a:rPr lang="en-US" i="1" dirty="0" smtClean="0">
                              <a:solidFill>
                                <a:schemeClr val="tx1"/>
                              </a:solidFill>
                              <a:latin typeface="Cambria Math" panose="02040503050406030204" pitchFamily="18" charset="0"/>
                            </a:rPr>
                            <m:t>1</m:t>
                          </m:r>
                        </m:sub>
                      </m:sSub>
                    </m:oMath>
                  </m:oMathPara>
                </a14:m>
                <a:endParaRPr lang="en-US" dirty="0"/>
              </a:p>
            </p:txBody>
          </p:sp>
        </mc:Choice>
        <mc:Fallback xmlns="">
          <p:sp>
            <p:nvSpPr>
              <p:cNvPr id="36" name="Content Placeholder 2">
                <a:extLst>
                  <a:ext uri="{FF2B5EF4-FFF2-40B4-BE49-F238E27FC236}">
                    <a16:creationId xmlns:a16="http://schemas.microsoft.com/office/drawing/2014/main" id="{A3511906-2F34-2B4E-898C-BF187B86B7A7}"/>
                  </a:ext>
                </a:extLst>
              </p:cNvPr>
              <p:cNvSpPr txBox="1">
                <a:spLocks noRot="1" noChangeAspect="1" noMove="1" noResize="1" noEditPoints="1" noAdjustHandles="1" noChangeArrowheads="1" noChangeShapeType="1" noTextEdit="1"/>
              </p:cNvSpPr>
              <p:nvPr/>
            </p:nvSpPr>
            <p:spPr>
              <a:xfrm>
                <a:off x="9087294" y="3314198"/>
                <a:ext cx="878543" cy="491270"/>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Content Placeholder 2">
                <a:extLst>
                  <a:ext uri="{FF2B5EF4-FFF2-40B4-BE49-F238E27FC236}">
                    <a16:creationId xmlns:a16="http://schemas.microsoft.com/office/drawing/2014/main" id="{E6FE47F3-203E-1C4C-BBDE-FEE31023C960}"/>
                  </a:ext>
                </a:extLst>
              </p:cNvPr>
              <p:cNvSpPr txBox="1">
                <a:spLocks/>
              </p:cNvSpPr>
              <p:nvPr/>
            </p:nvSpPr>
            <p:spPr>
              <a:xfrm>
                <a:off x="460243" y="2972616"/>
                <a:ext cx="878543" cy="49127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𝐼</m:t>
                          </m:r>
                        </m:e>
                        <m:sub>
                          <m:r>
                            <a:rPr lang="en-US" i="1" dirty="0" smtClean="0">
                              <a:latin typeface="Cambria Math" panose="02040503050406030204" pitchFamily="18" charset="0"/>
                            </a:rPr>
                            <m:t>1</m:t>
                          </m:r>
                        </m:sub>
                      </m:sSub>
                    </m:oMath>
                  </m:oMathPara>
                </a14:m>
                <a:endParaRPr lang="en-US" dirty="0"/>
              </a:p>
            </p:txBody>
          </p:sp>
        </mc:Choice>
        <mc:Fallback xmlns="">
          <p:sp>
            <p:nvSpPr>
              <p:cNvPr id="37" name="Content Placeholder 2">
                <a:extLst>
                  <a:ext uri="{FF2B5EF4-FFF2-40B4-BE49-F238E27FC236}">
                    <a16:creationId xmlns:a16="http://schemas.microsoft.com/office/drawing/2014/main" id="{E6FE47F3-203E-1C4C-BBDE-FEE31023C960}"/>
                  </a:ext>
                </a:extLst>
              </p:cNvPr>
              <p:cNvSpPr txBox="1">
                <a:spLocks noRot="1" noChangeAspect="1" noMove="1" noResize="1" noEditPoints="1" noAdjustHandles="1" noChangeArrowheads="1" noChangeShapeType="1" noTextEdit="1"/>
              </p:cNvSpPr>
              <p:nvPr/>
            </p:nvSpPr>
            <p:spPr>
              <a:xfrm>
                <a:off x="460243" y="2972616"/>
                <a:ext cx="878543" cy="491270"/>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Content Placeholder 2">
                <a:extLst>
                  <a:ext uri="{FF2B5EF4-FFF2-40B4-BE49-F238E27FC236}">
                    <a16:creationId xmlns:a16="http://schemas.microsoft.com/office/drawing/2014/main" id="{8DDE642B-DD9F-594F-96A3-C488EC8620DC}"/>
                  </a:ext>
                </a:extLst>
              </p:cNvPr>
              <p:cNvSpPr txBox="1">
                <a:spLocks/>
              </p:cNvSpPr>
              <p:nvPr/>
            </p:nvSpPr>
            <p:spPr>
              <a:xfrm>
                <a:off x="460243" y="4873766"/>
                <a:ext cx="878543" cy="49127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𝐼</m:t>
                          </m:r>
                        </m:e>
                        <m:sub>
                          <m:r>
                            <a:rPr lang="en-US" i="1" dirty="0" smtClean="0">
                              <a:latin typeface="Cambria Math" panose="02040503050406030204" pitchFamily="18" charset="0"/>
                            </a:rPr>
                            <m:t>2</m:t>
                          </m:r>
                        </m:sub>
                      </m:sSub>
                    </m:oMath>
                  </m:oMathPara>
                </a14:m>
                <a:endParaRPr lang="en-US" dirty="0"/>
              </a:p>
            </p:txBody>
          </p:sp>
        </mc:Choice>
        <mc:Fallback xmlns="">
          <p:sp>
            <p:nvSpPr>
              <p:cNvPr id="38" name="Content Placeholder 2">
                <a:extLst>
                  <a:ext uri="{FF2B5EF4-FFF2-40B4-BE49-F238E27FC236}">
                    <a16:creationId xmlns:a16="http://schemas.microsoft.com/office/drawing/2014/main" id="{8DDE642B-DD9F-594F-96A3-C488EC8620DC}"/>
                  </a:ext>
                </a:extLst>
              </p:cNvPr>
              <p:cNvSpPr txBox="1">
                <a:spLocks noRot="1" noChangeAspect="1" noMove="1" noResize="1" noEditPoints="1" noAdjustHandles="1" noChangeArrowheads="1" noChangeShapeType="1" noTextEdit="1"/>
              </p:cNvSpPr>
              <p:nvPr/>
            </p:nvSpPr>
            <p:spPr>
              <a:xfrm>
                <a:off x="460243" y="4873766"/>
                <a:ext cx="878543" cy="491270"/>
              </a:xfrm>
              <a:prstGeom prst="rect">
                <a:avLst/>
              </a:prstGeom>
              <a:blipFill>
                <a:blip r:embed="rId10"/>
                <a:stretch>
                  <a:fillRect/>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F3B050E5-10C6-794C-BDCC-F074D043D9DF}"/>
              </a:ext>
            </a:extLst>
          </p:cNvPr>
          <p:cNvSpPr txBox="1"/>
          <p:nvPr/>
        </p:nvSpPr>
        <p:spPr>
          <a:xfrm>
            <a:off x="531729" y="1227639"/>
            <a:ext cx="10687050" cy="830997"/>
          </a:xfrm>
          <a:prstGeom prst="rect">
            <a:avLst/>
          </a:prstGeom>
          <a:noFill/>
        </p:spPr>
        <p:txBody>
          <a:bodyPr wrap="square" rtlCol="0">
            <a:spAutoFit/>
          </a:bodyPr>
          <a:lstStyle/>
          <a:p>
            <a:r>
              <a:rPr lang="en-US" sz="2400" dirty="0">
                <a:latin typeface="Helvetica" pitchFamily="2" charset="0"/>
              </a:rPr>
              <a:t>Now we feed our input values forward again! With all of our shiny new edge weight values, every node will have a new value!</a:t>
            </a:r>
          </a:p>
        </p:txBody>
      </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2644A6DB-99F0-164F-9D11-5E4655BA3F62}"/>
                  </a:ext>
                </a:extLst>
              </p:cNvPr>
              <p:cNvSpPr txBox="1"/>
              <p:nvPr/>
            </p:nvSpPr>
            <p:spPr>
              <a:xfrm>
                <a:off x="2170322" y="3686558"/>
                <a:ext cx="1456232" cy="4308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200" b="0" i="1" smtClean="0">
                              <a:solidFill>
                                <a:schemeClr val="tx1"/>
                              </a:solidFill>
                              <a:latin typeface="Cambria Math" panose="02040503050406030204" pitchFamily="18" charset="0"/>
                            </a:rPr>
                          </m:ctrlPr>
                        </m:sSubPr>
                        <m:e>
                          <m:r>
                            <a:rPr lang="en-US" sz="2200" b="0" i="1" smtClean="0">
                              <a:solidFill>
                                <a:schemeClr val="tx1"/>
                              </a:solidFill>
                              <a:latin typeface="Cambria Math" panose="02040503050406030204" pitchFamily="18" charset="0"/>
                            </a:rPr>
                            <m:t>𝑤</m:t>
                          </m:r>
                        </m:e>
                        <m:sub>
                          <m:r>
                            <a:rPr lang="en-US" sz="2200" b="0" i="1" smtClean="0">
                              <a:solidFill>
                                <a:schemeClr val="tx1"/>
                              </a:solidFill>
                              <a:latin typeface="Cambria Math" panose="02040503050406030204" pitchFamily="18" charset="0"/>
                            </a:rPr>
                            <m:t>2</m:t>
                          </m:r>
                        </m:sub>
                      </m:sSub>
                      <m:r>
                        <a:rPr lang="en-US" sz="2200" b="0" i="1" smtClean="0">
                          <a:solidFill>
                            <a:schemeClr val="tx1"/>
                          </a:solidFill>
                          <a:latin typeface="Cambria Math" panose="02040503050406030204" pitchFamily="18" charset="0"/>
                        </a:rPr>
                        <m:t>=0.40</m:t>
                      </m:r>
                    </m:oMath>
                  </m:oMathPara>
                </a14:m>
                <a:endParaRPr lang="en-US" sz="2200" dirty="0"/>
              </a:p>
            </p:txBody>
          </p:sp>
        </mc:Choice>
        <mc:Fallback xmlns="">
          <p:sp>
            <p:nvSpPr>
              <p:cNvPr id="39" name="TextBox 38">
                <a:extLst>
                  <a:ext uri="{FF2B5EF4-FFF2-40B4-BE49-F238E27FC236}">
                    <a16:creationId xmlns:a16="http://schemas.microsoft.com/office/drawing/2014/main" id="{2644A6DB-99F0-164F-9D11-5E4655BA3F62}"/>
                  </a:ext>
                </a:extLst>
              </p:cNvPr>
              <p:cNvSpPr txBox="1">
                <a:spLocks noRot="1" noChangeAspect="1" noMove="1" noResize="1" noEditPoints="1" noAdjustHandles="1" noChangeArrowheads="1" noChangeShapeType="1" noTextEdit="1"/>
              </p:cNvSpPr>
              <p:nvPr/>
            </p:nvSpPr>
            <p:spPr>
              <a:xfrm>
                <a:off x="2170322" y="3686558"/>
                <a:ext cx="1456232" cy="430887"/>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3E3B7B50-ABF0-0245-BBC9-874F739BB847}"/>
                  </a:ext>
                </a:extLst>
              </p:cNvPr>
              <p:cNvSpPr txBox="1"/>
              <p:nvPr/>
            </p:nvSpPr>
            <p:spPr>
              <a:xfrm>
                <a:off x="2386565" y="4244592"/>
                <a:ext cx="1248227" cy="430887"/>
              </a:xfrm>
              <a:prstGeom prst="rect">
                <a:avLst/>
              </a:prstGeom>
              <a:noFill/>
            </p:spPr>
            <p:txBody>
              <a:bodyPr wrap="none" rtlCol="0">
                <a:spAutoFit/>
              </a:bodyPr>
              <a:lstStyle/>
              <a:p>
                <a14:m>
                  <m:oMath xmlns:m="http://schemas.openxmlformats.org/officeDocument/2006/math">
                    <m:sSub>
                      <m:sSubPr>
                        <m:ctrlPr>
                          <a:rPr lang="en-US" sz="2200" b="0" i="1" smtClean="0">
                            <a:solidFill>
                              <a:schemeClr val="tx1"/>
                            </a:solidFill>
                            <a:latin typeface="Cambria Math" panose="02040503050406030204" pitchFamily="18" charset="0"/>
                            <a:ea typeface="Cambria Math" panose="02040503050406030204" pitchFamily="18" charset="0"/>
                          </a:rPr>
                        </m:ctrlPr>
                      </m:sSubPr>
                      <m:e>
                        <m:r>
                          <a:rPr lang="en-US" sz="2200" b="0" i="1" smtClean="0">
                            <a:solidFill>
                              <a:schemeClr val="tx1"/>
                            </a:solidFill>
                            <a:latin typeface="Cambria Math" panose="02040503050406030204" pitchFamily="18" charset="0"/>
                            <a:ea typeface="Cambria Math" panose="02040503050406030204" pitchFamily="18" charset="0"/>
                          </a:rPr>
                          <m:t>𝑤</m:t>
                        </m:r>
                      </m:e>
                      <m:sub>
                        <m:r>
                          <a:rPr lang="en-US" sz="2200" b="0" i="1" smtClean="0">
                            <a:solidFill>
                              <a:schemeClr val="tx1"/>
                            </a:solidFill>
                            <a:latin typeface="Cambria Math" panose="02040503050406030204" pitchFamily="18" charset="0"/>
                            <a:ea typeface="Cambria Math" panose="02040503050406030204" pitchFamily="18" charset="0"/>
                          </a:rPr>
                          <m:t>3</m:t>
                        </m:r>
                      </m:sub>
                    </m:sSub>
                  </m:oMath>
                </a14:m>
                <a:r>
                  <a:rPr lang="en-US" sz="2200" dirty="0">
                    <a:solidFill>
                      <a:schemeClr val="tx1"/>
                    </a:solidFill>
                    <a:latin typeface="Cambria Math" panose="02040503050406030204" pitchFamily="18" charset="0"/>
                    <a:ea typeface="Cambria Math" panose="02040503050406030204" pitchFamily="18" charset="0"/>
                  </a:rPr>
                  <a:t>=0.80</a:t>
                </a:r>
                <a:endParaRPr lang="en-US" sz="2200" dirty="0">
                  <a:latin typeface="Cambria Math" panose="02040503050406030204" pitchFamily="18" charset="0"/>
                  <a:ea typeface="Cambria Math" panose="02040503050406030204" pitchFamily="18" charset="0"/>
                </a:endParaRPr>
              </a:p>
            </p:txBody>
          </p:sp>
        </mc:Choice>
        <mc:Fallback xmlns="">
          <p:sp>
            <p:nvSpPr>
              <p:cNvPr id="40" name="TextBox 39">
                <a:extLst>
                  <a:ext uri="{FF2B5EF4-FFF2-40B4-BE49-F238E27FC236}">
                    <a16:creationId xmlns:a16="http://schemas.microsoft.com/office/drawing/2014/main" id="{3E3B7B50-ABF0-0245-BBC9-874F739BB847}"/>
                  </a:ext>
                </a:extLst>
              </p:cNvPr>
              <p:cNvSpPr txBox="1">
                <a:spLocks noRot="1" noChangeAspect="1" noMove="1" noResize="1" noEditPoints="1" noAdjustHandles="1" noChangeArrowheads="1" noChangeShapeType="1" noTextEdit="1"/>
              </p:cNvSpPr>
              <p:nvPr/>
            </p:nvSpPr>
            <p:spPr>
              <a:xfrm>
                <a:off x="2386565" y="4244592"/>
                <a:ext cx="1248227" cy="430887"/>
              </a:xfrm>
              <a:prstGeom prst="rect">
                <a:avLst/>
              </a:prstGeom>
              <a:blipFill>
                <a:blip r:embed="rId12"/>
                <a:stretch>
                  <a:fillRect t="-5714" r="-5051" b="-28571"/>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3019BCD4-233D-B946-A188-285CAD19A19B}"/>
              </a:ext>
            </a:extLst>
          </p:cNvPr>
          <p:cNvSpPr txBox="1"/>
          <p:nvPr/>
        </p:nvSpPr>
        <p:spPr>
          <a:xfrm>
            <a:off x="9526565" y="4092274"/>
            <a:ext cx="1305935" cy="369332"/>
          </a:xfrm>
          <a:prstGeom prst="rect">
            <a:avLst/>
          </a:prstGeom>
          <a:noFill/>
        </p:spPr>
        <p:txBody>
          <a:bodyPr wrap="none" rtlCol="0">
            <a:spAutoFit/>
          </a:bodyPr>
          <a:lstStyle/>
          <a:p>
            <a:r>
              <a:rPr lang="en-US" dirty="0">
                <a:latin typeface="Helvetica" pitchFamily="2" charset="0"/>
              </a:rPr>
              <a:t>Target: 0.5</a:t>
            </a:r>
          </a:p>
        </p:txBody>
      </p:sp>
    </p:spTree>
    <p:extLst>
      <p:ext uri="{BB962C8B-B14F-4D97-AF65-F5344CB8AC3E}">
        <p14:creationId xmlns:p14="http://schemas.microsoft.com/office/powerpoint/2010/main" val="2439525353"/>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a:xfrm>
            <a:off x="422536" y="27251"/>
            <a:ext cx="10058400" cy="1371600"/>
          </a:xfrm>
        </p:spPr>
        <p:txBody>
          <a:bodyPr/>
          <a:lstStyle/>
          <a:p>
            <a:r>
              <a:rPr lang="en-US" dirty="0">
                <a:latin typeface="Helvetica" pitchFamily="2" charset="0"/>
              </a:rPr>
              <a:t>Back Propagation Example</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p:txBody>
          <a:bodyPr>
            <a:normAutofit/>
          </a:bodyPr>
          <a:lstStyle/>
          <a:p>
            <a:endParaRPr lang="en-US" sz="2400" dirty="0">
              <a:latin typeface="Helvetica" pitchFamily="2" charset="0"/>
            </a:endParaRPr>
          </a:p>
          <a:p>
            <a:pPr marL="0" indent="0">
              <a:buNone/>
            </a:pPr>
            <a:endParaRPr lang="en-US" sz="2400" dirty="0">
              <a:latin typeface="Helvetica" pitchFamily="2" charset="0"/>
            </a:endParaRPr>
          </a:p>
        </p:txBody>
      </p:sp>
      <p:grpSp>
        <p:nvGrpSpPr>
          <p:cNvPr id="4" name="Group 3">
            <a:extLst>
              <a:ext uri="{FF2B5EF4-FFF2-40B4-BE49-F238E27FC236}">
                <a16:creationId xmlns:a16="http://schemas.microsoft.com/office/drawing/2014/main" id="{F2289EC0-BEE5-C54C-941C-D1D22C501FE9}"/>
              </a:ext>
            </a:extLst>
          </p:cNvPr>
          <p:cNvGrpSpPr/>
          <p:nvPr/>
        </p:nvGrpSpPr>
        <p:grpSpPr>
          <a:xfrm>
            <a:off x="1066799" y="2654306"/>
            <a:ext cx="8459767" cy="3092895"/>
            <a:chOff x="3375581" y="2991232"/>
            <a:chExt cx="4589912" cy="2034562"/>
          </a:xfrm>
        </p:grpSpPr>
        <p:sp>
          <p:nvSpPr>
            <p:cNvPr id="14" name="Oval 13">
              <a:extLst>
                <a:ext uri="{FF2B5EF4-FFF2-40B4-BE49-F238E27FC236}">
                  <a16:creationId xmlns:a16="http://schemas.microsoft.com/office/drawing/2014/main" id="{E74544D5-EB92-D349-B000-DF8E15FD9E07}"/>
                </a:ext>
              </a:extLst>
            </p:cNvPr>
            <p:cNvSpPr/>
            <p:nvPr/>
          </p:nvSpPr>
          <p:spPr>
            <a:xfrm>
              <a:off x="3375582" y="2991232"/>
              <a:ext cx="938637" cy="825956"/>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0.35</a:t>
              </a:r>
            </a:p>
          </p:txBody>
        </p:sp>
        <p:sp>
          <p:nvSpPr>
            <p:cNvPr id="15" name="Oval 14">
              <a:extLst>
                <a:ext uri="{FF2B5EF4-FFF2-40B4-BE49-F238E27FC236}">
                  <a16:creationId xmlns:a16="http://schemas.microsoft.com/office/drawing/2014/main" id="{F521F1DA-EC70-7F4B-9BE4-67D2FF50F7D7}"/>
                </a:ext>
              </a:extLst>
            </p:cNvPr>
            <p:cNvSpPr/>
            <p:nvPr/>
          </p:nvSpPr>
          <p:spPr>
            <a:xfrm>
              <a:off x="3375581" y="4199838"/>
              <a:ext cx="938637" cy="825956"/>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0.9</a:t>
              </a:r>
            </a:p>
          </p:txBody>
        </p:sp>
        <p:sp>
          <p:nvSpPr>
            <p:cNvPr id="16" name="Oval 15">
              <a:extLst>
                <a:ext uri="{FF2B5EF4-FFF2-40B4-BE49-F238E27FC236}">
                  <a16:creationId xmlns:a16="http://schemas.microsoft.com/office/drawing/2014/main" id="{9E2F0B38-4A5D-F14A-80F5-1268744DDA8E}"/>
                </a:ext>
              </a:extLst>
            </p:cNvPr>
            <p:cNvSpPr/>
            <p:nvPr/>
          </p:nvSpPr>
          <p:spPr>
            <a:xfrm>
              <a:off x="5285344" y="3001391"/>
              <a:ext cx="938637" cy="825956"/>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0.68</a:t>
              </a:r>
            </a:p>
          </p:txBody>
        </p:sp>
        <p:sp>
          <p:nvSpPr>
            <p:cNvPr id="17" name="Oval 16">
              <a:extLst>
                <a:ext uri="{FF2B5EF4-FFF2-40B4-BE49-F238E27FC236}">
                  <a16:creationId xmlns:a16="http://schemas.microsoft.com/office/drawing/2014/main" id="{E0DB1823-4CEA-3A4C-B00D-9089ECD8926D}"/>
                </a:ext>
              </a:extLst>
            </p:cNvPr>
            <p:cNvSpPr/>
            <p:nvPr/>
          </p:nvSpPr>
          <p:spPr>
            <a:xfrm>
              <a:off x="5285344" y="4199838"/>
              <a:ext cx="938637" cy="825956"/>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0.66</a:t>
              </a:r>
            </a:p>
          </p:txBody>
        </p:sp>
        <p:sp>
          <p:nvSpPr>
            <p:cNvPr id="18" name="Oval 17">
              <a:extLst>
                <a:ext uri="{FF2B5EF4-FFF2-40B4-BE49-F238E27FC236}">
                  <a16:creationId xmlns:a16="http://schemas.microsoft.com/office/drawing/2014/main" id="{212D0EF4-CDAF-3E48-9762-96B3A0BFDBFE}"/>
                </a:ext>
              </a:extLst>
            </p:cNvPr>
            <p:cNvSpPr/>
            <p:nvPr/>
          </p:nvSpPr>
          <p:spPr>
            <a:xfrm>
              <a:off x="7026856" y="3613735"/>
              <a:ext cx="938637" cy="825956"/>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cxnSp>
          <p:nvCxnSpPr>
            <p:cNvPr id="19" name="Straight Arrow Connector 18">
              <a:extLst>
                <a:ext uri="{FF2B5EF4-FFF2-40B4-BE49-F238E27FC236}">
                  <a16:creationId xmlns:a16="http://schemas.microsoft.com/office/drawing/2014/main" id="{904FB72E-F32B-4C40-B12A-58ED7C24BC10}"/>
                </a:ext>
              </a:extLst>
            </p:cNvPr>
            <p:cNvCxnSpPr>
              <a:stCxn id="14" idx="6"/>
              <a:endCxn id="16" idx="2"/>
            </p:cNvCxnSpPr>
            <p:nvPr/>
          </p:nvCxnSpPr>
          <p:spPr>
            <a:xfrm>
              <a:off x="4314219" y="3404210"/>
              <a:ext cx="971125" cy="10159"/>
            </a:xfrm>
            <a:prstGeom prst="straightConnector1">
              <a:avLst/>
            </a:prstGeom>
            <a:solidFill>
              <a:srgbClr val="FF0000"/>
            </a:solidFill>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0EAAED42-6560-7A4C-A1DB-DC39FB8DC617}"/>
                </a:ext>
              </a:extLst>
            </p:cNvPr>
            <p:cNvCxnSpPr/>
            <p:nvPr/>
          </p:nvCxnSpPr>
          <p:spPr>
            <a:xfrm>
              <a:off x="4314219" y="4619991"/>
              <a:ext cx="971125" cy="10159"/>
            </a:xfrm>
            <a:prstGeom prst="straightConnector1">
              <a:avLst/>
            </a:prstGeom>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5DD30C84-2C74-EC49-87EE-7653B34BD18B}"/>
                </a:ext>
              </a:extLst>
            </p:cNvPr>
            <p:cNvCxnSpPr>
              <a:cxnSpLocks/>
              <a:endCxn id="18" idx="2"/>
            </p:cNvCxnSpPr>
            <p:nvPr/>
          </p:nvCxnSpPr>
          <p:spPr>
            <a:xfrm>
              <a:off x="6223981" y="3442259"/>
              <a:ext cx="802875" cy="584454"/>
            </a:xfrm>
            <a:prstGeom prst="straightConnector1">
              <a:avLst/>
            </a:prstGeom>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FF3F8198-7A53-2A45-B950-88C6270E9670}"/>
                </a:ext>
              </a:extLst>
            </p:cNvPr>
            <p:cNvCxnSpPr>
              <a:cxnSpLocks/>
              <a:endCxn id="18" idx="2"/>
            </p:cNvCxnSpPr>
            <p:nvPr/>
          </p:nvCxnSpPr>
          <p:spPr>
            <a:xfrm flipV="1">
              <a:off x="6223981" y="4026713"/>
              <a:ext cx="802875" cy="588198"/>
            </a:xfrm>
            <a:prstGeom prst="straightConnector1">
              <a:avLst/>
            </a:prstGeom>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25B65946-CE70-9244-905F-BFE49F6C6ABD}"/>
                </a:ext>
              </a:extLst>
            </p:cNvPr>
            <p:cNvCxnSpPr>
              <a:cxnSpLocks/>
              <a:stCxn id="14" idx="6"/>
              <a:endCxn id="17" idx="1"/>
            </p:cNvCxnSpPr>
            <p:nvPr/>
          </p:nvCxnSpPr>
          <p:spPr>
            <a:xfrm>
              <a:off x="4314219" y="3404210"/>
              <a:ext cx="1108585" cy="916586"/>
            </a:xfrm>
            <a:prstGeom prst="straightConnector1">
              <a:avLst/>
            </a:prstGeom>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51F8FD80-36AF-EE45-976A-709D04550509}"/>
                </a:ext>
              </a:extLst>
            </p:cNvPr>
            <p:cNvCxnSpPr>
              <a:cxnSpLocks/>
              <a:stCxn id="15" idx="6"/>
              <a:endCxn id="16" idx="3"/>
            </p:cNvCxnSpPr>
            <p:nvPr/>
          </p:nvCxnSpPr>
          <p:spPr>
            <a:xfrm flipV="1">
              <a:off x="4314218" y="3706389"/>
              <a:ext cx="1108586" cy="906427"/>
            </a:xfrm>
            <a:prstGeom prst="straightConnector1">
              <a:avLst/>
            </a:prstGeom>
            <a:solidFill>
              <a:srgbClr val="FF0000"/>
            </a:solidFill>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BB0733E6-4BD7-8F4A-9505-E48C6EE57679}"/>
                  </a:ext>
                </a:extLst>
              </p:cNvPr>
              <p:cNvSpPr txBox="1"/>
              <p:nvPr/>
            </p:nvSpPr>
            <p:spPr>
              <a:xfrm>
                <a:off x="3000051" y="2772304"/>
                <a:ext cx="1449692" cy="4308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𝑤</m:t>
                          </m:r>
                        </m:e>
                        <m:sub>
                          <m:r>
                            <a:rPr lang="en-US" sz="2200" b="0" i="1" smtClean="0">
                              <a:latin typeface="Cambria Math" panose="02040503050406030204" pitchFamily="18" charset="0"/>
                            </a:rPr>
                            <m:t>1</m:t>
                          </m:r>
                        </m:sub>
                      </m:sSub>
                      <m:r>
                        <a:rPr lang="en-US" sz="2200" b="0" i="1" smtClean="0">
                          <a:latin typeface="Cambria Math" panose="02040503050406030204" pitchFamily="18" charset="0"/>
                        </a:rPr>
                        <m:t>=</m:t>
                      </m:r>
                      <m:r>
                        <a:rPr lang="en-US" sz="2200" b="0" i="1" smtClean="0">
                          <a:solidFill>
                            <a:schemeClr val="tx1"/>
                          </a:solidFill>
                          <a:latin typeface="Cambria Math" panose="02040503050406030204" pitchFamily="18" charset="0"/>
                        </a:rPr>
                        <m:t>0.10</m:t>
                      </m:r>
                    </m:oMath>
                  </m:oMathPara>
                </a14:m>
                <a:endParaRPr lang="en-US" sz="2200" dirty="0"/>
              </a:p>
            </p:txBody>
          </p:sp>
        </mc:Choice>
        <mc:Fallback xmlns="">
          <p:sp>
            <p:nvSpPr>
              <p:cNvPr id="28" name="TextBox 27">
                <a:extLst>
                  <a:ext uri="{FF2B5EF4-FFF2-40B4-BE49-F238E27FC236}">
                    <a16:creationId xmlns:a16="http://schemas.microsoft.com/office/drawing/2014/main" id="{BB0733E6-4BD7-8F4A-9505-E48C6EE57679}"/>
                  </a:ext>
                </a:extLst>
              </p:cNvPr>
              <p:cNvSpPr txBox="1">
                <a:spLocks noRot="1" noChangeAspect="1" noMove="1" noResize="1" noEditPoints="1" noAdjustHandles="1" noChangeArrowheads="1" noChangeShapeType="1" noTextEdit="1"/>
              </p:cNvSpPr>
              <p:nvPr/>
            </p:nvSpPr>
            <p:spPr>
              <a:xfrm>
                <a:off x="3000051" y="2772304"/>
                <a:ext cx="1449692" cy="430887"/>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26C39DDA-A519-4D4F-A47D-D40ADAB1EF70}"/>
                  </a:ext>
                </a:extLst>
              </p:cNvPr>
              <p:cNvSpPr txBox="1"/>
              <p:nvPr/>
            </p:nvSpPr>
            <p:spPr>
              <a:xfrm>
                <a:off x="2988090" y="5125918"/>
                <a:ext cx="1239698" cy="430887"/>
              </a:xfrm>
              <a:prstGeom prst="rect">
                <a:avLst/>
              </a:prstGeom>
              <a:noFill/>
            </p:spPr>
            <p:txBody>
              <a:bodyPr wrap="none" rtlCol="0">
                <a:spAutoFit/>
              </a:bodyPr>
              <a:lstStyle/>
              <a:p>
                <a14:m>
                  <m:oMath xmlns:m="http://schemas.openxmlformats.org/officeDocument/2006/math">
                    <m:sSub>
                      <m:sSubPr>
                        <m:ctrlPr>
                          <a:rPr lang="en-US" sz="2200" b="0" i="1" smtClean="0">
                            <a:solidFill>
                              <a:schemeClr val="tx1"/>
                            </a:solidFill>
                            <a:latin typeface="Cambria Math" panose="02040503050406030204" pitchFamily="18" charset="0"/>
                            <a:ea typeface="Cambria Math" panose="02040503050406030204" pitchFamily="18" charset="0"/>
                          </a:rPr>
                        </m:ctrlPr>
                      </m:sSubPr>
                      <m:e>
                        <m:r>
                          <a:rPr lang="en-US" sz="2200" b="0" i="1" smtClean="0">
                            <a:solidFill>
                              <a:schemeClr val="tx1"/>
                            </a:solidFill>
                            <a:latin typeface="Cambria Math" panose="02040503050406030204" pitchFamily="18" charset="0"/>
                            <a:ea typeface="Cambria Math" panose="02040503050406030204" pitchFamily="18" charset="0"/>
                          </a:rPr>
                          <m:t>𝑤</m:t>
                        </m:r>
                      </m:e>
                      <m:sub>
                        <m:r>
                          <a:rPr lang="en-US" sz="2200" b="0" i="1" smtClean="0">
                            <a:solidFill>
                              <a:schemeClr val="tx1"/>
                            </a:solidFill>
                            <a:latin typeface="Cambria Math" panose="02040503050406030204" pitchFamily="18" charset="0"/>
                            <a:ea typeface="Cambria Math" panose="02040503050406030204" pitchFamily="18" charset="0"/>
                          </a:rPr>
                          <m:t>4</m:t>
                        </m:r>
                      </m:sub>
                    </m:sSub>
                  </m:oMath>
                </a14:m>
                <a:r>
                  <a:rPr lang="en-US" sz="2200" dirty="0">
                    <a:solidFill>
                      <a:schemeClr val="tx1"/>
                    </a:solidFill>
                    <a:latin typeface="Cambria Math" panose="02040503050406030204" pitchFamily="18" charset="0"/>
                    <a:ea typeface="Cambria Math" panose="02040503050406030204" pitchFamily="18" charset="0"/>
                  </a:rPr>
                  <a:t>=0.59</a:t>
                </a:r>
                <a:endParaRPr lang="en-US" sz="2200" dirty="0">
                  <a:latin typeface="Cambria Math" panose="02040503050406030204" pitchFamily="18" charset="0"/>
                  <a:ea typeface="Cambria Math" panose="02040503050406030204" pitchFamily="18" charset="0"/>
                </a:endParaRPr>
              </a:p>
            </p:txBody>
          </p:sp>
        </mc:Choice>
        <mc:Fallback xmlns="">
          <p:sp>
            <p:nvSpPr>
              <p:cNvPr id="29" name="TextBox 28">
                <a:extLst>
                  <a:ext uri="{FF2B5EF4-FFF2-40B4-BE49-F238E27FC236}">
                    <a16:creationId xmlns:a16="http://schemas.microsoft.com/office/drawing/2014/main" id="{26C39DDA-A519-4D4F-A47D-D40ADAB1EF70}"/>
                  </a:ext>
                </a:extLst>
              </p:cNvPr>
              <p:cNvSpPr txBox="1">
                <a:spLocks noRot="1" noChangeAspect="1" noMove="1" noResize="1" noEditPoints="1" noAdjustHandles="1" noChangeArrowheads="1" noChangeShapeType="1" noTextEdit="1"/>
              </p:cNvSpPr>
              <p:nvPr/>
            </p:nvSpPr>
            <p:spPr>
              <a:xfrm>
                <a:off x="2988090" y="5125918"/>
                <a:ext cx="1239698" cy="430887"/>
              </a:xfrm>
              <a:prstGeom prst="rect">
                <a:avLst/>
              </a:prstGeom>
              <a:blipFill>
                <a:blip r:embed="rId3"/>
                <a:stretch>
                  <a:fillRect t="-8571" r="-4040" b="-25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37663B59-496B-7949-B018-1E24CA72E070}"/>
                  </a:ext>
                </a:extLst>
              </p:cNvPr>
              <p:cNvSpPr txBox="1"/>
              <p:nvPr/>
            </p:nvSpPr>
            <p:spPr>
              <a:xfrm>
                <a:off x="6698499" y="3201761"/>
                <a:ext cx="1373261" cy="430887"/>
              </a:xfrm>
              <a:prstGeom prst="rect">
                <a:avLst/>
              </a:prstGeom>
              <a:noFill/>
            </p:spPr>
            <p:txBody>
              <a:bodyPr wrap="none" rtlCol="0">
                <a:spAutoFit/>
              </a:bodyPr>
              <a:lstStyle/>
              <a:p>
                <a14:m>
                  <m:oMath xmlns:m="http://schemas.openxmlformats.org/officeDocument/2006/math">
                    <m:sSub>
                      <m:sSubPr>
                        <m:ctrlPr>
                          <a:rPr lang="en-US" sz="2200" b="0" i="1" smtClean="0">
                            <a:latin typeface="Cambria Math" panose="02040503050406030204" pitchFamily="18" charset="0"/>
                            <a:ea typeface="Cambria Math" panose="02040503050406030204" pitchFamily="18" charset="0"/>
                          </a:rPr>
                        </m:ctrlPr>
                      </m:sSubPr>
                      <m:e>
                        <m:r>
                          <a:rPr lang="en-US" sz="2200" b="0" i="1" smtClean="0">
                            <a:latin typeface="Cambria Math" panose="02040503050406030204" pitchFamily="18" charset="0"/>
                            <a:ea typeface="Cambria Math" panose="02040503050406030204" pitchFamily="18" charset="0"/>
                          </a:rPr>
                          <m:t>𝑤</m:t>
                        </m:r>
                      </m:e>
                      <m:sub>
                        <m:r>
                          <a:rPr lang="en-US" sz="2200" b="0" i="1" smtClean="0">
                            <a:latin typeface="Cambria Math" panose="02040503050406030204" pitchFamily="18" charset="0"/>
                            <a:ea typeface="Cambria Math" panose="02040503050406030204" pitchFamily="18" charset="0"/>
                          </a:rPr>
                          <m:t>5</m:t>
                        </m:r>
                      </m:sub>
                    </m:sSub>
                  </m:oMath>
                </a14:m>
                <a:r>
                  <a:rPr lang="en-US" sz="2200" dirty="0">
                    <a:latin typeface="Cambria Math" panose="02040503050406030204" pitchFamily="18" charset="0"/>
                    <a:ea typeface="Cambria Math" panose="02040503050406030204" pitchFamily="18" charset="0"/>
                  </a:rPr>
                  <a:t> = 0.27</a:t>
                </a:r>
              </a:p>
            </p:txBody>
          </p:sp>
        </mc:Choice>
        <mc:Fallback xmlns="">
          <p:sp>
            <p:nvSpPr>
              <p:cNvPr id="32" name="TextBox 31">
                <a:extLst>
                  <a:ext uri="{FF2B5EF4-FFF2-40B4-BE49-F238E27FC236}">
                    <a16:creationId xmlns:a16="http://schemas.microsoft.com/office/drawing/2014/main" id="{37663B59-496B-7949-B018-1E24CA72E070}"/>
                  </a:ext>
                </a:extLst>
              </p:cNvPr>
              <p:cNvSpPr txBox="1">
                <a:spLocks noRot="1" noChangeAspect="1" noMove="1" noResize="1" noEditPoints="1" noAdjustHandles="1" noChangeArrowheads="1" noChangeShapeType="1" noTextEdit="1"/>
              </p:cNvSpPr>
              <p:nvPr/>
            </p:nvSpPr>
            <p:spPr>
              <a:xfrm>
                <a:off x="6698499" y="3201761"/>
                <a:ext cx="1373261" cy="430887"/>
              </a:xfrm>
              <a:prstGeom prst="rect">
                <a:avLst/>
              </a:prstGeom>
              <a:blipFill>
                <a:blip r:embed="rId4"/>
                <a:stretch>
                  <a:fillRect t="-8824" r="-3636" b="-2941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C68DF134-F471-7946-A598-A6E86653C083}"/>
                  </a:ext>
                </a:extLst>
              </p:cNvPr>
              <p:cNvSpPr txBox="1"/>
              <p:nvPr/>
            </p:nvSpPr>
            <p:spPr>
              <a:xfrm>
                <a:off x="6698499" y="4778776"/>
                <a:ext cx="1456232" cy="4308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𝑤</m:t>
                          </m:r>
                        </m:e>
                        <m:sub>
                          <m:r>
                            <a:rPr lang="en-US" sz="2200" b="0" i="1" smtClean="0">
                              <a:latin typeface="Cambria Math" panose="02040503050406030204" pitchFamily="18" charset="0"/>
                            </a:rPr>
                            <m:t>6</m:t>
                          </m:r>
                        </m:sub>
                      </m:sSub>
                      <m:r>
                        <a:rPr lang="en-US" sz="2200" b="0" i="1" smtClean="0">
                          <a:latin typeface="Cambria Math" panose="02040503050406030204" pitchFamily="18" charset="0"/>
                        </a:rPr>
                        <m:t>=</m:t>
                      </m:r>
                      <m:r>
                        <a:rPr lang="en-US" sz="2200" b="0" i="1" smtClean="0">
                          <a:solidFill>
                            <a:schemeClr val="tx1"/>
                          </a:solidFill>
                          <a:latin typeface="Cambria Math" panose="02040503050406030204" pitchFamily="18" charset="0"/>
                        </a:rPr>
                        <m:t>0.87</m:t>
                      </m:r>
                    </m:oMath>
                  </m:oMathPara>
                </a14:m>
                <a:endParaRPr lang="en-US" sz="2200" dirty="0"/>
              </a:p>
            </p:txBody>
          </p:sp>
        </mc:Choice>
        <mc:Fallback xmlns="">
          <p:sp>
            <p:nvSpPr>
              <p:cNvPr id="33" name="TextBox 32">
                <a:extLst>
                  <a:ext uri="{FF2B5EF4-FFF2-40B4-BE49-F238E27FC236}">
                    <a16:creationId xmlns:a16="http://schemas.microsoft.com/office/drawing/2014/main" id="{C68DF134-F471-7946-A598-A6E86653C083}"/>
                  </a:ext>
                </a:extLst>
              </p:cNvPr>
              <p:cNvSpPr txBox="1">
                <a:spLocks noRot="1" noChangeAspect="1" noMove="1" noResize="1" noEditPoints="1" noAdjustHandles="1" noChangeArrowheads="1" noChangeShapeType="1" noTextEdit="1"/>
              </p:cNvSpPr>
              <p:nvPr/>
            </p:nvSpPr>
            <p:spPr>
              <a:xfrm>
                <a:off x="6698499" y="4778776"/>
                <a:ext cx="1456232" cy="430887"/>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Content Placeholder 2">
                <a:extLst>
                  <a:ext uri="{FF2B5EF4-FFF2-40B4-BE49-F238E27FC236}">
                    <a16:creationId xmlns:a16="http://schemas.microsoft.com/office/drawing/2014/main" id="{9EDBD7F6-A329-774F-8090-73CBB6B6EE1A}"/>
                  </a:ext>
                </a:extLst>
              </p:cNvPr>
              <p:cNvSpPr txBox="1">
                <a:spLocks/>
              </p:cNvSpPr>
              <p:nvPr/>
            </p:nvSpPr>
            <p:spPr>
              <a:xfrm>
                <a:off x="5953987" y="2513578"/>
                <a:ext cx="878543" cy="49127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b="0" i="1" dirty="0" smtClean="0">
                              <a:solidFill>
                                <a:schemeClr val="tx1"/>
                              </a:solidFill>
                              <a:latin typeface="Cambria Math" panose="02040503050406030204" pitchFamily="18" charset="0"/>
                            </a:rPr>
                          </m:ctrlPr>
                        </m:sSubPr>
                        <m:e>
                          <m:r>
                            <a:rPr lang="en-US" i="1" dirty="0" smtClean="0">
                              <a:solidFill>
                                <a:schemeClr val="tx1"/>
                              </a:solidFill>
                              <a:latin typeface="Cambria Math" panose="02040503050406030204" pitchFamily="18" charset="0"/>
                            </a:rPr>
                            <m:t>𝐻</m:t>
                          </m:r>
                        </m:e>
                        <m:sub>
                          <m:r>
                            <a:rPr lang="en-US" i="1" dirty="0" smtClean="0">
                              <a:solidFill>
                                <a:schemeClr val="tx1"/>
                              </a:solidFill>
                              <a:latin typeface="Cambria Math" panose="02040503050406030204" pitchFamily="18" charset="0"/>
                            </a:rPr>
                            <m:t>1</m:t>
                          </m:r>
                        </m:sub>
                      </m:sSub>
                    </m:oMath>
                  </m:oMathPara>
                </a14:m>
                <a:endParaRPr lang="en-US" dirty="0"/>
              </a:p>
            </p:txBody>
          </p:sp>
        </mc:Choice>
        <mc:Fallback xmlns="">
          <p:sp>
            <p:nvSpPr>
              <p:cNvPr id="34" name="Content Placeholder 2">
                <a:extLst>
                  <a:ext uri="{FF2B5EF4-FFF2-40B4-BE49-F238E27FC236}">
                    <a16:creationId xmlns:a16="http://schemas.microsoft.com/office/drawing/2014/main" id="{9EDBD7F6-A329-774F-8090-73CBB6B6EE1A}"/>
                  </a:ext>
                </a:extLst>
              </p:cNvPr>
              <p:cNvSpPr txBox="1">
                <a:spLocks noRot="1" noChangeAspect="1" noMove="1" noResize="1" noEditPoints="1" noAdjustHandles="1" noChangeArrowheads="1" noChangeShapeType="1" noTextEdit="1"/>
              </p:cNvSpPr>
              <p:nvPr/>
            </p:nvSpPr>
            <p:spPr>
              <a:xfrm>
                <a:off x="5953987" y="2513578"/>
                <a:ext cx="878543" cy="491270"/>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Content Placeholder 2">
                <a:extLst>
                  <a:ext uri="{FF2B5EF4-FFF2-40B4-BE49-F238E27FC236}">
                    <a16:creationId xmlns:a16="http://schemas.microsoft.com/office/drawing/2014/main" id="{9D8CC347-2FA3-E24F-9CB3-9A70A2102FC0}"/>
                  </a:ext>
                </a:extLst>
              </p:cNvPr>
              <p:cNvSpPr txBox="1">
                <a:spLocks/>
              </p:cNvSpPr>
              <p:nvPr/>
            </p:nvSpPr>
            <p:spPr>
              <a:xfrm>
                <a:off x="5875254" y="4260448"/>
                <a:ext cx="878543" cy="49127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b="0" i="1" dirty="0" smtClean="0">
                              <a:solidFill>
                                <a:schemeClr val="tx1"/>
                              </a:solidFill>
                              <a:latin typeface="Cambria Math" panose="02040503050406030204" pitchFamily="18" charset="0"/>
                            </a:rPr>
                          </m:ctrlPr>
                        </m:sSubPr>
                        <m:e>
                          <m:r>
                            <a:rPr lang="en-US" i="1" dirty="0" smtClean="0">
                              <a:solidFill>
                                <a:schemeClr val="tx1"/>
                              </a:solidFill>
                              <a:latin typeface="Cambria Math" panose="02040503050406030204" pitchFamily="18" charset="0"/>
                            </a:rPr>
                            <m:t>𝐻</m:t>
                          </m:r>
                        </m:e>
                        <m:sub>
                          <m:r>
                            <a:rPr lang="en-US" b="0" i="1" dirty="0" smtClean="0">
                              <a:solidFill>
                                <a:schemeClr val="tx1"/>
                              </a:solidFill>
                              <a:latin typeface="Cambria Math" panose="02040503050406030204" pitchFamily="18" charset="0"/>
                            </a:rPr>
                            <m:t>2</m:t>
                          </m:r>
                        </m:sub>
                      </m:sSub>
                    </m:oMath>
                  </m:oMathPara>
                </a14:m>
                <a:endParaRPr lang="en-US" dirty="0"/>
              </a:p>
            </p:txBody>
          </p:sp>
        </mc:Choice>
        <mc:Fallback xmlns="">
          <p:sp>
            <p:nvSpPr>
              <p:cNvPr id="35" name="Content Placeholder 2">
                <a:extLst>
                  <a:ext uri="{FF2B5EF4-FFF2-40B4-BE49-F238E27FC236}">
                    <a16:creationId xmlns:a16="http://schemas.microsoft.com/office/drawing/2014/main" id="{9D8CC347-2FA3-E24F-9CB3-9A70A2102FC0}"/>
                  </a:ext>
                </a:extLst>
              </p:cNvPr>
              <p:cNvSpPr txBox="1">
                <a:spLocks noRot="1" noChangeAspect="1" noMove="1" noResize="1" noEditPoints="1" noAdjustHandles="1" noChangeArrowheads="1" noChangeShapeType="1" noTextEdit="1"/>
              </p:cNvSpPr>
              <p:nvPr/>
            </p:nvSpPr>
            <p:spPr>
              <a:xfrm>
                <a:off x="5875254" y="4260448"/>
                <a:ext cx="878543" cy="491270"/>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Content Placeholder 2">
                <a:extLst>
                  <a:ext uri="{FF2B5EF4-FFF2-40B4-BE49-F238E27FC236}">
                    <a16:creationId xmlns:a16="http://schemas.microsoft.com/office/drawing/2014/main" id="{A3511906-2F34-2B4E-898C-BF187B86B7A7}"/>
                  </a:ext>
                </a:extLst>
              </p:cNvPr>
              <p:cNvSpPr txBox="1">
                <a:spLocks/>
              </p:cNvSpPr>
              <p:nvPr/>
            </p:nvSpPr>
            <p:spPr>
              <a:xfrm>
                <a:off x="9087294" y="3314198"/>
                <a:ext cx="878543" cy="49127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b="0" i="1" dirty="0" smtClean="0">
                              <a:solidFill>
                                <a:schemeClr val="tx1"/>
                              </a:solidFill>
                              <a:latin typeface="Cambria Math" panose="02040503050406030204" pitchFamily="18" charset="0"/>
                            </a:rPr>
                          </m:ctrlPr>
                        </m:sSubPr>
                        <m:e>
                          <m:r>
                            <a:rPr lang="en-US" b="0" i="1" dirty="0" smtClean="0">
                              <a:solidFill>
                                <a:schemeClr val="tx1"/>
                              </a:solidFill>
                              <a:latin typeface="Cambria Math" panose="02040503050406030204" pitchFamily="18" charset="0"/>
                            </a:rPr>
                            <m:t>𝑂</m:t>
                          </m:r>
                        </m:e>
                        <m:sub>
                          <m:r>
                            <a:rPr lang="en-US" i="1" dirty="0" smtClean="0">
                              <a:solidFill>
                                <a:schemeClr val="tx1"/>
                              </a:solidFill>
                              <a:latin typeface="Cambria Math" panose="02040503050406030204" pitchFamily="18" charset="0"/>
                            </a:rPr>
                            <m:t>1</m:t>
                          </m:r>
                        </m:sub>
                      </m:sSub>
                    </m:oMath>
                  </m:oMathPara>
                </a14:m>
                <a:endParaRPr lang="en-US" dirty="0"/>
              </a:p>
            </p:txBody>
          </p:sp>
        </mc:Choice>
        <mc:Fallback xmlns="">
          <p:sp>
            <p:nvSpPr>
              <p:cNvPr id="36" name="Content Placeholder 2">
                <a:extLst>
                  <a:ext uri="{FF2B5EF4-FFF2-40B4-BE49-F238E27FC236}">
                    <a16:creationId xmlns:a16="http://schemas.microsoft.com/office/drawing/2014/main" id="{A3511906-2F34-2B4E-898C-BF187B86B7A7}"/>
                  </a:ext>
                </a:extLst>
              </p:cNvPr>
              <p:cNvSpPr txBox="1">
                <a:spLocks noRot="1" noChangeAspect="1" noMove="1" noResize="1" noEditPoints="1" noAdjustHandles="1" noChangeArrowheads="1" noChangeShapeType="1" noTextEdit="1"/>
              </p:cNvSpPr>
              <p:nvPr/>
            </p:nvSpPr>
            <p:spPr>
              <a:xfrm>
                <a:off x="9087294" y="3314198"/>
                <a:ext cx="878543" cy="491270"/>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Content Placeholder 2">
                <a:extLst>
                  <a:ext uri="{FF2B5EF4-FFF2-40B4-BE49-F238E27FC236}">
                    <a16:creationId xmlns:a16="http://schemas.microsoft.com/office/drawing/2014/main" id="{E6FE47F3-203E-1C4C-BBDE-FEE31023C960}"/>
                  </a:ext>
                </a:extLst>
              </p:cNvPr>
              <p:cNvSpPr txBox="1">
                <a:spLocks/>
              </p:cNvSpPr>
              <p:nvPr/>
            </p:nvSpPr>
            <p:spPr>
              <a:xfrm>
                <a:off x="460243" y="2972616"/>
                <a:ext cx="878543" cy="49127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𝐼</m:t>
                          </m:r>
                        </m:e>
                        <m:sub>
                          <m:r>
                            <a:rPr lang="en-US" i="1" dirty="0" smtClean="0">
                              <a:latin typeface="Cambria Math" panose="02040503050406030204" pitchFamily="18" charset="0"/>
                            </a:rPr>
                            <m:t>1</m:t>
                          </m:r>
                        </m:sub>
                      </m:sSub>
                    </m:oMath>
                  </m:oMathPara>
                </a14:m>
                <a:endParaRPr lang="en-US" dirty="0"/>
              </a:p>
            </p:txBody>
          </p:sp>
        </mc:Choice>
        <mc:Fallback xmlns="">
          <p:sp>
            <p:nvSpPr>
              <p:cNvPr id="37" name="Content Placeholder 2">
                <a:extLst>
                  <a:ext uri="{FF2B5EF4-FFF2-40B4-BE49-F238E27FC236}">
                    <a16:creationId xmlns:a16="http://schemas.microsoft.com/office/drawing/2014/main" id="{E6FE47F3-203E-1C4C-BBDE-FEE31023C960}"/>
                  </a:ext>
                </a:extLst>
              </p:cNvPr>
              <p:cNvSpPr txBox="1">
                <a:spLocks noRot="1" noChangeAspect="1" noMove="1" noResize="1" noEditPoints="1" noAdjustHandles="1" noChangeArrowheads="1" noChangeShapeType="1" noTextEdit="1"/>
              </p:cNvSpPr>
              <p:nvPr/>
            </p:nvSpPr>
            <p:spPr>
              <a:xfrm>
                <a:off x="460243" y="2972616"/>
                <a:ext cx="878543" cy="491270"/>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Content Placeholder 2">
                <a:extLst>
                  <a:ext uri="{FF2B5EF4-FFF2-40B4-BE49-F238E27FC236}">
                    <a16:creationId xmlns:a16="http://schemas.microsoft.com/office/drawing/2014/main" id="{8DDE642B-DD9F-594F-96A3-C488EC8620DC}"/>
                  </a:ext>
                </a:extLst>
              </p:cNvPr>
              <p:cNvSpPr txBox="1">
                <a:spLocks/>
              </p:cNvSpPr>
              <p:nvPr/>
            </p:nvSpPr>
            <p:spPr>
              <a:xfrm>
                <a:off x="460243" y="4873766"/>
                <a:ext cx="878543" cy="49127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𝐼</m:t>
                          </m:r>
                        </m:e>
                        <m:sub>
                          <m:r>
                            <a:rPr lang="en-US" i="1" dirty="0" smtClean="0">
                              <a:latin typeface="Cambria Math" panose="02040503050406030204" pitchFamily="18" charset="0"/>
                            </a:rPr>
                            <m:t>2</m:t>
                          </m:r>
                        </m:sub>
                      </m:sSub>
                    </m:oMath>
                  </m:oMathPara>
                </a14:m>
                <a:endParaRPr lang="en-US" dirty="0"/>
              </a:p>
            </p:txBody>
          </p:sp>
        </mc:Choice>
        <mc:Fallback xmlns="">
          <p:sp>
            <p:nvSpPr>
              <p:cNvPr id="38" name="Content Placeholder 2">
                <a:extLst>
                  <a:ext uri="{FF2B5EF4-FFF2-40B4-BE49-F238E27FC236}">
                    <a16:creationId xmlns:a16="http://schemas.microsoft.com/office/drawing/2014/main" id="{8DDE642B-DD9F-594F-96A3-C488EC8620DC}"/>
                  </a:ext>
                </a:extLst>
              </p:cNvPr>
              <p:cNvSpPr txBox="1">
                <a:spLocks noRot="1" noChangeAspect="1" noMove="1" noResize="1" noEditPoints="1" noAdjustHandles="1" noChangeArrowheads="1" noChangeShapeType="1" noTextEdit="1"/>
              </p:cNvSpPr>
              <p:nvPr/>
            </p:nvSpPr>
            <p:spPr>
              <a:xfrm>
                <a:off x="460243" y="4873766"/>
                <a:ext cx="878543" cy="491270"/>
              </a:xfrm>
              <a:prstGeom prst="rect">
                <a:avLst/>
              </a:prstGeom>
              <a:blipFill>
                <a:blip r:embed="rId10"/>
                <a:stretch>
                  <a:fillRect/>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F3B050E5-10C6-794C-BDCC-F074D043D9DF}"/>
              </a:ext>
            </a:extLst>
          </p:cNvPr>
          <p:cNvSpPr txBox="1"/>
          <p:nvPr/>
        </p:nvSpPr>
        <p:spPr>
          <a:xfrm>
            <a:off x="531729" y="1227639"/>
            <a:ext cx="10687050" cy="830997"/>
          </a:xfrm>
          <a:prstGeom prst="rect">
            <a:avLst/>
          </a:prstGeom>
          <a:noFill/>
        </p:spPr>
        <p:txBody>
          <a:bodyPr wrap="square" rtlCol="0">
            <a:spAutoFit/>
          </a:bodyPr>
          <a:lstStyle/>
          <a:p>
            <a:r>
              <a:rPr lang="en-US" sz="2400" dirty="0">
                <a:latin typeface="Helvetica" pitchFamily="2" charset="0"/>
              </a:rPr>
              <a:t>And I’ll just save us some time and tell us what the hidden nodes end up being…</a:t>
            </a:r>
          </a:p>
        </p:txBody>
      </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2644A6DB-99F0-164F-9D11-5E4655BA3F62}"/>
                  </a:ext>
                </a:extLst>
              </p:cNvPr>
              <p:cNvSpPr txBox="1"/>
              <p:nvPr/>
            </p:nvSpPr>
            <p:spPr>
              <a:xfrm>
                <a:off x="2170322" y="3686558"/>
                <a:ext cx="1456232" cy="4308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200" b="0" i="1" smtClean="0">
                              <a:solidFill>
                                <a:schemeClr val="tx1"/>
                              </a:solidFill>
                              <a:latin typeface="Cambria Math" panose="02040503050406030204" pitchFamily="18" charset="0"/>
                            </a:rPr>
                          </m:ctrlPr>
                        </m:sSubPr>
                        <m:e>
                          <m:r>
                            <a:rPr lang="en-US" sz="2200" b="0" i="1" smtClean="0">
                              <a:solidFill>
                                <a:schemeClr val="tx1"/>
                              </a:solidFill>
                              <a:latin typeface="Cambria Math" panose="02040503050406030204" pitchFamily="18" charset="0"/>
                            </a:rPr>
                            <m:t>𝑤</m:t>
                          </m:r>
                        </m:e>
                        <m:sub>
                          <m:r>
                            <a:rPr lang="en-US" sz="2200" b="0" i="1" smtClean="0">
                              <a:solidFill>
                                <a:schemeClr val="tx1"/>
                              </a:solidFill>
                              <a:latin typeface="Cambria Math" panose="02040503050406030204" pitchFamily="18" charset="0"/>
                            </a:rPr>
                            <m:t>2</m:t>
                          </m:r>
                        </m:sub>
                      </m:sSub>
                      <m:r>
                        <a:rPr lang="en-US" sz="2200" b="0" i="1" smtClean="0">
                          <a:solidFill>
                            <a:schemeClr val="tx1"/>
                          </a:solidFill>
                          <a:latin typeface="Cambria Math" panose="02040503050406030204" pitchFamily="18" charset="0"/>
                        </a:rPr>
                        <m:t>=0.40</m:t>
                      </m:r>
                    </m:oMath>
                  </m:oMathPara>
                </a14:m>
                <a:endParaRPr lang="en-US" sz="2200" dirty="0"/>
              </a:p>
            </p:txBody>
          </p:sp>
        </mc:Choice>
        <mc:Fallback xmlns="">
          <p:sp>
            <p:nvSpPr>
              <p:cNvPr id="39" name="TextBox 38">
                <a:extLst>
                  <a:ext uri="{FF2B5EF4-FFF2-40B4-BE49-F238E27FC236}">
                    <a16:creationId xmlns:a16="http://schemas.microsoft.com/office/drawing/2014/main" id="{2644A6DB-99F0-164F-9D11-5E4655BA3F62}"/>
                  </a:ext>
                </a:extLst>
              </p:cNvPr>
              <p:cNvSpPr txBox="1">
                <a:spLocks noRot="1" noChangeAspect="1" noMove="1" noResize="1" noEditPoints="1" noAdjustHandles="1" noChangeArrowheads="1" noChangeShapeType="1" noTextEdit="1"/>
              </p:cNvSpPr>
              <p:nvPr/>
            </p:nvSpPr>
            <p:spPr>
              <a:xfrm>
                <a:off x="2170322" y="3686558"/>
                <a:ext cx="1456232" cy="430887"/>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3E3B7B50-ABF0-0245-BBC9-874F739BB847}"/>
                  </a:ext>
                </a:extLst>
              </p:cNvPr>
              <p:cNvSpPr txBox="1"/>
              <p:nvPr/>
            </p:nvSpPr>
            <p:spPr>
              <a:xfrm>
                <a:off x="2386565" y="4244592"/>
                <a:ext cx="1248227" cy="430887"/>
              </a:xfrm>
              <a:prstGeom prst="rect">
                <a:avLst/>
              </a:prstGeom>
              <a:noFill/>
            </p:spPr>
            <p:txBody>
              <a:bodyPr wrap="none" rtlCol="0">
                <a:spAutoFit/>
              </a:bodyPr>
              <a:lstStyle/>
              <a:p>
                <a14:m>
                  <m:oMath xmlns:m="http://schemas.openxmlformats.org/officeDocument/2006/math">
                    <m:sSub>
                      <m:sSubPr>
                        <m:ctrlPr>
                          <a:rPr lang="en-US" sz="2200" b="0" i="1" smtClean="0">
                            <a:solidFill>
                              <a:schemeClr val="tx1"/>
                            </a:solidFill>
                            <a:latin typeface="Cambria Math" panose="02040503050406030204" pitchFamily="18" charset="0"/>
                            <a:ea typeface="Cambria Math" panose="02040503050406030204" pitchFamily="18" charset="0"/>
                          </a:rPr>
                        </m:ctrlPr>
                      </m:sSubPr>
                      <m:e>
                        <m:r>
                          <a:rPr lang="en-US" sz="2200" b="0" i="1" smtClean="0">
                            <a:solidFill>
                              <a:schemeClr val="tx1"/>
                            </a:solidFill>
                            <a:latin typeface="Cambria Math" panose="02040503050406030204" pitchFamily="18" charset="0"/>
                            <a:ea typeface="Cambria Math" panose="02040503050406030204" pitchFamily="18" charset="0"/>
                          </a:rPr>
                          <m:t>𝑤</m:t>
                        </m:r>
                      </m:e>
                      <m:sub>
                        <m:r>
                          <a:rPr lang="en-US" sz="2200" b="0" i="1" smtClean="0">
                            <a:solidFill>
                              <a:schemeClr val="tx1"/>
                            </a:solidFill>
                            <a:latin typeface="Cambria Math" panose="02040503050406030204" pitchFamily="18" charset="0"/>
                            <a:ea typeface="Cambria Math" panose="02040503050406030204" pitchFamily="18" charset="0"/>
                          </a:rPr>
                          <m:t>3</m:t>
                        </m:r>
                      </m:sub>
                    </m:sSub>
                  </m:oMath>
                </a14:m>
                <a:r>
                  <a:rPr lang="en-US" sz="2200" dirty="0">
                    <a:solidFill>
                      <a:schemeClr val="tx1"/>
                    </a:solidFill>
                    <a:latin typeface="Cambria Math" panose="02040503050406030204" pitchFamily="18" charset="0"/>
                    <a:ea typeface="Cambria Math" panose="02040503050406030204" pitchFamily="18" charset="0"/>
                  </a:rPr>
                  <a:t>=0.80</a:t>
                </a:r>
                <a:endParaRPr lang="en-US" sz="2200" dirty="0">
                  <a:latin typeface="Cambria Math" panose="02040503050406030204" pitchFamily="18" charset="0"/>
                  <a:ea typeface="Cambria Math" panose="02040503050406030204" pitchFamily="18" charset="0"/>
                </a:endParaRPr>
              </a:p>
            </p:txBody>
          </p:sp>
        </mc:Choice>
        <mc:Fallback xmlns="">
          <p:sp>
            <p:nvSpPr>
              <p:cNvPr id="40" name="TextBox 39">
                <a:extLst>
                  <a:ext uri="{FF2B5EF4-FFF2-40B4-BE49-F238E27FC236}">
                    <a16:creationId xmlns:a16="http://schemas.microsoft.com/office/drawing/2014/main" id="{3E3B7B50-ABF0-0245-BBC9-874F739BB847}"/>
                  </a:ext>
                </a:extLst>
              </p:cNvPr>
              <p:cNvSpPr txBox="1">
                <a:spLocks noRot="1" noChangeAspect="1" noMove="1" noResize="1" noEditPoints="1" noAdjustHandles="1" noChangeArrowheads="1" noChangeShapeType="1" noTextEdit="1"/>
              </p:cNvSpPr>
              <p:nvPr/>
            </p:nvSpPr>
            <p:spPr>
              <a:xfrm>
                <a:off x="2386565" y="4244592"/>
                <a:ext cx="1248227" cy="430887"/>
              </a:xfrm>
              <a:prstGeom prst="rect">
                <a:avLst/>
              </a:prstGeom>
              <a:blipFill>
                <a:blip r:embed="rId12"/>
                <a:stretch>
                  <a:fillRect t="-5714" r="-5051" b="-28571"/>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3019BCD4-233D-B946-A188-285CAD19A19B}"/>
              </a:ext>
            </a:extLst>
          </p:cNvPr>
          <p:cNvSpPr txBox="1"/>
          <p:nvPr/>
        </p:nvSpPr>
        <p:spPr>
          <a:xfrm>
            <a:off x="9526565" y="4092274"/>
            <a:ext cx="1305935" cy="369332"/>
          </a:xfrm>
          <a:prstGeom prst="rect">
            <a:avLst/>
          </a:prstGeom>
          <a:noFill/>
        </p:spPr>
        <p:txBody>
          <a:bodyPr wrap="none" rtlCol="0">
            <a:spAutoFit/>
          </a:bodyPr>
          <a:lstStyle/>
          <a:p>
            <a:r>
              <a:rPr lang="en-US" dirty="0">
                <a:latin typeface="Helvetica" pitchFamily="2" charset="0"/>
              </a:rPr>
              <a:t>Target: 0.5</a:t>
            </a:r>
          </a:p>
        </p:txBody>
      </p:sp>
    </p:spTree>
    <p:extLst>
      <p:ext uri="{BB962C8B-B14F-4D97-AF65-F5344CB8AC3E}">
        <p14:creationId xmlns:p14="http://schemas.microsoft.com/office/powerpoint/2010/main" val="4104215902"/>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a:xfrm>
            <a:off x="422536" y="27251"/>
            <a:ext cx="10058400" cy="1371600"/>
          </a:xfrm>
        </p:spPr>
        <p:txBody>
          <a:bodyPr/>
          <a:lstStyle/>
          <a:p>
            <a:r>
              <a:rPr lang="en-US" dirty="0">
                <a:latin typeface="Helvetica" pitchFamily="2" charset="0"/>
              </a:rPr>
              <a:t>Back Propagation Example</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p:txBody>
          <a:bodyPr>
            <a:normAutofit/>
          </a:bodyPr>
          <a:lstStyle/>
          <a:p>
            <a:endParaRPr lang="en-US" sz="2400" dirty="0">
              <a:latin typeface="Helvetica" pitchFamily="2" charset="0"/>
            </a:endParaRPr>
          </a:p>
          <a:p>
            <a:pPr marL="0" indent="0">
              <a:buNone/>
            </a:pPr>
            <a:endParaRPr lang="en-US" sz="2400" dirty="0">
              <a:latin typeface="Helvetica" pitchFamily="2" charset="0"/>
            </a:endParaRPr>
          </a:p>
        </p:txBody>
      </p:sp>
      <p:grpSp>
        <p:nvGrpSpPr>
          <p:cNvPr id="4" name="Group 3">
            <a:extLst>
              <a:ext uri="{FF2B5EF4-FFF2-40B4-BE49-F238E27FC236}">
                <a16:creationId xmlns:a16="http://schemas.microsoft.com/office/drawing/2014/main" id="{F2289EC0-BEE5-C54C-941C-D1D22C501FE9}"/>
              </a:ext>
            </a:extLst>
          </p:cNvPr>
          <p:cNvGrpSpPr/>
          <p:nvPr/>
        </p:nvGrpSpPr>
        <p:grpSpPr>
          <a:xfrm>
            <a:off x="1066799" y="2654306"/>
            <a:ext cx="8459767" cy="3092895"/>
            <a:chOff x="3375581" y="2991232"/>
            <a:chExt cx="4589912" cy="2034562"/>
          </a:xfrm>
        </p:grpSpPr>
        <p:sp>
          <p:nvSpPr>
            <p:cNvPr id="14" name="Oval 13">
              <a:extLst>
                <a:ext uri="{FF2B5EF4-FFF2-40B4-BE49-F238E27FC236}">
                  <a16:creationId xmlns:a16="http://schemas.microsoft.com/office/drawing/2014/main" id="{E74544D5-EB92-D349-B000-DF8E15FD9E07}"/>
                </a:ext>
              </a:extLst>
            </p:cNvPr>
            <p:cNvSpPr/>
            <p:nvPr/>
          </p:nvSpPr>
          <p:spPr>
            <a:xfrm>
              <a:off x="3375582" y="2991232"/>
              <a:ext cx="938637" cy="825956"/>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0.35</a:t>
              </a:r>
            </a:p>
          </p:txBody>
        </p:sp>
        <p:sp>
          <p:nvSpPr>
            <p:cNvPr id="15" name="Oval 14">
              <a:extLst>
                <a:ext uri="{FF2B5EF4-FFF2-40B4-BE49-F238E27FC236}">
                  <a16:creationId xmlns:a16="http://schemas.microsoft.com/office/drawing/2014/main" id="{F521F1DA-EC70-7F4B-9BE4-67D2FF50F7D7}"/>
                </a:ext>
              </a:extLst>
            </p:cNvPr>
            <p:cNvSpPr/>
            <p:nvPr/>
          </p:nvSpPr>
          <p:spPr>
            <a:xfrm>
              <a:off x="3375581" y="4199838"/>
              <a:ext cx="938637" cy="825956"/>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0.9</a:t>
              </a:r>
            </a:p>
          </p:txBody>
        </p:sp>
        <p:sp>
          <p:nvSpPr>
            <p:cNvPr id="16" name="Oval 15">
              <a:extLst>
                <a:ext uri="{FF2B5EF4-FFF2-40B4-BE49-F238E27FC236}">
                  <a16:creationId xmlns:a16="http://schemas.microsoft.com/office/drawing/2014/main" id="{9E2F0B38-4A5D-F14A-80F5-1268744DDA8E}"/>
                </a:ext>
              </a:extLst>
            </p:cNvPr>
            <p:cNvSpPr/>
            <p:nvPr/>
          </p:nvSpPr>
          <p:spPr>
            <a:xfrm>
              <a:off x="5285344" y="3001391"/>
              <a:ext cx="938637" cy="825956"/>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0.68</a:t>
              </a:r>
            </a:p>
          </p:txBody>
        </p:sp>
        <p:sp>
          <p:nvSpPr>
            <p:cNvPr id="17" name="Oval 16">
              <a:extLst>
                <a:ext uri="{FF2B5EF4-FFF2-40B4-BE49-F238E27FC236}">
                  <a16:creationId xmlns:a16="http://schemas.microsoft.com/office/drawing/2014/main" id="{E0DB1823-4CEA-3A4C-B00D-9089ECD8926D}"/>
                </a:ext>
              </a:extLst>
            </p:cNvPr>
            <p:cNvSpPr/>
            <p:nvPr/>
          </p:nvSpPr>
          <p:spPr>
            <a:xfrm>
              <a:off x="5285344" y="4199838"/>
              <a:ext cx="938637" cy="825956"/>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0.66</a:t>
              </a:r>
            </a:p>
          </p:txBody>
        </p:sp>
        <p:sp>
          <p:nvSpPr>
            <p:cNvPr id="18" name="Oval 17">
              <a:extLst>
                <a:ext uri="{FF2B5EF4-FFF2-40B4-BE49-F238E27FC236}">
                  <a16:creationId xmlns:a16="http://schemas.microsoft.com/office/drawing/2014/main" id="{212D0EF4-CDAF-3E48-9762-96B3A0BFDBFE}"/>
                </a:ext>
              </a:extLst>
            </p:cNvPr>
            <p:cNvSpPr/>
            <p:nvPr/>
          </p:nvSpPr>
          <p:spPr>
            <a:xfrm>
              <a:off x="7026856" y="3613735"/>
              <a:ext cx="938637" cy="825956"/>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0.68</a:t>
              </a:r>
            </a:p>
          </p:txBody>
        </p:sp>
        <p:cxnSp>
          <p:nvCxnSpPr>
            <p:cNvPr id="19" name="Straight Arrow Connector 18">
              <a:extLst>
                <a:ext uri="{FF2B5EF4-FFF2-40B4-BE49-F238E27FC236}">
                  <a16:creationId xmlns:a16="http://schemas.microsoft.com/office/drawing/2014/main" id="{904FB72E-F32B-4C40-B12A-58ED7C24BC10}"/>
                </a:ext>
              </a:extLst>
            </p:cNvPr>
            <p:cNvCxnSpPr>
              <a:stCxn id="14" idx="6"/>
              <a:endCxn id="16" idx="2"/>
            </p:cNvCxnSpPr>
            <p:nvPr/>
          </p:nvCxnSpPr>
          <p:spPr>
            <a:xfrm>
              <a:off x="4314219" y="3404210"/>
              <a:ext cx="971125" cy="10159"/>
            </a:xfrm>
            <a:prstGeom prst="straightConnector1">
              <a:avLst/>
            </a:prstGeom>
            <a:solidFill>
              <a:srgbClr val="FF0000"/>
            </a:solidFill>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0EAAED42-6560-7A4C-A1DB-DC39FB8DC617}"/>
                </a:ext>
              </a:extLst>
            </p:cNvPr>
            <p:cNvCxnSpPr/>
            <p:nvPr/>
          </p:nvCxnSpPr>
          <p:spPr>
            <a:xfrm>
              <a:off x="4314219" y="4619991"/>
              <a:ext cx="971125" cy="10159"/>
            </a:xfrm>
            <a:prstGeom prst="straightConnector1">
              <a:avLst/>
            </a:prstGeom>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5DD30C84-2C74-EC49-87EE-7653B34BD18B}"/>
                </a:ext>
              </a:extLst>
            </p:cNvPr>
            <p:cNvCxnSpPr>
              <a:cxnSpLocks/>
              <a:endCxn id="18" idx="2"/>
            </p:cNvCxnSpPr>
            <p:nvPr/>
          </p:nvCxnSpPr>
          <p:spPr>
            <a:xfrm>
              <a:off x="6223981" y="3442259"/>
              <a:ext cx="802875" cy="584454"/>
            </a:xfrm>
            <a:prstGeom prst="straightConnector1">
              <a:avLst/>
            </a:prstGeom>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FF3F8198-7A53-2A45-B950-88C6270E9670}"/>
                </a:ext>
              </a:extLst>
            </p:cNvPr>
            <p:cNvCxnSpPr>
              <a:cxnSpLocks/>
              <a:endCxn id="18" idx="2"/>
            </p:cNvCxnSpPr>
            <p:nvPr/>
          </p:nvCxnSpPr>
          <p:spPr>
            <a:xfrm flipV="1">
              <a:off x="6223981" y="4026713"/>
              <a:ext cx="802875" cy="588198"/>
            </a:xfrm>
            <a:prstGeom prst="straightConnector1">
              <a:avLst/>
            </a:prstGeom>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25B65946-CE70-9244-905F-BFE49F6C6ABD}"/>
                </a:ext>
              </a:extLst>
            </p:cNvPr>
            <p:cNvCxnSpPr>
              <a:cxnSpLocks/>
              <a:stCxn id="14" idx="6"/>
              <a:endCxn id="17" idx="1"/>
            </p:cNvCxnSpPr>
            <p:nvPr/>
          </p:nvCxnSpPr>
          <p:spPr>
            <a:xfrm>
              <a:off x="4314219" y="3404210"/>
              <a:ext cx="1108585" cy="916586"/>
            </a:xfrm>
            <a:prstGeom prst="straightConnector1">
              <a:avLst/>
            </a:prstGeom>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51F8FD80-36AF-EE45-976A-709D04550509}"/>
                </a:ext>
              </a:extLst>
            </p:cNvPr>
            <p:cNvCxnSpPr>
              <a:cxnSpLocks/>
              <a:stCxn id="15" idx="6"/>
              <a:endCxn id="16" idx="3"/>
            </p:cNvCxnSpPr>
            <p:nvPr/>
          </p:nvCxnSpPr>
          <p:spPr>
            <a:xfrm flipV="1">
              <a:off x="4314218" y="3706389"/>
              <a:ext cx="1108586" cy="906427"/>
            </a:xfrm>
            <a:prstGeom prst="straightConnector1">
              <a:avLst/>
            </a:prstGeom>
            <a:solidFill>
              <a:srgbClr val="FF0000"/>
            </a:solidFill>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BB0733E6-4BD7-8F4A-9505-E48C6EE57679}"/>
                  </a:ext>
                </a:extLst>
              </p:cNvPr>
              <p:cNvSpPr txBox="1"/>
              <p:nvPr/>
            </p:nvSpPr>
            <p:spPr>
              <a:xfrm>
                <a:off x="3000051" y="2772304"/>
                <a:ext cx="1449692" cy="4308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𝑤</m:t>
                          </m:r>
                        </m:e>
                        <m:sub>
                          <m:r>
                            <a:rPr lang="en-US" sz="2200" b="0" i="1" smtClean="0">
                              <a:latin typeface="Cambria Math" panose="02040503050406030204" pitchFamily="18" charset="0"/>
                            </a:rPr>
                            <m:t>1</m:t>
                          </m:r>
                        </m:sub>
                      </m:sSub>
                      <m:r>
                        <a:rPr lang="en-US" sz="2200" b="0" i="1" smtClean="0">
                          <a:latin typeface="Cambria Math" panose="02040503050406030204" pitchFamily="18" charset="0"/>
                        </a:rPr>
                        <m:t>=</m:t>
                      </m:r>
                      <m:r>
                        <a:rPr lang="en-US" sz="2200" b="0" i="1" smtClean="0">
                          <a:solidFill>
                            <a:schemeClr val="tx1"/>
                          </a:solidFill>
                          <a:latin typeface="Cambria Math" panose="02040503050406030204" pitchFamily="18" charset="0"/>
                        </a:rPr>
                        <m:t>0.10</m:t>
                      </m:r>
                    </m:oMath>
                  </m:oMathPara>
                </a14:m>
                <a:endParaRPr lang="en-US" sz="2200" dirty="0"/>
              </a:p>
            </p:txBody>
          </p:sp>
        </mc:Choice>
        <mc:Fallback xmlns="">
          <p:sp>
            <p:nvSpPr>
              <p:cNvPr id="28" name="TextBox 27">
                <a:extLst>
                  <a:ext uri="{FF2B5EF4-FFF2-40B4-BE49-F238E27FC236}">
                    <a16:creationId xmlns:a16="http://schemas.microsoft.com/office/drawing/2014/main" id="{BB0733E6-4BD7-8F4A-9505-E48C6EE57679}"/>
                  </a:ext>
                </a:extLst>
              </p:cNvPr>
              <p:cNvSpPr txBox="1">
                <a:spLocks noRot="1" noChangeAspect="1" noMove="1" noResize="1" noEditPoints="1" noAdjustHandles="1" noChangeArrowheads="1" noChangeShapeType="1" noTextEdit="1"/>
              </p:cNvSpPr>
              <p:nvPr/>
            </p:nvSpPr>
            <p:spPr>
              <a:xfrm>
                <a:off x="3000051" y="2772304"/>
                <a:ext cx="1449692" cy="430887"/>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26C39DDA-A519-4D4F-A47D-D40ADAB1EF70}"/>
                  </a:ext>
                </a:extLst>
              </p:cNvPr>
              <p:cNvSpPr txBox="1"/>
              <p:nvPr/>
            </p:nvSpPr>
            <p:spPr>
              <a:xfrm>
                <a:off x="2988090" y="5125918"/>
                <a:ext cx="1239698" cy="430887"/>
              </a:xfrm>
              <a:prstGeom prst="rect">
                <a:avLst/>
              </a:prstGeom>
              <a:noFill/>
            </p:spPr>
            <p:txBody>
              <a:bodyPr wrap="none" rtlCol="0">
                <a:spAutoFit/>
              </a:bodyPr>
              <a:lstStyle/>
              <a:p>
                <a14:m>
                  <m:oMath xmlns:m="http://schemas.openxmlformats.org/officeDocument/2006/math">
                    <m:sSub>
                      <m:sSubPr>
                        <m:ctrlPr>
                          <a:rPr lang="en-US" sz="2200" b="0" i="1" smtClean="0">
                            <a:solidFill>
                              <a:schemeClr val="tx1"/>
                            </a:solidFill>
                            <a:latin typeface="Cambria Math" panose="02040503050406030204" pitchFamily="18" charset="0"/>
                            <a:ea typeface="Cambria Math" panose="02040503050406030204" pitchFamily="18" charset="0"/>
                          </a:rPr>
                        </m:ctrlPr>
                      </m:sSubPr>
                      <m:e>
                        <m:r>
                          <a:rPr lang="en-US" sz="2200" b="0" i="1" smtClean="0">
                            <a:solidFill>
                              <a:schemeClr val="tx1"/>
                            </a:solidFill>
                            <a:latin typeface="Cambria Math" panose="02040503050406030204" pitchFamily="18" charset="0"/>
                            <a:ea typeface="Cambria Math" panose="02040503050406030204" pitchFamily="18" charset="0"/>
                          </a:rPr>
                          <m:t>𝑤</m:t>
                        </m:r>
                      </m:e>
                      <m:sub>
                        <m:r>
                          <a:rPr lang="en-US" sz="2200" b="0" i="1" smtClean="0">
                            <a:solidFill>
                              <a:schemeClr val="tx1"/>
                            </a:solidFill>
                            <a:latin typeface="Cambria Math" panose="02040503050406030204" pitchFamily="18" charset="0"/>
                            <a:ea typeface="Cambria Math" panose="02040503050406030204" pitchFamily="18" charset="0"/>
                          </a:rPr>
                          <m:t>4</m:t>
                        </m:r>
                      </m:sub>
                    </m:sSub>
                  </m:oMath>
                </a14:m>
                <a:r>
                  <a:rPr lang="en-US" sz="2200" dirty="0">
                    <a:solidFill>
                      <a:schemeClr val="tx1"/>
                    </a:solidFill>
                    <a:latin typeface="Cambria Math" panose="02040503050406030204" pitchFamily="18" charset="0"/>
                    <a:ea typeface="Cambria Math" panose="02040503050406030204" pitchFamily="18" charset="0"/>
                  </a:rPr>
                  <a:t>=0.59</a:t>
                </a:r>
                <a:endParaRPr lang="en-US" sz="2200" dirty="0">
                  <a:latin typeface="Cambria Math" panose="02040503050406030204" pitchFamily="18" charset="0"/>
                  <a:ea typeface="Cambria Math" panose="02040503050406030204" pitchFamily="18" charset="0"/>
                </a:endParaRPr>
              </a:p>
            </p:txBody>
          </p:sp>
        </mc:Choice>
        <mc:Fallback xmlns="">
          <p:sp>
            <p:nvSpPr>
              <p:cNvPr id="29" name="TextBox 28">
                <a:extLst>
                  <a:ext uri="{FF2B5EF4-FFF2-40B4-BE49-F238E27FC236}">
                    <a16:creationId xmlns:a16="http://schemas.microsoft.com/office/drawing/2014/main" id="{26C39DDA-A519-4D4F-A47D-D40ADAB1EF70}"/>
                  </a:ext>
                </a:extLst>
              </p:cNvPr>
              <p:cNvSpPr txBox="1">
                <a:spLocks noRot="1" noChangeAspect="1" noMove="1" noResize="1" noEditPoints="1" noAdjustHandles="1" noChangeArrowheads="1" noChangeShapeType="1" noTextEdit="1"/>
              </p:cNvSpPr>
              <p:nvPr/>
            </p:nvSpPr>
            <p:spPr>
              <a:xfrm>
                <a:off x="2988090" y="5125918"/>
                <a:ext cx="1239698" cy="430887"/>
              </a:xfrm>
              <a:prstGeom prst="rect">
                <a:avLst/>
              </a:prstGeom>
              <a:blipFill>
                <a:blip r:embed="rId3"/>
                <a:stretch>
                  <a:fillRect t="-8571" r="-4040" b="-25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37663B59-496B-7949-B018-1E24CA72E070}"/>
                  </a:ext>
                </a:extLst>
              </p:cNvPr>
              <p:cNvSpPr txBox="1"/>
              <p:nvPr/>
            </p:nvSpPr>
            <p:spPr>
              <a:xfrm>
                <a:off x="6698499" y="3201761"/>
                <a:ext cx="1373261" cy="430887"/>
              </a:xfrm>
              <a:prstGeom prst="rect">
                <a:avLst/>
              </a:prstGeom>
              <a:noFill/>
            </p:spPr>
            <p:txBody>
              <a:bodyPr wrap="none" rtlCol="0">
                <a:spAutoFit/>
              </a:bodyPr>
              <a:lstStyle/>
              <a:p>
                <a14:m>
                  <m:oMath xmlns:m="http://schemas.openxmlformats.org/officeDocument/2006/math">
                    <m:sSub>
                      <m:sSubPr>
                        <m:ctrlPr>
                          <a:rPr lang="en-US" sz="2200" b="0" i="1" smtClean="0">
                            <a:latin typeface="Cambria Math" panose="02040503050406030204" pitchFamily="18" charset="0"/>
                            <a:ea typeface="Cambria Math" panose="02040503050406030204" pitchFamily="18" charset="0"/>
                          </a:rPr>
                        </m:ctrlPr>
                      </m:sSubPr>
                      <m:e>
                        <m:r>
                          <a:rPr lang="en-US" sz="2200" b="0" i="1" smtClean="0">
                            <a:latin typeface="Cambria Math" panose="02040503050406030204" pitchFamily="18" charset="0"/>
                            <a:ea typeface="Cambria Math" panose="02040503050406030204" pitchFamily="18" charset="0"/>
                          </a:rPr>
                          <m:t>𝑤</m:t>
                        </m:r>
                      </m:e>
                      <m:sub>
                        <m:r>
                          <a:rPr lang="en-US" sz="2200" b="0" i="1" smtClean="0">
                            <a:latin typeface="Cambria Math" panose="02040503050406030204" pitchFamily="18" charset="0"/>
                            <a:ea typeface="Cambria Math" panose="02040503050406030204" pitchFamily="18" charset="0"/>
                          </a:rPr>
                          <m:t>5</m:t>
                        </m:r>
                      </m:sub>
                    </m:sSub>
                  </m:oMath>
                </a14:m>
                <a:r>
                  <a:rPr lang="en-US" sz="2200" dirty="0">
                    <a:latin typeface="Cambria Math" panose="02040503050406030204" pitchFamily="18" charset="0"/>
                    <a:ea typeface="Cambria Math" panose="02040503050406030204" pitchFamily="18" charset="0"/>
                  </a:rPr>
                  <a:t> = 0.27</a:t>
                </a:r>
              </a:p>
            </p:txBody>
          </p:sp>
        </mc:Choice>
        <mc:Fallback xmlns="">
          <p:sp>
            <p:nvSpPr>
              <p:cNvPr id="32" name="TextBox 31">
                <a:extLst>
                  <a:ext uri="{FF2B5EF4-FFF2-40B4-BE49-F238E27FC236}">
                    <a16:creationId xmlns:a16="http://schemas.microsoft.com/office/drawing/2014/main" id="{37663B59-496B-7949-B018-1E24CA72E070}"/>
                  </a:ext>
                </a:extLst>
              </p:cNvPr>
              <p:cNvSpPr txBox="1">
                <a:spLocks noRot="1" noChangeAspect="1" noMove="1" noResize="1" noEditPoints="1" noAdjustHandles="1" noChangeArrowheads="1" noChangeShapeType="1" noTextEdit="1"/>
              </p:cNvSpPr>
              <p:nvPr/>
            </p:nvSpPr>
            <p:spPr>
              <a:xfrm>
                <a:off x="6698499" y="3201761"/>
                <a:ext cx="1373261" cy="430887"/>
              </a:xfrm>
              <a:prstGeom prst="rect">
                <a:avLst/>
              </a:prstGeom>
              <a:blipFill>
                <a:blip r:embed="rId4"/>
                <a:stretch>
                  <a:fillRect t="-8824" r="-3636" b="-2941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C68DF134-F471-7946-A598-A6E86653C083}"/>
                  </a:ext>
                </a:extLst>
              </p:cNvPr>
              <p:cNvSpPr txBox="1"/>
              <p:nvPr/>
            </p:nvSpPr>
            <p:spPr>
              <a:xfrm>
                <a:off x="6698499" y="4778776"/>
                <a:ext cx="1456232" cy="4308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𝑤</m:t>
                          </m:r>
                        </m:e>
                        <m:sub>
                          <m:r>
                            <a:rPr lang="en-US" sz="2200" b="0" i="1" smtClean="0">
                              <a:latin typeface="Cambria Math" panose="02040503050406030204" pitchFamily="18" charset="0"/>
                            </a:rPr>
                            <m:t>6</m:t>
                          </m:r>
                        </m:sub>
                      </m:sSub>
                      <m:r>
                        <a:rPr lang="en-US" sz="2200" b="0" i="1" smtClean="0">
                          <a:latin typeface="Cambria Math" panose="02040503050406030204" pitchFamily="18" charset="0"/>
                        </a:rPr>
                        <m:t>=</m:t>
                      </m:r>
                      <m:r>
                        <a:rPr lang="en-US" sz="2200" b="0" i="1" smtClean="0">
                          <a:solidFill>
                            <a:schemeClr val="tx1"/>
                          </a:solidFill>
                          <a:latin typeface="Cambria Math" panose="02040503050406030204" pitchFamily="18" charset="0"/>
                        </a:rPr>
                        <m:t>0.87</m:t>
                      </m:r>
                    </m:oMath>
                  </m:oMathPara>
                </a14:m>
                <a:endParaRPr lang="en-US" sz="2200" dirty="0"/>
              </a:p>
            </p:txBody>
          </p:sp>
        </mc:Choice>
        <mc:Fallback xmlns="">
          <p:sp>
            <p:nvSpPr>
              <p:cNvPr id="33" name="TextBox 32">
                <a:extLst>
                  <a:ext uri="{FF2B5EF4-FFF2-40B4-BE49-F238E27FC236}">
                    <a16:creationId xmlns:a16="http://schemas.microsoft.com/office/drawing/2014/main" id="{C68DF134-F471-7946-A598-A6E86653C083}"/>
                  </a:ext>
                </a:extLst>
              </p:cNvPr>
              <p:cNvSpPr txBox="1">
                <a:spLocks noRot="1" noChangeAspect="1" noMove="1" noResize="1" noEditPoints="1" noAdjustHandles="1" noChangeArrowheads="1" noChangeShapeType="1" noTextEdit="1"/>
              </p:cNvSpPr>
              <p:nvPr/>
            </p:nvSpPr>
            <p:spPr>
              <a:xfrm>
                <a:off x="6698499" y="4778776"/>
                <a:ext cx="1456232" cy="430887"/>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Content Placeholder 2">
                <a:extLst>
                  <a:ext uri="{FF2B5EF4-FFF2-40B4-BE49-F238E27FC236}">
                    <a16:creationId xmlns:a16="http://schemas.microsoft.com/office/drawing/2014/main" id="{9EDBD7F6-A329-774F-8090-73CBB6B6EE1A}"/>
                  </a:ext>
                </a:extLst>
              </p:cNvPr>
              <p:cNvSpPr txBox="1">
                <a:spLocks/>
              </p:cNvSpPr>
              <p:nvPr/>
            </p:nvSpPr>
            <p:spPr>
              <a:xfrm>
                <a:off x="5953987" y="2513578"/>
                <a:ext cx="878543" cy="49127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b="0" i="1" dirty="0" smtClean="0">
                              <a:solidFill>
                                <a:schemeClr val="tx1"/>
                              </a:solidFill>
                              <a:latin typeface="Cambria Math" panose="02040503050406030204" pitchFamily="18" charset="0"/>
                            </a:rPr>
                          </m:ctrlPr>
                        </m:sSubPr>
                        <m:e>
                          <m:r>
                            <a:rPr lang="en-US" i="1" dirty="0" smtClean="0">
                              <a:solidFill>
                                <a:schemeClr val="tx1"/>
                              </a:solidFill>
                              <a:latin typeface="Cambria Math" panose="02040503050406030204" pitchFamily="18" charset="0"/>
                            </a:rPr>
                            <m:t>𝐻</m:t>
                          </m:r>
                        </m:e>
                        <m:sub>
                          <m:r>
                            <a:rPr lang="en-US" i="1" dirty="0" smtClean="0">
                              <a:solidFill>
                                <a:schemeClr val="tx1"/>
                              </a:solidFill>
                              <a:latin typeface="Cambria Math" panose="02040503050406030204" pitchFamily="18" charset="0"/>
                            </a:rPr>
                            <m:t>1</m:t>
                          </m:r>
                        </m:sub>
                      </m:sSub>
                    </m:oMath>
                  </m:oMathPara>
                </a14:m>
                <a:endParaRPr lang="en-US" dirty="0"/>
              </a:p>
            </p:txBody>
          </p:sp>
        </mc:Choice>
        <mc:Fallback xmlns="">
          <p:sp>
            <p:nvSpPr>
              <p:cNvPr id="34" name="Content Placeholder 2">
                <a:extLst>
                  <a:ext uri="{FF2B5EF4-FFF2-40B4-BE49-F238E27FC236}">
                    <a16:creationId xmlns:a16="http://schemas.microsoft.com/office/drawing/2014/main" id="{9EDBD7F6-A329-774F-8090-73CBB6B6EE1A}"/>
                  </a:ext>
                </a:extLst>
              </p:cNvPr>
              <p:cNvSpPr txBox="1">
                <a:spLocks noRot="1" noChangeAspect="1" noMove="1" noResize="1" noEditPoints="1" noAdjustHandles="1" noChangeArrowheads="1" noChangeShapeType="1" noTextEdit="1"/>
              </p:cNvSpPr>
              <p:nvPr/>
            </p:nvSpPr>
            <p:spPr>
              <a:xfrm>
                <a:off x="5953987" y="2513578"/>
                <a:ext cx="878543" cy="491270"/>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Content Placeholder 2">
                <a:extLst>
                  <a:ext uri="{FF2B5EF4-FFF2-40B4-BE49-F238E27FC236}">
                    <a16:creationId xmlns:a16="http://schemas.microsoft.com/office/drawing/2014/main" id="{9D8CC347-2FA3-E24F-9CB3-9A70A2102FC0}"/>
                  </a:ext>
                </a:extLst>
              </p:cNvPr>
              <p:cNvSpPr txBox="1">
                <a:spLocks/>
              </p:cNvSpPr>
              <p:nvPr/>
            </p:nvSpPr>
            <p:spPr>
              <a:xfrm>
                <a:off x="5875254" y="4260448"/>
                <a:ext cx="878543" cy="49127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b="0" i="1" dirty="0" smtClean="0">
                              <a:solidFill>
                                <a:schemeClr val="tx1"/>
                              </a:solidFill>
                              <a:latin typeface="Cambria Math" panose="02040503050406030204" pitchFamily="18" charset="0"/>
                            </a:rPr>
                          </m:ctrlPr>
                        </m:sSubPr>
                        <m:e>
                          <m:r>
                            <a:rPr lang="en-US" i="1" dirty="0" smtClean="0">
                              <a:solidFill>
                                <a:schemeClr val="tx1"/>
                              </a:solidFill>
                              <a:latin typeface="Cambria Math" panose="02040503050406030204" pitchFamily="18" charset="0"/>
                            </a:rPr>
                            <m:t>𝐻</m:t>
                          </m:r>
                        </m:e>
                        <m:sub>
                          <m:r>
                            <a:rPr lang="en-US" b="0" i="1" dirty="0" smtClean="0">
                              <a:solidFill>
                                <a:schemeClr val="tx1"/>
                              </a:solidFill>
                              <a:latin typeface="Cambria Math" panose="02040503050406030204" pitchFamily="18" charset="0"/>
                            </a:rPr>
                            <m:t>2</m:t>
                          </m:r>
                        </m:sub>
                      </m:sSub>
                    </m:oMath>
                  </m:oMathPara>
                </a14:m>
                <a:endParaRPr lang="en-US" dirty="0"/>
              </a:p>
            </p:txBody>
          </p:sp>
        </mc:Choice>
        <mc:Fallback xmlns="">
          <p:sp>
            <p:nvSpPr>
              <p:cNvPr id="35" name="Content Placeholder 2">
                <a:extLst>
                  <a:ext uri="{FF2B5EF4-FFF2-40B4-BE49-F238E27FC236}">
                    <a16:creationId xmlns:a16="http://schemas.microsoft.com/office/drawing/2014/main" id="{9D8CC347-2FA3-E24F-9CB3-9A70A2102FC0}"/>
                  </a:ext>
                </a:extLst>
              </p:cNvPr>
              <p:cNvSpPr txBox="1">
                <a:spLocks noRot="1" noChangeAspect="1" noMove="1" noResize="1" noEditPoints="1" noAdjustHandles="1" noChangeArrowheads="1" noChangeShapeType="1" noTextEdit="1"/>
              </p:cNvSpPr>
              <p:nvPr/>
            </p:nvSpPr>
            <p:spPr>
              <a:xfrm>
                <a:off x="5875254" y="4260448"/>
                <a:ext cx="878543" cy="491270"/>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Content Placeholder 2">
                <a:extLst>
                  <a:ext uri="{FF2B5EF4-FFF2-40B4-BE49-F238E27FC236}">
                    <a16:creationId xmlns:a16="http://schemas.microsoft.com/office/drawing/2014/main" id="{A3511906-2F34-2B4E-898C-BF187B86B7A7}"/>
                  </a:ext>
                </a:extLst>
              </p:cNvPr>
              <p:cNvSpPr txBox="1">
                <a:spLocks/>
              </p:cNvSpPr>
              <p:nvPr/>
            </p:nvSpPr>
            <p:spPr>
              <a:xfrm>
                <a:off x="9087294" y="3314198"/>
                <a:ext cx="878543" cy="49127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b="0" i="1" dirty="0" smtClean="0">
                              <a:solidFill>
                                <a:schemeClr val="tx1"/>
                              </a:solidFill>
                              <a:latin typeface="Cambria Math" panose="02040503050406030204" pitchFamily="18" charset="0"/>
                            </a:rPr>
                          </m:ctrlPr>
                        </m:sSubPr>
                        <m:e>
                          <m:r>
                            <a:rPr lang="en-US" b="0" i="1" dirty="0" smtClean="0">
                              <a:solidFill>
                                <a:schemeClr val="tx1"/>
                              </a:solidFill>
                              <a:latin typeface="Cambria Math" panose="02040503050406030204" pitchFamily="18" charset="0"/>
                            </a:rPr>
                            <m:t>𝑂</m:t>
                          </m:r>
                        </m:e>
                        <m:sub>
                          <m:r>
                            <a:rPr lang="en-US" i="1" dirty="0" smtClean="0">
                              <a:solidFill>
                                <a:schemeClr val="tx1"/>
                              </a:solidFill>
                              <a:latin typeface="Cambria Math" panose="02040503050406030204" pitchFamily="18" charset="0"/>
                            </a:rPr>
                            <m:t>1</m:t>
                          </m:r>
                        </m:sub>
                      </m:sSub>
                    </m:oMath>
                  </m:oMathPara>
                </a14:m>
                <a:endParaRPr lang="en-US" dirty="0"/>
              </a:p>
            </p:txBody>
          </p:sp>
        </mc:Choice>
        <mc:Fallback xmlns="">
          <p:sp>
            <p:nvSpPr>
              <p:cNvPr id="36" name="Content Placeholder 2">
                <a:extLst>
                  <a:ext uri="{FF2B5EF4-FFF2-40B4-BE49-F238E27FC236}">
                    <a16:creationId xmlns:a16="http://schemas.microsoft.com/office/drawing/2014/main" id="{A3511906-2F34-2B4E-898C-BF187B86B7A7}"/>
                  </a:ext>
                </a:extLst>
              </p:cNvPr>
              <p:cNvSpPr txBox="1">
                <a:spLocks noRot="1" noChangeAspect="1" noMove="1" noResize="1" noEditPoints="1" noAdjustHandles="1" noChangeArrowheads="1" noChangeShapeType="1" noTextEdit="1"/>
              </p:cNvSpPr>
              <p:nvPr/>
            </p:nvSpPr>
            <p:spPr>
              <a:xfrm>
                <a:off x="9087294" y="3314198"/>
                <a:ext cx="878543" cy="491270"/>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Content Placeholder 2">
                <a:extLst>
                  <a:ext uri="{FF2B5EF4-FFF2-40B4-BE49-F238E27FC236}">
                    <a16:creationId xmlns:a16="http://schemas.microsoft.com/office/drawing/2014/main" id="{E6FE47F3-203E-1C4C-BBDE-FEE31023C960}"/>
                  </a:ext>
                </a:extLst>
              </p:cNvPr>
              <p:cNvSpPr txBox="1">
                <a:spLocks/>
              </p:cNvSpPr>
              <p:nvPr/>
            </p:nvSpPr>
            <p:spPr>
              <a:xfrm>
                <a:off x="460243" y="2972616"/>
                <a:ext cx="878543" cy="49127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𝐼</m:t>
                          </m:r>
                        </m:e>
                        <m:sub>
                          <m:r>
                            <a:rPr lang="en-US" i="1" dirty="0" smtClean="0">
                              <a:latin typeface="Cambria Math" panose="02040503050406030204" pitchFamily="18" charset="0"/>
                            </a:rPr>
                            <m:t>1</m:t>
                          </m:r>
                        </m:sub>
                      </m:sSub>
                    </m:oMath>
                  </m:oMathPara>
                </a14:m>
                <a:endParaRPr lang="en-US" dirty="0"/>
              </a:p>
            </p:txBody>
          </p:sp>
        </mc:Choice>
        <mc:Fallback xmlns="">
          <p:sp>
            <p:nvSpPr>
              <p:cNvPr id="37" name="Content Placeholder 2">
                <a:extLst>
                  <a:ext uri="{FF2B5EF4-FFF2-40B4-BE49-F238E27FC236}">
                    <a16:creationId xmlns:a16="http://schemas.microsoft.com/office/drawing/2014/main" id="{E6FE47F3-203E-1C4C-BBDE-FEE31023C960}"/>
                  </a:ext>
                </a:extLst>
              </p:cNvPr>
              <p:cNvSpPr txBox="1">
                <a:spLocks noRot="1" noChangeAspect="1" noMove="1" noResize="1" noEditPoints="1" noAdjustHandles="1" noChangeArrowheads="1" noChangeShapeType="1" noTextEdit="1"/>
              </p:cNvSpPr>
              <p:nvPr/>
            </p:nvSpPr>
            <p:spPr>
              <a:xfrm>
                <a:off x="460243" y="2972616"/>
                <a:ext cx="878543" cy="491270"/>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Content Placeholder 2">
                <a:extLst>
                  <a:ext uri="{FF2B5EF4-FFF2-40B4-BE49-F238E27FC236}">
                    <a16:creationId xmlns:a16="http://schemas.microsoft.com/office/drawing/2014/main" id="{8DDE642B-DD9F-594F-96A3-C488EC8620DC}"/>
                  </a:ext>
                </a:extLst>
              </p:cNvPr>
              <p:cNvSpPr txBox="1">
                <a:spLocks/>
              </p:cNvSpPr>
              <p:nvPr/>
            </p:nvSpPr>
            <p:spPr>
              <a:xfrm>
                <a:off x="460243" y="4873766"/>
                <a:ext cx="878543" cy="49127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𝐼</m:t>
                          </m:r>
                        </m:e>
                        <m:sub>
                          <m:r>
                            <a:rPr lang="en-US" i="1" dirty="0" smtClean="0">
                              <a:latin typeface="Cambria Math" panose="02040503050406030204" pitchFamily="18" charset="0"/>
                            </a:rPr>
                            <m:t>2</m:t>
                          </m:r>
                        </m:sub>
                      </m:sSub>
                    </m:oMath>
                  </m:oMathPara>
                </a14:m>
                <a:endParaRPr lang="en-US" dirty="0"/>
              </a:p>
            </p:txBody>
          </p:sp>
        </mc:Choice>
        <mc:Fallback xmlns="">
          <p:sp>
            <p:nvSpPr>
              <p:cNvPr id="38" name="Content Placeholder 2">
                <a:extLst>
                  <a:ext uri="{FF2B5EF4-FFF2-40B4-BE49-F238E27FC236}">
                    <a16:creationId xmlns:a16="http://schemas.microsoft.com/office/drawing/2014/main" id="{8DDE642B-DD9F-594F-96A3-C488EC8620DC}"/>
                  </a:ext>
                </a:extLst>
              </p:cNvPr>
              <p:cNvSpPr txBox="1">
                <a:spLocks noRot="1" noChangeAspect="1" noMove="1" noResize="1" noEditPoints="1" noAdjustHandles="1" noChangeArrowheads="1" noChangeShapeType="1" noTextEdit="1"/>
              </p:cNvSpPr>
              <p:nvPr/>
            </p:nvSpPr>
            <p:spPr>
              <a:xfrm>
                <a:off x="460243" y="4873766"/>
                <a:ext cx="878543" cy="491270"/>
              </a:xfrm>
              <a:prstGeom prst="rect">
                <a:avLst/>
              </a:prstGeom>
              <a:blipFill>
                <a:blip r:embed="rId10"/>
                <a:stretch>
                  <a:fillRect/>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F3B050E5-10C6-794C-BDCC-F074D043D9DF}"/>
              </a:ext>
            </a:extLst>
          </p:cNvPr>
          <p:cNvSpPr txBox="1"/>
          <p:nvPr/>
        </p:nvSpPr>
        <p:spPr>
          <a:xfrm>
            <a:off x="531729" y="1227639"/>
            <a:ext cx="10687050" cy="461665"/>
          </a:xfrm>
          <a:prstGeom prst="rect">
            <a:avLst/>
          </a:prstGeom>
          <a:noFill/>
        </p:spPr>
        <p:txBody>
          <a:bodyPr wrap="square" rtlCol="0">
            <a:spAutoFit/>
          </a:bodyPr>
          <a:lstStyle/>
          <a:p>
            <a:r>
              <a:rPr lang="en-US" sz="2400" dirty="0">
                <a:latin typeface="Helvetica" pitchFamily="2" charset="0"/>
              </a:rPr>
              <a:t>Which leads to the output node having this: </a:t>
            </a:r>
          </a:p>
        </p:txBody>
      </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2644A6DB-99F0-164F-9D11-5E4655BA3F62}"/>
                  </a:ext>
                </a:extLst>
              </p:cNvPr>
              <p:cNvSpPr txBox="1"/>
              <p:nvPr/>
            </p:nvSpPr>
            <p:spPr>
              <a:xfrm>
                <a:off x="2170322" y="3686558"/>
                <a:ext cx="1456232" cy="4308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200" b="0" i="1" smtClean="0">
                              <a:solidFill>
                                <a:schemeClr val="tx1"/>
                              </a:solidFill>
                              <a:latin typeface="Cambria Math" panose="02040503050406030204" pitchFamily="18" charset="0"/>
                            </a:rPr>
                          </m:ctrlPr>
                        </m:sSubPr>
                        <m:e>
                          <m:r>
                            <a:rPr lang="en-US" sz="2200" b="0" i="1" smtClean="0">
                              <a:solidFill>
                                <a:schemeClr val="tx1"/>
                              </a:solidFill>
                              <a:latin typeface="Cambria Math" panose="02040503050406030204" pitchFamily="18" charset="0"/>
                            </a:rPr>
                            <m:t>𝑤</m:t>
                          </m:r>
                        </m:e>
                        <m:sub>
                          <m:r>
                            <a:rPr lang="en-US" sz="2200" b="0" i="1" smtClean="0">
                              <a:solidFill>
                                <a:schemeClr val="tx1"/>
                              </a:solidFill>
                              <a:latin typeface="Cambria Math" panose="02040503050406030204" pitchFamily="18" charset="0"/>
                            </a:rPr>
                            <m:t>2</m:t>
                          </m:r>
                        </m:sub>
                      </m:sSub>
                      <m:r>
                        <a:rPr lang="en-US" sz="2200" b="0" i="1" smtClean="0">
                          <a:solidFill>
                            <a:schemeClr val="tx1"/>
                          </a:solidFill>
                          <a:latin typeface="Cambria Math" panose="02040503050406030204" pitchFamily="18" charset="0"/>
                        </a:rPr>
                        <m:t>=0.40</m:t>
                      </m:r>
                    </m:oMath>
                  </m:oMathPara>
                </a14:m>
                <a:endParaRPr lang="en-US" sz="2200" dirty="0"/>
              </a:p>
            </p:txBody>
          </p:sp>
        </mc:Choice>
        <mc:Fallback xmlns="">
          <p:sp>
            <p:nvSpPr>
              <p:cNvPr id="39" name="TextBox 38">
                <a:extLst>
                  <a:ext uri="{FF2B5EF4-FFF2-40B4-BE49-F238E27FC236}">
                    <a16:creationId xmlns:a16="http://schemas.microsoft.com/office/drawing/2014/main" id="{2644A6DB-99F0-164F-9D11-5E4655BA3F62}"/>
                  </a:ext>
                </a:extLst>
              </p:cNvPr>
              <p:cNvSpPr txBox="1">
                <a:spLocks noRot="1" noChangeAspect="1" noMove="1" noResize="1" noEditPoints="1" noAdjustHandles="1" noChangeArrowheads="1" noChangeShapeType="1" noTextEdit="1"/>
              </p:cNvSpPr>
              <p:nvPr/>
            </p:nvSpPr>
            <p:spPr>
              <a:xfrm>
                <a:off x="2170322" y="3686558"/>
                <a:ext cx="1456232" cy="430887"/>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3E3B7B50-ABF0-0245-BBC9-874F739BB847}"/>
                  </a:ext>
                </a:extLst>
              </p:cNvPr>
              <p:cNvSpPr txBox="1"/>
              <p:nvPr/>
            </p:nvSpPr>
            <p:spPr>
              <a:xfrm>
                <a:off x="2386565" y="4244592"/>
                <a:ext cx="1248227" cy="430887"/>
              </a:xfrm>
              <a:prstGeom prst="rect">
                <a:avLst/>
              </a:prstGeom>
              <a:noFill/>
            </p:spPr>
            <p:txBody>
              <a:bodyPr wrap="none" rtlCol="0">
                <a:spAutoFit/>
              </a:bodyPr>
              <a:lstStyle/>
              <a:p>
                <a14:m>
                  <m:oMath xmlns:m="http://schemas.openxmlformats.org/officeDocument/2006/math">
                    <m:sSub>
                      <m:sSubPr>
                        <m:ctrlPr>
                          <a:rPr lang="en-US" sz="2200" b="0" i="1" smtClean="0">
                            <a:solidFill>
                              <a:schemeClr val="tx1"/>
                            </a:solidFill>
                            <a:latin typeface="Cambria Math" panose="02040503050406030204" pitchFamily="18" charset="0"/>
                            <a:ea typeface="Cambria Math" panose="02040503050406030204" pitchFamily="18" charset="0"/>
                          </a:rPr>
                        </m:ctrlPr>
                      </m:sSubPr>
                      <m:e>
                        <m:r>
                          <a:rPr lang="en-US" sz="2200" b="0" i="1" smtClean="0">
                            <a:solidFill>
                              <a:schemeClr val="tx1"/>
                            </a:solidFill>
                            <a:latin typeface="Cambria Math" panose="02040503050406030204" pitchFamily="18" charset="0"/>
                            <a:ea typeface="Cambria Math" panose="02040503050406030204" pitchFamily="18" charset="0"/>
                          </a:rPr>
                          <m:t>𝑤</m:t>
                        </m:r>
                      </m:e>
                      <m:sub>
                        <m:r>
                          <a:rPr lang="en-US" sz="2200" b="0" i="1" smtClean="0">
                            <a:solidFill>
                              <a:schemeClr val="tx1"/>
                            </a:solidFill>
                            <a:latin typeface="Cambria Math" panose="02040503050406030204" pitchFamily="18" charset="0"/>
                            <a:ea typeface="Cambria Math" panose="02040503050406030204" pitchFamily="18" charset="0"/>
                          </a:rPr>
                          <m:t>3</m:t>
                        </m:r>
                      </m:sub>
                    </m:sSub>
                  </m:oMath>
                </a14:m>
                <a:r>
                  <a:rPr lang="en-US" sz="2200" dirty="0">
                    <a:solidFill>
                      <a:schemeClr val="tx1"/>
                    </a:solidFill>
                    <a:latin typeface="Cambria Math" panose="02040503050406030204" pitchFamily="18" charset="0"/>
                    <a:ea typeface="Cambria Math" panose="02040503050406030204" pitchFamily="18" charset="0"/>
                  </a:rPr>
                  <a:t>=0.80</a:t>
                </a:r>
                <a:endParaRPr lang="en-US" sz="2200" dirty="0">
                  <a:latin typeface="Cambria Math" panose="02040503050406030204" pitchFamily="18" charset="0"/>
                  <a:ea typeface="Cambria Math" panose="02040503050406030204" pitchFamily="18" charset="0"/>
                </a:endParaRPr>
              </a:p>
            </p:txBody>
          </p:sp>
        </mc:Choice>
        <mc:Fallback xmlns="">
          <p:sp>
            <p:nvSpPr>
              <p:cNvPr id="40" name="TextBox 39">
                <a:extLst>
                  <a:ext uri="{FF2B5EF4-FFF2-40B4-BE49-F238E27FC236}">
                    <a16:creationId xmlns:a16="http://schemas.microsoft.com/office/drawing/2014/main" id="{3E3B7B50-ABF0-0245-BBC9-874F739BB847}"/>
                  </a:ext>
                </a:extLst>
              </p:cNvPr>
              <p:cNvSpPr txBox="1">
                <a:spLocks noRot="1" noChangeAspect="1" noMove="1" noResize="1" noEditPoints="1" noAdjustHandles="1" noChangeArrowheads="1" noChangeShapeType="1" noTextEdit="1"/>
              </p:cNvSpPr>
              <p:nvPr/>
            </p:nvSpPr>
            <p:spPr>
              <a:xfrm>
                <a:off x="2386565" y="4244592"/>
                <a:ext cx="1248227" cy="430887"/>
              </a:xfrm>
              <a:prstGeom prst="rect">
                <a:avLst/>
              </a:prstGeom>
              <a:blipFill>
                <a:blip r:embed="rId12"/>
                <a:stretch>
                  <a:fillRect t="-5714" r="-5051" b="-28571"/>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3019BCD4-233D-B946-A188-285CAD19A19B}"/>
              </a:ext>
            </a:extLst>
          </p:cNvPr>
          <p:cNvSpPr txBox="1"/>
          <p:nvPr/>
        </p:nvSpPr>
        <p:spPr>
          <a:xfrm>
            <a:off x="9526565" y="4092274"/>
            <a:ext cx="1305935" cy="369332"/>
          </a:xfrm>
          <a:prstGeom prst="rect">
            <a:avLst/>
          </a:prstGeom>
          <a:noFill/>
        </p:spPr>
        <p:txBody>
          <a:bodyPr wrap="none" rtlCol="0">
            <a:spAutoFit/>
          </a:bodyPr>
          <a:lstStyle/>
          <a:p>
            <a:r>
              <a:rPr lang="en-US" dirty="0">
                <a:latin typeface="Helvetica" pitchFamily="2" charset="0"/>
              </a:rPr>
              <a:t>Target: 0.5</a:t>
            </a:r>
          </a:p>
        </p:txBody>
      </p:sp>
    </p:spTree>
    <p:extLst>
      <p:ext uri="{BB962C8B-B14F-4D97-AF65-F5344CB8AC3E}">
        <p14:creationId xmlns:p14="http://schemas.microsoft.com/office/powerpoint/2010/main" val="1100176864"/>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a:xfrm>
            <a:off x="422536" y="27251"/>
            <a:ext cx="10058400" cy="1371600"/>
          </a:xfrm>
        </p:spPr>
        <p:txBody>
          <a:bodyPr/>
          <a:lstStyle/>
          <a:p>
            <a:r>
              <a:rPr lang="en-US" dirty="0">
                <a:latin typeface="Helvetica" pitchFamily="2" charset="0"/>
              </a:rPr>
              <a:t>Back Propagation Example</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p:txBody>
          <a:bodyPr>
            <a:normAutofit/>
          </a:bodyPr>
          <a:lstStyle/>
          <a:p>
            <a:endParaRPr lang="en-US" sz="2400" dirty="0">
              <a:latin typeface="Helvetica" pitchFamily="2" charset="0"/>
            </a:endParaRPr>
          </a:p>
          <a:p>
            <a:pPr marL="0" indent="0">
              <a:buNone/>
            </a:pPr>
            <a:endParaRPr lang="en-US" sz="2400" dirty="0">
              <a:latin typeface="Helvetica" pitchFamily="2" charset="0"/>
            </a:endParaRPr>
          </a:p>
        </p:txBody>
      </p:sp>
      <p:grpSp>
        <p:nvGrpSpPr>
          <p:cNvPr id="4" name="Group 3">
            <a:extLst>
              <a:ext uri="{FF2B5EF4-FFF2-40B4-BE49-F238E27FC236}">
                <a16:creationId xmlns:a16="http://schemas.microsoft.com/office/drawing/2014/main" id="{F2289EC0-BEE5-C54C-941C-D1D22C501FE9}"/>
              </a:ext>
            </a:extLst>
          </p:cNvPr>
          <p:cNvGrpSpPr/>
          <p:nvPr/>
        </p:nvGrpSpPr>
        <p:grpSpPr>
          <a:xfrm>
            <a:off x="1066799" y="2654306"/>
            <a:ext cx="8459767" cy="3092895"/>
            <a:chOff x="3375581" y="2991232"/>
            <a:chExt cx="4589912" cy="2034562"/>
          </a:xfrm>
        </p:grpSpPr>
        <p:sp>
          <p:nvSpPr>
            <p:cNvPr id="14" name="Oval 13">
              <a:extLst>
                <a:ext uri="{FF2B5EF4-FFF2-40B4-BE49-F238E27FC236}">
                  <a16:creationId xmlns:a16="http://schemas.microsoft.com/office/drawing/2014/main" id="{E74544D5-EB92-D349-B000-DF8E15FD9E07}"/>
                </a:ext>
              </a:extLst>
            </p:cNvPr>
            <p:cNvSpPr/>
            <p:nvPr/>
          </p:nvSpPr>
          <p:spPr>
            <a:xfrm>
              <a:off x="3375582" y="2991232"/>
              <a:ext cx="938637" cy="825956"/>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0.35</a:t>
              </a:r>
            </a:p>
          </p:txBody>
        </p:sp>
        <p:sp>
          <p:nvSpPr>
            <p:cNvPr id="15" name="Oval 14">
              <a:extLst>
                <a:ext uri="{FF2B5EF4-FFF2-40B4-BE49-F238E27FC236}">
                  <a16:creationId xmlns:a16="http://schemas.microsoft.com/office/drawing/2014/main" id="{F521F1DA-EC70-7F4B-9BE4-67D2FF50F7D7}"/>
                </a:ext>
              </a:extLst>
            </p:cNvPr>
            <p:cNvSpPr/>
            <p:nvPr/>
          </p:nvSpPr>
          <p:spPr>
            <a:xfrm>
              <a:off x="3375581" y="4199838"/>
              <a:ext cx="938637" cy="825956"/>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0.9</a:t>
              </a:r>
            </a:p>
          </p:txBody>
        </p:sp>
        <p:sp>
          <p:nvSpPr>
            <p:cNvPr id="16" name="Oval 15">
              <a:extLst>
                <a:ext uri="{FF2B5EF4-FFF2-40B4-BE49-F238E27FC236}">
                  <a16:creationId xmlns:a16="http://schemas.microsoft.com/office/drawing/2014/main" id="{9E2F0B38-4A5D-F14A-80F5-1268744DDA8E}"/>
                </a:ext>
              </a:extLst>
            </p:cNvPr>
            <p:cNvSpPr/>
            <p:nvPr/>
          </p:nvSpPr>
          <p:spPr>
            <a:xfrm>
              <a:off x="5285344" y="3001391"/>
              <a:ext cx="938637" cy="825956"/>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0.68</a:t>
              </a:r>
            </a:p>
          </p:txBody>
        </p:sp>
        <p:sp>
          <p:nvSpPr>
            <p:cNvPr id="17" name="Oval 16">
              <a:extLst>
                <a:ext uri="{FF2B5EF4-FFF2-40B4-BE49-F238E27FC236}">
                  <a16:creationId xmlns:a16="http://schemas.microsoft.com/office/drawing/2014/main" id="{E0DB1823-4CEA-3A4C-B00D-9089ECD8926D}"/>
                </a:ext>
              </a:extLst>
            </p:cNvPr>
            <p:cNvSpPr/>
            <p:nvPr/>
          </p:nvSpPr>
          <p:spPr>
            <a:xfrm>
              <a:off x="5285344" y="4199838"/>
              <a:ext cx="938637" cy="825956"/>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0.66</a:t>
              </a:r>
            </a:p>
          </p:txBody>
        </p:sp>
        <p:sp>
          <p:nvSpPr>
            <p:cNvPr id="18" name="Oval 17">
              <a:extLst>
                <a:ext uri="{FF2B5EF4-FFF2-40B4-BE49-F238E27FC236}">
                  <a16:creationId xmlns:a16="http://schemas.microsoft.com/office/drawing/2014/main" id="{212D0EF4-CDAF-3E48-9762-96B3A0BFDBFE}"/>
                </a:ext>
              </a:extLst>
            </p:cNvPr>
            <p:cNvSpPr/>
            <p:nvPr/>
          </p:nvSpPr>
          <p:spPr>
            <a:xfrm>
              <a:off x="7026856" y="3613735"/>
              <a:ext cx="938637" cy="825956"/>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0.68</a:t>
              </a:r>
            </a:p>
          </p:txBody>
        </p:sp>
        <p:cxnSp>
          <p:nvCxnSpPr>
            <p:cNvPr id="19" name="Straight Arrow Connector 18">
              <a:extLst>
                <a:ext uri="{FF2B5EF4-FFF2-40B4-BE49-F238E27FC236}">
                  <a16:creationId xmlns:a16="http://schemas.microsoft.com/office/drawing/2014/main" id="{904FB72E-F32B-4C40-B12A-58ED7C24BC10}"/>
                </a:ext>
              </a:extLst>
            </p:cNvPr>
            <p:cNvCxnSpPr>
              <a:stCxn id="14" idx="6"/>
              <a:endCxn id="16" idx="2"/>
            </p:cNvCxnSpPr>
            <p:nvPr/>
          </p:nvCxnSpPr>
          <p:spPr>
            <a:xfrm>
              <a:off x="4314219" y="3404210"/>
              <a:ext cx="971125" cy="10159"/>
            </a:xfrm>
            <a:prstGeom prst="straightConnector1">
              <a:avLst/>
            </a:prstGeom>
            <a:solidFill>
              <a:srgbClr val="FF0000"/>
            </a:solidFill>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0EAAED42-6560-7A4C-A1DB-DC39FB8DC617}"/>
                </a:ext>
              </a:extLst>
            </p:cNvPr>
            <p:cNvCxnSpPr/>
            <p:nvPr/>
          </p:nvCxnSpPr>
          <p:spPr>
            <a:xfrm>
              <a:off x="4314219" y="4619991"/>
              <a:ext cx="971125" cy="10159"/>
            </a:xfrm>
            <a:prstGeom prst="straightConnector1">
              <a:avLst/>
            </a:prstGeom>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5DD30C84-2C74-EC49-87EE-7653B34BD18B}"/>
                </a:ext>
              </a:extLst>
            </p:cNvPr>
            <p:cNvCxnSpPr>
              <a:cxnSpLocks/>
              <a:endCxn id="18" idx="2"/>
            </p:cNvCxnSpPr>
            <p:nvPr/>
          </p:nvCxnSpPr>
          <p:spPr>
            <a:xfrm>
              <a:off x="6223981" y="3442259"/>
              <a:ext cx="802875" cy="584454"/>
            </a:xfrm>
            <a:prstGeom prst="straightConnector1">
              <a:avLst/>
            </a:prstGeom>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FF3F8198-7A53-2A45-B950-88C6270E9670}"/>
                </a:ext>
              </a:extLst>
            </p:cNvPr>
            <p:cNvCxnSpPr>
              <a:cxnSpLocks/>
              <a:endCxn id="18" idx="2"/>
            </p:cNvCxnSpPr>
            <p:nvPr/>
          </p:nvCxnSpPr>
          <p:spPr>
            <a:xfrm flipV="1">
              <a:off x="6223981" y="4026713"/>
              <a:ext cx="802875" cy="588198"/>
            </a:xfrm>
            <a:prstGeom prst="straightConnector1">
              <a:avLst/>
            </a:prstGeom>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25B65946-CE70-9244-905F-BFE49F6C6ABD}"/>
                </a:ext>
              </a:extLst>
            </p:cNvPr>
            <p:cNvCxnSpPr>
              <a:cxnSpLocks/>
              <a:stCxn id="14" idx="6"/>
              <a:endCxn id="17" idx="1"/>
            </p:cNvCxnSpPr>
            <p:nvPr/>
          </p:nvCxnSpPr>
          <p:spPr>
            <a:xfrm>
              <a:off x="4314219" y="3404210"/>
              <a:ext cx="1108585" cy="916586"/>
            </a:xfrm>
            <a:prstGeom prst="straightConnector1">
              <a:avLst/>
            </a:prstGeom>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51F8FD80-36AF-EE45-976A-709D04550509}"/>
                </a:ext>
              </a:extLst>
            </p:cNvPr>
            <p:cNvCxnSpPr>
              <a:cxnSpLocks/>
              <a:stCxn id="15" idx="6"/>
              <a:endCxn id="16" idx="3"/>
            </p:cNvCxnSpPr>
            <p:nvPr/>
          </p:nvCxnSpPr>
          <p:spPr>
            <a:xfrm flipV="1">
              <a:off x="4314218" y="3706389"/>
              <a:ext cx="1108586" cy="906427"/>
            </a:xfrm>
            <a:prstGeom prst="straightConnector1">
              <a:avLst/>
            </a:prstGeom>
            <a:solidFill>
              <a:srgbClr val="FF0000"/>
            </a:solidFill>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BB0733E6-4BD7-8F4A-9505-E48C6EE57679}"/>
                  </a:ext>
                </a:extLst>
              </p:cNvPr>
              <p:cNvSpPr txBox="1"/>
              <p:nvPr/>
            </p:nvSpPr>
            <p:spPr>
              <a:xfrm>
                <a:off x="3000051" y="2772304"/>
                <a:ext cx="1449692" cy="4308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𝑤</m:t>
                          </m:r>
                        </m:e>
                        <m:sub>
                          <m:r>
                            <a:rPr lang="en-US" sz="2200" b="0" i="1" smtClean="0">
                              <a:latin typeface="Cambria Math" panose="02040503050406030204" pitchFamily="18" charset="0"/>
                            </a:rPr>
                            <m:t>1</m:t>
                          </m:r>
                        </m:sub>
                      </m:sSub>
                      <m:r>
                        <a:rPr lang="en-US" sz="2200" b="0" i="1" smtClean="0">
                          <a:latin typeface="Cambria Math" panose="02040503050406030204" pitchFamily="18" charset="0"/>
                        </a:rPr>
                        <m:t>=</m:t>
                      </m:r>
                      <m:r>
                        <a:rPr lang="en-US" sz="2200" b="0" i="1" smtClean="0">
                          <a:solidFill>
                            <a:schemeClr val="tx1"/>
                          </a:solidFill>
                          <a:latin typeface="Cambria Math" panose="02040503050406030204" pitchFamily="18" charset="0"/>
                        </a:rPr>
                        <m:t>0.10</m:t>
                      </m:r>
                    </m:oMath>
                  </m:oMathPara>
                </a14:m>
                <a:endParaRPr lang="en-US" sz="2200" dirty="0"/>
              </a:p>
            </p:txBody>
          </p:sp>
        </mc:Choice>
        <mc:Fallback xmlns="">
          <p:sp>
            <p:nvSpPr>
              <p:cNvPr id="28" name="TextBox 27">
                <a:extLst>
                  <a:ext uri="{FF2B5EF4-FFF2-40B4-BE49-F238E27FC236}">
                    <a16:creationId xmlns:a16="http://schemas.microsoft.com/office/drawing/2014/main" id="{BB0733E6-4BD7-8F4A-9505-E48C6EE57679}"/>
                  </a:ext>
                </a:extLst>
              </p:cNvPr>
              <p:cNvSpPr txBox="1">
                <a:spLocks noRot="1" noChangeAspect="1" noMove="1" noResize="1" noEditPoints="1" noAdjustHandles="1" noChangeArrowheads="1" noChangeShapeType="1" noTextEdit="1"/>
              </p:cNvSpPr>
              <p:nvPr/>
            </p:nvSpPr>
            <p:spPr>
              <a:xfrm>
                <a:off x="3000051" y="2772304"/>
                <a:ext cx="1449692" cy="430887"/>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26C39DDA-A519-4D4F-A47D-D40ADAB1EF70}"/>
                  </a:ext>
                </a:extLst>
              </p:cNvPr>
              <p:cNvSpPr txBox="1"/>
              <p:nvPr/>
            </p:nvSpPr>
            <p:spPr>
              <a:xfrm>
                <a:off x="2988090" y="5125918"/>
                <a:ext cx="1239698" cy="430887"/>
              </a:xfrm>
              <a:prstGeom prst="rect">
                <a:avLst/>
              </a:prstGeom>
              <a:noFill/>
            </p:spPr>
            <p:txBody>
              <a:bodyPr wrap="none" rtlCol="0">
                <a:spAutoFit/>
              </a:bodyPr>
              <a:lstStyle/>
              <a:p>
                <a14:m>
                  <m:oMath xmlns:m="http://schemas.openxmlformats.org/officeDocument/2006/math">
                    <m:sSub>
                      <m:sSubPr>
                        <m:ctrlPr>
                          <a:rPr lang="en-US" sz="2200" b="0" i="1" smtClean="0">
                            <a:solidFill>
                              <a:schemeClr val="tx1"/>
                            </a:solidFill>
                            <a:latin typeface="Cambria Math" panose="02040503050406030204" pitchFamily="18" charset="0"/>
                            <a:ea typeface="Cambria Math" panose="02040503050406030204" pitchFamily="18" charset="0"/>
                          </a:rPr>
                        </m:ctrlPr>
                      </m:sSubPr>
                      <m:e>
                        <m:r>
                          <a:rPr lang="en-US" sz="2200" b="0" i="1" smtClean="0">
                            <a:solidFill>
                              <a:schemeClr val="tx1"/>
                            </a:solidFill>
                            <a:latin typeface="Cambria Math" panose="02040503050406030204" pitchFamily="18" charset="0"/>
                            <a:ea typeface="Cambria Math" panose="02040503050406030204" pitchFamily="18" charset="0"/>
                          </a:rPr>
                          <m:t>𝑤</m:t>
                        </m:r>
                      </m:e>
                      <m:sub>
                        <m:r>
                          <a:rPr lang="en-US" sz="2200" b="0" i="1" smtClean="0">
                            <a:solidFill>
                              <a:schemeClr val="tx1"/>
                            </a:solidFill>
                            <a:latin typeface="Cambria Math" panose="02040503050406030204" pitchFamily="18" charset="0"/>
                            <a:ea typeface="Cambria Math" panose="02040503050406030204" pitchFamily="18" charset="0"/>
                          </a:rPr>
                          <m:t>4</m:t>
                        </m:r>
                      </m:sub>
                    </m:sSub>
                  </m:oMath>
                </a14:m>
                <a:r>
                  <a:rPr lang="en-US" sz="2200" dirty="0">
                    <a:solidFill>
                      <a:schemeClr val="tx1"/>
                    </a:solidFill>
                    <a:latin typeface="Cambria Math" panose="02040503050406030204" pitchFamily="18" charset="0"/>
                    <a:ea typeface="Cambria Math" panose="02040503050406030204" pitchFamily="18" charset="0"/>
                  </a:rPr>
                  <a:t>=0.59</a:t>
                </a:r>
                <a:endParaRPr lang="en-US" sz="2200" dirty="0">
                  <a:latin typeface="Cambria Math" panose="02040503050406030204" pitchFamily="18" charset="0"/>
                  <a:ea typeface="Cambria Math" panose="02040503050406030204" pitchFamily="18" charset="0"/>
                </a:endParaRPr>
              </a:p>
            </p:txBody>
          </p:sp>
        </mc:Choice>
        <mc:Fallback xmlns="">
          <p:sp>
            <p:nvSpPr>
              <p:cNvPr id="29" name="TextBox 28">
                <a:extLst>
                  <a:ext uri="{FF2B5EF4-FFF2-40B4-BE49-F238E27FC236}">
                    <a16:creationId xmlns:a16="http://schemas.microsoft.com/office/drawing/2014/main" id="{26C39DDA-A519-4D4F-A47D-D40ADAB1EF70}"/>
                  </a:ext>
                </a:extLst>
              </p:cNvPr>
              <p:cNvSpPr txBox="1">
                <a:spLocks noRot="1" noChangeAspect="1" noMove="1" noResize="1" noEditPoints="1" noAdjustHandles="1" noChangeArrowheads="1" noChangeShapeType="1" noTextEdit="1"/>
              </p:cNvSpPr>
              <p:nvPr/>
            </p:nvSpPr>
            <p:spPr>
              <a:xfrm>
                <a:off x="2988090" y="5125918"/>
                <a:ext cx="1239698" cy="430887"/>
              </a:xfrm>
              <a:prstGeom prst="rect">
                <a:avLst/>
              </a:prstGeom>
              <a:blipFill>
                <a:blip r:embed="rId3"/>
                <a:stretch>
                  <a:fillRect t="-8571" r="-4040" b="-25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37663B59-496B-7949-B018-1E24CA72E070}"/>
                  </a:ext>
                </a:extLst>
              </p:cNvPr>
              <p:cNvSpPr txBox="1"/>
              <p:nvPr/>
            </p:nvSpPr>
            <p:spPr>
              <a:xfrm>
                <a:off x="6698499" y="3201761"/>
                <a:ext cx="1373261" cy="430887"/>
              </a:xfrm>
              <a:prstGeom prst="rect">
                <a:avLst/>
              </a:prstGeom>
              <a:noFill/>
            </p:spPr>
            <p:txBody>
              <a:bodyPr wrap="none" rtlCol="0">
                <a:spAutoFit/>
              </a:bodyPr>
              <a:lstStyle/>
              <a:p>
                <a14:m>
                  <m:oMath xmlns:m="http://schemas.openxmlformats.org/officeDocument/2006/math">
                    <m:sSub>
                      <m:sSubPr>
                        <m:ctrlPr>
                          <a:rPr lang="en-US" sz="2200" b="0" i="1" smtClean="0">
                            <a:latin typeface="Cambria Math" panose="02040503050406030204" pitchFamily="18" charset="0"/>
                            <a:ea typeface="Cambria Math" panose="02040503050406030204" pitchFamily="18" charset="0"/>
                          </a:rPr>
                        </m:ctrlPr>
                      </m:sSubPr>
                      <m:e>
                        <m:r>
                          <a:rPr lang="en-US" sz="2200" b="0" i="1" smtClean="0">
                            <a:latin typeface="Cambria Math" panose="02040503050406030204" pitchFamily="18" charset="0"/>
                            <a:ea typeface="Cambria Math" panose="02040503050406030204" pitchFamily="18" charset="0"/>
                          </a:rPr>
                          <m:t>𝑤</m:t>
                        </m:r>
                      </m:e>
                      <m:sub>
                        <m:r>
                          <a:rPr lang="en-US" sz="2200" b="0" i="1" smtClean="0">
                            <a:latin typeface="Cambria Math" panose="02040503050406030204" pitchFamily="18" charset="0"/>
                            <a:ea typeface="Cambria Math" panose="02040503050406030204" pitchFamily="18" charset="0"/>
                          </a:rPr>
                          <m:t>5</m:t>
                        </m:r>
                      </m:sub>
                    </m:sSub>
                  </m:oMath>
                </a14:m>
                <a:r>
                  <a:rPr lang="en-US" sz="2200" dirty="0">
                    <a:latin typeface="Cambria Math" panose="02040503050406030204" pitchFamily="18" charset="0"/>
                    <a:ea typeface="Cambria Math" panose="02040503050406030204" pitchFamily="18" charset="0"/>
                  </a:rPr>
                  <a:t> = 0.27</a:t>
                </a:r>
              </a:p>
            </p:txBody>
          </p:sp>
        </mc:Choice>
        <mc:Fallback xmlns="">
          <p:sp>
            <p:nvSpPr>
              <p:cNvPr id="32" name="TextBox 31">
                <a:extLst>
                  <a:ext uri="{FF2B5EF4-FFF2-40B4-BE49-F238E27FC236}">
                    <a16:creationId xmlns:a16="http://schemas.microsoft.com/office/drawing/2014/main" id="{37663B59-496B-7949-B018-1E24CA72E070}"/>
                  </a:ext>
                </a:extLst>
              </p:cNvPr>
              <p:cNvSpPr txBox="1">
                <a:spLocks noRot="1" noChangeAspect="1" noMove="1" noResize="1" noEditPoints="1" noAdjustHandles="1" noChangeArrowheads="1" noChangeShapeType="1" noTextEdit="1"/>
              </p:cNvSpPr>
              <p:nvPr/>
            </p:nvSpPr>
            <p:spPr>
              <a:xfrm>
                <a:off x="6698499" y="3201761"/>
                <a:ext cx="1373261" cy="430887"/>
              </a:xfrm>
              <a:prstGeom prst="rect">
                <a:avLst/>
              </a:prstGeom>
              <a:blipFill>
                <a:blip r:embed="rId4"/>
                <a:stretch>
                  <a:fillRect t="-8824" r="-3636" b="-2941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C68DF134-F471-7946-A598-A6E86653C083}"/>
                  </a:ext>
                </a:extLst>
              </p:cNvPr>
              <p:cNvSpPr txBox="1"/>
              <p:nvPr/>
            </p:nvSpPr>
            <p:spPr>
              <a:xfrm>
                <a:off x="6698499" y="4778776"/>
                <a:ext cx="1456232" cy="4308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𝑤</m:t>
                          </m:r>
                        </m:e>
                        <m:sub>
                          <m:r>
                            <a:rPr lang="en-US" sz="2200" b="0" i="1" smtClean="0">
                              <a:latin typeface="Cambria Math" panose="02040503050406030204" pitchFamily="18" charset="0"/>
                            </a:rPr>
                            <m:t>6</m:t>
                          </m:r>
                        </m:sub>
                      </m:sSub>
                      <m:r>
                        <a:rPr lang="en-US" sz="2200" b="0" i="1" smtClean="0">
                          <a:latin typeface="Cambria Math" panose="02040503050406030204" pitchFamily="18" charset="0"/>
                        </a:rPr>
                        <m:t>=</m:t>
                      </m:r>
                      <m:r>
                        <a:rPr lang="en-US" sz="2200" b="0" i="1" smtClean="0">
                          <a:solidFill>
                            <a:schemeClr val="tx1"/>
                          </a:solidFill>
                          <a:latin typeface="Cambria Math" panose="02040503050406030204" pitchFamily="18" charset="0"/>
                        </a:rPr>
                        <m:t>0.87</m:t>
                      </m:r>
                    </m:oMath>
                  </m:oMathPara>
                </a14:m>
                <a:endParaRPr lang="en-US" sz="2200" dirty="0"/>
              </a:p>
            </p:txBody>
          </p:sp>
        </mc:Choice>
        <mc:Fallback xmlns="">
          <p:sp>
            <p:nvSpPr>
              <p:cNvPr id="33" name="TextBox 32">
                <a:extLst>
                  <a:ext uri="{FF2B5EF4-FFF2-40B4-BE49-F238E27FC236}">
                    <a16:creationId xmlns:a16="http://schemas.microsoft.com/office/drawing/2014/main" id="{C68DF134-F471-7946-A598-A6E86653C083}"/>
                  </a:ext>
                </a:extLst>
              </p:cNvPr>
              <p:cNvSpPr txBox="1">
                <a:spLocks noRot="1" noChangeAspect="1" noMove="1" noResize="1" noEditPoints="1" noAdjustHandles="1" noChangeArrowheads="1" noChangeShapeType="1" noTextEdit="1"/>
              </p:cNvSpPr>
              <p:nvPr/>
            </p:nvSpPr>
            <p:spPr>
              <a:xfrm>
                <a:off x="6698499" y="4778776"/>
                <a:ext cx="1456232" cy="430887"/>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Content Placeholder 2">
                <a:extLst>
                  <a:ext uri="{FF2B5EF4-FFF2-40B4-BE49-F238E27FC236}">
                    <a16:creationId xmlns:a16="http://schemas.microsoft.com/office/drawing/2014/main" id="{9EDBD7F6-A329-774F-8090-73CBB6B6EE1A}"/>
                  </a:ext>
                </a:extLst>
              </p:cNvPr>
              <p:cNvSpPr txBox="1">
                <a:spLocks/>
              </p:cNvSpPr>
              <p:nvPr/>
            </p:nvSpPr>
            <p:spPr>
              <a:xfrm>
                <a:off x="5953987" y="2513578"/>
                <a:ext cx="878543" cy="49127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b="0" i="1" dirty="0" smtClean="0">
                              <a:solidFill>
                                <a:schemeClr val="tx1"/>
                              </a:solidFill>
                              <a:latin typeface="Cambria Math" panose="02040503050406030204" pitchFamily="18" charset="0"/>
                            </a:rPr>
                          </m:ctrlPr>
                        </m:sSubPr>
                        <m:e>
                          <m:r>
                            <a:rPr lang="en-US" i="1" dirty="0" smtClean="0">
                              <a:solidFill>
                                <a:schemeClr val="tx1"/>
                              </a:solidFill>
                              <a:latin typeface="Cambria Math" panose="02040503050406030204" pitchFamily="18" charset="0"/>
                            </a:rPr>
                            <m:t>𝐻</m:t>
                          </m:r>
                        </m:e>
                        <m:sub>
                          <m:r>
                            <a:rPr lang="en-US" i="1" dirty="0" smtClean="0">
                              <a:solidFill>
                                <a:schemeClr val="tx1"/>
                              </a:solidFill>
                              <a:latin typeface="Cambria Math" panose="02040503050406030204" pitchFamily="18" charset="0"/>
                            </a:rPr>
                            <m:t>1</m:t>
                          </m:r>
                        </m:sub>
                      </m:sSub>
                    </m:oMath>
                  </m:oMathPara>
                </a14:m>
                <a:endParaRPr lang="en-US" dirty="0"/>
              </a:p>
            </p:txBody>
          </p:sp>
        </mc:Choice>
        <mc:Fallback xmlns="">
          <p:sp>
            <p:nvSpPr>
              <p:cNvPr id="34" name="Content Placeholder 2">
                <a:extLst>
                  <a:ext uri="{FF2B5EF4-FFF2-40B4-BE49-F238E27FC236}">
                    <a16:creationId xmlns:a16="http://schemas.microsoft.com/office/drawing/2014/main" id="{9EDBD7F6-A329-774F-8090-73CBB6B6EE1A}"/>
                  </a:ext>
                </a:extLst>
              </p:cNvPr>
              <p:cNvSpPr txBox="1">
                <a:spLocks noRot="1" noChangeAspect="1" noMove="1" noResize="1" noEditPoints="1" noAdjustHandles="1" noChangeArrowheads="1" noChangeShapeType="1" noTextEdit="1"/>
              </p:cNvSpPr>
              <p:nvPr/>
            </p:nvSpPr>
            <p:spPr>
              <a:xfrm>
                <a:off x="5953987" y="2513578"/>
                <a:ext cx="878543" cy="491270"/>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Content Placeholder 2">
                <a:extLst>
                  <a:ext uri="{FF2B5EF4-FFF2-40B4-BE49-F238E27FC236}">
                    <a16:creationId xmlns:a16="http://schemas.microsoft.com/office/drawing/2014/main" id="{9D8CC347-2FA3-E24F-9CB3-9A70A2102FC0}"/>
                  </a:ext>
                </a:extLst>
              </p:cNvPr>
              <p:cNvSpPr txBox="1">
                <a:spLocks/>
              </p:cNvSpPr>
              <p:nvPr/>
            </p:nvSpPr>
            <p:spPr>
              <a:xfrm>
                <a:off x="5875254" y="4260448"/>
                <a:ext cx="878543" cy="49127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b="0" i="1" dirty="0" smtClean="0">
                              <a:solidFill>
                                <a:schemeClr val="tx1"/>
                              </a:solidFill>
                              <a:latin typeface="Cambria Math" panose="02040503050406030204" pitchFamily="18" charset="0"/>
                            </a:rPr>
                          </m:ctrlPr>
                        </m:sSubPr>
                        <m:e>
                          <m:r>
                            <a:rPr lang="en-US" i="1" dirty="0" smtClean="0">
                              <a:solidFill>
                                <a:schemeClr val="tx1"/>
                              </a:solidFill>
                              <a:latin typeface="Cambria Math" panose="02040503050406030204" pitchFamily="18" charset="0"/>
                            </a:rPr>
                            <m:t>𝐻</m:t>
                          </m:r>
                        </m:e>
                        <m:sub>
                          <m:r>
                            <a:rPr lang="en-US" b="0" i="1" dirty="0" smtClean="0">
                              <a:solidFill>
                                <a:schemeClr val="tx1"/>
                              </a:solidFill>
                              <a:latin typeface="Cambria Math" panose="02040503050406030204" pitchFamily="18" charset="0"/>
                            </a:rPr>
                            <m:t>2</m:t>
                          </m:r>
                        </m:sub>
                      </m:sSub>
                    </m:oMath>
                  </m:oMathPara>
                </a14:m>
                <a:endParaRPr lang="en-US" dirty="0"/>
              </a:p>
            </p:txBody>
          </p:sp>
        </mc:Choice>
        <mc:Fallback xmlns="">
          <p:sp>
            <p:nvSpPr>
              <p:cNvPr id="35" name="Content Placeholder 2">
                <a:extLst>
                  <a:ext uri="{FF2B5EF4-FFF2-40B4-BE49-F238E27FC236}">
                    <a16:creationId xmlns:a16="http://schemas.microsoft.com/office/drawing/2014/main" id="{9D8CC347-2FA3-E24F-9CB3-9A70A2102FC0}"/>
                  </a:ext>
                </a:extLst>
              </p:cNvPr>
              <p:cNvSpPr txBox="1">
                <a:spLocks noRot="1" noChangeAspect="1" noMove="1" noResize="1" noEditPoints="1" noAdjustHandles="1" noChangeArrowheads="1" noChangeShapeType="1" noTextEdit="1"/>
              </p:cNvSpPr>
              <p:nvPr/>
            </p:nvSpPr>
            <p:spPr>
              <a:xfrm>
                <a:off x="5875254" y="4260448"/>
                <a:ext cx="878543" cy="491270"/>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Content Placeholder 2">
                <a:extLst>
                  <a:ext uri="{FF2B5EF4-FFF2-40B4-BE49-F238E27FC236}">
                    <a16:creationId xmlns:a16="http://schemas.microsoft.com/office/drawing/2014/main" id="{A3511906-2F34-2B4E-898C-BF187B86B7A7}"/>
                  </a:ext>
                </a:extLst>
              </p:cNvPr>
              <p:cNvSpPr txBox="1">
                <a:spLocks/>
              </p:cNvSpPr>
              <p:nvPr/>
            </p:nvSpPr>
            <p:spPr>
              <a:xfrm>
                <a:off x="9087294" y="3314198"/>
                <a:ext cx="878543" cy="49127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b="0" i="1" dirty="0" smtClean="0">
                              <a:solidFill>
                                <a:schemeClr val="tx1"/>
                              </a:solidFill>
                              <a:latin typeface="Cambria Math" panose="02040503050406030204" pitchFamily="18" charset="0"/>
                            </a:rPr>
                          </m:ctrlPr>
                        </m:sSubPr>
                        <m:e>
                          <m:r>
                            <a:rPr lang="en-US" b="0" i="1" dirty="0" smtClean="0">
                              <a:solidFill>
                                <a:schemeClr val="tx1"/>
                              </a:solidFill>
                              <a:latin typeface="Cambria Math" panose="02040503050406030204" pitchFamily="18" charset="0"/>
                            </a:rPr>
                            <m:t>𝑂</m:t>
                          </m:r>
                        </m:e>
                        <m:sub>
                          <m:r>
                            <a:rPr lang="en-US" i="1" dirty="0" smtClean="0">
                              <a:solidFill>
                                <a:schemeClr val="tx1"/>
                              </a:solidFill>
                              <a:latin typeface="Cambria Math" panose="02040503050406030204" pitchFamily="18" charset="0"/>
                            </a:rPr>
                            <m:t>1</m:t>
                          </m:r>
                        </m:sub>
                      </m:sSub>
                    </m:oMath>
                  </m:oMathPara>
                </a14:m>
                <a:endParaRPr lang="en-US" dirty="0"/>
              </a:p>
            </p:txBody>
          </p:sp>
        </mc:Choice>
        <mc:Fallback xmlns="">
          <p:sp>
            <p:nvSpPr>
              <p:cNvPr id="36" name="Content Placeholder 2">
                <a:extLst>
                  <a:ext uri="{FF2B5EF4-FFF2-40B4-BE49-F238E27FC236}">
                    <a16:creationId xmlns:a16="http://schemas.microsoft.com/office/drawing/2014/main" id="{A3511906-2F34-2B4E-898C-BF187B86B7A7}"/>
                  </a:ext>
                </a:extLst>
              </p:cNvPr>
              <p:cNvSpPr txBox="1">
                <a:spLocks noRot="1" noChangeAspect="1" noMove="1" noResize="1" noEditPoints="1" noAdjustHandles="1" noChangeArrowheads="1" noChangeShapeType="1" noTextEdit="1"/>
              </p:cNvSpPr>
              <p:nvPr/>
            </p:nvSpPr>
            <p:spPr>
              <a:xfrm>
                <a:off x="9087294" y="3314198"/>
                <a:ext cx="878543" cy="491270"/>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Content Placeholder 2">
                <a:extLst>
                  <a:ext uri="{FF2B5EF4-FFF2-40B4-BE49-F238E27FC236}">
                    <a16:creationId xmlns:a16="http://schemas.microsoft.com/office/drawing/2014/main" id="{E6FE47F3-203E-1C4C-BBDE-FEE31023C960}"/>
                  </a:ext>
                </a:extLst>
              </p:cNvPr>
              <p:cNvSpPr txBox="1">
                <a:spLocks/>
              </p:cNvSpPr>
              <p:nvPr/>
            </p:nvSpPr>
            <p:spPr>
              <a:xfrm>
                <a:off x="460243" y="2972616"/>
                <a:ext cx="878543" cy="49127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𝐼</m:t>
                          </m:r>
                        </m:e>
                        <m:sub>
                          <m:r>
                            <a:rPr lang="en-US" i="1" dirty="0" smtClean="0">
                              <a:latin typeface="Cambria Math" panose="02040503050406030204" pitchFamily="18" charset="0"/>
                            </a:rPr>
                            <m:t>1</m:t>
                          </m:r>
                        </m:sub>
                      </m:sSub>
                    </m:oMath>
                  </m:oMathPara>
                </a14:m>
                <a:endParaRPr lang="en-US" dirty="0"/>
              </a:p>
            </p:txBody>
          </p:sp>
        </mc:Choice>
        <mc:Fallback xmlns="">
          <p:sp>
            <p:nvSpPr>
              <p:cNvPr id="37" name="Content Placeholder 2">
                <a:extLst>
                  <a:ext uri="{FF2B5EF4-FFF2-40B4-BE49-F238E27FC236}">
                    <a16:creationId xmlns:a16="http://schemas.microsoft.com/office/drawing/2014/main" id="{E6FE47F3-203E-1C4C-BBDE-FEE31023C960}"/>
                  </a:ext>
                </a:extLst>
              </p:cNvPr>
              <p:cNvSpPr txBox="1">
                <a:spLocks noRot="1" noChangeAspect="1" noMove="1" noResize="1" noEditPoints="1" noAdjustHandles="1" noChangeArrowheads="1" noChangeShapeType="1" noTextEdit="1"/>
              </p:cNvSpPr>
              <p:nvPr/>
            </p:nvSpPr>
            <p:spPr>
              <a:xfrm>
                <a:off x="460243" y="2972616"/>
                <a:ext cx="878543" cy="491270"/>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Content Placeholder 2">
                <a:extLst>
                  <a:ext uri="{FF2B5EF4-FFF2-40B4-BE49-F238E27FC236}">
                    <a16:creationId xmlns:a16="http://schemas.microsoft.com/office/drawing/2014/main" id="{8DDE642B-DD9F-594F-96A3-C488EC8620DC}"/>
                  </a:ext>
                </a:extLst>
              </p:cNvPr>
              <p:cNvSpPr txBox="1">
                <a:spLocks/>
              </p:cNvSpPr>
              <p:nvPr/>
            </p:nvSpPr>
            <p:spPr>
              <a:xfrm>
                <a:off x="460243" y="4873766"/>
                <a:ext cx="878543" cy="49127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𝐼</m:t>
                          </m:r>
                        </m:e>
                        <m:sub>
                          <m:r>
                            <a:rPr lang="en-US" i="1" dirty="0" smtClean="0">
                              <a:latin typeface="Cambria Math" panose="02040503050406030204" pitchFamily="18" charset="0"/>
                            </a:rPr>
                            <m:t>2</m:t>
                          </m:r>
                        </m:sub>
                      </m:sSub>
                    </m:oMath>
                  </m:oMathPara>
                </a14:m>
                <a:endParaRPr lang="en-US" dirty="0"/>
              </a:p>
            </p:txBody>
          </p:sp>
        </mc:Choice>
        <mc:Fallback xmlns="">
          <p:sp>
            <p:nvSpPr>
              <p:cNvPr id="38" name="Content Placeholder 2">
                <a:extLst>
                  <a:ext uri="{FF2B5EF4-FFF2-40B4-BE49-F238E27FC236}">
                    <a16:creationId xmlns:a16="http://schemas.microsoft.com/office/drawing/2014/main" id="{8DDE642B-DD9F-594F-96A3-C488EC8620DC}"/>
                  </a:ext>
                </a:extLst>
              </p:cNvPr>
              <p:cNvSpPr txBox="1">
                <a:spLocks noRot="1" noChangeAspect="1" noMove="1" noResize="1" noEditPoints="1" noAdjustHandles="1" noChangeArrowheads="1" noChangeShapeType="1" noTextEdit="1"/>
              </p:cNvSpPr>
              <p:nvPr/>
            </p:nvSpPr>
            <p:spPr>
              <a:xfrm>
                <a:off x="460243" y="4873766"/>
                <a:ext cx="878543" cy="491270"/>
              </a:xfrm>
              <a:prstGeom prst="rect">
                <a:avLst/>
              </a:prstGeom>
              <a:blipFill>
                <a:blip r:embed="rId10"/>
                <a:stretch>
                  <a:fillRect/>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F3B050E5-10C6-794C-BDCC-F074D043D9DF}"/>
              </a:ext>
            </a:extLst>
          </p:cNvPr>
          <p:cNvSpPr txBox="1"/>
          <p:nvPr/>
        </p:nvSpPr>
        <p:spPr>
          <a:xfrm>
            <a:off x="531729" y="1227639"/>
            <a:ext cx="10687050" cy="830997"/>
          </a:xfrm>
          <a:prstGeom prst="rect">
            <a:avLst/>
          </a:prstGeom>
          <a:noFill/>
        </p:spPr>
        <p:txBody>
          <a:bodyPr wrap="square" rtlCol="0">
            <a:spAutoFit/>
          </a:bodyPr>
          <a:lstStyle/>
          <a:p>
            <a:r>
              <a:rPr lang="en-US" sz="2400" dirty="0">
                <a:latin typeface="Helvetica" pitchFamily="2" charset="0"/>
              </a:rPr>
              <a:t>The previous error was 0.5 – 0.69 = -0.19</a:t>
            </a:r>
          </a:p>
          <a:p>
            <a:r>
              <a:rPr lang="en-US" sz="2400" dirty="0">
                <a:latin typeface="Helvetica" pitchFamily="2" charset="0"/>
              </a:rPr>
              <a:t>The new error is 0.5 – 0.68 = -0.18</a:t>
            </a:r>
          </a:p>
        </p:txBody>
      </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2644A6DB-99F0-164F-9D11-5E4655BA3F62}"/>
                  </a:ext>
                </a:extLst>
              </p:cNvPr>
              <p:cNvSpPr txBox="1"/>
              <p:nvPr/>
            </p:nvSpPr>
            <p:spPr>
              <a:xfrm>
                <a:off x="2170322" y="3686558"/>
                <a:ext cx="1456232" cy="4308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200" b="0" i="1" smtClean="0">
                              <a:solidFill>
                                <a:schemeClr val="tx1"/>
                              </a:solidFill>
                              <a:latin typeface="Cambria Math" panose="02040503050406030204" pitchFamily="18" charset="0"/>
                            </a:rPr>
                          </m:ctrlPr>
                        </m:sSubPr>
                        <m:e>
                          <m:r>
                            <a:rPr lang="en-US" sz="2200" b="0" i="1" smtClean="0">
                              <a:solidFill>
                                <a:schemeClr val="tx1"/>
                              </a:solidFill>
                              <a:latin typeface="Cambria Math" panose="02040503050406030204" pitchFamily="18" charset="0"/>
                            </a:rPr>
                            <m:t>𝑤</m:t>
                          </m:r>
                        </m:e>
                        <m:sub>
                          <m:r>
                            <a:rPr lang="en-US" sz="2200" b="0" i="1" smtClean="0">
                              <a:solidFill>
                                <a:schemeClr val="tx1"/>
                              </a:solidFill>
                              <a:latin typeface="Cambria Math" panose="02040503050406030204" pitchFamily="18" charset="0"/>
                            </a:rPr>
                            <m:t>2</m:t>
                          </m:r>
                        </m:sub>
                      </m:sSub>
                      <m:r>
                        <a:rPr lang="en-US" sz="2200" b="0" i="1" smtClean="0">
                          <a:solidFill>
                            <a:schemeClr val="tx1"/>
                          </a:solidFill>
                          <a:latin typeface="Cambria Math" panose="02040503050406030204" pitchFamily="18" charset="0"/>
                        </a:rPr>
                        <m:t>=0.40</m:t>
                      </m:r>
                    </m:oMath>
                  </m:oMathPara>
                </a14:m>
                <a:endParaRPr lang="en-US" sz="2200" dirty="0"/>
              </a:p>
            </p:txBody>
          </p:sp>
        </mc:Choice>
        <mc:Fallback xmlns="">
          <p:sp>
            <p:nvSpPr>
              <p:cNvPr id="39" name="TextBox 38">
                <a:extLst>
                  <a:ext uri="{FF2B5EF4-FFF2-40B4-BE49-F238E27FC236}">
                    <a16:creationId xmlns:a16="http://schemas.microsoft.com/office/drawing/2014/main" id="{2644A6DB-99F0-164F-9D11-5E4655BA3F62}"/>
                  </a:ext>
                </a:extLst>
              </p:cNvPr>
              <p:cNvSpPr txBox="1">
                <a:spLocks noRot="1" noChangeAspect="1" noMove="1" noResize="1" noEditPoints="1" noAdjustHandles="1" noChangeArrowheads="1" noChangeShapeType="1" noTextEdit="1"/>
              </p:cNvSpPr>
              <p:nvPr/>
            </p:nvSpPr>
            <p:spPr>
              <a:xfrm>
                <a:off x="2170322" y="3686558"/>
                <a:ext cx="1456232" cy="430887"/>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3E3B7B50-ABF0-0245-BBC9-874F739BB847}"/>
                  </a:ext>
                </a:extLst>
              </p:cNvPr>
              <p:cNvSpPr txBox="1"/>
              <p:nvPr/>
            </p:nvSpPr>
            <p:spPr>
              <a:xfrm>
                <a:off x="2386565" y="4244592"/>
                <a:ext cx="1248227" cy="430887"/>
              </a:xfrm>
              <a:prstGeom prst="rect">
                <a:avLst/>
              </a:prstGeom>
              <a:noFill/>
            </p:spPr>
            <p:txBody>
              <a:bodyPr wrap="none" rtlCol="0">
                <a:spAutoFit/>
              </a:bodyPr>
              <a:lstStyle/>
              <a:p>
                <a14:m>
                  <m:oMath xmlns:m="http://schemas.openxmlformats.org/officeDocument/2006/math">
                    <m:sSub>
                      <m:sSubPr>
                        <m:ctrlPr>
                          <a:rPr lang="en-US" sz="2200" b="0" i="1" smtClean="0">
                            <a:solidFill>
                              <a:schemeClr val="tx1"/>
                            </a:solidFill>
                            <a:latin typeface="Cambria Math" panose="02040503050406030204" pitchFamily="18" charset="0"/>
                            <a:ea typeface="Cambria Math" panose="02040503050406030204" pitchFamily="18" charset="0"/>
                          </a:rPr>
                        </m:ctrlPr>
                      </m:sSubPr>
                      <m:e>
                        <m:r>
                          <a:rPr lang="en-US" sz="2200" b="0" i="1" smtClean="0">
                            <a:solidFill>
                              <a:schemeClr val="tx1"/>
                            </a:solidFill>
                            <a:latin typeface="Cambria Math" panose="02040503050406030204" pitchFamily="18" charset="0"/>
                            <a:ea typeface="Cambria Math" panose="02040503050406030204" pitchFamily="18" charset="0"/>
                          </a:rPr>
                          <m:t>𝑤</m:t>
                        </m:r>
                      </m:e>
                      <m:sub>
                        <m:r>
                          <a:rPr lang="en-US" sz="2200" b="0" i="1" smtClean="0">
                            <a:solidFill>
                              <a:schemeClr val="tx1"/>
                            </a:solidFill>
                            <a:latin typeface="Cambria Math" panose="02040503050406030204" pitchFamily="18" charset="0"/>
                            <a:ea typeface="Cambria Math" panose="02040503050406030204" pitchFamily="18" charset="0"/>
                          </a:rPr>
                          <m:t>3</m:t>
                        </m:r>
                      </m:sub>
                    </m:sSub>
                  </m:oMath>
                </a14:m>
                <a:r>
                  <a:rPr lang="en-US" sz="2200" dirty="0">
                    <a:solidFill>
                      <a:schemeClr val="tx1"/>
                    </a:solidFill>
                    <a:latin typeface="Cambria Math" panose="02040503050406030204" pitchFamily="18" charset="0"/>
                    <a:ea typeface="Cambria Math" panose="02040503050406030204" pitchFamily="18" charset="0"/>
                  </a:rPr>
                  <a:t>=0.80</a:t>
                </a:r>
                <a:endParaRPr lang="en-US" sz="2200" dirty="0">
                  <a:latin typeface="Cambria Math" panose="02040503050406030204" pitchFamily="18" charset="0"/>
                  <a:ea typeface="Cambria Math" panose="02040503050406030204" pitchFamily="18" charset="0"/>
                </a:endParaRPr>
              </a:p>
            </p:txBody>
          </p:sp>
        </mc:Choice>
        <mc:Fallback xmlns="">
          <p:sp>
            <p:nvSpPr>
              <p:cNvPr id="40" name="TextBox 39">
                <a:extLst>
                  <a:ext uri="{FF2B5EF4-FFF2-40B4-BE49-F238E27FC236}">
                    <a16:creationId xmlns:a16="http://schemas.microsoft.com/office/drawing/2014/main" id="{3E3B7B50-ABF0-0245-BBC9-874F739BB847}"/>
                  </a:ext>
                </a:extLst>
              </p:cNvPr>
              <p:cNvSpPr txBox="1">
                <a:spLocks noRot="1" noChangeAspect="1" noMove="1" noResize="1" noEditPoints="1" noAdjustHandles="1" noChangeArrowheads="1" noChangeShapeType="1" noTextEdit="1"/>
              </p:cNvSpPr>
              <p:nvPr/>
            </p:nvSpPr>
            <p:spPr>
              <a:xfrm>
                <a:off x="2386565" y="4244592"/>
                <a:ext cx="1248227" cy="430887"/>
              </a:xfrm>
              <a:prstGeom prst="rect">
                <a:avLst/>
              </a:prstGeom>
              <a:blipFill>
                <a:blip r:embed="rId12"/>
                <a:stretch>
                  <a:fillRect t="-5714" r="-5051" b="-28571"/>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3019BCD4-233D-B946-A188-285CAD19A19B}"/>
              </a:ext>
            </a:extLst>
          </p:cNvPr>
          <p:cNvSpPr txBox="1"/>
          <p:nvPr/>
        </p:nvSpPr>
        <p:spPr>
          <a:xfrm>
            <a:off x="9526565" y="4092274"/>
            <a:ext cx="1305935" cy="369332"/>
          </a:xfrm>
          <a:prstGeom prst="rect">
            <a:avLst/>
          </a:prstGeom>
          <a:noFill/>
        </p:spPr>
        <p:txBody>
          <a:bodyPr wrap="none" rtlCol="0">
            <a:spAutoFit/>
          </a:bodyPr>
          <a:lstStyle/>
          <a:p>
            <a:r>
              <a:rPr lang="en-US" dirty="0">
                <a:latin typeface="Helvetica" pitchFamily="2" charset="0"/>
              </a:rPr>
              <a:t>Target: 0.5</a:t>
            </a:r>
          </a:p>
        </p:txBody>
      </p:sp>
    </p:spTree>
    <p:extLst>
      <p:ext uri="{BB962C8B-B14F-4D97-AF65-F5344CB8AC3E}">
        <p14:creationId xmlns:p14="http://schemas.microsoft.com/office/powerpoint/2010/main" val="418995458"/>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a:xfrm>
            <a:off x="422536" y="27251"/>
            <a:ext cx="10058400" cy="1371600"/>
          </a:xfrm>
        </p:spPr>
        <p:txBody>
          <a:bodyPr/>
          <a:lstStyle/>
          <a:p>
            <a:r>
              <a:rPr lang="en-US" dirty="0">
                <a:latin typeface="Helvetica" pitchFamily="2" charset="0"/>
              </a:rPr>
              <a:t>Back Propagation Example</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p:txBody>
          <a:bodyPr>
            <a:normAutofit/>
          </a:bodyPr>
          <a:lstStyle/>
          <a:p>
            <a:endParaRPr lang="en-US" sz="2400" dirty="0">
              <a:latin typeface="Helvetica" pitchFamily="2" charset="0"/>
            </a:endParaRPr>
          </a:p>
          <a:p>
            <a:pPr marL="0" indent="0">
              <a:buNone/>
            </a:pPr>
            <a:endParaRPr lang="en-US" sz="2400" dirty="0">
              <a:latin typeface="Helvetica" pitchFamily="2" charset="0"/>
            </a:endParaRPr>
          </a:p>
        </p:txBody>
      </p:sp>
      <p:grpSp>
        <p:nvGrpSpPr>
          <p:cNvPr id="4" name="Group 3">
            <a:extLst>
              <a:ext uri="{FF2B5EF4-FFF2-40B4-BE49-F238E27FC236}">
                <a16:creationId xmlns:a16="http://schemas.microsoft.com/office/drawing/2014/main" id="{F2289EC0-BEE5-C54C-941C-D1D22C501FE9}"/>
              </a:ext>
            </a:extLst>
          </p:cNvPr>
          <p:cNvGrpSpPr/>
          <p:nvPr/>
        </p:nvGrpSpPr>
        <p:grpSpPr>
          <a:xfrm>
            <a:off x="1066799" y="2654306"/>
            <a:ext cx="8459767" cy="3092895"/>
            <a:chOff x="3375581" y="2991232"/>
            <a:chExt cx="4589912" cy="2034562"/>
          </a:xfrm>
        </p:grpSpPr>
        <p:sp>
          <p:nvSpPr>
            <p:cNvPr id="14" name="Oval 13">
              <a:extLst>
                <a:ext uri="{FF2B5EF4-FFF2-40B4-BE49-F238E27FC236}">
                  <a16:creationId xmlns:a16="http://schemas.microsoft.com/office/drawing/2014/main" id="{E74544D5-EB92-D349-B000-DF8E15FD9E07}"/>
                </a:ext>
              </a:extLst>
            </p:cNvPr>
            <p:cNvSpPr/>
            <p:nvPr/>
          </p:nvSpPr>
          <p:spPr>
            <a:xfrm>
              <a:off x="3375582" y="2991232"/>
              <a:ext cx="938637" cy="825956"/>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0.35</a:t>
              </a:r>
            </a:p>
          </p:txBody>
        </p:sp>
        <p:sp>
          <p:nvSpPr>
            <p:cNvPr id="15" name="Oval 14">
              <a:extLst>
                <a:ext uri="{FF2B5EF4-FFF2-40B4-BE49-F238E27FC236}">
                  <a16:creationId xmlns:a16="http://schemas.microsoft.com/office/drawing/2014/main" id="{F521F1DA-EC70-7F4B-9BE4-67D2FF50F7D7}"/>
                </a:ext>
              </a:extLst>
            </p:cNvPr>
            <p:cNvSpPr/>
            <p:nvPr/>
          </p:nvSpPr>
          <p:spPr>
            <a:xfrm>
              <a:off x="3375581" y="4199838"/>
              <a:ext cx="938637" cy="825956"/>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0.9</a:t>
              </a:r>
            </a:p>
          </p:txBody>
        </p:sp>
        <p:sp>
          <p:nvSpPr>
            <p:cNvPr id="16" name="Oval 15">
              <a:extLst>
                <a:ext uri="{FF2B5EF4-FFF2-40B4-BE49-F238E27FC236}">
                  <a16:creationId xmlns:a16="http://schemas.microsoft.com/office/drawing/2014/main" id="{9E2F0B38-4A5D-F14A-80F5-1268744DDA8E}"/>
                </a:ext>
              </a:extLst>
            </p:cNvPr>
            <p:cNvSpPr/>
            <p:nvPr/>
          </p:nvSpPr>
          <p:spPr>
            <a:xfrm>
              <a:off x="5285344" y="3001391"/>
              <a:ext cx="938637" cy="825956"/>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0.68</a:t>
              </a:r>
            </a:p>
          </p:txBody>
        </p:sp>
        <p:sp>
          <p:nvSpPr>
            <p:cNvPr id="17" name="Oval 16">
              <a:extLst>
                <a:ext uri="{FF2B5EF4-FFF2-40B4-BE49-F238E27FC236}">
                  <a16:creationId xmlns:a16="http://schemas.microsoft.com/office/drawing/2014/main" id="{E0DB1823-4CEA-3A4C-B00D-9089ECD8926D}"/>
                </a:ext>
              </a:extLst>
            </p:cNvPr>
            <p:cNvSpPr/>
            <p:nvPr/>
          </p:nvSpPr>
          <p:spPr>
            <a:xfrm>
              <a:off x="5285344" y="4199838"/>
              <a:ext cx="938637" cy="825956"/>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0.66</a:t>
              </a:r>
            </a:p>
          </p:txBody>
        </p:sp>
        <p:sp>
          <p:nvSpPr>
            <p:cNvPr id="18" name="Oval 17">
              <a:extLst>
                <a:ext uri="{FF2B5EF4-FFF2-40B4-BE49-F238E27FC236}">
                  <a16:creationId xmlns:a16="http://schemas.microsoft.com/office/drawing/2014/main" id="{212D0EF4-CDAF-3E48-9762-96B3A0BFDBFE}"/>
                </a:ext>
              </a:extLst>
            </p:cNvPr>
            <p:cNvSpPr/>
            <p:nvPr/>
          </p:nvSpPr>
          <p:spPr>
            <a:xfrm>
              <a:off x="7026856" y="3613735"/>
              <a:ext cx="938637" cy="825956"/>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0.68</a:t>
              </a:r>
            </a:p>
          </p:txBody>
        </p:sp>
        <p:cxnSp>
          <p:nvCxnSpPr>
            <p:cNvPr id="19" name="Straight Arrow Connector 18">
              <a:extLst>
                <a:ext uri="{FF2B5EF4-FFF2-40B4-BE49-F238E27FC236}">
                  <a16:creationId xmlns:a16="http://schemas.microsoft.com/office/drawing/2014/main" id="{904FB72E-F32B-4C40-B12A-58ED7C24BC10}"/>
                </a:ext>
              </a:extLst>
            </p:cNvPr>
            <p:cNvCxnSpPr>
              <a:stCxn id="14" idx="6"/>
              <a:endCxn id="16" idx="2"/>
            </p:cNvCxnSpPr>
            <p:nvPr/>
          </p:nvCxnSpPr>
          <p:spPr>
            <a:xfrm>
              <a:off x="4314219" y="3404210"/>
              <a:ext cx="971125" cy="10159"/>
            </a:xfrm>
            <a:prstGeom prst="straightConnector1">
              <a:avLst/>
            </a:prstGeom>
            <a:solidFill>
              <a:srgbClr val="FF0000"/>
            </a:solidFill>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0EAAED42-6560-7A4C-A1DB-DC39FB8DC617}"/>
                </a:ext>
              </a:extLst>
            </p:cNvPr>
            <p:cNvCxnSpPr/>
            <p:nvPr/>
          </p:nvCxnSpPr>
          <p:spPr>
            <a:xfrm>
              <a:off x="4314219" y="4619991"/>
              <a:ext cx="971125" cy="10159"/>
            </a:xfrm>
            <a:prstGeom prst="straightConnector1">
              <a:avLst/>
            </a:prstGeom>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5DD30C84-2C74-EC49-87EE-7653B34BD18B}"/>
                </a:ext>
              </a:extLst>
            </p:cNvPr>
            <p:cNvCxnSpPr>
              <a:cxnSpLocks/>
              <a:endCxn id="18" idx="2"/>
            </p:cNvCxnSpPr>
            <p:nvPr/>
          </p:nvCxnSpPr>
          <p:spPr>
            <a:xfrm>
              <a:off x="6223981" y="3442259"/>
              <a:ext cx="802875" cy="584454"/>
            </a:xfrm>
            <a:prstGeom prst="straightConnector1">
              <a:avLst/>
            </a:prstGeom>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FF3F8198-7A53-2A45-B950-88C6270E9670}"/>
                </a:ext>
              </a:extLst>
            </p:cNvPr>
            <p:cNvCxnSpPr>
              <a:cxnSpLocks/>
              <a:endCxn id="18" idx="2"/>
            </p:cNvCxnSpPr>
            <p:nvPr/>
          </p:nvCxnSpPr>
          <p:spPr>
            <a:xfrm flipV="1">
              <a:off x="6223981" y="4026713"/>
              <a:ext cx="802875" cy="588198"/>
            </a:xfrm>
            <a:prstGeom prst="straightConnector1">
              <a:avLst/>
            </a:prstGeom>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25B65946-CE70-9244-905F-BFE49F6C6ABD}"/>
                </a:ext>
              </a:extLst>
            </p:cNvPr>
            <p:cNvCxnSpPr>
              <a:cxnSpLocks/>
              <a:stCxn id="14" idx="6"/>
              <a:endCxn id="17" idx="1"/>
            </p:cNvCxnSpPr>
            <p:nvPr/>
          </p:nvCxnSpPr>
          <p:spPr>
            <a:xfrm>
              <a:off x="4314219" y="3404210"/>
              <a:ext cx="1108585" cy="916586"/>
            </a:xfrm>
            <a:prstGeom prst="straightConnector1">
              <a:avLst/>
            </a:prstGeom>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51F8FD80-36AF-EE45-976A-709D04550509}"/>
                </a:ext>
              </a:extLst>
            </p:cNvPr>
            <p:cNvCxnSpPr>
              <a:cxnSpLocks/>
              <a:stCxn id="15" idx="6"/>
              <a:endCxn id="16" idx="3"/>
            </p:cNvCxnSpPr>
            <p:nvPr/>
          </p:nvCxnSpPr>
          <p:spPr>
            <a:xfrm flipV="1">
              <a:off x="4314218" y="3706389"/>
              <a:ext cx="1108586" cy="906427"/>
            </a:xfrm>
            <a:prstGeom prst="straightConnector1">
              <a:avLst/>
            </a:prstGeom>
            <a:solidFill>
              <a:srgbClr val="FF0000"/>
            </a:solidFill>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BB0733E6-4BD7-8F4A-9505-E48C6EE57679}"/>
                  </a:ext>
                </a:extLst>
              </p:cNvPr>
              <p:cNvSpPr txBox="1"/>
              <p:nvPr/>
            </p:nvSpPr>
            <p:spPr>
              <a:xfrm>
                <a:off x="3000051" y="2772304"/>
                <a:ext cx="1449692" cy="4308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𝑤</m:t>
                          </m:r>
                        </m:e>
                        <m:sub>
                          <m:r>
                            <a:rPr lang="en-US" sz="2200" b="0" i="1" smtClean="0">
                              <a:latin typeface="Cambria Math" panose="02040503050406030204" pitchFamily="18" charset="0"/>
                            </a:rPr>
                            <m:t>1</m:t>
                          </m:r>
                        </m:sub>
                      </m:sSub>
                      <m:r>
                        <a:rPr lang="en-US" sz="2200" b="0" i="1" smtClean="0">
                          <a:latin typeface="Cambria Math" panose="02040503050406030204" pitchFamily="18" charset="0"/>
                        </a:rPr>
                        <m:t>=</m:t>
                      </m:r>
                      <m:r>
                        <a:rPr lang="en-US" sz="2200" b="0" i="1" smtClean="0">
                          <a:solidFill>
                            <a:schemeClr val="tx1"/>
                          </a:solidFill>
                          <a:latin typeface="Cambria Math" panose="02040503050406030204" pitchFamily="18" charset="0"/>
                        </a:rPr>
                        <m:t>0.10</m:t>
                      </m:r>
                    </m:oMath>
                  </m:oMathPara>
                </a14:m>
                <a:endParaRPr lang="en-US" sz="2200" dirty="0"/>
              </a:p>
            </p:txBody>
          </p:sp>
        </mc:Choice>
        <mc:Fallback xmlns="">
          <p:sp>
            <p:nvSpPr>
              <p:cNvPr id="28" name="TextBox 27">
                <a:extLst>
                  <a:ext uri="{FF2B5EF4-FFF2-40B4-BE49-F238E27FC236}">
                    <a16:creationId xmlns:a16="http://schemas.microsoft.com/office/drawing/2014/main" id="{BB0733E6-4BD7-8F4A-9505-E48C6EE57679}"/>
                  </a:ext>
                </a:extLst>
              </p:cNvPr>
              <p:cNvSpPr txBox="1">
                <a:spLocks noRot="1" noChangeAspect="1" noMove="1" noResize="1" noEditPoints="1" noAdjustHandles="1" noChangeArrowheads="1" noChangeShapeType="1" noTextEdit="1"/>
              </p:cNvSpPr>
              <p:nvPr/>
            </p:nvSpPr>
            <p:spPr>
              <a:xfrm>
                <a:off x="3000051" y="2772304"/>
                <a:ext cx="1449692" cy="430887"/>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26C39DDA-A519-4D4F-A47D-D40ADAB1EF70}"/>
                  </a:ext>
                </a:extLst>
              </p:cNvPr>
              <p:cNvSpPr txBox="1"/>
              <p:nvPr/>
            </p:nvSpPr>
            <p:spPr>
              <a:xfrm>
                <a:off x="2988090" y="5125918"/>
                <a:ext cx="1239698" cy="430887"/>
              </a:xfrm>
              <a:prstGeom prst="rect">
                <a:avLst/>
              </a:prstGeom>
              <a:noFill/>
            </p:spPr>
            <p:txBody>
              <a:bodyPr wrap="none" rtlCol="0">
                <a:spAutoFit/>
              </a:bodyPr>
              <a:lstStyle/>
              <a:p>
                <a14:m>
                  <m:oMath xmlns:m="http://schemas.openxmlformats.org/officeDocument/2006/math">
                    <m:sSub>
                      <m:sSubPr>
                        <m:ctrlPr>
                          <a:rPr lang="en-US" sz="2200" b="0" i="1" smtClean="0">
                            <a:solidFill>
                              <a:schemeClr val="tx1"/>
                            </a:solidFill>
                            <a:latin typeface="Cambria Math" panose="02040503050406030204" pitchFamily="18" charset="0"/>
                            <a:ea typeface="Cambria Math" panose="02040503050406030204" pitchFamily="18" charset="0"/>
                          </a:rPr>
                        </m:ctrlPr>
                      </m:sSubPr>
                      <m:e>
                        <m:r>
                          <a:rPr lang="en-US" sz="2200" b="0" i="1" smtClean="0">
                            <a:solidFill>
                              <a:schemeClr val="tx1"/>
                            </a:solidFill>
                            <a:latin typeface="Cambria Math" panose="02040503050406030204" pitchFamily="18" charset="0"/>
                            <a:ea typeface="Cambria Math" panose="02040503050406030204" pitchFamily="18" charset="0"/>
                          </a:rPr>
                          <m:t>𝑤</m:t>
                        </m:r>
                      </m:e>
                      <m:sub>
                        <m:r>
                          <a:rPr lang="en-US" sz="2200" b="0" i="1" smtClean="0">
                            <a:solidFill>
                              <a:schemeClr val="tx1"/>
                            </a:solidFill>
                            <a:latin typeface="Cambria Math" panose="02040503050406030204" pitchFamily="18" charset="0"/>
                            <a:ea typeface="Cambria Math" panose="02040503050406030204" pitchFamily="18" charset="0"/>
                          </a:rPr>
                          <m:t>4</m:t>
                        </m:r>
                      </m:sub>
                    </m:sSub>
                  </m:oMath>
                </a14:m>
                <a:r>
                  <a:rPr lang="en-US" sz="2200" dirty="0">
                    <a:solidFill>
                      <a:schemeClr val="tx1"/>
                    </a:solidFill>
                    <a:latin typeface="Cambria Math" panose="02040503050406030204" pitchFamily="18" charset="0"/>
                    <a:ea typeface="Cambria Math" panose="02040503050406030204" pitchFamily="18" charset="0"/>
                  </a:rPr>
                  <a:t>=0.59</a:t>
                </a:r>
                <a:endParaRPr lang="en-US" sz="2200" dirty="0">
                  <a:latin typeface="Cambria Math" panose="02040503050406030204" pitchFamily="18" charset="0"/>
                  <a:ea typeface="Cambria Math" panose="02040503050406030204" pitchFamily="18" charset="0"/>
                </a:endParaRPr>
              </a:p>
            </p:txBody>
          </p:sp>
        </mc:Choice>
        <mc:Fallback xmlns="">
          <p:sp>
            <p:nvSpPr>
              <p:cNvPr id="29" name="TextBox 28">
                <a:extLst>
                  <a:ext uri="{FF2B5EF4-FFF2-40B4-BE49-F238E27FC236}">
                    <a16:creationId xmlns:a16="http://schemas.microsoft.com/office/drawing/2014/main" id="{26C39DDA-A519-4D4F-A47D-D40ADAB1EF70}"/>
                  </a:ext>
                </a:extLst>
              </p:cNvPr>
              <p:cNvSpPr txBox="1">
                <a:spLocks noRot="1" noChangeAspect="1" noMove="1" noResize="1" noEditPoints="1" noAdjustHandles="1" noChangeArrowheads="1" noChangeShapeType="1" noTextEdit="1"/>
              </p:cNvSpPr>
              <p:nvPr/>
            </p:nvSpPr>
            <p:spPr>
              <a:xfrm>
                <a:off x="2988090" y="5125918"/>
                <a:ext cx="1239698" cy="430887"/>
              </a:xfrm>
              <a:prstGeom prst="rect">
                <a:avLst/>
              </a:prstGeom>
              <a:blipFill>
                <a:blip r:embed="rId3"/>
                <a:stretch>
                  <a:fillRect t="-8571" r="-4040" b="-25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37663B59-496B-7949-B018-1E24CA72E070}"/>
                  </a:ext>
                </a:extLst>
              </p:cNvPr>
              <p:cNvSpPr txBox="1"/>
              <p:nvPr/>
            </p:nvSpPr>
            <p:spPr>
              <a:xfrm>
                <a:off x="6698499" y="3201761"/>
                <a:ext cx="1373261" cy="430887"/>
              </a:xfrm>
              <a:prstGeom prst="rect">
                <a:avLst/>
              </a:prstGeom>
              <a:noFill/>
            </p:spPr>
            <p:txBody>
              <a:bodyPr wrap="none" rtlCol="0">
                <a:spAutoFit/>
              </a:bodyPr>
              <a:lstStyle/>
              <a:p>
                <a14:m>
                  <m:oMath xmlns:m="http://schemas.openxmlformats.org/officeDocument/2006/math">
                    <m:sSub>
                      <m:sSubPr>
                        <m:ctrlPr>
                          <a:rPr lang="en-US" sz="2200" b="0" i="1" smtClean="0">
                            <a:latin typeface="Cambria Math" panose="02040503050406030204" pitchFamily="18" charset="0"/>
                            <a:ea typeface="Cambria Math" panose="02040503050406030204" pitchFamily="18" charset="0"/>
                          </a:rPr>
                        </m:ctrlPr>
                      </m:sSubPr>
                      <m:e>
                        <m:r>
                          <a:rPr lang="en-US" sz="2200" b="0" i="1" smtClean="0">
                            <a:latin typeface="Cambria Math" panose="02040503050406030204" pitchFamily="18" charset="0"/>
                            <a:ea typeface="Cambria Math" panose="02040503050406030204" pitchFamily="18" charset="0"/>
                          </a:rPr>
                          <m:t>𝑤</m:t>
                        </m:r>
                      </m:e>
                      <m:sub>
                        <m:r>
                          <a:rPr lang="en-US" sz="2200" b="0" i="1" smtClean="0">
                            <a:latin typeface="Cambria Math" panose="02040503050406030204" pitchFamily="18" charset="0"/>
                            <a:ea typeface="Cambria Math" panose="02040503050406030204" pitchFamily="18" charset="0"/>
                          </a:rPr>
                          <m:t>5</m:t>
                        </m:r>
                      </m:sub>
                    </m:sSub>
                  </m:oMath>
                </a14:m>
                <a:r>
                  <a:rPr lang="en-US" sz="2200" dirty="0">
                    <a:latin typeface="Cambria Math" panose="02040503050406030204" pitchFamily="18" charset="0"/>
                    <a:ea typeface="Cambria Math" panose="02040503050406030204" pitchFamily="18" charset="0"/>
                  </a:rPr>
                  <a:t> = 0.27</a:t>
                </a:r>
              </a:p>
            </p:txBody>
          </p:sp>
        </mc:Choice>
        <mc:Fallback xmlns="">
          <p:sp>
            <p:nvSpPr>
              <p:cNvPr id="32" name="TextBox 31">
                <a:extLst>
                  <a:ext uri="{FF2B5EF4-FFF2-40B4-BE49-F238E27FC236}">
                    <a16:creationId xmlns:a16="http://schemas.microsoft.com/office/drawing/2014/main" id="{37663B59-496B-7949-B018-1E24CA72E070}"/>
                  </a:ext>
                </a:extLst>
              </p:cNvPr>
              <p:cNvSpPr txBox="1">
                <a:spLocks noRot="1" noChangeAspect="1" noMove="1" noResize="1" noEditPoints="1" noAdjustHandles="1" noChangeArrowheads="1" noChangeShapeType="1" noTextEdit="1"/>
              </p:cNvSpPr>
              <p:nvPr/>
            </p:nvSpPr>
            <p:spPr>
              <a:xfrm>
                <a:off x="6698499" y="3201761"/>
                <a:ext cx="1373261" cy="430887"/>
              </a:xfrm>
              <a:prstGeom prst="rect">
                <a:avLst/>
              </a:prstGeom>
              <a:blipFill>
                <a:blip r:embed="rId4"/>
                <a:stretch>
                  <a:fillRect t="-8824" r="-3636" b="-2941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C68DF134-F471-7946-A598-A6E86653C083}"/>
                  </a:ext>
                </a:extLst>
              </p:cNvPr>
              <p:cNvSpPr txBox="1"/>
              <p:nvPr/>
            </p:nvSpPr>
            <p:spPr>
              <a:xfrm>
                <a:off x="6698499" y="4778776"/>
                <a:ext cx="1456232" cy="4308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𝑤</m:t>
                          </m:r>
                        </m:e>
                        <m:sub>
                          <m:r>
                            <a:rPr lang="en-US" sz="2200" b="0" i="1" smtClean="0">
                              <a:latin typeface="Cambria Math" panose="02040503050406030204" pitchFamily="18" charset="0"/>
                            </a:rPr>
                            <m:t>6</m:t>
                          </m:r>
                        </m:sub>
                      </m:sSub>
                      <m:r>
                        <a:rPr lang="en-US" sz="2200" b="0" i="1" smtClean="0">
                          <a:latin typeface="Cambria Math" panose="02040503050406030204" pitchFamily="18" charset="0"/>
                        </a:rPr>
                        <m:t>=</m:t>
                      </m:r>
                      <m:r>
                        <a:rPr lang="en-US" sz="2200" b="0" i="1" smtClean="0">
                          <a:solidFill>
                            <a:schemeClr val="tx1"/>
                          </a:solidFill>
                          <a:latin typeface="Cambria Math" panose="02040503050406030204" pitchFamily="18" charset="0"/>
                        </a:rPr>
                        <m:t>0.87</m:t>
                      </m:r>
                    </m:oMath>
                  </m:oMathPara>
                </a14:m>
                <a:endParaRPr lang="en-US" sz="2200" dirty="0"/>
              </a:p>
            </p:txBody>
          </p:sp>
        </mc:Choice>
        <mc:Fallback xmlns="">
          <p:sp>
            <p:nvSpPr>
              <p:cNvPr id="33" name="TextBox 32">
                <a:extLst>
                  <a:ext uri="{FF2B5EF4-FFF2-40B4-BE49-F238E27FC236}">
                    <a16:creationId xmlns:a16="http://schemas.microsoft.com/office/drawing/2014/main" id="{C68DF134-F471-7946-A598-A6E86653C083}"/>
                  </a:ext>
                </a:extLst>
              </p:cNvPr>
              <p:cNvSpPr txBox="1">
                <a:spLocks noRot="1" noChangeAspect="1" noMove="1" noResize="1" noEditPoints="1" noAdjustHandles="1" noChangeArrowheads="1" noChangeShapeType="1" noTextEdit="1"/>
              </p:cNvSpPr>
              <p:nvPr/>
            </p:nvSpPr>
            <p:spPr>
              <a:xfrm>
                <a:off x="6698499" y="4778776"/>
                <a:ext cx="1456232" cy="430887"/>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Content Placeholder 2">
                <a:extLst>
                  <a:ext uri="{FF2B5EF4-FFF2-40B4-BE49-F238E27FC236}">
                    <a16:creationId xmlns:a16="http://schemas.microsoft.com/office/drawing/2014/main" id="{9EDBD7F6-A329-774F-8090-73CBB6B6EE1A}"/>
                  </a:ext>
                </a:extLst>
              </p:cNvPr>
              <p:cNvSpPr txBox="1">
                <a:spLocks/>
              </p:cNvSpPr>
              <p:nvPr/>
            </p:nvSpPr>
            <p:spPr>
              <a:xfrm>
                <a:off x="5953987" y="2513578"/>
                <a:ext cx="878543" cy="49127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b="0" i="1" dirty="0" smtClean="0">
                              <a:solidFill>
                                <a:schemeClr val="tx1"/>
                              </a:solidFill>
                              <a:latin typeface="Cambria Math" panose="02040503050406030204" pitchFamily="18" charset="0"/>
                            </a:rPr>
                          </m:ctrlPr>
                        </m:sSubPr>
                        <m:e>
                          <m:r>
                            <a:rPr lang="en-US" i="1" dirty="0" smtClean="0">
                              <a:solidFill>
                                <a:schemeClr val="tx1"/>
                              </a:solidFill>
                              <a:latin typeface="Cambria Math" panose="02040503050406030204" pitchFamily="18" charset="0"/>
                            </a:rPr>
                            <m:t>𝐻</m:t>
                          </m:r>
                        </m:e>
                        <m:sub>
                          <m:r>
                            <a:rPr lang="en-US" i="1" dirty="0" smtClean="0">
                              <a:solidFill>
                                <a:schemeClr val="tx1"/>
                              </a:solidFill>
                              <a:latin typeface="Cambria Math" panose="02040503050406030204" pitchFamily="18" charset="0"/>
                            </a:rPr>
                            <m:t>1</m:t>
                          </m:r>
                        </m:sub>
                      </m:sSub>
                    </m:oMath>
                  </m:oMathPara>
                </a14:m>
                <a:endParaRPr lang="en-US" dirty="0"/>
              </a:p>
            </p:txBody>
          </p:sp>
        </mc:Choice>
        <mc:Fallback xmlns="">
          <p:sp>
            <p:nvSpPr>
              <p:cNvPr id="34" name="Content Placeholder 2">
                <a:extLst>
                  <a:ext uri="{FF2B5EF4-FFF2-40B4-BE49-F238E27FC236}">
                    <a16:creationId xmlns:a16="http://schemas.microsoft.com/office/drawing/2014/main" id="{9EDBD7F6-A329-774F-8090-73CBB6B6EE1A}"/>
                  </a:ext>
                </a:extLst>
              </p:cNvPr>
              <p:cNvSpPr txBox="1">
                <a:spLocks noRot="1" noChangeAspect="1" noMove="1" noResize="1" noEditPoints="1" noAdjustHandles="1" noChangeArrowheads="1" noChangeShapeType="1" noTextEdit="1"/>
              </p:cNvSpPr>
              <p:nvPr/>
            </p:nvSpPr>
            <p:spPr>
              <a:xfrm>
                <a:off x="5953987" y="2513578"/>
                <a:ext cx="878543" cy="491270"/>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Content Placeholder 2">
                <a:extLst>
                  <a:ext uri="{FF2B5EF4-FFF2-40B4-BE49-F238E27FC236}">
                    <a16:creationId xmlns:a16="http://schemas.microsoft.com/office/drawing/2014/main" id="{9D8CC347-2FA3-E24F-9CB3-9A70A2102FC0}"/>
                  </a:ext>
                </a:extLst>
              </p:cNvPr>
              <p:cNvSpPr txBox="1">
                <a:spLocks/>
              </p:cNvSpPr>
              <p:nvPr/>
            </p:nvSpPr>
            <p:spPr>
              <a:xfrm>
                <a:off x="5875254" y="4260448"/>
                <a:ext cx="878543" cy="49127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b="0" i="1" dirty="0" smtClean="0">
                              <a:solidFill>
                                <a:schemeClr val="tx1"/>
                              </a:solidFill>
                              <a:latin typeface="Cambria Math" panose="02040503050406030204" pitchFamily="18" charset="0"/>
                            </a:rPr>
                          </m:ctrlPr>
                        </m:sSubPr>
                        <m:e>
                          <m:r>
                            <a:rPr lang="en-US" i="1" dirty="0" smtClean="0">
                              <a:solidFill>
                                <a:schemeClr val="tx1"/>
                              </a:solidFill>
                              <a:latin typeface="Cambria Math" panose="02040503050406030204" pitchFamily="18" charset="0"/>
                            </a:rPr>
                            <m:t>𝐻</m:t>
                          </m:r>
                        </m:e>
                        <m:sub>
                          <m:r>
                            <a:rPr lang="en-US" b="0" i="1" dirty="0" smtClean="0">
                              <a:solidFill>
                                <a:schemeClr val="tx1"/>
                              </a:solidFill>
                              <a:latin typeface="Cambria Math" panose="02040503050406030204" pitchFamily="18" charset="0"/>
                            </a:rPr>
                            <m:t>2</m:t>
                          </m:r>
                        </m:sub>
                      </m:sSub>
                    </m:oMath>
                  </m:oMathPara>
                </a14:m>
                <a:endParaRPr lang="en-US" dirty="0"/>
              </a:p>
            </p:txBody>
          </p:sp>
        </mc:Choice>
        <mc:Fallback xmlns="">
          <p:sp>
            <p:nvSpPr>
              <p:cNvPr id="35" name="Content Placeholder 2">
                <a:extLst>
                  <a:ext uri="{FF2B5EF4-FFF2-40B4-BE49-F238E27FC236}">
                    <a16:creationId xmlns:a16="http://schemas.microsoft.com/office/drawing/2014/main" id="{9D8CC347-2FA3-E24F-9CB3-9A70A2102FC0}"/>
                  </a:ext>
                </a:extLst>
              </p:cNvPr>
              <p:cNvSpPr txBox="1">
                <a:spLocks noRot="1" noChangeAspect="1" noMove="1" noResize="1" noEditPoints="1" noAdjustHandles="1" noChangeArrowheads="1" noChangeShapeType="1" noTextEdit="1"/>
              </p:cNvSpPr>
              <p:nvPr/>
            </p:nvSpPr>
            <p:spPr>
              <a:xfrm>
                <a:off x="5875254" y="4260448"/>
                <a:ext cx="878543" cy="491270"/>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Content Placeholder 2">
                <a:extLst>
                  <a:ext uri="{FF2B5EF4-FFF2-40B4-BE49-F238E27FC236}">
                    <a16:creationId xmlns:a16="http://schemas.microsoft.com/office/drawing/2014/main" id="{A3511906-2F34-2B4E-898C-BF187B86B7A7}"/>
                  </a:ext>
                </a:extLst>
              </p:cNvPr>
              <p:cNvSpPr txBox="1">
                <a:spLocks/>
              </p:cNvSpPr>
              <p:nvPr/>
            </p:nvSpPr>
            <p:spPr>
              <a:xfrm>
                <a:off x="9087294" y="3314198"/>
                <a:ext cx="878543" cy="49127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b="0" i="1" dirty="0" smtClean="0">
                              <a:solidFill>
                                <a:schemeClr val="tx1"/>
                              </a:solidFill>
                              <a:latin typeface="Cambria Math" panose="02040503050406030204" pitchFamily="18" charset="0"/>
                            </a:rPr>
                          </m:ctrlPr>
                        </m:sSubPr>
                        <m:e>
                          <m:r>
                            <a:rPr lang="en-US" b="0" i="1" dirty="0" smtClean="0">
                              <a:solidFill>
                                <a:schemeClr val="tx1"/>
                              </a:solidFill>
                              <a:latin typeface="Cambria Math" panose="02040503050406030204" pitchFamily="18" charset="0"/>
                            </a:rPr>
                            <m:t>𝑂</m:t>
                          </m:r>
                        </m:e>
                        <m:sub>
                          <m:r>
                            <a:rPr lang="en-US" i="1" dirty="0" smtClean="0">
                              <a:solidFill>
                                <a:schemeClr val="tx1"/>
                              </a:solidFill>
                              <a:latin typeface="Cambria Math" panose="02040503050406030204" pitchFamily="18" charset="0"/>
                            </a:rPr>
                            <m:t>1</m:t>
                          </m:r>
                        </m:sub>
                      </m:sSub>
                    </m:oMath>
                  </m:oMathPara>
                </a14:m>
                <a:endParaRPr lang="en-US" dirty="0"/>
              </a:p>
            </p:txBody>
          </p:sp>
        </mc:Choice>
        <mc:Fallback xmlns="">
          <p:sp>
            <p:nvSpPr>
              <p:cNvPr id="36" name="Content Placeholder 2">
                <a:extLst>
                  <a:ext uri="{FF2B5EF4-FFF2-40B4-BE49-F238E27FC236}">
                    <a16:creationId xmlns:a16="http://schemas.microsoft.com/office/drawing/2014/main" id="{A3511906-2F34-2B4E-898C-BF187B86B7A7}"/>
                  </a:ext>
                </a:extLst>
              </p:cNvPr>
              <p:cNvSpPr txBox="1">
                <a:spLocks noRot="1" noChangeAspect="1" noMove="1" noResize="1" noEditPoints="1" noAdjustHandles="1" noChangeArrowheads="1" noChangeShapeType="1" noTextEdit="1"/>
              </p:cNvSpPr>
              <p:nvPr/>
            </p:nvSpPr>
            <p:spPr>
              <a:xfrm>
                <a:off x="9087294" y="3314198"/>
                <a:ext cx="878543" cy="491270"/>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Content Placeholder 2">
                <a:extLst>
                  <a:ext uri="{FF2B5EF4-FFF2-40B4-BE49-F238E27FC236}">
                    <a16:creationId xmlns:a16="http://schemas.microsoft.com/office/drawing/2014/main" id="{E6FE47F3-203E-1C4C-BBDE-FEE31023C960}"/>
                  </a:ext>
                </a:extLst>
              </p:cNvPr>
              <p:cNvSpPr txBox="1">
                <a:spLocks/>
              </p:cNvSpPr>
              <p:nvPr/>
            </p:nvSpPr>
            <p:spPr>
              <a:xfrm>
                <a:off x="460243" y="2972616"/>
                <a:ext cx="878543" cy="49127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𝐼</m:t>
                          </m:r>
                        </m:e>
                        <m:sub>
                          <m:r>
                            <a:rPr lang="en-US" i="1" dirty="0" smtClean="0">
                              <a:latin typeface="Cambria Math" panose="02040503050406030204" pitchFamily="18" charset="0"/>
                            </a:rPr>
                            <m:t>1</m:t>
                          </m:r>
                        </m:sub>
                      </m:sSub>
                    </m:oMath>
                  </m:oMathPara>
                </a14:m>
                <a:endParaRPr lang="en-US" dirty="0"/>
              </a:p>
            </p:txBody>
          </p:sp>
        </mc:Choice>
        <mc:Fallback xmlns="">
          <p:sp>
            <p:nvSpPr>
              <p:cNvPr id="37" name="Content Placeholder 2">
                <a:extLst>
                  <a:ext uri="{FF2B5EF4-FFF2-40B4-BE49-F238E27FC236}">
                    <a16:creationId xmlns:a16="http://schemas.microsoft.com/office/drawing/2014/main" id="{E6FE47F3-203E-1C4C-BBDE-FEE31023C960}"/>
                  </a:ext>
                </a:extLst>
              </p:cNvPr>
              <p:cNvSpPr txBox="1">
                <a:spLocks noRot="1" noChangeAspect="1" noMove="1" noResize="1" noEditPoints="1" noAdjustHandles="1" noChangeArrowheads="1" noChangeShapeType="1" noTextEdit="1"/>
              </p:cNvSpPr>
              <p:nvPr/>
            </p:nvSpPr>
            <p:spPr>
              <a:xfrm>
                <a:off x="460243" y="2972616"/>
                <a:ext cx="878543" cy="491270"/>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Content Placeholder 2">
                <a:extLst>
                  <a:ext uri="{FF2B5EF4-FFF2-40B4-BE49-F238E27FC236}">
                    <a16:creationId xmlns:a16="http://schemas.microsoft.com/office/drawing/2014/main" id="{8DDE642B-DD9F-594F-96A3-C488EC8620DC}"/>
                  </a:ext>
                </a:extLst>
              </p:cNvPr>
              <p:cNvSpPr txBox="1">
                <a:spLocks/>
              </p:cNvSpPr>
              <p:nvPr/>
            </p:nvSpPr>
            <p:spPr>
              <a:xfrm>
                <a:off x="460243" y="4873766"/>
                <a:ext cx="878543" cy="49127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𝐼</m:t>
                          </m:r>
                        </m:e>
                        <m:sub>
                          <m:r>
                            <a:rPr lang="en-US" i="1" dirty="0" smtClean="0">
                              <a:latin typeface="Cambria Math" panose="02040503050406030204" pitchFamily="18" charset="0"/>
                            </a:rPr>
                            <m:t>2</m:t>
                          </m:r>
                        </m:sub>
                      </m:sSub>
                    </m:oMath>
                  </m:oMathPara>
                </a14:m>
                <a:endParaRPr lang="en-US" dirty="0"/>
              </a:p>
            </p:txBody>
          </p:sp>
        </mc:Choice>
        <mc:Fallback xmlns="">
          <p:sp>
            <p:nvSpPr>
              <p:cNvPr id="38" name="Content Placeholder 2">
                <a:extLst>
                  <a:ext uri="{FF2B5EF4-FFF2-40B4-BE49-F238E27FC236}">
                    <a16:creationId xmlns:a16="http://schemas.microsoft.com/office/drawing/2014/main" id="{8DDE642B-DD9F-594F-96A3-C488EC8620DC}"/>
                  </a:ext>
                </a:extLst>
              </p:cNvPr>
              <p:cNvSpPr txBox="1">
                <a:spLocks noRot="1" noChangeAspect="1" noMove="1" noResize="1" noEditPoints="1" noAdjustHandles="1" noChangeArrowheads="1" noChangeShapeType="1" noTextEdit="1"/>
              </p:cNvSpPr>
              <p:nvPr/>
            </p:nvSpPr>
            <p:spPr>
              <a:xfrm>
                <a:off x="460243" y="4873766"/>
                <a:ext cx="878543" cy="491270"/>
              </a:xfrm>
              <a:prstGeom prst="rect">
                <a:avLst/>
              </a:prstGeom>
              <a:blipFill>
                <a:blip r:embed="rId10"/>
                <a:stretch>
                  <a:fillRect/>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F3B050E5-10C6-794C-BDCC-F074D043D9DF}"/>
              </a:ext>
            </a:extLst>
          </p:cNvPr>
          <p:cNvSpPr txBox="1"/>
          <p:nvPr/>
        </p:nvSpPr>
        <p:spPr>
          <a:xfrm>
            <a:off x="531729" y="1227639"/>
            <a:ext cx="10687050" cy="1200329"/>
          </a:xfrm>
          <a:prstGeom prst="rect">
            <a:avLst/>
          </a:prstGeom>
          <a:noFill/>
        </p:spPr>
        <p:txBody>
          <a:bodyPr wrap="square" rtlCol="0">
            <a:spAutoFit/>
          </a:bodyPr>
          <a:lstStyle/>
          <a:p>
            <a:r>
              <a:rPr lang="en-US" sz="2400" dirty="0">
                <a:latin typeface="Helvetica" pitchFamily="2" charset="0"/>
              </a:rPr>
              <a:t>Holy cow, the error was reduced!</a:t>
            </a:r>
          </a:p>
          <a:p>
            <a:r>
              <a:rPr lang="en-US" sz="2400" dirty="0">
                <a:latin typeface="Helvetica" pitchFamily="2" charset="0"/>
              </a:rPr>
              <a:t>We then continue back propagation until we’ve reduced it as much as possible!</a:t>
            </a:r>
          </a:p>
        </p:txBody>
      </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2644A6DB-99F0-164F-9D11-5E4655BA3F62}"/>
                  </a:ext>
                </a:extLst>
              </p:cNvPr>
              <p:cNvSpPr txBox="1"/>
              <p:nvPr/>
            </p:nvSpPr>
            <p:spPr>
              <a:xfrm>
                <a:off x="2170322" y="3686558"/>
                <a:ext cx="1456232" cy="4308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200" b="0" i="1" smtClean="0">
                              <a:solidFill>
                                <a:schemeClr val="tx1"/>
                              </a:solidFill>
                              <a:latin typeface="Cambria Math" panose="02040503050406030204" pitchFamily="18" charset="0"/>
                            </a:rPr>
                          </m:ctrlPr>
                        </m:sSubPr>
                        <m:e>
                          <m:r>
                            <a:rPr lang="en-US" sz="2200" b="0" i="1" smtClean="0">
                              <a:solidFill>
                                <a:schemeClr val="tx1"/>
                              </a:solidFill>
                              <a:latin typeface="Cambria Math" panose="02040503050406030204" pitchFamily="18" charset="0"/>
                            </a:rPr>
                            <m:t>𝑤</m:t>
                          </m:r>
                        </m:e>
                        <m:sub>
                          <m:r>
                            <a:rPr lang="en-US" sz="2200" b="0" i="1" smtClean="0">
                              <a:solidFill>
                                <a:schemeClr val="tx1"/>
                              </a:solidFill>
                              <a:latin typeface="Cambria Math" panose="02040503050406030204" pitchFamily="18" charset="0"/>
                            </a:rPr>
                            <m:t>2</m:t>
                          </m:r>
                        </m:sub>
                      </m:sSub>
                      <m:r>
                        <a:rPr lang="en-US" sz="2200" b="0" i="1" smtClean="0">
                          <a:solidFill>
                            <a:schemeClr val="tx1"/>
                          </a:solidFill>
                          <a:latin typeface="Cambria Math" panose="02040503050406030204" pitchFamily="18" charset="0"/>
                        </a:rPr>
                        <m:t>=0.40</m:t>
                      </m:r>
                    </m:oMath>
                  </m:oMathPara>
                </a14:m>
                <a:endParaRPr lang="en-US" sz="2200" dirty="0"/>
              </a:p>
            </p:txBody>
          </p:sp>
        </mc:Choice>
        <mc:Fallback xmlns="">
          <p:sp>
            <p:nvSpPr>
              <p:cNvPr id="39" name="TextBox 38">
                <a:extLst>
                  <a:ext uri="{FF2B5EF4-FFF2-40B4-BE49-F238E27FC236}">
                    <a16:creationId xmlns:a16="http://schemas.microsoft.com/office/drawing/2014/main" id="{2644A6DB-99F0-164F-9D11-5E4655BA3F62}"/>
                  </a:ext>
                </a:extLst>
              </p:cNvPr>
              <p:cNvSpPr txBox="1">
                <a:spLocks noRot="1" noChangeAspect="1" noMove="1" noResize="1" noEditPoints="1" noAdjustHandles="1" noChangeArrowheads="1" noChangeShapeType="1" noTextEdit="1"/>
              </p:cNvSpPr>
              <p:nvPr/>
            </p:nvSpPr>
            <p:spPr>
              <a:xfrm>
                <a:off x="2170322" y="3686558"/>
                <a:ext cx="1456232" cy="430887"/>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3E3B7B50-ABF0-0245-BBC9-874F739BB847}"/>
                  </a:ext>
                </a:extLst>
              </p:cNvPr>
              <p:cNvSpPr txBox="1"/>
              <p:nvPr/>
            </p:nvSpPr>
            <p:spPr>
              <a:xfrm>
                <a:off x="2386565" y="4244592"/>
                <a:ext cx="1248227" cy="430887"/>
              </a:xfrm>
              <a:prstGeom prst="rect">
                <a:avLst/>
              </a:prstGeom>
              <a:noFill/>
            </p:spPr>
            <p:txBody>
              <a:bodyPr wrap="none" rtlCol="0">
                <a:spAutoFit/>
              </a:bodyPr>
              <a:lstStyle/>
              <a:p>
                <a14:m>
                  <m:oMath xmlns:m="http://schemas.openxmlformats.org/officeDocument/2006/math">
                    <m:sSub>
                      <m:sSubPr>
                        <m:ctrlPr>
                          <a:rPr lang="en-US" sz="2200" b="0" i="1" smtClean="0">
                            <a:solidFill>
                              <a:schemeClr val="tx1"/>
                            </a:solidFill>
                            <a:latin typeface="Cambria Math" panose="02040503050406030204" pitchFamily="18" charset="0"/>
                            <a:ea typeface="Cambria Math" panose="02040503050406030204" pitchFamily="18" charset="0"/>
                          </a:rPr>
                        </m:ctrlPr>
                      </m:sSubPr>
                      <m:e>
                        <m:r>
                          <a:rPr lang="en-US" sz="2200" b="0" i="1" smtClean="0">
                            <a:solidFill>
                              <a:schemeClr val="tx1"/>
                            </a:solidFill>
                            <a:latin typeface="Cambria Math" panose="02040503050406030204" pitchFamily="18" charset="0"/>
                            <a:ea typeface="Cambria Math" panose="02040503050406030204" pitchFamily="18" charset="0"/>
                          </a:rPr>
                          <m:t>𝑤</m:t>
                        </m:r>
                      </m:e>
                      <m:sub>
                        <m:r>
                          <a:rPr lang="en-US" sz="2200" b="0" i="1" smtClean="0">
                            <a:solidFill>
                              <a:schemeClr val="tx1"/>
                            </a:solidFill>
                            <a:latin typeface="Cambria Math" panose="02040503050406030204" pitchFamily="18" charset="0"/>
                            <a:ea typeface="Cambria Math" panose="02040503050406030204" pitchFamily="18" charset="0"/>
                          </a:rPr>
                          <m:t>3</m:t>
                        </m:r>
                      </m:sub>
                    </m:sSub>
                  </m:oMath>
                </a14:m>
                <a:r>
                  <a:rPr lang="en-US" sz="2200" dirty="0">
                    <a:solidFill>
                      <a:schemeClr val="tx1"/>
                    </a:solidFill>
                    <a:latin typeface="Cambria Math" panose="02040503050406030204" pitchFamily="18" charset="0"/>
                    <a:ea typeface="Cambria Math" panose="02040503050406030204" pitchFamily="18" charset="0"/>
                  </a:rPr>
                  <a:t>=0.80</a:t>
                </a:r>
                <a:endParaRPr lang="en-US" sz="2200" dirty="0">
                  <a:latin typeface="Cambria Math" panose="02040503050406030204" pitchFamily="18" charset="0"/>
                  <a:ea typeface="Cambria Math" panose="02040503050406030204" pitchFamily="18" charset="0"/>
                </a:endParaRPr>
              </a:p>
            </p:txBody>
          </p:sp>
        </mc:Choice>
        <mc:Fallback xmlns="">
          <p:sp>
            <p:nvSpPr>
              <p:cNvPr id="40" name="TextBox 39">
                <a:extLst>
                  <a:ext uri="{FF2B5EF4-FFF2-40B4-BE49-F238E27FC236}">
                    <a16:creationId xmlns:a16="http://schemas.microsoft.com/office/drawing/2014/main" id="{3E3B7B50-ABF0-0245-BBC9-874F739BB847}"/>
                  </a:ext>
                </a:extLst>
              </p:cNvPr>
              <p:cNvSpPr txBox="1">
                <a:spLocks noRot="1" noChangeAspect="1" noMove="1" noResize="1" noEditPoints="1" noAdjustHandles="1" noChangeArrowheads="1" noChangeShapeType="1" noTextEdit="1"/>
              </p:cNvSpPr>
              <p:nvPr/>
            </p:nvSpPr>
            <p:spPr>
              <a:xfrm>
                <a:off x="2386565" y="4244592"/>
                <a:ext cx="1248227" cy="430887"/>
              </a:xfrm>
              <a:prstGeom prst="rect">
                <a:avLst/>
              </a:prstGeom>
              <a:blipFill>
                <a:blip r:embed="rId12"/>
                <a:stretch>
                  <a:fillRect t="-5714" r="-5051" b="-28571"/>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3019BCD4-233D-B946-A188-285CAD19A19B}"/>
              </a:ext>
            </a:extLst>
          </p:cNvPr>
          <p:cNvSpPr txBox="1"/>
          <p:nvPr/>
        </p:nvSpPr>
        <p:spPr>
          <a:xfrm>
            <a:off x="9526565" y="4092274"/>
            <a:ext cx="1305935" cy="369332"/>
          </a:xfrm>
          <a:prstGeom prst="rect">
            <a:avLst/>
          </a:prstGeom>
          <a:noFill/>
        </p:spPr>
        <p:txBody>
          <a:bodyPr wrap="none" rtlCol="0">
            <a:spAutoFit/>
          </a:bodyPr>
          <a:lstStyle/>
          <a:p>
            <a:r>
              <a:rPr lang="en-US" dirty="0">
                <a:latin typeface="Helvetica" pitchFamily="2" charset="0"/>
              </a:rPr>
              <a:t>Target: 0.5</a:t>
            </a:r>
          </a:p>
        </p:txBody>
      </p:sp>
    </p:spTree>
    <p:extLst>
      <p:ext uri="{BB962C8B-B14F-4D97-AF65-F5344CB8AC3E}">
        <p14:creationId xmlns:p14="http://schemas.microsoft.com/office/powerpoint/2010/main" val="2148886167"/>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a:xfrm>
            <a:off x="422536" y="27251"/>
            <a:ext cx="10058400" cy="1371600"/>
          </a:xfrm>
        </p:spPr>
        <p:txBody>
          <a:bodyPr/>
          <a:lstStyle/>
          <a:p>
            <a:r>
              <a:rPr lang="en-US" dirty="0">
                <a:latin typeface="Helvetica" pitchFamily="2" charset="0"/>
              </a:rPr>
              <a:t>Back Propagation Example</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p:txBody>
          <a:bodyPr>
            <a:normAutofit/>
          </a:bodyPr>
          <a:lstStyle/>
          <a:p>
            <a:endParaRPr lang="en-US" sz="2400" dirty="0">
              <a:latin typeface="Helvetica" pitchFamily="2" charset="0"/>
            </a:endParaRPr>
          </a:p>
          <a:p>
            <a:pPr marL="0" indent="0">
              <a:buNone/>
            </a:pPr>
            <a:endParaRPr lang="en-US" sz="2400" dirty="0">
              <a:latin typeface="Helvetica" pitchFamily="2" charset="0"/>
            </a:endParaRPr>
          </a:p>
        </p:txBody>
      </p:sp>
      <p:grpSp>
        <p:nvGrpSpPr>
          <p:cNvPr id="4" name="Group 3">
            <a:extLst>
              <a:ext uri="{FF2B5EF4-FFF2-40B4-BE49-F238E27FC236}">
                <a16:creationId xmlns:a16="http://schemas.microsoft.com/office/drawing/2014/main" id="{F2289EC0-BEE5-C54C-941C-D1D22C501FE9}"/>
              </a:ext>
            </a:extLst>
          </p:cNvPr>
          <p:cNvGrpSpPr/>
          <p:nvPr/>
        </p:nvGrpSpPr>
        <p:grpSpPr>
          <a:xfrm>
            <a:off x="1066799" y="2654306"/>
            <a:ext cx="8459767" cy="3092895"/>
            <a:chOff x="3375581" y="2991232"/>
            <a:chExt cx="4589912" cy="2034562"/>
          </a:xfrm>
        </p:grpSpPr>
        <p:sp>
          <p:nvSpPr>
            <p:cNvPr id="14" name="Oval 13">
              <a:extLst>
                <a:ext uri="{FF2B5EF4-FFF2-40B4-BE49-F238E27FC236}">
                  <a16:creationId xmlns:a16="http://schemas.microsoft.com/office/drawing/2014/main" id="{E74544D5-EB92-D349-B000-DF8E15FD9E07}"/>
                </a:ext>
              </a:extLst>
            </p:cNvPr>
            <p:cNvSpPr/>
            <p:nvPr/>
          </p:nvSpPr>
          <p:spPr>
            <a:xfrm>
              <a:off x="3375582" y="2991232"/>
              <a:ext cx="938637" cy="825956"/>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0.35</a:t>
              </a:r>
            </a:p>
          </p:txBody>
        </p:sp>
        <p:sp>
          <p:nvSpPr>
            <p:cNvPr id="15" name="Oval 14">
              <a:extLst>
                <a:ext uri="{FF2B5EF4-FFF2-40B4-BE49-F238E27FC236}">
                  <a16:creationId xmlns:a16="http://schemas.microsoft.com/office/drawing/2014/main" id="{F521F1DA-EC70-7F4B-9BE4-67D2FF50F7D7}"/>
                </a:ext>
              </a:extLst>
            </p:cNvPr>
            <p:cNvSpPr/>
            <p:nvPr/>
          </p:nvSpPr>
          <p:spPr>
            <a:xfrm>
              <a:off x="3375581" y="4199838"/>
              <a:ext cx="938637" cy="825956"/>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0.9</a:t>
              </a:r>
            </a:p>
          </p:txBody>
        </p:sp>
        <p:sp>
          <p:nvSpPr>
            <p:cNvPr id="16" name="Oval 15">
              <a:extLst>
                <a:ext uri="{FF2B5EF4-FFF2-40B4-BE49-F238E27FC236}">
                  <a16:creationId xmlns:a16="http://schemas.microsoft.com/office/drawing/2014/main" id="{9E2F0B38-4A5D-F14A-80F5-1268744DDA8E}"/>
                </a:ext>
              </a:extLst>
            </p:cNvPr>
            <p:cNvSpPr/>
            <p:nvPr/>
          </p:nvSpPr>
          <p:spPr>
            <a:xfrm>
              <a:off x="5285344" y="3001391"/>
              <a:ext cx="938637" cy="825956"/>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0.68</a:t>
              </a:r>
            </a:p>
          </p:txBody>
        </p:sp>
        <p:sp>
          <p:nvSpPr>
            <p:cNvPr id="17" name="Oval 16">
              <a:extLst>
                <a:ext uri="{FF2B5EF4-FFF2-40B4-BE49-F238E27FC236}">
                  <a16:creationId xmlns:a16="http://schemas.microsoft.com/office/drawing/2014/main" id="{E0DB1823-4CEA-3A4C-B00D-9089ECD8926D}"/>
                </a:ext>
              </a:extLst>
            </p:cNvPr>
            <p:cNvSpPr/>
            <p:nvPr/>
          </p:nvSpPr>
          <p:spPr>
            <a:xfrm>
              <a:off x="5285344" y="4199838"/>
              <a:ext cx="938637" cy="825956"/>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0.66</a:t>
              </a:r>
            </a:p>
          </p:txBody>
        </p:sp>
        <p:sp>
          <p:nvSpPr>
            <p:cNvPr id="18" name="Oval 17">
              <a:extLst>
                <a:ext uri="{FF2B5EF4-FFF2-40B4-BE49-F238E27FC236}">
                  <a16:creationId xmlns:a16="http://schemas.microsoft.com/office/drawing/2014/main" id="{212D0EF4-CDAF-3E48-9762-96B3A0BFDBFE}"/>
                </a:ext>
              </a:extLst>
            </p:cNvPr>
            <p:cNvSpPr/>
            <p:nvPr/>
          </p:nvSpPr>
          <p:spPr>
            <a:xfrm>
              <a:off x="7026856" y="3613735"/>
              <a:ext cx="938637" cy="825956"/>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0.68</a:t>
              </a:r>
            </a:p>
          </p:txBody>
        </p:sp>
        <p:cxnSp>
          <p:nvCxnSpPr>
            <p:cNvPr id="19" name="Straight Arrow Connector 18">
              <a:extLst>
                <a:ext uri="{FF2B5EF4-FFF2-40B4-BE49-F238E27FC236}">
                  <a16:creationId xmlns:a16="http://schemas.microsoft.com/office/drawing/2014/main" id="{904FB72E-F32B-4C40-B12A-58ED7C24BC10}"/>
                </a:ext>
              </a:extLst>
            </p:cNvPr>
            <p:cNvCxnSpPr>
              <a:stCxn id="14" idx="6"/>
              <a:endCxn id="16" idx="2"/>
            </p:cNvCxnSpPr>
            <p:nvPr/>
          </p:nvCxnSpPr>
          <p:spPr>
            <a:xfrm>
              <a:off x="4314219" y="3404210"/>
              <a:ext cx="971125" cy="10159"/>
            </a:xfrm>
            <a:prstGeom prst="straightConnector1">
              <a:avLst/>
            </a:prstGeom>
            <a:solidFill>
              <a:srgbClr val="FF0000"/>
            </a:solidFill>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0EAAED42-6560-7A4C-A1DB-DC39FB8DC617}"/>
                </a:ext>
              </a:extLst>
            </p:cNvPr>
            <p:cNvCxnSpPr/>
            <p:nvPr/>
          </p:nvCxnSpPr>
          <p:spPr>
            <a:xfrm>
              <a:off x="4314219" y="4619991"/>
              <a:ext cx="971125" cy="10159"/>
            </a:xfrm>
            <a:prstGeom prst="straightConnector1">
              <a:avLst/>
            </a:prstGeom>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5DD30C84-2C74-EC49-87EE-7653B34BD18B}"/>
                </a:ext>
              </a:extLst>
            </p:cNvPr>
            <p:cNvCxnSpPr>
              <a:cxnSpLocks/>
              <a:endCxn id="18" idx="2"/>
            </p:cNvCxnSpPr>
            <p:nvPr/>
          </p:nvCxnSpPr>
          <p:spPr>
            <a:xfrm>
              <a:off x="6223981" y="3442259"/>
              <a:ext cx="802875" cy="584454"/>
            </a:xfrm>
            <a:prstGeom prst="straightConnector1">
              <a:avLst/>
            </a:prstGeom>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FF3F8198-7A53-2A45-B950-88C6270E9670}"/>
                </a:ext>
              </a:extLst>
            </p:cNvPr>
            <p:cNvCxnSpPr>
              <a:cxnSpLocks/>
              <a:endCxn id="18" idx="2"/>
            </p:cNvCxnSpPr>
            <p:nvPr/>
          </p:nvCxnSpPr>
          <p:spPr>
            <a:xfrm flipV="1">
              <a:off x="6223981" y="4026713"/>
              <a:ext cx="802875" cy="588198"/>
            </a:xfrm>
            <a:prstGeom prst="straightConnector1">
              <a:avLst/>
            </a:prstGeom>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25B65946-CE70-9244-905F-BFE49F6C6ABD}"/>
                </a:ext>
              </a:extLst>
            </p:cNvPr>
            <p:cNvCxnSpPr>
              <a:cxnSpLocks/>
              <a:stCxn id="14" idx="6"/>
              <a:endCxn id="17" idx="1"/>
            </p:cNvCxnSpPr>
            <p:nvPr/>
          </p:nvCxnSpPr>
          <p:spPr>
            <a:xfrm>
              <a:off x="4314219" y="3404210"/>
              <a:ext cx="1108585" cy="916586"/>
            </a:xfrm>
            <a:prstGeom prst="straightConnector1">
              <a:avLst/>
            </a:prstGeom>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51F8FD80-36AF-EE45-976A-709D04550509}"/>
                </a:ext>
              </a:extLst>
            </p:cNvPr>
            <p:cNvCxnSpPr>
              <a:cxnSpLocks/>
              <a:stCxn id="15" idx="6"/>
              <a:endCxn id="16" idx="3"/>
            </p:cNvCxnSpPr>
            <p:nvPr/>
          </p:nvCxnSpPr>
          <p:spPr>
            <a:xfrm flipV="1">
              <a:off x="4314218" y="3706389"/>
              <a:ext cx="1108586" cy="906427"/>
            </a:xfrm>
            <a:prstGeom prst="straightConnector1">
              <a:avLst/>
            </a:prstGeom>
            <a:solidFill>
              <a:srgbClr val="FF0000"/>
            </a:solidFill>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BB0733E6-4BD7-8F4A-9505-E48C6EE57679}"/>
                  </a:ext>
                </a:extLst>
              </p:cNvPr>
              <p:cNvSpPr txBox="1"/>
              <p:nvPr/>
            </p:nvSpPr>
            <p:spPr>
              <a:xfrm>
                <a:off x="3000051" y="2772304"/>
                <a:ext cx="1449692" cy="4308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𝑤</m:t>
                          </m:r>
                        </m:e>
                        <m:sub>
                          <m:r>
                            <a:rPr lang="en-US" sz="2200" b="0" i="1" smtClean="0">
                              <a:latin typeface="Cambria Math" panose="02040503050406030204" pitchFamily="18" charset="0"/>
                            </a:rPr>
                            <m:t>1</m:t>
                          </m:r>
                        </m:sub>
                      </m:sSub>
                      <m:r>
                        <a:rPr lang="en-US" sz="2200" b="0" i="1" smtClean="0">
                          <a:latin typeface="Cambria Math" panose="02040503050406030204" pitchFamily="18" charset="0"/>
                        </a:rPr>
                        <m:t>=</m:t>
                      </m:r>
                      <m:r>
                        <a:rPr lang="en-US" sz="2200" b="0" i="1" smtClean="0">
                          <a:solidFill>
                            <a:schemeClr val="tx1"/>
                          </a:solidFill>
                          <a:latin typeface="Cambria Math" panose="02040503050406030204" pitchFamily="18" charset="0"/>
                        </a:rPr>
                        <m:t>0.10</m:t>
                      </m:r>
                    </m:oMath>
                  </m:oMathPara>
                </a14:m>
                <a:endParaRPr lang="en-US" sz="2200" dirty="0"/>
              </a:p>
            </p:txBody>
          </p:sp>
        </mc:Choice>
        <mc:Fallback xmlns="">
          <p:sp>
            <p:nvSpPr>
              <p:cNvPr id="28" name="TextBox 27">
                <a:extLst>
                  <a:ext uri="{FF2B5EF4-FFF2-40B4-BE49-F238E27FC236}">
                    <a16:creationId xmlns:a16="http://schemas.microsoft.com/office/drawing/2014/main" id="{BB0733E6-4BD7-8F4A-9505-E48C6EE57679}"/>
                  </a:ext>
                </a:extLst>
              </p:cNvPr>
              <p:cNvSpPr txBox="1">
                <a:spLocks noRot="1" noChangeAspect="1" noMove="1" noResize="1" noEditPoints="1" noAdjustHandles="1" noChangeArrowheads="1" noChangeShapeType="1" noTextEdit="1"/>
              </p:cNvSpPr>
              <p:nvPr/>
            </p:nvSpPr>
            <p:spPr>
              <a:xfrm>
                <a:off x="3000051" y="2772304"/>
                <a:ext cx="1449692" cy="430887"/>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26C39DDA-A519-4D4F-A47D-D40ADAB1EF70}"/>
                  </a:ext>
                </a:extLst>
              </p:cNvPr>
              <p:cNvSpPr txBox="1"/>
              <p:nvPr/>
            </p:nvSpPr>
            <p:spPr>
              <a:xfrm>
                <a:off x="2988090" y="5125918"/>
                <a:ext cx="1239698" cy="430887"/>
              </a:xfrm>
              <a:prstGeom prst="rect">
                <a:avLst/>
              </a:prstGeom>
              <a:noFill/>
            </p:spPr>
            <p:txBody>
              <a:bodyPr wrap="none" rtlCol="0">
                <a:spAutoFit/>
              </a:bodyPr>
              <a:lstStyle/>
              <a:p>
                <a14:m>
                  <m:oMath xmlns:m="http://schemas.openxmlformats.org/officeDocument/2006/math">
                    <m:sSub>
                      <m:sSubPr>
                        <m:ctrlPr>
                          <a:rPr lang="en-US" sz="2200" b="0" i="1" smtClean="0">
                            <a:solidFill>
                              <a:schemeClr val="tx1"/>
                            </a:solidFill>
                            <a:latin typeface="Cambria Math" panose="02040503050406030204" pitchFamily="18" charset="0"/>
                            <a:ea typeface="Cambria Math" panose="02040503050406030204" pitchFamily="18" charset="0"/>
                          </a:rPr>
                        </m:ctrlPr>
                      </m:sSubPr>
                      <m:e>
                        <m:r>
                          <a:rPr lang="en-US" sz="2200" b="0" i="1" smtClean="0">
                            <a:solidFill>
                              <a:schemeClr val="tx1"/>
                            </a:solidFill>
                            <a:latin typeface="Cambria Math" panose="02040503050406030204" pitchFamily="18" charset="0"/>
                            <a:ea typeface="Cambria Math" panose="02040503050406030204" pitchFamily="18" charset="0"/>
                          </a:rPr>
                          <m:t>𝑤</m:t>
                        </m:r>
                      </m:e>
                      <m:sub>
                        <m:r>
                          <a:rPr lang="en-US" sz="2200" b="0" i="1" smtClean="0">
                            <a:solidFill>
                              <a:schemeClr val="tx1"/>
                            </a:solidFill>
                            <a:latin typeface="Cambria Math" panose="02040503050406030204" pitchFamily="18" charset="0"/>
                            <a:ea typeface="Cambria Math" panose="02040503050406030204" pitchFamily="18" charset="0"/>
                          </a:rPr>
                          <m:t>4</m:t>
                        </m:r>
                      </m:sub>
                    </m:sSub>
                  </m:oMath>
                </a14:m>
                <a:r>
                  <a:rPr lang="en-US" sz="2200" dirty="0">
                    <a:solidFill>
                      <a:schemeClr val="tx1"/>
                    </a:solidFill>
                    <a:latin typeface="Cambria Math" panose="02040503050406030204" pitchFamily="18" charset="0"/>
                    <a:ea typeface="Cambria Math" panose="02040503050406030204" pitchFamily="18" charset="0"/>
                  </a:rPr>
                  <a:t>=0.59</a:t>
                </a:r>
                <a:endParaRPr lang="en-US" sz="2200" dirty="0">
                  <a:latin typeface="Cambria Math" panose="02040503050406030204" pitchFamily="18" charset="0"/>
                  <a:ea typeface="Cambria Math" panose="02040503050406030204" pitchFamily="18" charset="0"/>
                </a:endParaRPr>
              </a:p>
            </p:txBody>
          </p:sp>
        </mc:Choice>
        <mc:Fallback xmlns="">
          <p:sp>
            <p:nvSpPr>
              <p:cNvPr id="29" name="TextBox 28">
                <a:extLst>
                  <a:ext uri="{FF2B5EF4-FFF2-40B4-BE49-F238E27FC236}">
                    <a16:creationId xmlns:a16="http://schemas.microsoft.com/office/drawing/2014/main" id="{26C39DDA-A519-4D4F-A47D-D40ADAB1EF70}"/>
                  </a:ext>
                </a:extLst>
              </p:cNvPr>
              <p:cNvSpPr txBox="1">
                <a:spLocks noRot="1" noChangeAspect="1" noMove="1" noResize="1" noEditPoints="1" noAdjustHandles="1" noChangeArrowheads="1" noChangeShapeType="1" noTextEdit="1"/>
              </p:cNvSpPr>
              <p:nvPr/>
            </p:nvSpPr>
            <p:spPr>
              <a:xfrm>
                <a:off x="2988090" y="5125918"/>
                <a:ext cx="1239698" cy="430887"/>
              </a:xfrm>
              <a:prstGeom prst="rect">
                <a:avLst/>
              </a:prstGeom>
              <a:blipFill>
                <a:blip r:embed="rId3"/>
                <a:stretch>
                  <a:fillRect t="-8571" r="-4040" b="-25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37663B59-496B-7949-B018-1E24CA72E070}"/>
                  </a:ext>
                </a:extLst>
              </p:cNvPr>
              <p:cNvSpPr txBox="1"/>
              <p:nvPr/>
            </p:nvSpPr>
            <p:spPr>
              <a:xfrm>
                <a:off x="6698499" y="3201761"/>
                <a:ext cx="1373261" cy="430887"/>
              </a:xfrm>
              <a:prstGeom prst="rect">
                <a:avLst/>
              </a:prstGeom>
              <a:noFill/>
            </p:spPr>
            <p:txBody>
              <a:bodyPr wrap="none" rtlCol="0">
                <a:spAutoFit/>
              </a:bodyPr>
              <a:lstStyle/>
              <a:p>
                <a14:m>
                  <m:oMath xmlns:m="http://schemas.openxmlformats.org/officeDocument/2006/math">
                    <m:sSub>
                      <m:sSubPr>
                        <m:ctrlPr>
                          <a:rPr lang="en-US" sz="2200" b="0" i="1" smtClean="0">
                            <a:latin typeface="Cambria Math" panose="02040503050406030204" pitchFamily="18" charset="0"/>
                            <a:ea typeface="Cambria Math" panose="02040503050406030204" pitchFamily="18" charset="0"/>
                          </a:rPr>
                        </m:ctrlPr>
                      </m:sSubPr>
                      <m:e>
                        <m:r>
                          <a:rPr lang="en-US" sz="2200" b="0" i="1" smtClean="0">
                            <a:latin typeface="Cambria Math" panose="02040503050406030204" pitchFamily="18" charset="0"/>
                            <a:ea typeface="Cambria Math" panose="02040503050406030204" pitchFamily="18" charset="0"/>
                          </a:rPr>
                          <m:t>𝑤</m:t>
                        </m:r>
                      </m:e>
                      <m:sub>
                        <m:r>
                          <a:rPr lang="en-US" sz="2200" b="0" i="1" smtClean="0">
                            <a:latin typeface="Cambria Math" panose="02040503050406030204" pitchFamily="18" charset="0"/>
                            <a:ea typeface="Cambria Math" panose="02040503050406030204" pitchFamily="18" charset="0"/>
                          </a:rPr>
                          <m:t>5</m:t>
                        </m:r>
                      </m:sub>
                    </m:sSub>
                  </m:oMath>
                </a14:m>
                <a:r>
                  <a:rPr lang="en-US" sz="2200" dirty="0">
                    <a:latin typeface="Cambria Math" panose="02040503050406030204" pitchFamily="18" charset="0"/>
                    <a:ea typeface="Cambria Math" panose="02040503050406030204" pitchFamily="18" charset="0"/>
                  </a:rPr>
                  <a:t> = 0.27</a:t>
                </a:r>
              </a:p>
            </p:txBody>
          </p:sp>
        </mc:Choice>
        <mc:Fallback xmlns="">
          <p:sp>
            <p:nvSpPr>
              <p:cNvPr id="32" name="TextBox 31">
                <a:extLst>
                  <a:ext uri="{FF2B5EF4-FFF2-40B4-BE49-F238E27FC236}">
                    <a16:creationId xmlns:a16="http://schemas.microsoft.com/office/drawing/2014/main" id="{37663B59-496B-7949-B018-1E24CA72E070}"/>
                  </a:ext>
                </a:extLst>
              </p:cNvPr>
              <p:cNvSpPr txBox="1">
                <a:spLocks noRot="1" noChangeAspect="1" noMove="1" noResize="1" noEditPoints="1" noAdjustHandles="1" noChangeArrowheads="1" noChangeShapeType="1" noTextEdit="1"/>
              </p:cNvSpPr>
              <p:nvPr/>
            </p:nvSpPr>
            <p:spPr>
              <a:xfrm>
                <a:off x="6698499" y="3201761"/>
                <a:ext cx="1373261" cy="430887"/>
              </a:xfrm>
              <a:prstGeom prst="rect">
                <a:avLst/>
              </a:prstGeom>
              <a:blipFill>
                <a:blip r:embed="rId4"/>
                <a:stretch>
                  <a:fillRect t="-8824" r="-3636" b="-2941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C68DF134-F471-7946-A598-A6E86653C083}"/>
                  </a:ext>
                </a:extLst>
              </p:cNvPr>
              <p:cNvSpPr txBox="1"/>
              <p:nvPr/>
            </p:nvSpPr>
            <p:spPr>
              <a:xfrm>
                <a:off x="6698499" y="4778776"/>
                <a:ext cx="1456232" cy="4308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𝑤</m:t>
                          </m:r>
                        </m:e>
                        <m:sub>
                          <m:r>
                            <a:rPr lang="en-US" sz="2200" b="0" i="1" smtClean="0">
                              <a:latin typeface="Cambria Math" panose="02040503050406030204" pitchFamily="18" charset="0"/>
                            </a:rPr>
                            <m:t>6</m:t>
                          </m:r>
                        </m:sub>
                      </m:sSub>
                      <m:r>
                        <a:rPr lang="en-US" sz="2200" b="0" i="1" smtClean="0">
                          <a:latin typeface="Cambria Math" panose="02040503050406030204" pitchFamily="18" charset="0"/>
                        </a:rPr>
                        <m:t>=</m:t>
                      </m:r>
                      <m:r>
                        <a:rPr lang="en-US" sz="2200" b="0" i="1" smtClean="0">
                          <a:solidFill>
                            <a:schemeClr val="tx1"/>
                          </a:solidFill>
                          <a:latin typeface="Cambria Math" panose="02040503050406030204" pitchFamily="18" charset="0"/>
                        </a:rPr>
                        <m:t>0.87</m:t>
                      </m:r>
                    </m:oMath>
                  </m:oMathPara>
                </a14:m>
                <a:endParaRPr lang="en-US" sz="2200" dirty="0"/>
              </a:p>
            </p:txBody>
          </p:sp>
        </mc:Choice>
        <mc:Fallback xmlns="">
          <p:sp>
            <p:nvSpPr>
              <p:cNvPr id="33" name="TextBox 32">
                <a:extLst>
                  <a:ext uri="{FF2B5EF4-FFF2-40B4-BE49-F238E27FC236}">
                    <a16:creationId xmlns:a16="http://schemas.microsoft.com/office/drawing/2014/main" id="{C68DF134-F471-7946-A598-A6E86653C083}"/>
                  </a:ext>
                </a:extLst>
              </p:cNvPr>
              <p:cNvSpPr txBox="1">
                <a:spLocks noRot="1" noChangeAspect="1" noMove="1" noResize="1" noEditPoints="1" noAdjustHandles="1" noChangeArrowheads="1" noChangeShapeType="1" noTextEdit="1"/>
              </p:cNvSpPr>
              <p:nvPr/>
            </p:nvSpPr>
            <p:spPr>
              <a:xfrm>
                <a:off x="6698499" y="4778776"/>
                <a:ext cx="1456232" cy="430887"/>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Content Placeholder 2">
                <a:extLst>
                  <a:ext uri="{FF2B5EF4-FFF2-40B4-BE49-F238E27FC236}">
                    <a16:creationId xmlns:a16="http://schemas.microsoft.com/office/drawing/2014/main" id="{9EDBD7F6-A329-774F-8090-73CBB6B6EE1A}"/>
                  </a:ext>
                </a:extLst>
              </p:cNvPr>
              <p:cNvSpPr txBox="1">
                <a:spLocks/>
              </p:cNvSpPr>
              <p:nvPr/>
            </p:nvSpPr>
            <p:spPr>
              <a:xfrm>
                <a:off x="5953987" y="2513578"/>
                <a:ext cx="878543" cy="49127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b="0" i="1" dirty="0" smtClean="0">
                              <a:solidFill>
                                <a:schemeClr val="tx1"/>
                              </a:solidFill>
                              <a:latin typeface="Cambria Math" panose="02040503050406030204" pitchFamily="18" charset="0"/>
                            </a:rPr>
                          </m:ctrlPr>
                        </m:sSubPr>
                        <m:e>
                          <m:r>
                            <a:rPr lang="en-US" i="1" dirty="0" smtClean="0">
                              <a:solidFill>
                                <a:schemeClr val="tx1"/>
                              </a:solidFill>
                              <a:latin typeface="Cambria Math" panose="02040503050406030204" pitchFamily="18" charset="0"/>
                            </a:rPr>
                            <m:t>𝐻</m:t>
                          </m:r>
                        </m:e>
                        <m:sub>
                          <m:r>
                            <a:rPr lang="en-US" i="1" dirty="0" smtClean="0">
                              <a:solidFill>
                                <a:schemeClr val="tx1"/>
                              </a:solidFill>
                              <a:latin typeface="Cambria Math" panose="02040503050406030204" pitchFamily="18" charset="0"/>
                            </a:rPr>
                            <m:t>1</m:t>
                          </m:r>
                        </m:sub>
                      </m:sSub>
                    </m:oMath>
                  </m:oMathPara>
                </a14:m>
                <a:endParaRPr lang="en-US" dirty="0"/>
              </a:p>
            </p:txBody>
          </p:sp>
        </mc:Choice>
        <mc:Fallback xmlns="">
          <p:sp>
            <p:nvSpPr>
              <p:cNvPr id="34" name="Content Placeholder 2">
                <a:extLst>
                  <a:ext uri="{FF2B5EF4-FFF2-40B4-BE49-F238E27FC236}">
                    <a16:creationId xmlns:a16="http://schemas.microsoft.com/office/drawing/2014/main" id="{9EDBD7F6-A329-774F-8090-73CBB6B6EE1A}"/>
                  </a:ext>
                </a:extLst>
              </p:cNvPr>
              <p:cNvSpPr txBox="1">
                <a:spLocks noRot="1" noChangeAspect="1" noMove="1" noResize="1" noEditPoints="1" noAdjustHandles="1" noChangeArrowheads="1" noChangeShapeType="1" noTextEdit="1"/>
              </p:cNvSpPr>
              <p:nvPr/>
            </p:nvSpPr>
            <p:spPr>
              <a:xfrm>
                <a:off x="5953987" y="2513578"/>
                <a:ext cx="878543" cy="491270"/>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Content Placeholder 2">
                <a:extLst>
                  <a:ext uri="{FF2B5EF4-FFF2-40B4-BE49-F238E27FC236}">
                    <a16:creationId xmlns:a16="http://schemas.microsoft.com/office/drawing/2014/main" id="{9D8CC347-2FA3-E24F-9CB3-9A70A2102FC0}"/>
                  </a:ext>
                </a:extLst>
              </p:cNvPr>
              <p:cNvSpPr txBox="1">
                <a:spLocks/>
              </p:cNvSpPr>
              <p:nvPr/>
            </p:nvSpPr>
            <p:spPr>
              <a:xfrm>
                <a:off x="5875254" y="4260448"/>
                <a:ext cx="878543" cy="49127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b="0" i="1" dirty="0" smtClean="0">
                              <a:solidFill>
                                <a:schemeClr val="tx1"/>
                              </a:solidFill>
                              <a:latin typeface="Cambria Math" panose="02040503050406030204" pitchFamily="18" charset="0"/>
                            </a:rPr>
                          </m:ctrlPr>
                        </m:sSubPr>
                        <m:e>
                          <m:r>
                            <a:rPr lang="en-US" i="1" dirty="0" smtClean="0">
                              <a:solidFill>
                                <a:schemeClr val="tx1"/>
                              </a:solidFill>
                              <a:latin typeface="Cambria Math" panose="02040503050406030204" pitchFamily="18" charset="0"/>
                            </a:rPr>
                            <m:t>𝐻</m:t>
                          </m:r>
                        </m:e>
                        <m:sub>
                          <m:r>
                            <a:rPr lang="en-US" b="0" i="1" dirty="0" smtClean="0">
                              <a:solidFill>
                                <a:schemeClr val="tx1"/>
                              </a:solidFill>
                              <a:latin typeface="Cambria Math" panose="02040503050406030204" pitchFamily="18" charset="0"/>
                            </a:rPr>
                            <m:t>2</m:t>
                          </m:r>
                        </m:sub>
                      </m:sSub>
                    </m:oMath>
                  </m:oMathPara>
                </a14:m>
                <a:endParaRPr lang="en-US" dirty="0"/>
              </a:p>
            </p:txBody>
          </p:sp>
        </mc:Choice>
        <mc:Fallback xmlns="">
          <p:sp>
            <p:nvSpPr>
              <p:cNvPr id="35" name="Content Placeholder 2">
                <a:extLst>
                  <a:ext uri="{FF2B5EF4-FFF2-40B4-BE49-F238E27FC236}">
                    <a16:creationId xmlns:a16="http://schemas.microsoft.com/office/drawing/2014/main" id="{9D8CC347-2FA3-E24F-9CB3-9A70A2102FC0}"/>
                  </a:ext>
                </a:extLst>
              </p:cNvPr>
              <p:cNvSpPr txBox="1">
                <a:spLocks noRot="1" noChangeAspect="1" noMove="1" noResize="1" noEditPoints="1" noAdjustHandles="1" noChangeArrowheads="1" noChangeShapeType="1" noTextEdit="1"/>
              </p:cNvSpPr>
              <p:nvPr/>
            </p:nvSpPr>
            <p:spPr>
              <a:xfrm>
                <a:off x="5875254" y="4260448"/>
                <a:ext cx="878543" cy="491270"/>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Content Placeholder 2">
                <a:extLst>
                  <a:ext uri="{FF2B5EF4-FFF2-40B4-BE49-F238E27FC236}">
                    <a16:creationId xmlns:a16="http://schemas.microsoft.com/office/drawing/2014/main" id="{A3511906-2F34-2B4E-898C-BF187B86B7A7}"/>
                  </a:ext>
                </a:extLst>
              </p:cNvPr>
              <p:cNvSpPr txBox="1">
                <a:spLocks/>
              </p:cNvSpPr>
              <p:nvPr/>
            </p:nvSpPr>
            <p:spPr>
              <a:xfrm>
                <a:off x="9087294" y="3314198"/>
                <a:ext cx="878543" cy="49127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b="0" i="1" dirty="0" smtClean="0">
                              <a:solidFill>
                                <a:schemeClr val="tx1"/>
                              </a:solidFill>
                              <a:latin typeface="Cambria Math" panose="02040503050406030204" pitchFamily="18" charset="0"/>
                            </a:rPr>
                          </m:ctrlPr>
                        </m:sSubPr>
                        <m:e>
                          <m:r>
                            <a:rPr lang="en-US" b="0" i="1" dirty="0" smtClean="0">
                              <a:solidFill>
                                <a:schemeClr val="tx1"/>
                              </a:solidFill>
                              <a:latin typeface="Cambria Math" panose="02040503050406030204" pitchFamily="18" charset="0"/>
                            </a:rPr>
                            <m:t>𝑂</m:t>
                          </m:r>
                        </m:e>
                        <m:sub>
                          <m:r>
                            <a:rPr lang="en-US" i="1" dirty="0" smtClean="0">
                              <a:solidFill>
                                <a:schemeClr val="tx1"/>
                              </a:solidFill>
                              <a:latin typeface="Cambria Math" panose="02040503050406030204" pitchFamily="18" charset="0"/>
                            </a:rPr>
                            <m:t>1</m:t>
                          </m:r>
                        </m:sub>
                      </m:sSub>
                    </m:oMath>
                  </m:oMathPara>
                </a14:m>
                <a:endParaRPr lang="en-US" dirty="0"/>
              </a:p>
            </p:txBody>
          </p:sp>
        </mc:Choice>
        <mc:Fallback xmlns="">
          <p:sp>
            <p:nvSpPr>
              <p:cNvPr id="36" name="Content Placeholder 2">
                <a:extLst>
                  <a:ext uri="{FF2B5EF4-FFF2-40B4-BE49-F238E27FC236}">
                    <a16:creationId xmlns:a16="http://schemas.microsoft.com/office/drawing/2014/main" id="{A3511906-2F34-2B4E-898C-BF187B86B7A7}"/>
                  </a:ext>
                </a:extLst>
              </p:cNvPr>
              <p:cNvSpPr txBox="1">
                <a:spLocks noRot="1" noChangeAspect="1" noMove="1" noResize="1" noEditPoints="1" noAdjustHandles="1" noChangeArrowheads="1" noChangeShapeType="1" noTextEdit="1"/>
              </p:cNvSpPr>
              <p:nvPr/>
            </p:nvSpPr>
            <p:spPr>
              <a:xfrm>
                <a:off x="9087294" y="3314198"/>
                <a:ext cx="878543" cy="491270"/>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Content Placeholder 2">
                <a:extLst>
                  <a:ext uri="{FF2B5EF4-FFF2-40B4-BE49-F238E27FC236}">
                    <a16:creationId xmlns:a16="http://schemas.microsoft.com/office/drawing/2014/main" id="{E6FE47F3-203E-1C4C-BBDE-FEE31023C960}"/>
                  </a:ext>
                </a:extLst>
              </p:cNvPr>
              <p:cNvSpPr txBox="1">
                <a:spLocks/>
              </p:cNvSpPr>
              <p:nvPr/>
            </p:nvSpPr>
            <p:spPr>
              <a:xfrm>
                <a:off x="460243" y="2972616"/>
                <a:ext cx="878543" cy="49127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𝐼</m:t>
                          </m:r>
                        </m:e>
                        <m:sub>
                          <m:r>
                            <a:rPr lang="en-US" i="1" dirty="0" smtClean="0">
                              <a:latin typeface="Cambria Math" panose="02040503050406030204" pitchFamily="18" charset="0"/>
                            </a:rPr>
                            <m:t>1</m:t>
                          </m:r>
                        </m:sub>
                      </m:sSub>
                    </m:oMath>
                  </m:oMathPara>
                </a14:m>
                <a:endParaRPr lang="en-US" dirty="0"/>
              </a:p>
            </p:txBody>
          </p:sp>
        </mc:Choice>
        <mc:Fallback xmlns="">
          <p:sp>
            <p:nvSpPr>
              <p:cNvPr id="37" name="Content Placeholder 2">
                <a:extLst>
                  <a:ext uri="{FF2B5EF4-FFF2-40B4-BE49-F238E27FC236}">
                    <a16:creationId xmlns:a16="http://schemas.microsoft.com/office/drawing/2014/main" id="{E6FE47F3-203E-1C4C-BBDE-FEE31023C960}"/>
                  </a:ext>
                </a:extLst>
              </p:cNvPr>
              <p:cNvSpPr txBox="1">
                <a:spLocks noRot="1" noChangeAspect="1" noMove="1" noResize="1" noEditPoints="1" noAdjustHandles="1" noChangeArrowheads="1" noChangeShapeType="1" noTextEdit="1"/>
              </p:cNvSpPr>
              <p:nvPr/>
            </p:nvSpPr>
            <p:spPr>
              <a:xfrm>
                <a:off x="460243" y="2972616"/>
                <a:ext cx="878543" cy="491270"/>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Content Placeholder 2">
                <a:extLst>
                  <a:ext uri="{FF2B5EF4-FFF2-40B4-BE49-F238E27FC236}">
                    <a16:creationId xmlns:a16="http://schemas.microsoft.com/office/drawing/2014/main" id="{8DDE642B-DD9F-594F-96A3-C488EC8620DC}"/>
                  </a:ext>
                </a:extLst>
              </p:cNvPr>
              <p:cNvSpPr txBox="1">
                <a:spLocks/>
              </p:cNvSpPr>
              <p:nvPr/>
            </p:nvSpPr>
            <p:spPr>
              <a:xfrm>
                <a:off x="460243" y="4873766"/>
                <a:ext cx="878543" cy="49127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𝐼</m:t>
                          </m:r>
                        </m:e>
                        <m:sub>
                          <m:r>
                            <a:rPr lang="en-US" i="1" dirty="0" smtClean="0">
                              <a:latin typeface="Cambria Math" panose="02040503050406030204" pitchFamily="18" charset="0"/>
                            </a:rPr>
                            <m:t>2</m:t>
                          </m:r>
                        </m:sub>
                      </m:sSub>
                    </m:oMath>
                  </m:oMathPara>
                </a14:m>
                <a:endParaRPr lang="en-US" dirty="0"/>
              </a:p>
            </p:txBody>
          </p:sp>
        </mc:Choice>
        <mc:Fallback xmlns="">
          <p:sp>
            <p:nvSpPr>
              <p:cNvPr id="38" name="Content Placeholder 2">
                <a:extLst>
                  <a:ext uri="{FF2B5EF4-FFF2-40B4-BE49-F238E27FC236}">
                    <a16:creationId xmlns:a16="http://schemas.microsoft.com/office/drawing/2014/main" id="{8DDE642B-DD9F-594F-96A3-C488EC8620DC}"/>
                  </a:ext>
                </a:extLst>
              </p:cNvPr>
              <p:cNvSpPr txBox="1">
                <a:spLocks noRot="1" noChangeAspect="1" noMove="1" noResize="1" noEditPoints="1" noAdjustHandles="1" noChangeArrowheads="1" noChangeShapeType="1" noTextEdit="1"/>
              </p:cNvSpPr>
              <p:nvPr/>
            </p:nvSpPr>
            <p:spPr>
              <a:xfrm>
                <a:off x="460243" y="4873766"/>
                <a:ext cx="878543" cy="491270"/>
              </a:xfrm>
              <a:prstGeom prst="rect">
                <a:avLst/>
              </a:prstGeom>
              <a:blipFill>
                <a:blip r:embed="rId10"/>
                <a:stretch>
                  <a:fillRect/>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F3B050E5-10C6-794C-BDCC-F074D043D9DF}"/>
              </a:ext>
            </a:extLst>
          </p:cNvPr>
          <p:cNvSpPr txBox="1"/>
          <p:nvPr/>
        </p:nvSpPr>
        <p:spPr>
          <a:xfrm>
            <a:off x="531729" y="1227639"/>
            <a:ext cx="10687050" cy="461665"/>
          </a:xfrm>
          <a:prstGeom prst="rect">
            <a:avLst/>
          </a:prstGeom>
          <a:noFill/>
        </p:spPr>
        <p:txBody>
          <a:bodyPr wrap="square" rtlCol="0">
            <a:spAutoFit/>
          </a:bodyPr>
          <a:lstStyle/>
          <a:p>
            <a:r>
              <a:rPr lang="en-US" sz="2400" dirty="0">
                <a:latin typeface="Helvetica" pitchFamily="2" charset="0"/>
              </a:rPr>
              <a:t>And, then we do it even more, with more training data!</a:t>
            </a:r>
          </a:p>
        </p:txBody>
      </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2644A6DB-99F0-164F-9D11-5E4655BA3F62}"/>
                  </a:ext>
                </a:extLst>
              </p:cNvPr>
              <p:cNvSpPr txBox="1"/>
              <p:nvPr/>
            </p:nvSpPr>
            <p:spPr>
              <a:xfrm>
                <a:off x="2170322" y="3686558"/>
                <a:ext cx="1456232" cy="4308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200" b="0" i="1" smtClean="0">
                              <a:solidFill>
                                <a:schemeClr val="tx1"/>
                              </a:solidFill>
                              <a:latin typeface="Cambria Math" panose="02040503050406030204" pitchFamily="18" charset="0"/>
                            </a:rPr>
                          </m:ctrlPr>
                        </m:sSubPr>
                        <m:e>
                          <m:r>
                            <a:rPr lang="en-US" sz="2200" b="0" i="1" smtClean="0">
                              <a:solidFill>
                                <a:schemeClr val="tx1"/>
                              </a:solidFill>
                              <a:latin typeface="Cambria Math" panose="02040503050406030204" pitchFamily="18" charset="0"/>
                            </a:rPr>
                            <m:t>𝑤</m:t>
                          </m:r>
                        </m:e>
                        <m:sub>
                          <m:r>
                            <a:rPr lang="en-US" sz="2200" b="0" i="1" smtClean="0">
                              <a:solidFill>
                                <a:schemeClr val="tx1"/>
                              </a:solidFill>
                              <a:latin typeface="Cambria Math" panose="02040503050406030204" pitchFamily="18" charset="0"/>
                            </a:rPr>
                            <m:t>2</m:t>
                          </m:r>
                        </m:sub>
                      </m:sSub>
                      <m:r>
                        <a:rPr lang="en-US" sz="2200" b="0" i="1" smtClean="0">
                          <a:solidFill>
                            <a:schemeClr val="tx1"/>
                          </a:solidFill>
                          <a:latin typeface="Cambria Math" panose="02040503050406030204" pitchFamily="18" charset="0"/>
                        </a:rPr>
                        <m:t>=0.40</m:t>
                      </m:r>
                    </m:oMath>
                  </m:oMathPara>
                </a14:m>
                <a:endParaRPr lang="en-US" sz="2200" dirty="0"/>
              </a:p>
            </p:txBody>
          </p:sp>
        </mc:Choice>
        <mc:Fallback xmlns="">
          <p:sp>
            <p:nvSpPr>
              <p:cNvPr id="39" name="TextBox 38">
                <a:extLst>
                  <a:ext uri="{FF2B5EF4-FFF2-40B4-BE49-F238E27FC236}">
                    <a16:creationId xmlns:a16="http://schemas.microsoft.com/office/drawing/2014/main" id="{2644A6DB-99F0-164F-9D11-5E4655BA3F62}"/>
                  </a:ext>
                </a:extLst>
              </p:cNvPr>
              <p:cNvSpPr txBox="1">
                <a:spLocks noRot="1" noChangeAspect="1" noMove="1" noResize="1" noEditPoints="1" noAdjustHandles="1" noChangeArrowheads="1" noChangeShapeType="1" noTextEdit="1"/>
              </p:cNvSpPr>
              <p:nvPr/>
            </p:nvSpPr>
            <p:spPr>
              <a:xfrm>
                <a:off x="2170322" y="3686558"/>
                <a:ext cx="1456232" cy="430887"/>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3E3B7B50-ABF0-0245-BBC9-874F739BB847}"/>
                  </a:ext>
                </a:extLst>
              </p:cNvPr>
              <p:cNvSpPr txBox="1"/>
              <p:nvPr/>
            </p:nvSpPr>
            <p:spPr>
              <a:xfrm>
                <a:off x="2386565" y="4244592"/>
                <a:ext cx="1248227" cy="430887"/>
              </a:xfrm>
              <a:prstGeom prst="rect">
                <a:avLst/>
              </a:prstGeom>
              <a:noFill/>
            </p:spPr>
            <p:txBody>
              <a:bodyPr wrap="none" rtlCol="0">
                <a:spAutoFit/>
              </a:bodyPr>
              <a:lstStyle/>
              <a:p>
                <a14:m>
                  <m:oMath xmlns:m="http://schemas.openxmlformats.org/officeDocument/2006/math">
                    <m:sSub>
                      <m:sSubPr>
                        <m:ctrlPr>
                          <a:rPr lang="en-US" sz="2200" b="0" i="1" smtClean="0">
                            <a:solidFill>
                              <a:schemeClr val="tx1"/>
                            </a:solidFill>
                            <a:latin typeface="Cambria Math" panose="02040503050406030204" pitchFamily="18" charset="0"/>
                            <a:ea typeface="Cambria Math" panose="02040503050406030204" pitchFamily="18" charset="0"/>
                          </a:rPr>
                        </m:ctrlPr>
                      </m:sSubPr>
                      <m:e>
                        <m:r>
                          <a:rPr lang="en-US" sz="2200" b="0" i="1" smtClean="0">
                            <a:solidFill>
                              <a:schemeClr val="tx1"/>
                            </a:solidFill>
                            <a:latin typeface="Cambria Math" panose="02040503050406030204" pitchFamily="18" charset="0"/>
                            <a:ea typeface="Cambria Math" panose="02040503050406030204" pitchFamily="18" charset="0"/>
                          </a:rPr>
                          <m:t>𝑤</m:t>
                        </m:r>
                      </m:e>
                      <m:sub>
                        <m:r>
                          <a:rPr lang="en-US" sz="2200" b="0" i="1" smtClean="0">
                            <a:solidFill>
                              <a:schemeClr val="tx1"/>
                            </a:solidFill>
                            <a:latin typeface="Cambria Math" panose="02040503050406030204" pitchFamily="18" charset="0"/>
                            <a:ea typeface="Cambria Math" panose="02040503050406030204" pitchFamily="18" charset="0"/>
                          </a:rPr>
                          <m:t>3</m:t>
                        </m:r>
                      </m:sub>
                    </m:sSub>
                  </m:oMath>
                </a14:m>
                <a:r>
                  <a:rPr lang="en-US" sz="2200" dirty="0">
                    <a:solidFill>
                      <a:schemeClr val="tx1"/>
                    </a:solidFill>
                    <a:latin typeface="Cambria Math" panose="02040503050406030204" pitchFamily="18" charset="0"/>
                    <a:ea typeface="Cambria Math" panose="02040503050406030204" pitchFamily="18" charset="0"/>
                  </a:rPr>
                  <a:t>=0.80</a:t>
                </a:r>
                <a:endParaRPr lang="en-US" sz="2200" dirty="0">
                  <a:latin typeface="Cambria Math" panose="02040503050406030204" pitchFamily="18" charset="0"/>
                  <a:ea typeface="Cambria Math" panose="02040503050406030204" pitchFamily="18" charset="0"/>
                </a:endParaRPr>
              </a:p>
            </p:txBody>
          </p:sp>
        </mc:Choice>
        <mc:Fallback xmlns="">
          <p:sp>
            <p:nvSpPr>
              <p:cNvPr id="40" name="TextBox 39">
                <a:extLst>
                  <a:ext uri="{FF2B5EF4-FFF2-40B4-BE49-F238E27FC236}">
                    <a16:creationId xmlns:a16="http://schemas.microsoft.com/office/drawing/2014/main" id="{3E3B7B50-ABF0-0245-BBC9-874F739BB847}"/>
                  </a:ext>
                </a:extLst>
              </p:cNvPr>
              <p:cNvSpPr txBox="1">
                <a:spLocks noRot="1" noChangeAspect="1" noMove="1" noResize="1" noEditPoints="1" noAdjustHandles="1" noChangeArrowheads="1" noChangeShapeType="1" noTextEdit="1"/>
              </p:cNvSpPr>
              <p:nvPr/>
            </p:nvSpPr>
            <p:spPr>
              <a:xfrm>
                <a:off x="2386565" y="4244592"/>
                <a:ext cx="1248227" cy="430887"/>
              </a:xfrm>
              <a:prstGeom prst="rect">
                <a:avLst/>
              </a:prstGeom>
              <a:blipFill>
                <a:blip r:embed="rId12"/>
                <a:stretch>
                  <a:fillRect t="-5714" r="-5051" b="-28571"/>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3019BCD4-233D-B946-A188-285CAD19A19B}"/>
              </a:ext>
            </a:extLst>
          </p:cNvPr>
          <p:cNvSpPr txBox="1"/>
          <p:nvPr/>
        </p:nvSpPr>
        <p:spPr>
          <a:xfrm>
            <a:off x="9526565" y="4092274"/>
            <a:ext cx="1305935" cy="369332"/>
          </a:xfrm>
          <a:prstGeom prst="rect">
            <a:avLst/>
          </a:prstGeom>
          <a:noFill/>
        </p:spPr>
        <p:txBody>
          <a:bodyPr wrap="none" rtlCol="0">
            <a:spAutoFit/>
          </a:bodyPr>
          <a:lstStyle/>
          <a:p>
            <a:r>
              <a:rPr lang="en-US" dirty="0">
                <a:latin typeface="Helvetica" pitchFamily="2" charset="0"/>
              </a:rPr>
              <a:t>Target: 0.5</a:t>
            </a:r>
          </a:p>
        </p:txBody>
      </p:sp>
    </p:spTree>
    <p:extLst>
      <p:ext uri="{BB962C8B-B14F-4D97-AF65-F5344CB8AC3E}">
        <p14:creationId xmlns:p14="http://schemas.microsoft.com/office/powerpoint/2010/main" val="1437917686"/>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a:xfrm>
            <a:off x="531729" y="243953"/>
            <a:ext cx="10058400" cy="1371600"/>
          </a:xfrm>
        </p:spPr>
        <p:txBody>
          <a:bodyPr/>
          <a:lstStyle/>
          <a:p>
            <a:r>
              <a:rPr lang="en-US" dirty="0">
                <a:latin typeface="Helvetica" pitchFamily="2" charset="0"/>
              </a:rPr>
              <a:t>Some Other Great Resources:</a:t>
            </a:r>
          </a:p>
        </p:txBody>
      </p:sp>
      <p:sp>
        <p:nvSpPr>
          <p:cNvPr id="5" name="TextBox 4">
            <a:extLst>
              <a:ext uri="{FF2B5EF4-FFF2-40B4-BE49-F238E27FC236}">
                <a16:creationId xmlns:a16="http://schemas.microsoft.com/office/drawing/2014/main" id="{F3B050E5-10C6-794C-BDCC-F074D043D9DF}"/>
              </a:ext>
            </a:extLst>
          </p:cNvPr>
          <p:cNvSpPr txBox="1"/>
          <p:nvPr/>
        </p:nvSpPr>
        <p:spPr>
          <a:xfrm>
            <a:off x="531729" y="1899151"/>
            <a:ext cx="10687050" cy="3416320"/>
          </a:xfrm>
          <a:prstGeom prst="rect">
            <a:avLst/>
          </a:prstGeom>
          <a:noFill/>
        </p:spPr>
        <p:txBody>
          <a:bodyPr wrap="square" rtlCol="0">
            <a:spAutoFit/>
          </a:bodyPr>
          <a:lstStyle/>
          <a:p>
            <a:r>
              <a:rPr lang="en-US" sz="2400" dirty="0">
                <a:latin typeface="Helvetica" pitchFamily="2" charset="0"/>
              </a:rPr>
              <a:t>If you are excited about neural networks, and want to learn more about them…</a:t>
            </a:r>
          </a:p>
          <a:p>
            <a:endParaRPr lang="en-US" sz="2400" dirty="0">
              <a:latin typeface="Helvetica" pitchFamily="2" charset="0"/>
            </a:endParaRPr>
          </a:p>
          <a:p>
            <a:r>
              <a:rPr lang="en-US" sz="2400" dirty="0">
                <a:latin typeface="Helvetica" pitchFamily="2" charset="0"/>
              </a:rPr>
              <a:t>Here is a link to a nice YouTube series on the components that make up a neural network. The videos are gorgeous, and the person explaining everything (3Blue1Brown) is brilliant.</a:t>
            </a:r>
          </a:p>
          <a:p>
            <a:endParaRPr lang="en-US" sz="2400" dirty="0">
              <a:latin typeface="Helvetica" pitchFamily="2" charset="0"/>
            </a:endParaRPr>
          </a:p>
          <a:p>
            <a:r>
              <a:rPr lang="en-US" sz="2400" dirty="0">
                <a:latin typeface="Helvetica" pitchFamily="2" charset="0"/>
                <a:hlinkClick r:id="rId2"/>
              </a:rPr>
              <a:t>https://www.youtube.com/watch?v=aircAruvnKk&amp;list=PLZHQObOWTQDNU6R1_67000Dx_ZCJB-3pi&amp;index=1</a:t>
            </a:r>
            <a:endParaRPr lang="en-US" sz="2400" dirty="0">
              <a:latin typeface="Helvetica" pitchFamily="2" charset="0"/>
            </a:endParaRPr>
          </a:p>
        </p:txBody>
      </p:sp>
    </p:spTree>
    <p:extLst>
      <p:ext uri="{BB962C8B-B14F-4D97-AF65-F5344CB8AC3E}">
        <p14:creationId xmlns:p14="http://schemas.microsoft.com/office/powerpoint/2010/main" val="16800044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965420" y="467996"/>
            <a:ext cx="10058400" cy="3849624"/>
          </a:xfrm>
        </p:spPr>
        <p:txBody>
          <a:bodyPr>
            <a:normAutofit/>
          </a:bodyPr>
          <a:lstStyle/>
          <a:p>
            <a:r>
              <a:rPr lang="en-US" sz="2400" dirty="0">
                <a:latin typeface="Helvetica" pitchFamily="2" charset="0"/>
              </a:rPr>
              <a:t>Remember, each node of the output layer corresponds to a value for the label! </a:t>
            </a:r>
          </a:p>
          <a:p>
            <a:r>
              <a:rPr lang="en-US" sz="2400" dirty="0">
                <a:latin typeface="Helvetica" pitchFamily="2" charset="0"/>
              </a:rPr>
              <a:t>You can think of the output node that is “most lit up” as the label we apply.</a:t>
            </a:r>
            <a:endParaRPr lang="en-US" sz="1500" dirty="0">
              <a:latin typeface="Helvetica" pitchFamily="2" charset="0"/>
            </a:endParaRPr>
          </a:p>
        </p:txBody>
      </p:sp>
      <p:grpSp>
        <p:nvGrpSpPr>
          <p:cNvPr id="36" name="Group 35">
            <a:extLst>
              <a:ext uri="{FF2B5EF4-FFF2-40B4-BE49-F238E27FC236}">
                <a16:creationId xmlns:a16="http://schemas.microsoft.com/office/drawing/2014/main" id="{470D2E71-6334-6648-9891-9FCC49635657}"/>
              </a:ext>
            </a:extLst>
          </p:cNvPr>
          <p:cNvGrpSpPr/>
          <p:nvPr/>
        </p:nvGrpSpPr>
        <p:grpSpPr>
          <a:xfrm>
            <a:off x="6688929" y="3221831"/>
            <a:ext cx="461964" cy="2642547"/>
            <a:chOff x="6688929" y="3221831"/>
            <a:chExt cx="461964" cy="2642547"/>
          </a:xfrm>
        </p:grpSpPr>
        <p:sp>
          <p:nvSpPr>
            <p:cNvPr id="19" name="Oval 18">
              <a:extLst>
                <a:ext uri="{FF2B5EF4-FFF2-40B4-BE49-F238E27FC236}">
                  <a16:creationId xmlns:a16="http://schemas.microsoft.com/office/drawing/2014/main" id="{7EBB5E09-197E-1D40-BEFA-5509D1AD7DC6}"/>
                </a:ext>
              </a:extLst>
            </p:cNvPr>
            <p:cNvSpPr/>
            <p:nvPr/>
          </p:nvSpPr>
          <p:spPr>
            <a:xfrm>
              <a:off x="6688930" y="3221831"/>
              <a:ext cx="461963" cy="414338"/>
            </a:xfrm>
            <a:prstGeom prst="ellipse">
              <a:avLst/>
            </a:prstGeom>
            <a:solidFill>
              <a:schemeClr val="tx1">
                <a:alpha val="39000"/>
              </a:schemeClr>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16451F44-15ED-274D-A734-082027BA3D86}"/>
                </a:ext>
              </a:extLst>
            </p:cNvPr>
            <p:cNvSpPr/>
            <p:nvPr/>
          </p:nvSpPr>
          <p:spPr>
            <a:xfrm>
              <a:off x="6688930" y="3644053"/>
              <a:ext cx="461963" cy="414338"/>
            </a:xfrm>
            <a:prstGeom prst="ellipse">
              <a:avLst/>
            </a:prstGeom>
            <a:solidFill>
              <a:schemeClr val="tx1">
                <a:alpha val="26000"/>
              </a:schemeClr>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BEEE62FC-39F5-274A-9E43-E1EE1944CA46}"/>
                </a:ext>
              </a:extLst>
            </p:cNvPr>
            <p:cNvSpPr/>
            <p:nvPr/>
          </p:nvSpPr>
          <p:spPr>
            <a:xfrm>
              <a:off x="6688930" y="5017177"/>
              <a:ext cx="461963" cy="414338"/>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0AF3FE92-D36D-2E45-9328-BA2744C48B5F}"/>
                </a:ext>
              </a:extLst>
            </p:cNvPr>
            <p:cNvSpPr/>
            <p:nvPr/>
          </p:nvSpPr>
          <p:spPr>
            <a:xfrm>
              <a:off x="6688929" y="5450040"/>
              <a:ext cx="461963" cy="414338"/>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9FCEE4FD-CA9B-7947-A7C7-D8888AC47540}"/>
                </a:ext>
              </a:extLst>
            </p:cNvPr>
            <p:cNvSpPr txBox="1"/>
            <p:nvPr/>
          </p:nvSpPr>
          <p:spPr>
            <a:xfrm>
              <a:off x="6798464" y="3978329"/>
              <a:ext cx="185737" cy="923330"/>
            </a:xfrm>
            <a:prstGeom prst="rect">
              <a:avLst/>
            </a:prstGeom>
            <a:noFill/>
          </p:spPr>
          <p:txBody>
            <a:bodyPr wrap="square" rtlCol="0">
              <a:spAutoFit/>
            </a:bodyPr>
            <a:lstStyle/>
            <a:p>
              <a:r>
                <a:rPr lang="en-US" dirty="0"/>
                <a:t>.</a:t>
              </a:r>
            </a:p>
            <a:p>
              <a:r>
                <a:rPr lang="en-US" dirty="0"/>
                <a:t>.</a:t>
              </a:r>
            </a:p>
            <a:p>
              <a:r>
                <a:rPr lang="en-US" dirty="0"/>
                <a:t>.</a:t>
              </a:r>
            </a:p>
          </p:txBody>
        </p:sp>
      </p:grpSp>
      <p:grpSp>
        <p:nvGrpSpPr>
          <p:cNvPr id="37" name="Group 36">
            <a:extLst>
              <a:ext uri="{FF2B5EF4-FFF2-40B4-BE49-F238E27FC236}">
                <a16:creationId xmlns:a16="http://schemas.microsoft.com/office/drawing/2014/main" id="{EC4B585F-D806-594F-B3B3-BBAD4FCB4BCA}"/>
              </a:ext>
            </a:extLst>
          </p:cNvPr>
          <p:cNvGrpSpPr/>
          <p:nvPr/>
        </p:nvGrpSpPr>
        <p:grpSpPr>
          <a:xfrm>
            <a:off x="9132088" y="3436884"/>
            <a:ext cx="483396" cy="2100351"/>
            <a:chOff x="9132088" y="3436884"/>
            <a:chExt cx="483396" cy="2100351"/>
          </a:xfrm>
        </p:grpSpPr>
        <p:sp>
          <p:nvSpPr>
            <p:cNvPr id="29" name="Oval 28">
              <a:extLst>
                <a:ext uri="{FF2B5EF4-FFF2-40B4-BE49-F238E27FC236}">
                  <a16:creationId xmlns:a16="http://schemas.microsoft.com/office/drawing/2014/main" id="{338D9667-7308-D64E-A5B2-2B7046FB108E}"/>
                </a:ext>
              </a:extLst>
            </p:cNvPr>
            <p:cNvSpPr/>
            <p:nvPr/>
          </p:nvSpPr>
          <p:spPr>
            <a:xfrm>
              <a:off x="9132089" y="3436884"/>
              <a:ext cx="461963" cy="414338"/>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473D6C21-ADF1-B546-96DB-EE63D3C28D57}"/>
                </a:ext>
              </a:extLst>
            </p:cNvPr>
            <p:cNvSpPr/>
            <p:nvPr/>
          </p:nvSpPr>
          <p:spPr>
            <a:xfrm>
              <a:off x="9132088" y="3851222"/>
              <a:ext cx="461963" cy="414338"/>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ED2E56FD-DC2F-9241-9CE7-6616A40C406C}"/>
                </a:ext>
              </a:extLst>
            </p:cNvPr>
            <p:cNvSpPr/>
            <p:nvPr/>
          </p:nvSpPr>
          <p:spPr>
            <a:xfrm>
              <a:off x="9141603" y="4302020"/>
              <a:ext cx="461963" cy="414338"/>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3569D032-E8FF-8246-AB64-15B3D0879E18}"/>
                </a:ext>
              </a:extLst>
            </p:cNvPr>
            <p:cNvSpPr/>
            <p:nvPr/>
          </p:nvSpPr>
          <p:spPr>
            <a:xfrm>
              <a:off x="9141603" y="4716358"/>
              <a:ext cx="461963" cy="414338"/>
            </a:xfrm>
            <a:prstGeom prst="ellipse">
              <a:avLst/>
            </a:prstGeom>
            <a:solidFill>
              <a:schemeClr val="tx1">
                <a:alpha val="10000"/>
              </a:schemeClr>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Oval 32">
              <a:extLst>
                <a:ext uri="{FF2B5EF4-FFF2-40B4-BE49-F238E27FC236}">
                  <a16:creationId xmlns:a16="http://schemas.microsoft.com/office/drawing/2014/main" id="{4C7F8644-091A-8744-A2ED-CEA5B63E383B}"/>
                </a:ext>
              </a:extLst>
            </p:cNvPr>
            <p:cNvSpPr/>
            <p:nvPr/>
          </p:nvSpPr>
          <p:spPr>
            <a:xfrm>
              <a:off x="9153521" y="5122897"/>
              <a:ext cx="461963" cy="414338"/>
            </a:xfrm>
            <a:prstGeom prst="ellipse">
              <a:avLst/>
            </a:prstGeom>
            <a:solidFill>
              <a:schemeClr val="tx1">
                <a:alpha val="50000"/>
              </a:schemeClr>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6" name="Straight Connector 15">
            <a:extLst>
              <a:ext uri="{FF2B5EF4-FFF2-40B4-BE49-F238E27FC236}">
                <a16:creationId xmlns:a16="http://schemas.microsoft.com/office/drawing/2014/main" id="{1F932CED-5851-424E-B08F-875F9C7F611C}"/>
              </a:ext>
            </a:extLst>
          </p:cNvPr>
          <p:cNvCxnSpPr>
            <a:cxnSpLocks/>
          </p:cNvCxnSpPr>
          <p:nvPr/>
        </p:nvCxnSpPr>
        <p:spPr>
          <a:xfrm>
            <a:off x="1528763" y="2921794"/>
            <a:ext cx="2233612" cy="507206"/>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ED988A74-323D-194D-9C21-12B521C9AEA0}"/>
              </a:ext>
            </a:extLst>
          </p:cNvPr>
          <p:cNvCxnSpPr>
            <a:cxnSpLocks/>
          </p:cNvCxnSpPr>
          <p:nvPr/>
        </p:nvCxnSpPr>
        <p:spPr>
          <a:xfrm>
            <a:off x="1528763" y="2921794"/>
            <a:ext cx="2233612" cy="929428"/>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2B44B37-7A7E-4143-AA0B-3422B07C36E6}"/>
              </a:ext>
            </a:extLst>
          </p:cNvPr>
          <p:cNvCxnSpPr>
            <a:cxnSpLocks/>
          </p:cNvCxnSpPr>
          <p:nvPr/>
        </p:nvCxnSpPr>
        <p:spPr>
          <a:xfrm>
            <a:off x="1528763" y="2921794"/>
            <a:ext cx="2301265" cy="215606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B1AEB62D-7676-A241-8E9B-229FC6D1FF1E}"/>
              </a:ext>
            </a:extLst>
          </p:cNvPr>
          <p:cNvCxnSpPr>
            <a:cxnSpLocks/>
          </p:cNvCxnSpPr>
          <p:nvPr/>
        </p:nvCxnSpPr>
        <p:spPr>
          <a:xfrm>
            <a:off x="1528763" y="2921794"/>
            <a:ext cx="2233611" cy="2735415"/>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E126CFF3-C416-9B42-8861-B350E747090F}"/>
              </a:ext>
            </a:extLst>
          </p:cNvPr>
          <p:cNvCxnSpPr>
            <a:cxnSpLocks/>
          </p:cNvCxnSpPr>
          <p:nvPr/>
        </p:nvCxnSpPr>
        <p:spPr>
          <a:xfrm>
            <a:off x="1481142" y="3276521"/>
            <a:ext cx="2281233" cy="152479"/>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E21A437C-B353-9644-818C-33C8202C64BA}"/>
              </a:ext>
            </a:extLst>
          </p:cNvPr>
          <p:cNvCxnSpPr>
            <a:cxnSpLocks/>
          </p:cNvCxnSpPr>
          <p:nvPr/>
        </p:nvCxnSpPr>
        <p:spPr>
          <a:xfrm>
            <a:off x="1481142" y="3276521"/>
            <a:ext cx="2281233" cy="574701"/>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095B5829-7B66-4B46-879E-D6E8A707C3BA}"/>
              </a:ext>
            </a:extLst>
          </p:cNvPr>
          <p:cNvCxnSpPr>
            <a:cxnSpLocks/>
          </p:cNvCxnSpPr>
          <p:nvPr/>
        </p:nvCxnSpPr>
        <p:spPr>
          <a:xfrm>
            <a:off x="1481142" y="3276521"/>
            <a:ext cx="2348886" cy="1801334"/>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6BA80796-BF3E-AF41-9294-17E04E54D19D}"/>
              </a:ext>
            </a:extLst>
          </p:cNvPr>
          <p:cNvCxnSpPr>
            <a:cxnSpLocks/>
          </p:cNvCxnSpPr>
          <p:nvPr/>
        </p:nvCxnSpPr>
        <p:spPr>
          <a:xfrm>
            <a:off x="1481142" y="3276521"/>
            <a:ext cx="2281232" cy="2380688"/>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868B5889-27E4-8346-A574-A31EF4D57030}"/>
              </a:ext>
            </a:extLst>
          </p:cNvPr>
          <p:cNvCxnSpPr>
            <a:cxnSpLocks/>
          </p:cNvCxnSpPr>
          <p:nvPr/>
        </p:nvCxnSpPr>
        <p:spPr>
          <a:xfrm flipV="1">
            <a:off x="1515162" y="3429000"/>
            <a:ext cx="2247213" cy="315928"/>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9056B6BF-5938-1247-A258-58ADEE2A3AEC}"/>
              </a:ext>
            </a:extLst>
          </p:cNvPr>
          <p:cNvCxnSpPr>
            <a:cxnSpLocks/>
          </p:cNvCxnSpPr>
          <p:nvPr/>
        </p:nvCxnSpPr>
        <p:spPr>
          <a:xfrm>
            <a:off x="1515162" y="3744927"/>
            <a:ext cx="2247213" cy="106295"/>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3F2CF0C0-3398-AF41-8574-B71F34578255}"/>
              </a:ext>
            </a:extLst>
          </p:cNvPr>
          <p:cNvCxnSpPr>
            <a:cxnSpLocks/>
          </p:cNvCxnSpPr>
          <p:nvPr/>
        </p:nvCxnSpPr>
        <p:spPr>
          <a:xfrm>
            <a:off x="1515162" y="3744927"/>
            <a:ext cx="2314866" cy="1332928"/>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E81EF9F6-FF31-2148-A4DE-E36D9EF1EE0F}"/>
              </a:ext>
            </a:extLst>
          </p:cNvPr>
          <p:cNvCxnSpPr>
            <a:cxnSpLocks/>
          </p:cNvCxnSpPr>
          <p:nvPr/>
        </p:nvCxnSpPr>
        <p:spPr>
          <a:xfrm>
            <a:off x="1515162" y="3744927"/>
            <a:ext cx="2247212" cy="1912282"/>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DE275446-EEA1-C549-992D-C6B12966826D}"/>
              </a:ext>
            </a:extLst>
          </p:cNvPr>
          <p:cNvCxnSpPr>
            <a:cxnSpLocks/>
          </p:cNvCxnSpPr>
          <p:nvPr/>
        </p:nvCxnSpPr>
        <p:spPr>
          <a:xfrm flipV="1">
            <a:off x="1494934" y="3429000"/>
            <a:ext cx="2267441" cy="1761370"/>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7104A622-0B5B-DC4F-9860-39411E57F790}"/>
              </a:ext>
            </a:extLst>
          </p:cNvPr>
          <p:cNvCxnSpPr>
            <a:cxnSpLocks/>
          </p:cNvCxnSpPr>
          <p:nvPr/>
        </p:nvCxnSpPr>
        <p:spPr>
          <a:xfrm flipV="1">
            <a:off x="1494934" y="3851222"/>
            <a:ext cx="2267441" cy="133914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BEBD2C96-0045-C84D-9C4D-DC9A77EC2041}"/>
              </a:ext>
            </a:extLst>
          </p:cNvPr>
          <p:cNvCxnSpPr>
            <a:cxnSpLocks/>
          </p:cNvCxnSpPr>
          <p:nvPr/>
        </p:nvCxnSpPr>
        <p:spPr>
          <a:xfrm>
            <a:off x="1494934" y="5190370"/>
            <a:ext cx="2267441" cy="33976"/>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8BC88CDF-1DE5-EC49-A642-6F3609D08502}"/>
              </a:ext>
            </a:extLst>
          </p:cNvPr>
          <p:cNvCxnSpPr>
            <a:cxnSpLocks/>
          </p:cNvCxnSpPr>
          <p:nvPr/>
        </p:nvCxnSpPr>
        <p:spPr>
          <a:xfrm>
            <a:off x="1494934" y="5190370"/>
            <a:ext cx="2267440" cy="466839"/>
          </a:xfrm>
          <a:prstGeom prst="line">
            <a:avLst/>
          </a:prstGeom>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A6E49033-7D71-4B45-864A-80FDD79BCEEC}"/>
              </a:ext>
            </a:extLst>
          </p:cNvPr>
          <p:cNvCxnSpPr>
            <a:cxnSpLocks/>
          </p:cNvCxnSpPr>
          <p:nvPr/>
        </p:nvCxnSpPr>
        <p:spPr>
          <a:xfrm flipV="1">
            <a:off x="1494934" y="3429000"/>
            <a:ext cx="2267441" cy="2217370"/>
          </a:xfrm>
          <a:prstGeom prst="line">
            <a:avLst/>
          </a:prstGeom>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BF2594CE-472A-BD4B-89E3-91DA4EC7ABCF}"/>
              </a:ext>
            </a:extLst>
          </p:cNvPr>
          <p:cNvCxnSpPr>
            <a:cxnSpLocks/>
          </p:cNvCxnSpPr>
          <p:nvPr/>
        </p:nvCxnSpPr>
        <p:spPr>
          <a:xfrm flipV="1">
            <a:off x="1494934" y="3851222"/>
            <a:ext cx="2267441" cy="1795148"/>
          </a:xfrm>
          <a:prstGeom prst="line">
            <a:avLst/>
          </a:prstGeom>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A18F52C9-4A29-C645-8CF7-C211317125C5}"/>
              </a:ext>
            </a:extLst>
          </p:cNvPr>
          <p:cNvCxnSpPr>
            <a:cxnSpLocks/>
          </p:cNvCxnSpPr>
          <p:nvPr/>
        </p:nvCxnSpPr>
        <p:spPr>
          <a:xfrm flipV="1">
            <a:off x="1494934" y="5224346"/>
            <a:ext cx="2267441" cy="42202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84DC0ACF-418F-084E-B075-DAFDAFC2D88B}"/>
              </a:ext>
            </a:extLst>
          </p:cNvPr>
          <p:cNvCxnSpPr>
            <a:cxnSpLocks/>
          </p:cNvCxnSpPr>
          <p:nvPr/>
        </p:nvCxnSpPr>
        <p:spPr>
          <a:xfrm>
            <a:off x="1494934" y="5646369"/>
            <a:ext cx="2267440" cy="10840"/>
          </a:xfrm>
          <a:prstGeom prst="line">
            <a:avLst/>
          </a:prstGeom>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A8394814-4BAA-8344-9489-EF341503713F}"/>
              </a:ext>
            </a:extLst>
          </p:cNvPr>
          <p:cNvCxnSpPr>
            <a:cxnSpLocks/>
          </p:cNvCxnSpPr>
          <p:nvPr/>
        </p:nvCxnSpPr>
        <p:spPr>
          <a:xfrm flipV="1">
            <a:off x="1528760" y="3429000"/>
            <a:ext cx="2233615" cy="2602520"/>
          </a:xfrm>
          <a:prstGeom prst="line">
            <a:avLst/>
          </a:prstGeom>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33F582B6-8EF1-3441-A802-287909667F39}"/>
              </a:ext>
            </a:extLst>
          </p:cNvPr>
          <p:cNvCxnSpPr>
            <a:cxnSpLocks/>
          </p:cNvCxnSpPr>
          <p:nvPr/>
        </p:nvCxnSpPr>
        <p:spPr>
          <a:xfrm flipV="1">
            <a:off x="1528760" y="3851222"/>
            <a:ext cx="2233615" cy="218029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F7F6E5C9-26EB-E343-8A11-0868692BA837}"/>
              </a:ext>
            </a:extLst>
          </p:cNvPr>
          <p:cNvCxnSpPr>
            <a:cxnSpLocks/>
          </p:cNvCxnSpPr>
          <p:nvPr/>
        </p:nvCxnSpPr>
        <p:spPr>
          <a:xfrm flipV="1">
            <a:off x="1528760" y="5224346"/>
            <a:ext cx="2233615" cy="807174"/>
          </a:xfrm>
          <a:prstGeom prst="line">
            <a:avLst/>
          </a:prstGeom>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93B52E68-A267-C746-B744-75BF5DC86BCA}"/>
              </a:ext>
            </a:extLst>
          </p:cNvPr>
          <p:cNvCxnSpPr>
            <a:cxnSpLocks/>
          </p:cNvCxnSpPr>
          <p:nvPr/>
        </p:nvCxnSpPr>
        <p:spPr>
          <a:xfrm flipV="1">
            <a:off x="1528760" y="5657209"/>
            <a:ext cx="2233614" cy="414186"/>
          </a:xfrm>
          <a:prstGeom prst="line">
            <a:avLst/>
          </a:prstGeom>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4501CBFE-87FA-CC4B-BCE2-060D3FAA7603}"/>
              </a:ext>
            </a:extLst>
          </p:cNvPr>
          <p:cNvCxnSpPr>
            <a:cxnSpLocks/>
            <a:endCxn id="19" idx="2"/>
          </p:cNvCxnSpPr>
          <p:nvPr/>
        </p:nvCxnSpPr>
        <p:spPr>
          <a:xfrm flipV="1">
            <a:off x="4208862" y="3429000"/>
            <a:ext cx="2480068" cy="788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EA6CF435-1B10-3D42-929A-F2D0DB0CB7A9}"/>
              </a:ext>
            </a:extLst>
          </p:cNvPr>
          <p:cNvCxnSpPr>
            <a:cxnSpLocks/>
            <a:endCxn id="20" idx="2"/>
          </p:cNvCxnSpPr>
          <p:nvPr/>
        </p:nvCxnSpPr>
        <p:spPr>
          <a:xfrm>
            <a:off x="4208862" y="3436884"/>
            <a:ext cx="2480068" cy="414338"/>
          </a:xfrm>
          <a:prstGeom prst="line">
            <a:avLst/>
          </a:prstGeom>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47766B44-B50F-134D-BD54-44A24C7C559E}"/>
              </a:ext>
            </a:extLst>
          </p:cNvPr>
          <p:cNvCxnSpPr>
            <a:cxnSpLocks/>
            <a:endCxn id="21" idx="2"/>
          </p:cNvCxnSpPr>
          <p:nvPr/>
        </p:nvCxnSpPr>
        <p:spPr>
          <a:xfrm>
            <a:off x="4208862" y="3436884"/>
            <a:ext cx="2480068" cy="1787462"/>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59B9A2D8-7E01-B74E-AA49-D5DE1279767F}"/>
              </a:ext>
            </a:extLst>
          </p:cNvPr>
          <p:cNvCxnSpPr>
            <a:cxnSpLocks/>
            <a:endCxn id="22" idx="2"/>
          </p:cNvCxnSpPr>
          <p:nvPr/>
        </p:nvCxnSpPr>
        <p:spPr>
          <a:xfrm>
            <a:off x="4208862" y="3436884"/>
            <a:ext cx="2480067" cy="2220325"/>
          </a:xfrm>
          <a:prstGeom prst="line">
            <a:avLst/>
          </a:prstGeom>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C3CE3D00-F631-1D4E-86BE-FCACA7AB4613}"/>
              </a:ext>
            </a:extLst>
          </p:cNvPr>
          <p:cNvCxnSpPr>
            <a:cxnSpLocks/>
            <a:endCxn id="19" idx="2"/>
          </p:cNvCxnSpPr>
          <p:nvPr/>
        </p:nvCxnSpPr>
        <p:spPr>
          <a:xfrm flipV="1">
            <a:off x="4234465" y="3429000"/>
            <a:ext cx="2454465" cy="430106"/>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3A3E71F4-288F-F64C-B0BC-DF8825E43227}"/>
              </a:ext>
            </a:extLst>
          </p:cNvPr>
          <p:cNvCxnSpPr>
            <a:cxnSpLocks/>
            <a:endCxn id="20" idx="2"/>
          </p:cNvCxnSpPr>
          <p:nvPr/>
        </p:nvCxnSpPr>
        <p:spPr>
          <a:xfrm flipV="1">
            <a:off x="4234465" y="3851222"/>
            <a:ext cx="2454465" cy="7884"/>
          </a:xfrm>
          <a:prstGeom prst="line">
            <a:avLst/>
          </a:prstGeom>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661C35C3-BEEC-8B42-9411-DC9618A17BAF}"/>
              </a:ext>
            </a:extLst>
          </p:cNvPr>
          <p:cNvCxnSpPr>
            <a:cxnSpLocks/>
            <a:endCxn id="21" idx="2"/>
          </p:cNvCxnSpPr>
          <p:nvPr/>
        </p:nvCxnSpPr>
        <p:spPr>
          <a:xfrm>
            <a:off x="4234465" y="3859106"/>
            <a:ext cx="2454465" cy="136524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9B50BA90-518B-2049-98A6-91D70E78DE9F}"/>
              </a:ext>
            </a:extLst>
          </p:cNvPr>
          <p:cNvCxnSpPr>
            <a:cxnSpLocks/>
            <a:endCxn id="22" idx="2"/>
          </p:cNvCxnSpPr>
          <p:nvPr/>
        </p:nvCxnSpPr>
        <p:spPr>
          <a:xfrm>
            <a:off x="4234465" y="3859106"/>
            <a:ext cx="2454464" cy="1798103"/>
          </a:xfrm>
          <a:prstGeom prst="line">
            <a:avLst/>
          </a:prstGeom>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D44D9554-63ED-4740-9481-D7382947D6D6}"/>
              </a:ext>
            </a:extLst>
          </p:cNvPr>
          <p:cNvCxnSpPr>
            <a:cxnSpLocks/>
            <a:endCxn id="19" idx="2"/>
          </p:cNvCxnSpPr>
          <p:nvPr/>
        </p:nvCxnSpPr>
        <p:spPr>
          <a:xfrm flipV="1">
            <a:off x="4224338" y="3429000"/>
            <a:ext cx="2464592" cy="1795346"/>
          </a:xfrm>
          <a:prstGeom prst="line">
            <a:avLst/>
          </a:prstGeom>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1D7A2C4F-A17C-DF4C-B0C6-DCB4EC7A88C2}"/>
              </a:ext>
            </a:extLst>
          </p:cNvPr>
          <p:cNvCxnSpPr>
            <a:cxnSpLocks/>
            <a:endCxn id="20" idx="2"/>
          </p:cNvCxnSpPr>
          <p:nvPr/>
        </p:nvCxnSpPr>
        <p:spPr>
          <a:xfrm flipV="1">
            <a:off x="4218391" y="3851222"/>
            <a:ext cx="2470539" cy="136539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29ED9993-E517-024B-8298-E0444B8D2048}"/>
              </a:ext>
            </a:extLst>
          </p:cNvPr>
          <p:cNvCxnSpPr>
            <a:cxnSpLocks/>
            <a:endCxn id="21" idx="2"/>
          </p:cNvCxnSpPr>
          <p:nvPr/>
        </p:nvCxnSpPr>
        <p:spPr>
          <a:xfrm>
            <a:off x="4176716" y="5216620"/>
            <a:ext cx="2512214" cy="7726"/>
          </a:xfrm>
          <a:prstGeom prst="line">
            <a:avLst/>
          </a:prstGeom>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69F3070F-24CA-BF49-A200-21A6214EA408}"/>
              </a:ext>
            </a:extLst>
          </p:cNvPr>
          <p:cNvCxnSpPr>
            <a:cxnSpLocks/>
            <a:endCxn id="22" idx="2"/>
          </p:cNvCxnSpPr>
          <p:nvPr/>
        </p:nvCxnSpPr>
        <p:spPr>
          <a:xfrm>
            <a:off x="4224338" y="5224346"/>
            <a:ext cx="2464591" cy="432863"/>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54100ECB-3D44-A042-802D-40CC26F25D02}"/>
              </a:ext>
            </a:extLst>
          </p:cNvPr>
          <p:cNvCxnSpPr>
            <a:cxnSpLocks/>
            <a:endCxn id="19" idx="2"/>
          </p:cNvCxnSpPr>
          <p:nvPr/>
        </p:nvCxnSpPr>
        <p:spPr>
          <a:xfrm flipV="1">
            <a:off x="4234465" y="3429000"/>
            <a:ext cx="2454465" cy="222821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54AA8D85-4F83-1441-AE04-87C9C80F0325}"/>
              </a:ext>
            </a:extLst>
          </p:cNvPr>
          <p:cNvCxnSpPr>
            <a:cxnSpLocks/>
            <a:endCxn id="20" idx="2"/>
          </p:cNvCxnSpPr>
          <p:nvPr/>
        </p:nvCxnSpPr>
        <p:spPr>
          <a:xfrm flipV="1">
            <a:off x="4234465" y="3851222"/>
            <a:ext cx="2454465" cy="1805988"/>
          </a:xfrm>
          <a:prstGeom prst="line">
            <a:avLst/>
          </a:prstGeom>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CD0FD916-FA60-3049-B590-6E0A362D5047}"/>
              </a:ext>
            </a:extLst>
          </p:cNvPr>
          <p:cNvCxnSpPr>
            <a:cxnSpLocks/>
            <a:endCxn id="21" idx="2"/>
          </p:cNvCxnSpPr>
          <p:nvPr/>
        </p:nvCxnSpPr>
        <p:spPr>
          <a:xfrm flipV="1">
            <a:off x="4234465" y="5224346"/>
            <a:ext cx="2454465" cy="432864"/>
          </a:xfrm>
          <a:prstGeom prst="line">
            <a:avLst/>
          </a:prstGeom>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389A68B3-D6BB-A94D-9EB1-1E2C145CC8A5}"/>
              </a:ext>
            </a:extLst>
          </p:cNvPr>
          <p:cNvCxnSpPr>
            <a:cxnSpLocks/>
            <a:endCxn id="22" idx="2"/>
          </p:cNvCxnSpPr>
          <p:nvPr/>
        </p:nvCxnSpPr>
        <p:spPr>
          <a:xfrm>
            <a:off x="4234465" y="5657209"/>
            <a:ext cx="245446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049C1339-5D33-CC46-A01C-FEBC8ADE4087}"/>
              </a:ext>
            </a:extLst>
          </p:cNvPr>
          <p:cNvCxnSpPr>
            <a:cxnSpLocks/>
            <a:endCxn id="29" idx="2"/>
          </p:cNvCxnSpPr>
          <p:nvPr/>
        </p:nvCxnSpPr>
        <p:spPr>
          <a:xfrm>
            <a:off x="7150892" y="3432447"/>
            <a:ext cx="1981197" cy="211606"/>
          </a:xfrm>
          <a:prstGeom prst="line">
            <a:avLst/>
          </a:prstGeom>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97694DF7-CB7D-6F4E-B940-837C59555A05}"/>
              </a:ext>
            </a:extLst>
          </p:cNvPr>
          <p:cNvCxnSpPr>
            <a:cxnSpLocks/>
            <a:endCxn id="30" idx="2"/>
          </p:cNvCxnSpPr>
          <p:nvPr/>
        </p:nvCxnSpPr>
        <p:spPr>
          <a:xfrm>
            <a:off x="7150892" y="3432447"/>
            <a:ext cx="1981196" cy="625944"/>
          </a:xfrm>
          <a:prstGeom prst="line">
            <a:avLst/>
          </a:prstGeom>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1866B615-DA99-1C4F-B2ED-17724A034AD6}"/>
              </a:ext>
            </a:extLst>
          </p:cNvPr>
          <p:cNvCxnSpPr>
            <a:cxnSpLocks/>
            <a:endCxn id="31" idx="2"/>
          </p:cNvCxnSpPr>
          <p:nvPr/>
        </p:nvCxnSpPr>
        <p:spPr>
          <a:xfrm>
            <a:off x="7150892" y="3432447"/>
            <a:ext cx="1990711" cy="1076742"/>
          </a:xfrm>
          <a:prstGeom prst="line">
            <a:avLst/>
          </a:prstGeom>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1436E09A-FFBD-564B-8DA2-0CB02E7BCC5A}"/>
              </a:ext>
            </a:extLst>
          </p:cNvPr>
          <p:cNvCxnSpPr>
            <a:cxnSpLocks/>
            <a:endCxn id="32" idx="2"/>
          </p:cNvCxnSpPr>
          <p:nvPr/>
        </p:nvCxnSpPr>
        <p:spPr>
          <a:xfrm>
            <a:off x="7150892" y="3432447"/>
            <a:ext cx="1990711" cy="149108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AB34593A-1215-314A-87D1-8E50EEC667E6}"/>
              </a:ext>
            </a:extLst>
          </p:cNvPr>
          <p:cNvCxnSpPr>
            <a:cxnSpLocks/>
            <a:stCxn id="19" idx="6"/>
            <a:endCxn id="33" idx="2"/>
          </p:cNvCxnSpPr>
          <p:nvPr/>
        </p:nvCxnSpPr>
        <p:spPr>
          <a:xfrm>
            <a:off x="7150893" y="3429000"/>
            <a:ext cx="2002628" cy="1901066"/>
          </a:xfrm>
          <a:prstGeom prst="line">
            <a:avLst/>
          </a:prstGeom>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2FE286B8-39D5-664E-A3D1-EC55248982EE}"/>
              </a:ext>
            </a:extLst>
          </p:cNvPr>
          <p:cNvCxnSpPr>
            <a:cxnSpLocks/>
            <a:endCxn id="29" idx="2"/>
          </p:cNvCxnSpPr>
          <p:nvPr/>
        </p:nvCxnSpPr>
        <p:spPr>
          <a:xfrm flipV="1">
            <a:off x="7134227" y="3644053"/>
            <a:ext cx="1997862" cy="199286"/>
          </a:xfrm>
          <a:prstGeom prst="line">
            <a:avLst/>
          </a:prstGeom>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8B136AFB-327D-914B-8E5B-BE5B4CF60914}"/>
              </a:ext>
            </a:extLst>
          </p:cNvPr>
          <p:cNvCxnSpPr>
            <a:cxnSpLocks/>
            <a:endCxn id="30" idx="2"/>
          </p:cNvCxnSpPr>
          <p:nvPr/>
        </p:nvCxnSpPr>
        <p:spPr>
          <a:xfrm>
            <a:off x="7134227" y="3843338"/>
            <a:ext cx="1997861" cy="215053"/>
          </a:xfrm>
          <a:prstGeom prst="line">
            <a:avLst/>
          </a:prstGeom>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6728A62E-558E-8041-BA3F-86B530F92623}"/>
              </a:ext>
            </a:extLst>
          </p:cNvPr>
          <p:cNvCxnSpPr>
            <a:cxnSpLocks/>
            <a:endCxn id="31" idx="2"/>
          </p:cNvCxnSpPr>
          <p:nvPr/>
        </p:nvCxnSpPr>
        <p:spPr>
          <a:xfrm>
            <a:off x="7134227" y="3843338"/>
            <a:ext cx="2007376" cy="665851"/>
          </a:xfrm>
          <a:prstGeom prst="line">
            <a:avLst/>
          </a:prstGeom>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B00F6282-95A9-CC4D-AC91-2BAF92E79217}"/>
              </a:ext>
            </a:extLst>
          </p:cNvPr>
          <p:cNvCxnSpPr>
            <a:cxnSpLocks/>
            <a:endCxn id="32" idx="2"/>
          </p:cNvCxnSpPr>
          <p:nvPr/>
        </p:nvCxnSpPr>
        <p:spPr>
          <a:xfrm>
            <a:off x="7134227" y="3843338"/>
            <a:ext cx="2007376" cy="1080189"/>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F0F972C9-F38A-2146-822F-F6BDFD45AC24}"/>
              </a:ext>
            </a:extLst>
          </p:cNvPr>
          <p:cNvCxnSpPr>
            <a:cxnSpLocks/>
            <a:endCxn id="33" idx="2"/>
          </p:cNvCxnSpPr>
          <p:nvPr/>
        </p:nvCxnSpPr>
        <p:spPr>
          <a:xfrm>
            <a:off x="7134228" y="3839891"/>
            <a:ext cx="2019293" cy="149017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69CAE411-560A-C642-85F1-819A127C5D26}"/>
              </a:ext>
            </a:extLst>
          </p:cNvPr>
          <p:cNvCxnSpPr>
            <a:cxnSpLocks/>
            <a:endCxn id="29" idx="2"/>
          </p:cNvCxnSpPr>
          <p:nvPr/>
        </p:nvCxnSpPr>
        <p:spPr>
          <a:xfrm flipV="1">
            <a:off x="7147313" y="3644053"/>
            <a:ext cx="1984776" cy="158374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CDD59DC9-FF05-8B41-AC7B-DF3856D2BC06}"/>
              </a:ext>
            </a:extLst>
          </p:cNvPr>
          <p:cNvCxnSpPr>
            <a:cxnSpLocks/>
            <a:endCxn id="30" idx="2"/>
          </p:cNvCxnSpPr>
          <p:nvPr/>
        </p:nvCxnSpPr>
        <p:spPr>
          <a:xfrm flipV="1">
            <a:off x="7147313" y="4058391"/>
            <a:ext cx="1984775" cy="1169402"/>
          </a:xfrm>
          <a:prstGeom prst="line">
            <a:avLst/>
          </a:prstGeom>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10344CA5-8C15-514E-85DB-E99BF2D19601}"/>
              </a:ext>
            </a:extLst>
          </p:cNvPr>
          <p:cNvCxnSpPr>
            <a:cxnSpLocks/>
            <a:endCxn id="31" idx="2"/>
          </p:cNvCxnSpPr>
          <p:nvPr/>
        </p:nvCxnSpPr>
        <p:spPr>
          <a:xfrm flipV="1">
            <a:off x="7147313" y="4509189"/>
            <a:ext cx="1994290" cy="718604"/>
          </a:xfrm>
          <a:prstGeom prst="line">
            <a:avLst/>
          </a:prstGeom>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C16A3927-F409-074E-A846-C7CFF8108E5D}"/>
              </a:ext>
            </a:extLst>
          </p:cNvPr>
          <p:cNvCxnSpPr>
            <a:cxnSpLocks/>
            <a:endCxn id="32" idx="2"/>
          </p:cNvCxnSpPr>
          <p:nvPr/>
        </p:nvCxnSpPr>
        <p:spPr>
          <a:xfrm flipV="1">
            <a:off x="7147313" y="4923527"/>
            <a:ext cx="1994290" cy="30426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DFB7F826-AEB4-3B45-9ACE-BF0DC642AC77}"/>
              </a:ext>
            </a:extLst>
          </p:cNvPr>
          <p:cNvCxnSpPr>
            <a:cxnSpLocks/>
            <a:endCxn id="33" idx="2"/>
          </p:cNvCxnSpPr>
          <p:nvPr/>
        </p:nvCxnSpPr>
        <p:spPr>
          <a:xfrm>
            <a:off x="7147314" y="5224346"/>
            <a:ext cx="2006207" cy="10572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0B903532-EA66-CD47-BF97-0E06A933878B}"/>
              </a:ext>
            </a:extLst>
          </p:cNvPr>
          <p:cNvCxnSpPr>
            <a:cxnSpLocks/>
            <a:endCxn id="29" idx="2"/>
          </p:cNvCxnSpPr>
          <p:nvPr/>
        </p:nvCxnSpPr>
        <p:spPr>
          <a:xfrm flipV="1">
            <a:off x="7129459" y="3644053"/>
            <a:ext cx="2002630" cy="1982478"/>
          </a:xfrm>
          <a:prstGeom prst="line">
            <a:avLst/>
          </a:prstGeom>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A7526632-F20F-F448-8089-708A04C05A20}"/>
              </a:ext>
            </a:extLst>
          </p:cNvPr>
          <p:cNvCxnSpPr>
            <a:cxnSpLocks/>
            <a:endCxn id="30" idx="2"/>
          </p:cNvCxnSpPr>
          <p:nvPr/>
        </p:nvCxnSpPr>
        <p:spPr>
          <a:xfrm flipV="1">
            <a:off x="7129459" y="4058391"/>
            <a:ext cx="2002629" cy="156814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63F96464-8248-1C47-83B9-6F78C1AA92CC}"/>
              </a:ext>
            </a:extLst>
          </p:cNvPr>
          <p:cNvCxnSpPr>
            <a:cxnSpLocks/>
            <a:endCxn id="31" idx="2"/>
          </p:cNvCxnSpPr>
          <p:nvPr/>
        </p:nvCxnSpPr>
        <p:spPr>
          <a:xfrm flipV="1">
            <a:off x="7129459" y="4509189"/>
            <a:ext cx="2012144" cy="1117342"/>
          </a:xfrm>
          <a:prstGeom prst="line">
            <a:avLst/>
          </a:prstGeom>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A9054466-2CBB-8740-96AA-24286739B2AA}"/>
              </a:ext>
            </a:extLst>
          </p:cNvPr>
          <p:cNvCxnSpPr>
            <a:cxnSpLocks/>
            <a:endCxn id="32" idx="2"/>
          </p:cNvCxnSpPr>
          <p:nvPr/>
        </p:nvCxnSpPr>
        <p:spPr>
          <a:xfrm flipV="1">
            <a:off x="7129459" y="4923527"/>
            <a:ext cx="2012144" cy="703004"/>
          </a:xfrm>
          <a:prstGeom prst="line">
            <a:avLst/>
          </a:prstGeom>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6E45355D-0B96-3640-99EF-4E22AFF2E3A4}"/>
              </a:ext>
            </a:extLst>
          </p:cNvPr>
          <p:cNvCxnSpPr>
            <a:cxnSpLocks/>
            <a:endCxn id="33" idx="2"/>
          </p:cNvCxnSpPr>
          <p:nvPr/>
        </p:nvCxnSpPr>
        <p:spPr>
          <a:xfrm flipV="1">
            <a:off x="7129460" y="5330066"/>
            <a:ext cx="2024061" cy="293018"/>
          </a:xfrm>
          <a:prstGeom prst="line">
            <a:avLst/>
          </a:prstGeom>
        </p:spPr>
        <p:style>
          <a:lnRef idx="1">
            <a:schemeClr val="accent1"/>
          </a:lnRef>
          <a:fillRef idx="0">
            <a:schemeClr val="accent1"/>
          </a:fillRef>
          <a:effectRef idx="0">
            <a:schemeClr val="accent1"/>
          </a:effectRef>
          <a:fontRef idx="minor">
            <a:schemeClr val="tx1"/>
          </a:fontRef>
        </p:style>
      </p:cxnSp>
      <p:sp>
        <p:nvSpPr>
          <p:cNvPr id="94" name="TextBox 93">
            <a:extLst>
              <a:ext uri="{FF2B5EF4-FFF2-40B4-BE49-F238E27FC236}">
                <a16:creationId xmlns:a16="http://schemas.microsoft.com/office/drawing/2014/main" id="{F30FB385-F0D3-D346-9993-9A8217C0206D}"/>
              </a:ext>
            </a:extLst>
          </p:cNvPr>
          <p:cNvSpPr txBox="1"/>
          <p:nvPr/>
        </p:nvSpPr>
        <p:spPr>
          <a:xfrm>
            <a:off x="484394" y="2552541"/>
            <a:ext cx="575992" cy="3970318"/>
          </a:xfrm>
          <a:prstGeom prst="rect">
            <a:avLst/>
          </a:prstGeom>
          <a:noFill/>
        </p:spPr>
        <p:txBody>
          <a:bodyPr wrap="none" rtlCol="0">
            <a:spAutoFit/>
          </a:bodyPr>
          <a:lstStyle/>
          <a:p>
            <a:r>
              <a:rPr lang="en-US" sz="1400" dirty="0"/>
              <a:t>[</a:t>
            </a:r>
          </a:p>
          <a:p>
            <a:r>
              <a:rPr lang="en-US" sz="1400" dirty="0"/>
              <a:t>0.87,</a:t>
            </a:r>
          </a:p>
          <a:p>
            <a:endParaRPr lang="en-US" sz="1400" dirty="0"/>
          </a:p>
          <a:p>
            <a:r>
              <a:rPr lang="en-US" sz="1400" dirty="0"/>
              <a:t>0.23,</a:t>
            </a:r>
          </a:p>
          <a:p>
            <a:endParaRPr lang="en-US" sz="1400" dirty="0"/>
          </a:p>
          <a:p>
            <a:r>
              <a:rPr lang="en-US" sz="1400" dirty="0"/>
              <a:t>0.01,</a:t>
            </a:r>
          </a:p>
          <a:p>
            <a:endParaRPr lang="en-US" sz="1400" dirty="0"/>
          </a:p>
          <a:p>
            <a:endParaRPr lang="en-US" sz="1400" dirty="0"/>
          </a:p>
          <a:p>
            <a:endParaRPr lang="en-US" sz="1400" dirty="0"/>
          </a:p>
          <a:p>
            <a:endParaRPr lang="en-US" sz="1400" dirty="0"/>
          </a:p>
          <a:p>
            <a:endParaRPr lang="en-US" sz="1400" dirty="0"/>
          </a:p>
          <a:p>
            <a:endParaRPr lang="en-US" sz="1400" dirty="0"/>
          </a:p>
          <a:p>
            <a:r>
              <a:rPr lang="en-US" sz="1400" dirty="0"/>
              <a:t>0.34</a:t>
            </a:r>
          </a:p>
          <a:p>
            <a:endParaRPr lang="en-US" sz="1400" dirty="0"/>
          </a:p>
          <a:p>
            <a:r>
              <a:rPr lang="en-US" sz="1400" dirty="0"/>
              <a:t>0.11</a:t>
            </a:r>
          </a:p>
          <a:p>
            <a:endParaRPr lang="en-US" sz="1400" dirty="0"/>
          </a:p>
          <a:p>
            <a:r>
              <a:rPr lang="en-US" sz="1400" dirty="0"/>
              <a:t>0.53</a:t>
            </a:r>
          </a:p>
          <a:p>
            <a:r>
              <a:rPr lang="en-US" sz="1400" dirty="0"/>
              <a:t>]</a:t>
            </a:r>
          </a:p>
        </p:txBody>
      </p:sp>
      <p:grpSp>
        <p:nvGrpSpPr>
          <p:cNvPr id="95" name="Group 94">
            <a:extLst>
              <a:ext uri="{FF2B5EF4-FFF2-40B4-BE49-F238E27FC236}">
                <a16:creationId xmlns:a16="http://schemas.microsoft.com/office/drawing/2014/main" id="{106B14C0-5D78-7345-B15E-425418CF215F}"/>
              </a:ext>
            </a:extLst>
          </p:cNvPr>
          <p:cNvGrpSpPr/>
          <p:nvPr/>
        </p:nvGrpSpPr>
        <p:grpSpPr>
          <a:xfrm>
            <a:off x="3762374" y="3221831"/>
            <a:ext cx="461964" cy="2642547"/>
            <a:chOff x="3762374" y="3221831"/>
            <a:chExt cx="461964" cy="2642547"/>
          </a:xfrm>
        </p:grpSpPr>
        <p:sp>
          <p:nvSpPr>
            <p:cNvPr id="96" name="Oval 95">
              <a:extLst>
                <a:ext uri="{FF2B5EF4-FFF2-40B4-BE49-F238E27FC236}">
                  <a16:creationId xmlns:a16="http://schemas.microsoft.com/office/drawing/2014/main" id="{ED66E7FF-3967-9D49-BB06-DFCAD2557C37}"/>
                </a:ext>
              </a:extLst>
            </p:cNvPr>
            <p:cNvSpPr/>
            <p:nvPr/>
          </p:nvSpPr>
          <p:spPr>
            <a:xfrm>
              <a:off x="3762375" y="3221831"/>
              <a:ext cx="461963" cy="414338"/>
            </a:xfrm>
            <a:prstGeom prst="ellipse">
              <a:avLst/>
            </a:prstGeom>
            <a:solidFill>
              <a:schemeClr val="tx1">
                <a:alpha val="45000"/>
              </a:schemeClr>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Oval 96">
              <a:extLst>
                <a:ext uri="{FF2B5EF4-FFF2-40B4-BE49-F238E27FC236}">
                  <a16:creationId xmlns:a16="http://schemas.microsoft.com/office/drawing/2014/main" id="{1B0D0650-1407-5044-898B-48B28CFABF6C}"/>
                </a:ext>
              </a:extLst>
            </p:cNvPr>
            <p:cNvSpPr/>
            <p:nvPr/>
          </p:nvSpPr>
          <p:spPr>
            <a:xfrm>
              <a:off x="3762375" y="3644053"/>
              <a:ext cx="461963" cy="414338"/>
            </a:xfrm>
            <a:prstGeom prst="ellipse">
              <a:avLst/>
            </a:prstGeom>
            <a:solidFill>
              <a:schemeClr val="tx1">
                <a:alpha val="51000"/>
              </a:schemeClr>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a:extLst>
                <a:ext uri="{FF2B5EF4-FFF2-40B4-BE49-F238E27FC236}">
                  <a16:creationId xmlns:a16="http://schemas.microsoft.com/office/drawing/2014/main" id="{F13367DB-6205-454D-8733-5FAE07C006B9}"/>
                </a:ext>
              </a:extLst>
            </p:cNvPr>
            <p:cNvSpPr/>
            <p:nvPr/>
          </p:nvSpPr>
          <p:spPr>
            <a:xfrm>
              <a:off x="3762375" y="5017177"/>
              <a:ext cx="461963" cy="414338"/>
            </a:xfrm>
            <a:prstGeom prst="ellipse">
              <a:avLst/>
            </a:prstGeom>
            <a:solidFill>
              <a:schemeClr val="tx1">
                <a:alpha val="32000"/>
              </a:schemeClr>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Oval 98">
              <a:extLst>
                <a:ext uri="{FF2B5EF4-FFF2-40B4-BE49-F238E27FC236}">
                  <a16:creationId xmlns:a16="http://schemas.microsoft.com/office/drawing/2014/main" id="{C319AE43-74DE-2D4C-AA90-3E5EB39E7257}"/>
                </a:ext>
              </a:extLst>
            </p:cNvPr>
            <p:cNvSpPr/>
            <p:nvPr/>
          </p:nvSpPr>
          <p:spPr>
            <a:xfrm>
              <a:off x="3762374" y="5450040"/>
              <a:ext cx="461963" cy="414338"/>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TextBox 99">
              <a:extLst>
                <a:ext uri="{FF2B5EF4-FFF2-40B4-BE49-F238E27FC236}">
                  <a16:creationId xmlns:a16="http://schemas.microsoft.com/office/drawing/2014/main" id="{87B076F8-7C6F-E346-BFB7-3A00F3187AE2}"/>
                </a:ext>
              </a:extLst>
            </p:cNvPr>
            <p:cNvSpPr txBox="1"/>
            <p:nvPr/>
          </p:nvSpPr>
          <p:spPr>
            <a:xfrm>
              <a:off x="3871910" y="4034283"/>
              <a:ext cx="185737" cy="923330"/>
            </a:xfrm>
            <a:prstGeom prst="rect">
              <a:avLst/>
            </a:prstGeom>
            <a:noFill/>
          </p:spPr>
          <p:txBody>
            <a:bodyPr wrap="square" rtlCol="0">
              <a:spAutoFit/>
            </a:bodyPr>
            <a:lstStyle/>
            <a:p>
              <a:r>
                <a:rPr lang="en-US" dirty="0"/>
                <a:t>.</a:t>
              </a:r>
            </a:p>
            <a:p>
              <a:r>
                <a:rPr lang="en-US" dirty="0"/>
                <a:t>.</a:t>
              </a:r>
            </a:p>
            <a:p>
              <a:r>
                <a:rPr lang="en-US" dirty="0"/>
                <a:t>.</a:t>
              </a:r>
            </a:p>
          </p:txBody>
        </p:sp>
      </p:grpSp>
      <p:grpSp>
        <p:nvGrpSpPr>
          <p:cNvPr id="101" name="Group 100">
            <a:extLst>
              <a:ext uri="{FF2B5EF4-FFF2-40B4-BE49-F238E27FC236}">
                <a16:creationId xmlns:a16="http://schemas.microsoft.com/office/drawing/2014/main" id="{B9360C5B-9B98-F346-9BCE-1F25BAE4F215}"/>
              </a:ext>
            </a:extLst>
          </p:cNvPr>
          <p:cNvGrpSpPr/>
          <p:nvPr/>
        </p:nvGrpSpPr>
        <p:grpSpPr>
          <a:xfrm>
            <a:off x="1066797" y="2714625"/>
            <a:ext cx="461966" cy="3563939"/>
            <a:chOff x="1066797" y="2714625"/>
            <a:chExt cx="461966" cy="3563939"/>
          </a:xfrm>
        </p:grpSpPr>
        <p:sp>
          <p:nvSpPr>
            <p:cNvPr id="106" name="Oval 105">
              <a:extLst>
                <a:ext uri="{FF2B5EF4-FFF2-40B4-BE49-F238E27FC236}">
                  <a16:creationId xmlns:a16="http://schemas.microsoft.com/office/drawing/2014/main" id="{C7B13C1B-ECC5-EE41-995D-CDF5BAD582B7}"/>
                </a:ext>
              </a:extLst>
            </p:cNvPr>
            <p:cNvSpPr/>
            <p:nvPr/>
          </p:nvSpPr>
          <p:spPr>
            <a:xfrm>
              <a:off x="1066800" y="2714625"/>
              <a:ext cx="461963" cy="414338"/>
            </a:xfrm>
            <a:prstGeom prst="ellipse">
              <a:avLst/>
            </a:prstGeom>
            <a:solidFill>
              <a:schemeClr val="tx1">
                <a:alpha val="39000"/>
              </a:schemeClr>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E8F0FA4B-AE92-6D41-9F6C-55CF5155BDAA}"/>
                </a:ext>
              </a:extLst>
            </p:cNvPr>
            <p:cNvSpPr/>
            <p:nvPr/>
          </p:nvSpPr>
          <p:spPr>
            <a:xfrm>
              <a:off x="1066799" y="3149653"/>
              <a:ext cx="461963" cy="414338"/>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a:extLst>
                <a:ext uri="{FF2B5EF4-FFF2-40B4-BE49-F238E27FC236}">
                  <a16:creationId xmlns:a16="http://schemas.microsoft.com/office/drawing/2014/main" id="{AD4CBCEF-4E59-8647-867E-036216F218AD}"/>
                </a:ext>
              </a:extLst>
            </p:cNvPr>
            <p:cNvSpPr/>
            <p:nvPr/>
          </p:nvSpPr>
          <p:spPr>
            <a:xfrm>
              <a:off x="1066799" y="3563991"/>
              <a:ext cx="461963" cy="414338"/>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a:extLst>
                <a:ext uri="{FF2B5EF4-FFF2-40B4-BE49-F238E27FC236}">
                  <a16:creationId xmlns:a16="http://schemas.microsoft.com/office/drawing/2014/main" id="{FD2EA08B-4F98-2045-9C49-083FA27891DE}"/>
                </a:ext>
              </a:extLst>
            </p:cNvPr>
            <p:cNvSpPr/>
            <p:nvPr/>
          </p:nvSpPr>
          <p:spPr>
            <a:xfrm>
              <a:off x="1066798" y="5024862"/>
              <a:ext cx="461963" cy="414338"/>
            </a:xfrm>
            <a:prstGeom prst="ellipse">
              <a:avLst/>
            </a:prstGeom>
            <a:solidFill>
              <a:schemeClr val="tx1">
                <a:alpha val="40000"/>
              </a:schemeClr>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a:extLst>
                <a:ext uri="{FF2B5EF4-FFF2-40B4-BE49-F238E27FC236}">
                  <a16:creationId xmlns:a16="http://schemas.microsoft.com/office/drawing/2014/main" id="{65F102DE-C02A-3D4B-9065-79FDBB86E10D}"/>
                </a:ext>
              </a:extLst>
            </p:cNvPr>
            <p:cNvSpPr/>
            <p:nvPr/>
          </p:nvSpPr>
          <p:spPr>
            <a:xfrm>
              <a:off x="1066798" y="5439200"/>
              <a:ext cx="461963" cy="414338"/>
            </a:xfrm>
            <a:prstGeom prst="ellipse">
              <a:avLst/>
            </a:prstGeom>
            <a:solidFill>
              <a:schemeClr val="tx1">
                <a:alpha val="63000"/>
              </a:schemeClr>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Oval 114">
              <a:extLst>
                <a:ext uri="{FF2B5EF4-FFF2-40B4-BE49-F238E27FC236}">
                  <a16:creationId xmlns:a16="http://schemas.microsoft.com/office/drawing/2014/main" id="{6B3C9A84-6AA2-074C-8849-D58540487E8E}"/>
                </a:ext>
              </a:extLst>
            </p:cNvPr>
            <p:cNvSpPr/>
            <p:nvPr/>
          </p:nvSpPr>
          <p:spPr>
            <a:xfrm>
              <a:off x="1066797" y="5864226"/>
              <a:ext cx="461963" cy="414338"/>
            </a:xfrm>
            <a:prstGeom prst="ellipse">
              <a:avLst/>
            </a:prstGeom>
            <a:solidFill>
              <a:schemeClr val="tx1">
                <a:alpha val="41000"/>
              </a:schemeClr>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TextBox 115">
              <a:extLst>
                <a:ext uri="{FF2B5EF4-FFF2-40B4-BE49-F238E27FC236}">
                  <a16:creationId xmlns:a16="http://schemas.microsoft.com/office/drawing/2014/main" id="{31BF1443-BA35-6D4F-A1E1-5A58574F774C}"/>
                </a:ext>
              </a:extLst>
            </p:cNvPr>
            <p:cNvSpPr txBox="1"/>
            <p:nvPr/>
          </p:nvSpPr>
          <p:spPr>
            <a:xfrm>
              <a:off x="1204909" y="3989017"/>
              <a:ext cx="185737" cy="923330"/>
            </a:xfrm>
            <a:prstGeom prst="rect">
              <a:avLst/>
            </a:prstGeom>
            <a:noFill/>
          </p:spPr>
          <p:txBody>
            <a:bodyPr wrap="square" rtlCol="0">
              <a:spAutoFit/>
            </a:bodyPr>
            <a:lstStyle/>
            <a:p>
              <a:r>
                <a:rPr lang="en-US" dirty="0"/>
                <a:t>.</a:t>
              </a:r>
            </a:p>
            <a:p>
              <a:r>
                <a:rPr lang="en-US" dirty="0"/>
                <a:t>.</a:t>
              </a:r>
            </a:p>
            <a:p>
              <a:r>
                <a:rPr lang="en-US" dirty="0"/>
                <a:t>.</a:t>
              </a:r>
            </a:p>
          </p:txBody>
        </p:sp>
      </p:grpSp>
      <p:sp>
        <p:nvSpPr>
          <p:cNvPr id="4" name="TextBox 3">
            <a:extLst>
              <a:ext uri="{FF2B5EF4-FFF2-40B4-BE49-F238E27FC236}">
                <a16:creationId xmlns:a16="http://schemas.microsoft.com/office/drawing/2014/main" id="{A3840541-682B-9A4F-A853-0F3F79BFC0B5}"/>
              </a:ext>
            </a:extLst>
          </p:cNvPr>
          <p:cNvSpPr txBox="1"/>
          <p:nvPr/>
        </p:nvSpPr>
        <p:spPr>
          <a:xfrm>
            <a:off x="7171963" y="2563376"/>
            <a:ext cx="2701986" cy="369332"/>
          </a:xfrm>
          <a:prstGeom prst="rect">
            <a:avLst/>
          </a:prstGeom>
          <a:noFill/>
        </p:spPr>
        <p:txBody>
          <a:bodyPr wrap="square" rtlCol="0">
            <a:spAutoFit/>
          </a:bodyPr>
          <a:lstStyle/>
          <a:p>
            <a:r>
              <a:rPr lang="en-US" dirty="0">
                <a:latin typeface="Helvetica" pitchFamily="2" charset="0"/>
              </a:rPr>
              <a:t>What is this a picture of?</a:t>
            </a:r>
          </a:p>
        </p:txBody>
      </p:sp>
      <p:pic>
        <p:nvPicPr>
          <p:cNvPr id="5" name="Picture 4">
            <a:extLst>
              <a:ext uri="{FF2B5EF4-FFF2-40B4-BE49-F238E27FC236}">
                <a16:creationId xmlns:a16="http://schemas.microsoft.com/office/drawing/2014/main" id="{4DEEBD34-EBEF-3E4C-A32F-3363B57FCA3D}"/>
              </a:ext>
            </a:extLst>
          </p:cNvPr>
          <p:cNvPicPr>
            <a:picLocks noChangeAspect="1"/>
          </p:cNvPicPr>
          <p:nvPr/>
        </p:nvPicPr>
        <p:blipFill>
          <a:blip r:embed="rId2"/>
          <a:stretch>
            <a:fillRect/>
          </a:stretch>
        </p:blipFill>
        <p:spPr>
          <a:xfrm>
            <a:off x="9867538" y="2317113"/>
            <a:ext cx="1359042" cy="906028"/>
          </a:xfrm>
          <a:prstGeom prst="rect">
            <a:avLst/>
          </a:prstGeom>
        </p:spPr>
      </p:pic>
      <p:sp>
        <p:nvSpPr>
          <p:cNvPr id="6" name="TextBox 5">
            <a:extLst>
              <a:ext uri="{FF2B5EF4-FFF2-40B4-BE49-F238E27FC236}">
                <a16:creationId xmlns:a16="http://schemas.microsoft.com/office/drawing/2014/main" id="{A7E621AE-4141-D846-A3A3-E0C3BDFC1638}"/>
              </a:ext>
            </a:extLst>
          </p:cNvPr>
          <p:cNvSpPr txBox="1"/>
          <p:nvPr/>
        </p:nvSpPr>
        <p:spPr>
          <a:xfrm>
            <a:off x="9650476" y="4683825"/>
            <a:ext cx="1402463" cy="369332"/>
          </a:xfrm>
          <a:prstGeom prst="rect">
            <a:avLst/>
          </a:prstGeom>
          <a:noFill/>
        </p:spPr>
        <p:txBody>
          <a:bodyPr wrap="square" rtlCol="0">
            <a:spAutoFit/>
          </a:bodyPr>
          <a:lstStyle/>
          <a:p>
            <a:r>
              <a:rPr lang="en-US" dirty="0">
                <a:latin typeface="Helvetica" pitchFamily="2" charset="0"/>
              </a:rPr>
              <a:t>Chihuahua</a:t>
            </a:r>
          </a:p>
        </p:txBody>
      </p:sp>
      <p:sp>
        <p:nvSpPr>
          <p:cNvPr id="117" name="TextBox 116">
            <a:extLst>
              <a:ext uri="{FF2B5EF4-FFF2-40B4-BE49-F238E27FC236}">
                <a16:creationId xmlns:a16="http://schemas.microsoft.com/office/drawing/2014/main" id="{E742EDF5-1945-C644-BF99-F6D9BB3BDCE6}"/>
              </a:ext>
            </a:extLst>
          </p:cNvPr>
          <p:cNvSpPr txBox="1"/>
          <p:nvPr/>
        </p:nvSpPr>
        <p:spPr>
          <a:xfrm>
            <a:off x="9690537" y="5137404"/>
            <a:ext cx="1896623" cy="369332"/>
          </a:xfrm>
          <a:prstGeom prst="rect">
            <a:avLst/>
          </a:prstGeom>
          <a:noFill/>
        </p:spPr>
        <p:txBody>
          <a:bodyPr wrap="square" rtlCol="0">
            <a:spAutoFit/>
          </a:bodyPr>
          <a:lstStyle/>
          <a:p>
            <a:r>
              <a:rPr lang="en-US" dirty="0">
                <a:latin typeface="Helvetica" pitchFamily="2" charset="0"/>
              </a:rPr>
              <a:t>Blueberry muffin</a:t>
            </a:r>
          </a:p>
        </p:txBody>
      </p:sp>
      <p:sp>
        <p:nvSpPr>
          <p:cNvPr id="118" name="TextBox 117">
            <a:extLst>
              <a:ext uri="{FF2B5EF4-FFF2-40B4-BE49-F238E27FC236}">
                <a16:creationId xmlns:a16="http://schemas.microsoft.com/office/drawing/2014/main" id="{7174CC64-AA6D-4B41-AC25-70C1FB492490}"/>
              </a:ext>
            </a:extLst>
          </p:cNvPr>
          <p:cNvSpPr txBox="1"/>
          <p:nvPr/>
        </p:nvSpPr>
        <p:spPr>
          <a:xfrm>
            <a:off x="9690537" y="3422339"/>
            <a:ext cx="1807083" cy="369332"/>
          </a:xfrm>
          <a:prstGeom prst="rect">
            <a:avLst/>
          </a:prstGeom>
          <a:noFill/>
        </p:spPr>
        <p:txBody>
          <a:bodyPr wrap="square" rtlCol="0">
            <a:spAutoFit/>
          </a:bodyPr>
          <a:lstStyle/>
          <a:p>
            <a:r>
              <a:rPr lang="en-US" dirty="0">
                <a:latin typeface="Helvetica" pitchFamily="2" charset="0"/>
              </a:rPr>
              <a:t>Stuffed animal</a:t>
            </a:r>
          </a:p>
        </p:txBody>
      </p:sp>
      <p:sp>
        <p:nvSpPr>
          <p:cNvPr id="119" name="TextBox 118">
            <a:extLst>
              <a:ext uri="{FF2B5EF4-FFF2-40B4-BE49-F238E27FC236}">
                <a16:creationId xmlns:a16="http://schemas.microsoft.com/office/drawing/2014/main" id="{939ED260-EDBB-CB44-8573-5B06D4A3341B}"/>
              </a:ext>
            </a:extLst>
          </p:cNvPr>
          <p:cNvSpPr txBox="1"/>
          <p:nvPr/>
        </p:nvSpPr>
        <p:spPr>
          <a:xfrm>
            <a:off x="9706172" y="3844238"/>
            <a:ext cx="1807083" cy="369332"/>
          </a:xfrm>
          <a:prstGeom prst="rect">
            <a:avLst/>
          </a:prstGeom>
          <a:noFill/>
        </p:spPr>
        <p:txBody>
          <a:bodyPr wrap="square" rtlCol="0">
            <a:spAutoFit/>
          </a:bodyPr>
          <a:lstStyle/>
          <a:p>
            <a:r>
              <a:rPr lang="en-US" dirty="0">
                <a:latin typeface="Helvetica" pitchFamily="2" charset="0"/>
              </a:rPr>
              <a:t>Shark</a:t>
            </a:r>
          </a:p>
        </p:txBody>
      </p:sp>
      <p:sp>
        <p:nvSpPr>
          <p:cNvPr id="124" name="TextBox 123">
            <a:extLst>
              <a:ext uri="{FF2B5EF4-FFF2-40B4-BE49-F238E27FC236}">
                <a16:creationId xmlns:a16="http://schemas.microsoft.com/office/drawing/2014/main" id="{1674EB3B-5346-3649-ACB1-BE0AB508EF61}"/>
              </a:ext>
            </a:extLst>
          </p:cNvPr>
          <p:cNvSpPr txBox="1"/>
          <p:nvPr/>
        </p:nvSpPr>
        <p:spPr>
          <a:xfrm>
            <a:off x="9706171" y="4282199"/>
            <a:ext cx="1807083" cy="369332"/>
          </a:xfrm>
          <a:prstGeom prst="rect">
            <a:avLst/>
          </a:prstGeom>
          <a:noFill/>
        </p:spPr>
        <p:txBody>
          <a:bodyPr wrap="square" rtlCol="0">
            <a:spAutoFit/>
          </a:bodyPr>
          <a:lstStyle/>
          <a:p>
            <a:r>
              <a:rPr lang="en-US" dirty="0">
                <a:latin typeface="Helvetica" pitchFamily="2" charset="0"/>
              </a:rPr>
              <a:t>Truck</a:t>
            </a:r>
          </a:p>
        </p:txBody>
      </p:sp>
    </p:spTree>
    <p:extLst>
      <p:ext uri="{BB962C8B-B14F-4D97-AF65-F5344CB8AC3E}">
        <p14:creationId xmlns:p14="http://schemas.microsoft.com/office/powerpoint/2010/main" val="1879227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par>
                                <p:cTn id="8" presetID="9"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dissolv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118"/>
                                        </p:tgtEl>
                                        <p:attrNameLst>
                                          <p:attrName>style.visibility</p:attrName>
                                        </p:attrNameLst>
                                      </p:cBhvr>
                                      <p:to>
                                        <p:strVal val="visible"/>
                                      </p:to>
                                    </p:set>
                                    <p:animEffect transition="in" filter="dissolve">
                                      <p:cBhvr>
                                        <p:cTn id="15" dur="500"/>
                                        <p:tgtEl>
                                          <p:spTgt spid="118"/>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119"/>
                                        </p:tgtEl>
                                        <p:attrNameLst>
                                          <p:attrName>style.visibility</p:attrName>
                                        </p:attrNameLst>
                                      </p:cBhvr>
                                      <p:to>
                                        <p:strVal val="visible"/>
                                      </p:to>
                                    </p:set>
                                    <p:animEffect transition="in" filter="dissolve">
                                      <p:cBhvr>
                                        <p:cTn id="18" dur="500"/>
                                        <p:tgtEl>
                                          <p:spTgt spid="119"/>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124"/>
                                        </p:tgtEl>
                                        <p:attrNameLst>
                                          <p:attrName>style.visibility</p:attrName>
                                        </p:attrNameLst>
                                      </p:cBhvr>
                                      <p:to>
                                        <p:strVal val="visible"/>
                                      </p:to>
                                    </p:set>
                                    <p:animEffect transition="in" filter="dissolve">
                                      <p:cBhvr>
                                        <p:cTn id="21" dur="500"/>
                                        <p:tgtEl>
                                          <p:spTgt spid="124"/>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dissolve">
                                      <p:cBhvr>
                                        <p:cTn id="24" dur="500"/>
                                        <p:tgtEl>
                                          <p:spTgt spid="6"/>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117"/>
                                        </p:tgtEl>
                                        <p:attrNameLst>
                                          <p:attrName>style.visibility</p:attrName>
                                        </p:attrNameLst>
                                      </p:cBhvr>
                                      <p:to>
                                        <p:strVal val="visible"/>
                                      </p:to>
                                    </p:set>
                                    <p:animEffect transition="in" filter="dissolve">
                                      <p:cBhvr>
                                        <p:cTn id="27" dur="500"/>
                                        <p:tgtEl>
                                          <p:spTgt spid="1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117" grpId="0"/>
      <p:bldP spid="118" grpId="0"/>
      <p:bldP spid="119" grpId="0"/>
      <p:bldP spid="12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965420" y="467996"/>
            <a:ext cx="10058400" cy="3849624"/>
          </a:xfrm>
        </p:spPr>
        <p:txBody>
          <a:bodyPr>
            <a:normAutofit/>
          </a:bodyPr>
          <a:lstStyle/>
          <a:p>
            <a:r>
              <a:rPr lang="en-US" sz="2400" dirty="0">
                <a:latin typeface="Helvetica" pitchFamily="2" charset="0"/>
              </a:rPr>
              <a:t>Look at that! Chihuahua was the most lit up!</a:t>
            </a:r>
          </a:p>
          <a:p>
            <a:r>
              <a:rPr lang="en-US" sz="2400" dirty="0">
                <a:latin typeface="Helvetica" pitchFamily="2" charset="0"/>
              </a:rPr>
              <a:t>So this image (in this totally made up example) would get classified / labelled as “Chihuahua.”</a:t>
            </a:r>
            <a:endParaRPr lang="en-US" sz="1500" dirty="0">
              <a:latin typeface="Helvetica" pitchFamily="2" charset="0"/>
            </a:endParaRPr>
          </a:p>
        </p:txBody>
      </p:sp>
      <p:grpSp>
        <p:nvGrpSpPr>
          <p:cNvPr id="36" name="Group 35">
            <a:extLst>
              <a:ext uri="{FF2B5EF4-FFF2-40B4-BE49-F238E27FC236}">
                <a16:creationId xmlns:a16="http://schemas.microsoft.com/office/drawing/2014/main" id="{470D2E71-6334-6648-9891-9FCC49635657}"/>
              </a:ext>
            </a:extLst>
          </p:cNvPr>
          <p:cNvGrpSpPr/>
          <p:nvPr/>
        </p:nvGrpSpPr>
        <p:grpSpPr>
          <a:xfrm>
            <a:off x="6688929" y="3221831"/>
            <a:ext cx="461964" cy="2642547"/>
            <a:chOff x="6688929" y="3221831"/>
            <a:chExt cx="461964" cy="2642547"/>
          </a:xfrm>
        </p:grpSpPr>
        <p:sp>
          <p:nvSpPr>
            <p:cNvPr id="19" name="Oval 18">
              <a:extLst>
                <a:ext uri="{FF2B5EF4-FFF2-40B4-BE49-F238E27FC236}">
                  <a16:creationId xmlns:a16="http://schemas.microsoft.com/office/drawing/2014/main" id="{7EBB5E09-197E-1D40-BEFA-5509D1AD7DC6}"/>
                </a:ext>
              </a:extLst>
            </p:cNvPr>
            <p:cNvSpPr/>
            <p:nvPr/>
          </p:nvSpPr>
          <p:spPr>
            <a:xfrm>
              <a:off x="6688930" y="3221831"/>
              <a:ext cx="461963" cy="414338"/>
            </a:xfrm>
            <a:prstGeom prst="ellipse">
              <a:avLst/>
            </a:prstGeom>
            <a:solidFill>
              <a:schemeClr val="tx1">
                <a:alpha val="39000"/>
              </a:schemeClr>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16451F44-15ED-274D-A734-082027BA3D86}"/>
                </a:ext>
              </a:extLst>
            </p:cNvPr>
            <p:cNvSpPr/>
            <p:nvPr/>
          </p:nvSpPr>
          <p:spPr>
            <a:xfrm>
              <a:off x="6688930" y="3644053"/>
              <a:ext cx="461963" cy="414338"/>
            </a:xfrm>
            <a:prstGeom prst="ellipse">
              <a:avLst/>
            </a:prstGeom>
            <a:solidFill>
              <a:schemeClr val="tx1">
                <a:alpha val="26000"/>
              </a:schemeClr>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BEEE62FC-39F5-274A-9E43-E1EE1944CA46}"/>
                </a:ext>
              </a:extLst>
            </p:cNvPr>
            <p:cNvSpPr/>
            <p:nvPr/>
          </p:nvSpPr>
          <p:spPr>
            <a:xfrm>
              <a:off x="6688930" y="5017177"/>
              <a:ext cx="461963" cy="414338"/>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0AF3FE92-D36D-2E45-9328-BA2744C48B5F}"/>
                </a:ext>
              </a:extLst>
            </p:cNvPr>
            <p:cNvSpPr/>
            <p:nvPr/>
          </p:nvSpPr>
          <p:spPr>
            <a:xfrm>
              <a:off x="6688929" y="5450040"/>
              <a:ext cx="461963" cy="414338"/>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9FCEE4FD-CA9B-7947-A7C7-D8888AC47540}"/>
                </a:ext>
              </a:extLst>
            </p:cNvPr>
            <p:cNvSpPr txBox="1"/>
            <p:nvPr/>
          </p:nvSpPr>
          <p:spPr>
            <a:xfrm>
              <a:off x="6798464" y="3978329"/>
              <a:ext cx="185737" cy="923330"/>
            </a:xfrm>
            <a:prstGeom prst="rect">
              <a:avLst/>
            </a:prstGeom>
            <a:noFill/>
          </p:spPr>
          <p:txBody>
            <a:bodyPr wrap="square" rtlCol="0">
              <a:spAutoFit/>
            </a:bodyPr>
            <a:lstStyle/>
            <a:p>
              <a:r>
                <a:rPr lang="en-US" dirty="0"/>
                <a:t>.</a:t>
              </a:r>
            </a:p>
            <a:p>
              <a:r>
                <a:rPr lang="en-US" dirty="0"/>
                <a:t>.</a:t>
              </a:r>
            </a:p>
            <a:p>
              <a:r>
                <a:rPr lang="en-US" dirty="0"/>
                <a:t>.</a:t>
              </a:r>
            </a:p>
          </p:txBody>
        </p:sp>
      </p:grpSp>
      <p:grpSp>
        <p:nvGrpSpPr>
          <p:cNvPr id="37" name="Group 36">
            <a:extLst>
              <a:ext uri="{FF2B5EF4-FFF2-40B4-BE49-F238E27FC236}">
                <a16:creationId xmlns:a16="http://schemas.microsoft.com/office/drawing/2014/main" id="{EC4B585F-D806-594F-B3B3-BBAD4FCB4BCA}"/>
              </a:ext>
            </a:extLst>
          </p:cNvPr>
          <p:cNvGrpSpPr/>
          <p:nvPr/>
        </p:nvGrpSpPr>
        <p:grpSpPr>
          <a:xfrm>
            <a:off x="9132088" y="3436884"/>
            <a:ext cx="483396" cy="2100351"/>
            <a:chOff x="9132088" y="3436884"/>
            <a:chExt cx="483396" cy="2100351"/>
          </a:xfrm>
        </p:grpSpPr>
        <p:sp>
          <p:nvSpPr>
            <p:cNvPr id="29" name="Oval 28">
              <a:extLst>
                <a:ext uri="{FF2B5EF4-FFF2-40B4-BE49-F238E27FC236}">
                  <a16:creationId xmlns:a16="http://schemas.microsoft.com/office/drawing/2014/main" id="{338D9667-7308-D64E-A5B2-2B7046FB108E}"/>
                </a:ext>
              </a:extLst>
            </p:cNvPr>
            <p:cNvSpPr/>
            <p:nvPr/>
          </p:nvSpPr>
          <p:spPr>
            <a:xfrm>
              <a:off x="9132089" y="3436884"/>
              <a:ext cx="461963" cy="414338"/>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473D6C21-ADF1-B546-96DB-EE63D3C28D57}"/>
                </a:ext>
              </a:extLst>
            </p:cNvPr>
            <p:cNvSpPr/>
            <p:nvPr/>
          </p:nvSpPr>
          <p:spPr>
            <a:xfrm>
              <a:off x="9132088" y="3851222"/>
              <a:ext cx="461963" cy="414338"/>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ED2E56FD-DC2F-9241-9CE7-6616A40C406C}"/>
                </a:ext>
              </a:extLst>
            </p:cNvPr>
            <p:cNvSpPr/>
            <p:nvPr/>
          </p:nvSpPr>
          <p:spPr>
            <a:xfrm>
              <a:off x="9141603" y="4302020"/>
              <a:ext cx="461963" cy="414338"/>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3569D032-E8FF-8246-AB64-15B3D0879E18}"/>
                </a:ext>
              </a:extLst>
            </p:cNvPr>
            <p:cNvSpPr/>
            <p:nvPr/>
          </p:nvSpPr>
          <p:spPr>
            <a:xfrm>
              <a:off x="9141603" y="4716358"/>
              <a:ext cx="461963" cy="414338"/>
            </a:xfrm>
            <a:prstGeom prst="ellipse">
              <a:avLst/>
            </a:prstGeom>
            <a:solidFill>
              <a:schemeClr val="tx1">
                <a:alpha val="10000"/>
              </a:schemeClr>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Oval 32">
              <a:extLst>
                <a:ext uri="{FF2B5EF4-FFF2-40B4-BE49-F238E27FC236}">
                  <a16:creationId xmlns:a16="http://schemas.microsoft.com/office/drawing/2014/main" id="{4C7F8644-091A-8744-A2ED-CEA5B63E383B}"/>
                </a:ext>
              </a:extLst>
            </p:cNvPr>
            <p:cNvSpPr/>
            <p:nvPr/>
          </p:nvSpPr>
          <p:spPr>
            <a:xfrm>
              <a:off x="9153521" y="5122897"/>
              <a:ext cx="461963" cy="414338"/>
            </a:xfrm>
            <a:prstGeom prst="ellipse">
              <a:avLst/>
            </a:prstGeom>
            <a:solidFill>
              <a:schemeClr val="tx1">
                <a:alpha val="50000"/>
              </a:schemeClr>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6" name="Straight Connector 15">
            <a:extLst>
              <a:ext uri="{FF2B5EF4-FFF2-40B4-BE49-F238E27FC236}">
                <a16:creationId xmlns:a16="http://schemas.microsoft.com/office/drawing/2014/main" id="{1F932CED-5851-424E-B08F-875F9C7F611C}"/>
              </a:ext>
            </a:extLst>
          </p:cNvPr>
          <p:cNvCxnSpPr>
            <a:cxnSpLocks/>
          </p:cNvCxnSpPr>
          <p:nvPr/>
        </p:nvCxnSpPr>
        <p:spPr>
          <a:xfrm>
            <a:off x="1528763" y="2921794"/>
            <a:ext cx="2233612" cy="507206"/>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ED988A74-323D-194D-9C21-12B521C9AEA0}"/>
              </a:ext>
            </a:extLst>
          </p:cNvPr>
          <p:cNvCxnSpPr>
            <a:cxnSpLocks/>
          </p:cNvCxnSpPr>
          <p:nvPr/>
        </p:nvCxnSpPr>
        <p:spPr>
          <a:xfrm>
            <a:off x="1528763" y="2921794"/>
            <a:ext cx="2233612" cy="929428"/>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2B44B37-7A7E-4143-AA0B-3422B07C36E6}"/>
              </a:ext>
            </a:extLst>
          </p:cNvPr>
          <p:cNvCxnSpPr>
            <a:cxnSpLocks/>
          </p:cNvCxnSpPr>
          <p:nvPr/>
        </p:nvCxnSpPr>
        <p:spPr>
          <a:xfrm>
            <a:off x="1528763" y="2921794"/>
            <a:ext cx="2301265" cy="215606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B1AEB62D-7676-A241-8E9B-229FC6D1FF1E}"/>
              </a:ext>
            </a:extLst>
          </p:cNvPr>
          <p:cNvCxnSpPr>
            <a:cxnSpLocks/>
          </p:cNvCxnSpPr>
          <p:nvPr/>
        </p:nvCxnSpPr>
        <p:spPr>
          <a:xfrm>
            <a:off x="1528763" y="2921794"/>
            <a:ext cx="2233611" cy="2735415"/>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E126CFF3-C416-9B42-8861-B350E747090F}"/>
              </a:ext>
            </a:extLst>
          </p:cNvPr>
          <p:cNvCxnSpPr>
            <a:cxnSpLocks/>
          </p:cNvCxnSpPr>
          <p:nvPr/>
        </p:nvCxnSpPr>
        <p:spPr>
          <a:xfrm>
            <a:off x="1481142" y="3276521"/>
            <a:ext cx="2281233" cy="152479"/>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E21A437C-B353-9644-818C-33C8202C64BA}"/>
              </a:ext>
            </a:extLst>
          </p:cNvPr>
          <p:cNvCxnSpPr>
            <a:cxnSpLocks/>
          </p:cNvCxnSpPr>
          <p:nvPr/>
        </p:nvCxnSpPr>
        <p:spPr>
          <a:xfrm>
            <a:off x="1481142" y="3276521"/>
            <a:ext cx="2281233" cy="574701"/>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095B5829-7B66-4B46-879E-D6E8A707C3BA}"/>
              </a:ext>
            </a:extLst>
          </p:cNvPr>
          <p:cNvCxnSpPr>
            <a:cxnSpLocks/>
          </p:cNvCxnSpPr>
          <p:nvPr/>
        </p:nvCxnSpPr>
        <p:spPr>
          <a:xfrm>
            <a:off x="1481142" y="3276521"/>
            <a:ext cx="2348886" cy="1801334"/>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6BA80796-BF3E-AF41-9294-17E04E54D19D}"/>
              </a:ext>
            </a:extLst>
          </p:cNvPr>
          <p:cNvCxnSpPr>
            <a:cxnSpLocks/>
          </p:cNvCxnSpPr>
          <p:nvPr/>
        </p:nvCxnSpPr>
        <p:spPr>
          <a:xfrm>
            <a:off x="1481142" y="3276521"/>
            <a:ext cx="2281232" cy="2380688"/>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868B5889-27E4-8346-A574-A31EF4D57030}"/>
              </a:ext>
            </a:extLst>
          </p:cNvPr>
          <p:cNvCxnSpPr>
            <a:cxnSpLocks/>
          </p:cNvCxnSpPr>
          <p:nvPr/>
        </p:nvCxnSpPr>
        <p:spPr>
          <a:xfrm flipV="1">
            <a:off x="1515162" y="3429000"/>
            <a:ext cx="2247213" cy="315928"/>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9056B6BF-5938-1247-A258-58ADEE2A3AEC}"/>
              </a:ext>
            </a:extLst>
          </p:cNvPr>
          <p:cNvCxnSpPr>
            <a:cxnSpLocks/>
          </p:cNvCxnSpPr>
          <p:nvPr/>
        </p:nvCxnSpPr>
        <p:spPr>
          <a:xfrm>
            <a:off x="1515162" y="3744927"/>
            <a:ext cx="2247213" cy="106295"/>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3F2CF0C0-3398-AF41-8574-B71F34578255}"/>
              </a:ext>
            </a:extLst>
          </p:cNvPr>
          <p:cNvCxnSpPr>
            <a:cxnSpLocks/>
          </p:cNvCxnSpPr>
          <p:nvPr/>
        </p:nvCxnSpPr>
        <p:spPr>
          <a:xfrm>
            <a:off x="1515162" y="3744927"/>
            <a:ext cx="2314866" cy="1332928"/>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E81EF9F6-FF31-2148-A4DE-E36D9EF1EE0F}"/>
              </a:ext>
            </a:extLst>
          </p:cNvPr>
          <p:cNvCxnSpPr>
            <a:cxnSpLocks/>
          </p:cNvCxnSpPr>
          <p:nvPr/>
        </p:nvCxnSpPr>
        <p:spPr>
          <a:xfrm>
            <a:off x="1515162" y="3744927"/>
            <a:ext cx="2247212" cy="1912282"/>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DE275446-EEA1-C549-992D-C6B12966826D}"/>
              </a:ext>
            </a:extLst>
          </p:cNvPr>
          <p:cNvCxnSpPr>
            <a:cxnSpLocks/>
          </p:cNvCxnSpPr>
          <p:nvPr/>
        </p:nvCxnSpPr>
        <p:spPr>
          <a:xfrm flipV="1">
            <a:off x="1494934" y="3429000"/>
            <a:ext cx="2267441" cy="1761370"/>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7104A622-0B5B-DC4F-9860-39411E57F790}"/>
              </a:ext>
            </a:extLst>
          </p:cNvPr>
          <p:cNvCxnSpPr>
            <a:cxnSpLocks/>
          </p:cNvCxnSpPr>
          <p:nvPr/>
        </p:nvCxnSpPr>
        <p:spPr>
          <a:xfrm flipV="1">
            <a:off x="1494934" y="3851222"/>
            <a:ext cx="2267441" cy="133914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BEBD2C96-0045-C84D-9C4D-DC9A77EC2041}"/>
              </a:ext>
            </a:extLst>
          </p:cNvPr>
          <p:cNvCxnSpPr>
            <a:cxnSpLocks/>
          </p:cNvCxnSpPr>
          <p:nvPr/>
        </p:nvCxnSpPr>
        <p:spPr>
          <a:xfrm>
            <a:off x="1494934" y="5190370"/>
            <a:ext cx="2267441" cy="33976"/>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8BC88CDF-1DE5-EC49-A642-6F3609D08502}"/>
              </a:ext>
            </a:extLst>
          </p:cNvPr>
          <p:cNvCxnSpPr>
            <a:cxnSpLocks/>
          </p:cNvCxnSpPr>
          <p:nvPr/>
        </p:nvCxnSpPr>
        <p:spPr>
          <a:xfrm>
            <a:off x="1494934" y="5190370"/>
            <a:ext cx="2267440" cy="466839"/>
          </a:xfrm>
          <a:prstGeom prst="line">
            <a:avLst/>
          </a:prstGeom>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A6E49033-7D71-4B45-864A-80FDD79BCEEC}"/>
              </a:ext>
            </a:extLst>
          </p:cNvPr>
          <p:cNvCxnSpPr>
            <a:cxnSpLocks/>
          </p:cNvCxnSpPr>
          <p:nvPr/>
        </p:nvCxnSpPr>
        <p:spPr>
          <a:xfrm flipV="1">
            <a:off x="1494934" y="3429000"/>
            <a:ext cx="2267441" cy="2217370"/>
          </a:xfrm>
          <a:prstGeom prst="line">
            <a:avLst/>
          </a:prstGeom>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BF2594CE-472A-BD4B-89E3-91DA4EC7ABCF}"/>
              </a:ext>
            </a:extLst>
          </p:cNvPr>
          <p:cNvCxnSpPr>
            <a:cxnSpLocks/>
          </p:cNvCxnSpPr>
          <p:nvPr/>
        </p:nvCxnSpPr>
        <p:spPr>
          <a:xfrm flipV="1">
            <a:off x="1494934" y="3851222"/>
            <a:ext cx="2267441" cy="1795148"/>
          </a:xfrm>
          <a:prstGeom prst="line">
            <a:avLst/>
          </a:prstGeom>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A18F52C9-4A29-C645-8CF7-C211317125C5}"/>
              </a:ext>
            </a:extLst>
          </p:cNvPr>
          <p:cNvCxnSpPr>
            <a:cxnSpLocks/>
          </p:cNvCxnSpPr>
          <p:nvPr/>
        </p:nvCxnSpPr>
        <p:spPr>
          <a:xfrm flipV="1">
            <a:off x="1494934" y="5224346"/>
            <a:ext cx="2267441" cy="42202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84DC0ACF-418F-084E-B075-DAFDAFC2D88B}"/>
              </a:ext>
            </a:extLst>
          </p:cNvPr>
          <p:cNvCxnSpPr>
            <a:cxnSpLocks/>
          </p:cNvCxnSpPr>
          <p:nvPr/>
        </p:nvCxnSpPr>
        <p:spPr>
          <a:xfrm>
            <a:off x="1494934" y="5646369"/>
            <a:ext cx="2267440" cy="10840"/>
          </a:xfrm>
          <a:prstGeom prst="line">
            <a:avLst/>
          </a:prstGeom>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A8394814-4BAA-8344-9489-EF341503713F}"/>
              </a:ext>
            </a:extLst>
          </p:cNvPr>
          <p:cNvCxnSpPr>
            <a:cxnSpLocks/>
          </p:cNvCxnSpPr>
          <p:nvPr/>
        </p:nvCxnSpPr>
        <p:spPr>
          <a:xfrm flipV="1">
            <a:off x="1528760" y="3429000"/>
            <a:ext cx="2233615" cy="2602520"/>
          </a:xfrm>
          <a:prstGeom prst="line">
            <a:avLst/>
          </a:prstGeom>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33F582B6-8EF1-3441-A802-287909667F39}"/>
              </a:ext>
            </a:extLst>
          </p:cNvPr>
          <p:cNvCxnSpPr>
            <a:cxnSpLocks/>
          </p:cNvCxnSpPr>
          <p:nvPr/>
        </p:nvCxnSpPr>
        <p:spPr>
          <a:xfrm flipV="1">
            <a:off x="1528760" y="3851222"/>
            <a:ext cx="2233615" cy="218029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F7F6E5C9-26EB-E343-8A11-0868692BA837}"/>
              </a:ext>
            </a:extLst>
          </p:cNvPr>
          <p:cNvCxnSpPr>
            <a:cxnSpLocks/>
          </p:cNvCxnSpPr>
          <p:nvPr/>
        </p:nvCxnSpPr>
        <p:spPr>
          <a:xfrm flipV="1">
            <a:off x="1528760" y="5224346"/>
            <a:ext cx="2233615" cy="807174"/>
          </a:xfrm>
          <a:prstGeom prst="line">
            <a:avLst/>
          </a:prstGeom>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93B52E68-A267-C746-B744-75BF5DC86BCA}"/>
              </a:ext>
            </a:extLst>
          </p:cNvPr>
          <p:cNvCxnSpPr>
            <a:cxnSpLocks/>
          </p:cNvCxnSpPr>
          <p:nvPr/>
        </p:nvCxnSpPr>
        <p:spPr>
          <a:xfrm flipV="1">
            <a:off x="1528760" y="5657209"/>
            <a:ext cx="2233614" cy="414186"/>
          </a:xfrm>
          <a:prstGeom prst="line">
            <a:avLst/>
          </a:prstGeom>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4501CBFE-87FA-CC4B-BCE2-060D3FAA7603}"/>
              </a:ext>
            </a:extLst>
          </p:cNvPr>
          <p:cNvCxnSpPr>
            <a:cxnSpLocks/>
            <a:endCxn id="19" idx="2"/>
          </p:cNvCxnSpPr>
          <p:nvPr/>
        </p:nvCxnSpPr>
        <p:spPr>
          <a:xfrm flipV="1">
            <a:off x="4208862" y="3429000"/>
            <a:ext cx="2480068" cy="788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EA6CF435-1B10-3D42-929A-F2D0DB0CB7A9}"/>
              </a:ext>
            </a:extLst>
          </p:cNvPr>
          <p:cNvCxnSpPr>
            <a:cxnSpLocks/>
            <a:endCxn id="20" idx="2"/>
          </p:cNvCxnSpPr>
          <p:nvPr/>
        </p:nvCxnSpPr>
        <p:spPr>
          <a:xfrm>
            <a:off x="4208862" y="3436884"/>
            <a:ext cx="2480068" cy="414338"/>
          </a:xfrm>
          <a:prstGeom prst="line">
            <a:avLst/>
          </a:prstGeom>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47766B44-B50F-134D-BD54-44A24C7C559E}"/>
              </a:ext>
            </a:extLst>
          </p:cNvPr>
          <p:cNvCxnSpPr>
            <a:cxnSpLocks/>
            <a:endCxn id="21" idx="2"/>
          </p:cNvCxnSpPr>
          <p:nvPr/>
        </p:nvCxnSpPr>
        <p:spPr>
          <a:xfrm>
            <a:off x="4208862" y="3436884"/>
            <a:ext cx="2480068" cy="1787462"/>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59B9A2D8-7E01-B74E-AA49-D5DE1279767F}"/>
              </a:ext>
            </a:extLst>
          </p:cNvPr>
          <p:cNvCxnSpPr>
            <a:cxnSpLocks/>
            <a:endCxn id="22" idx="2"/>
          </p:cNvCxnSpPr>
          <p:nvPr/>
        </p:nvCxnSpPr>
        <p:spPr>
          <a:xfrm>
            <a:off x="4208862" y="3436884"/>
            <a:ext cx="2480067" cy="2220325"/>
          </a:xfrm>
          <a:prstGeom prst="line">
            <a:avLst/>
          </a:prstGeom>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C3CE3D00-F631-1D4E-86BE-FCACA7AB4613}"/>
              </a:ext>
            </a:extLst>
          </p:cNvPr>
          <p:cNvCxnSpPr>
            <a:cxnSpLocks/>
            <a:endCxn id="19" idx="2"/>
          </p:cNvCxnSpPr>
          <p:nvPr/>
        </p:nvCxnSpPr>
        <p:spPr>
          <a:xfrm flipV="1">
            <a:off x="4234465" y="3429000"/>
            <a:ext cx="2454465" cy="430106"/>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3A3E71F4-288F-F64C-B0BC-DF8825E43227}"/>
              </a:ext>
            </a:extLst>
          </p:cNvPr>
          <p:cNvCxnSpPr>
            <a:cxnSpLocks/>
            <a:endCxn id="20" idx="2"/>
          </p:cNvCxnSpPr>
          <p:nvPr/>
        </p:nvCxnSpPr>
        <p:spPr>
          <a:xfrm flipV="1">
            <a:off x="4234465" y="3851222"/>
            <a:ext cx="2454465" cy="7884"/>
          </a:xfrm>
          <a:prstGeom prst="line">
            <a:avLst/>
          </a:prstGeom>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661C35C3-BEEC-8B42-9411-DC9618A17BAF}"/>
              </a:ext>
            </a:extLst>
          </p:cNvPr>
          <p:cNvCxnSpPr>
            <a:cxnSpLocks/>
            <a:endCxn id="21" idx="2"/>
          </p:cNvCxnSpPr>
          <p:nvPr/>
        </p:nvCxnSpPr>
        <p:spPr>
          <a:xfrm>
            <a:off x="4234465" y="3859106"/>
            <a:ext cx="2454465" cy="136524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9B50BA90-518B-2049-98A6-91D70E78DE9F}"/>
              </a:ext>
            </a:extLst>
          </p:cNvPr>
          <p:cNvCxnSpPr>
            <a:cxnSpLocks/>
            <a:endCxn id="22" idx="2"/>
          </p:cNvCxnSpPr>
          <p:nvPr/>
        </p:nvCxnSpPr>
        <p:spPr>
          <a:xfrm>
            <a:off x="4234465" y="3859106"/>
            <a:ext cx="2454464" cy="1798103"/>
          </a:xfrm>
          <a:prstGeom prst="line">
            <a:avLst/>
          </a:prstGeom>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D44D9554-63ED-4740-9481-D7382947D6D6}"/>
              </a:ext>
            </a:extLst>
          </p:cNvPr>
          <p:cNvCxnSpPr>
            <a:cxnSpLocks/>
            <a:endCxn id="19" idx="2"/>
          </p:cNvCxnSpPr>
          <p:nvPr/>
        </p:nvCxnSpPr>
        <p:spPr>
          <a:xfrm flipV="1">
            <a:off x="4224338" y="3429000"/>
            <a:ext cx="2464592" cy="1795346"/>
          </a:xfrm>
          <a:prstGeom prst="line">
            <a:avLst/>
          </a:prstGeom>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1D7A2C4F-A17C-DF4C-B0C6-DCB4EC7A88C2}"/>
              </a:ext>
            </a:extLst>
          </p:cNvPr>
          <p:cNvCxnSpPr>
            <a:cxnSpLocks/>
            <a:endCxn id="20" idx="2"/>
          </p:cNvCxnSpPr>
          <p:nvPr/>
        </p:nvCxnSpPr>
        <p:spPr>
          <a:xfrm flipV="1">
            <a:off x="4218391" y="3851222"/>
            <a:ext cx="2470539" cy="136539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29ED9993-E517-024B-8298-E0444B8D2048}"/>
              </a:ext>
            </a:extLst>
          </p:cNvPr>
          <p:cNvCxnSpPr>
            <a:cxnSpLocks/>
            <a:endCxn id="21" idx="2"/>
          </p:cNvCxnSpPr>
          <p:nvPr/>
        </p:nvCxnSpPr>
        <p:spPr>
          <a:xfrm>
            <a:off x="4176716" y="5216620"/>
            <a:ext cx="2512214" cy="7726"/>
          </a:xfrm>
          <a:prstGeom prst="line">
            <a:avLst/>
          </a:prstGeom>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69F3070F-24CA-BF49-A200-21A6214EA408}"/>
              </a:ext>
            </a:extLst>
          </p:cNvPr>
          <p:cNvCxnSpPr>
            <a:cxnSpLocks/>
            <a:endCxn id="22" idx="2"/>
          </p:cNvCxnSpPr>
          <p:nvPr/>
        </p:nvCxnSpPr>
        <p:spPr>
          <a:xfrm>
            <a:off x="4224338" y="5224346"/>
            <a:ext cx="2464591" cy="432863"/>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54100ECB-3D44-A042-802D-40CC26F25D02}"/>
              </a:ext>
            </a:extLst>
          </p:cNvPr>
          <p:cNvCxnSpPr>
            <a:cxnSpLocks/>
            <a:endCxn id="19" idx="2"/>
          </p:cNvCxnSpPr>
          <p:nvPr/>
        </p:nvCxnSpPr>
        <p:spPr>
          <a:xfrm flipV="1">
            <a:off x="4234465" y="3429000"/>
            <a:ext cx="2454465" cy="222821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54AA8D85-4F83-1441-AE04-87C9C80F0325}"/>
              </a:ext>
            </a:extLst>
          </p:cNvPr>
          <p:cNvCxnSpPr>
            <a:cxnSpLocks/>
            <a:endCxn id="20" idx="2"/>
          </p:cNvCxnSpPr>
          <p:nvPr/>
        </p:nvCxnSpPr>
        <p:spPr>
          <a:xfrm flipV="1">
            <a:off x="4234465" y="3851222"/>
            <a:ext cx="2454465" cy="1805988"/>
          </a:xfrm>
          <a:prstGeom prst="line">
            <a:avLst/>
          </a:prstGeom>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CD0FD916-FA60-3049-B590-6E0A362D5047}"/>
              </a:ext>
            </a:extLst>
          </p:cNvPr>
          <p:cNvCxnSpPr>
            <a:cxnSpLocks/>
            <a:endCxn id="21" idx="2"/>
          </p:cNvCxnSpPr>
          <p:nvPr/>
        </p:nvCxnSpPr>
        <p:spPr>
          <a:xfrm flipV="1">
            <a:off x="4234465" y="5224346"/>
            <a:ext cx="2454465" cy="432864"/>
          </a:xfrm>
          <a:prstGeom prst="line">
            <a:avLst/>
          </a:prstGeom>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389A68B3-D6BB-A94D-9EB1-1E2C145CC8A5}"/>
              </a:ext>
            </a:extLst>
          </p:cNvPr>
          <p:cNvCxnSpPr>
            <a:cxnSpLocks/>
            <a:endCxn id="22" idx="2"/>
          </p:cNvCxnSpPr>
          <p:nvPr/>
        </p:nvCxnSpPr>
        <p:spPr>
          <a:xfrm>
            <a:off x="4234465" y="5657209"/>
            <a:ext cx="245446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049C1339-5D33-CC46-A01C-FEBC8ADE4087}"/>
              </a:ext>
            </a:extLst>
          </p:cNvPr>
          <p:cNvCxnSpPr>
            <a:cxnSpLocks/>
            <a:endCxn id="29" idx="2"/>
          </p:cNvCxnSpPr>
          <p:nvPr/>
        </p:nvCxnSpPr>
        <p:spPr>
          <a:xfrm>
            <a:off x="7150892" y="3432447"/>
            <a:ext cx="1981197" cy="211606"/>
          </a:xfrm>
          <a:prstGeom prst="line">
            <a:avLst/>
          </a:prstGeom>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97694DF7-CB7D-6F4E-B940-837C59555A05}"/>
              </a:ext>
            </a:extLst>
          </p:cNvPr>
          <p:cNvCxnSpPr>
            <a:cxnSpLocks/>
            <a:endCxn id="30" idx="2"/>
          </p:cNvCxnSpPr>
          <p:nvPr/>
        </p:nvCxnSpPr>
        <p:spPr>
          <a:xfrm>
            <a:off x="7150892" y="3432447"/>
            <a:ext cx="1981196" cy="625944"/>
          </a:xfrm>
          <a:prstGeom prst="line">
            <a:avLst/>
          </a:prstGeom>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1866B615-DA99-1C4F-B2ED-17724A034AD6}"/>
              </a:ext>
            </a:extLst>
          </p:cNvPr>
          <p:cNvCxnSpPr>
            <a:cxnSpLocks/>
            <a:endCxn id="31" idx="2"/>
          </p:cNvCxnSpPr>
          <p:nvPr/>
        </p:nvCxnSpPr>
        <p:spPr>
          <a:xfrm>
            <a:off x="7150892" y="3432447"/>
            <a:ext cx="1990711" cy="1076742"/>
          </a:xfrm>
          <a:prstGeom prst="line">
            <a:avLst/>
          </a:prstGeom>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1436E09A-FFBD-564B-8DA2-0CB02E7BCC5A}"/>
              </a:ext>
            </a:extLst>
          </p:cNvPr>
          <p:cNvCxnSpPr>
            <a:cxnSpLocks/>
            <a:endCxn id="32" idx="2"/>
          </p:cNvCxnSpPr>
          <p:nvPr/>
        </p:nvCxnSpPr>
        <p:spPr>
          <a:xfrm>
            <a:off x="7150892" y="3432447"/>
            <a:ext cx="1990711" cy="149108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AB34593A-1215-314A-87D1-8E50EEC667E6}"/>
              </a:ext>
            </a:extLst>
          </p:cNvPr>
          <p:cNvCxnSpPr>
            <a:cxnSpLocks/>
            <a:stCxn id="19" idx="6"/>
            <a:endCxn id="33" idx="2"/>
          </p:cNvCxnSpPr>
          <p:nvPr/>
        </p:nvCxnSpPr>
        <p:spPr>
          <a:xfrm>
            <a:off x="7150893" y="3429000"/>
            <a:ext cx="2002628" cy="1901066"/>
          </a:xfrm>
          <a:prstGeom prst="line">
            <a:avLst/>
          </a:prstGeom>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2FE286B8-39D5-664E-A3D1-EC55248982EE}"/>
              </a:ext>
            </a:extLst>
          </p:cNvPr>
          <p:cNvCxnSpPr>
            <a:cxnSpLocks/>
            <a:endCxn id="29" idx="2"/>
          </p:cNvCxnSpPr>
          <p:nvPr/>
        </p:nvCxnSpPr>
        <p:spPr>
          <a:xfrm flipV="1">
            <a:off x="7134227" y="3644053"/>
            <a:ext cx="1997862" cy="199286"/>
          </a:xfrm>
          <a:prstGeom prst="line">
            <a:avLst/>
          </a:prstGeom>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8B136AFB-327D-914B-8E5B-BE5B4CF60914}"/>
              </a:ext>
            </a:extLst>
          </p:cNvPr>
          <p:cNvCxnSpPr>
            <a:cxnSpLocks/>
            <a:endCxn id="30" idx="2"/>
          </p:cNvCxnSpPr>
          <p:nvPr/>
        </p:nvCxnSpPr>
        <p:spPr>
          <a:xfrm>
            <a:off x="7134227" y="3843338"/>
            <a:ext cx="1997861" cy="215053"/>
          </a:xfrm>
          <a:prstGeom prst="line">
            <a:avLst/>
          </a:prstGeom>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6728A62E-558E-8041-BA3F-86B530F92623}"/>
              </a:ext>
            </a:extLst>
          </p:cNvPr>
          <p:cNvCxnSpPr>
            <a:cxnSpLocks/>
            <a:endCxn id="31" idx="2"/>
          </p:cNvCxnSpPr>
          <p:nvPr/>
        </p:nvCxnSpPr>
        <p:spPr>
          <a:xfrm>
            <a:off x="7134227" y="3843338"/>
            <a:ext cx="2007376" cy="665851"/>
          </a:xfrm>
          <a:prstGeom prst="line">
            <a:avLst/>
          </a:prstGeom>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B00F6282-95A9-CC4D-AC91-2BAF92E79217}"/>
              </a:ext>
            </a:extLst>
          </p:cNvPr>
          <p:cNvCxnSpPr>
            <a:cxnSpLocks/>
            <a:endCxn id="32" idx="2"/>
          </p:cNvCxnSpPr>
          <p:nvPr/>
        </p:nvCxnSpPr>
        <p:spPr>
          <a:xfrm>
            <a:off x="7134227" y="3843338"/>
            <a:ext cx="2007376" cy="1080189"/>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F0F972C9-F38A-2146-822F-F6BDFD45AC24}"/>
              </a:ext>
            </a:extLst>
          </p:cNvPr>
          <p:cNvCxnSpPr>
            <a:cxnSpLocks/>
            <a:endCxn id="33" idx="2"/>
          </p:cNvCxnSpPr>
          <p:nvPr/>
        </p:nvCxnSpPr>
        <p:spPr>
          <a:xfrm>
            <a:off x="7134228" y="3839891"/>
            <a:ext cx="2019293" cy="149017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69CAE411-560A-C642-85F1-819A127C5D26}"/>
              </a:ext>
            </a:extLst>
          </p:cNvPr>
          <p:cNvCxnSpPr>
            <a:cxnSpLocks/>
            <a:endCxn id="29" idx="2"/>
          </p:cNvCxnSpPr>
          <p:nvPr/>
        </p:nvCxnSpPr>
        <p:spPr>
          <a:xfrm flipV="1">
            <a:off x="7147313" y="3644053"/>
            <a:ext cx="1984776" cy="158374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CDD59DC9-FF05-8B41-AC7B-DF3856D2BC06}"/>
              </a:ext>
            </a:extLst>
          </p:cNvPr>
          <p:cNvCxnSpPr>
            <a:cxnSpLocks/>
            <a:endCxn id="30" idx="2"/>
          </p:cNvCxnSpPr>
          <p:nvPr/>
        </p:nvCxnSpPr>
        <p:spPr>
          <a:xfrm flipV="1">
            <a:off x="7147313" y="4058391"/>
            <a:ext cx="1984775" cy="1169402"/>
          </a:xfrm>
          <a:prstGeom prst="line">
            <a:avLst/>
          </a:prstGeom>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10344CA5-8C15-514E-85DB-E99BF2D19601}"/>
              </a:ext>
            </a:extLst>
          </p:cNvPr>
          <p:cNvCxnSpPr>
            <a:cxnSpLocks/>
            <a:endCxn id="31" idx="2"/>
          </p:cNvCxnSpPr>
          <p:nvPr/>
        </p:nvCxnSpPr>
        <p:spPr>
          <a:xfrm flipV="1">
            <a:off x="7147313" y="4509189"/>
            <a:ext cx="1994290" cy="718604"/>
          </a:xfrm>
          <a:prstGeom prst="line">
            <a:avLst/>
          </a:prstGeom>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C16A3927-F409-074E-A846-C7CFF8108E5D}"/>
              </a:ext>
            </a:extLst>
          </p:cNvPr>
          <p:cNvCxnSpPr>
            <a:cxnSpLocks/>
            <a:endCxn id="32" idx="2"/>
          </p:cNvCxnSpPr>
          <p:nvPr/>
        </p:nvCxnSpPr>
        <p:spPr>
          <a:xfrm flipV="1">
            <a:off x="7147313" y="4923527"/>
            <a:ext cx="1994290" cy="30426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DFB7F826-AEB4-3B45-9ACE-BF0DC642AC77}"/>
              </a:ext>
            </a:extLst>
          </p:cNvPr>
          <p:cNvCxnSpPr>
            <a:cxnSpLocks/>
            <a:endCxn id="33" idx="2"/>
          </p:cNvCxnSpPr>
          <p:nvPr/>
        </p:nvCxnSpPr>
        <p:spPr>
          <a:xfrm>
            <a:off x="7147314" y="5224346"/>
            <a:ext cx="2006207" cy="10572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0B903532-EA66-CD47-BF97-0E06A933878B}"/>
              </a:ext>
            </a:extLst>
          </p:cNvPr>
          <p:cNvCxnSpPr>
            <a:cxnSpLocks/>
            <a:endCxn id="29" idx="2"/>
          </p:cNvCxnSpPr>
          <p:nvPr/>
        </p:nvCxnSpPr>
        <p:spPr>
          <a:xfrm flipV="1">
            <a:off x="7129459" y="3644053"/>
            <a:ext cx="2002630" cy="1982478"/>
          </a:xfrm>
          <a:prstGeom prst="line">
            <a:avLst/>
          </a:prstGeom>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A7526632-F20F-F448-8089-708A04C05A20}"/>
              </a:ext>
            </a:extLst>
          </p:cNvPr>
          <p:cNvCxnSpPr>
            <a:cxnSpLocks/>
            <a:endCxn id="30" idx="2"/>
          </p:cNvCxnSpPr>
          <p:nvPr/>
        </p:nvCxnSpPr>
        <p:spPr>
          <a:xfrm flipV="1">
            <a:off x="7129459" y="4058391"/>
            <a:ext cx="2002629" cy="156814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63F96464-8248-1C47-83B9-6F78C1AA92CC}"/>
              </a:ext>
            </a:extLst>
          </p:cNvPr>
          <p:cNvCxnSpPr>
            <a:cxnSpLocks/>
            <a:endCxn id="31" idx="2"/>
          </p:cNvCxnSpPr>
          <p:nvPr/>
        </p:nvCxnSpPr>
        <p:spPr>
          <a:xfrm flipV="1">
            <a:off x="7129459" y="4509189"/>
            <a:ext cx="2012144" cy="1117342"/>
          </a:xfrm>
          <a:prstGeom prst="line">
            <a:avLst/>
          </a:prstGeom>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A9054466-2CBB-8740-96AA-24286739B2AA}"/>
              </a:ext>
            </a:extLst>
          </p:cNvPr>
          <p:cNvCxnSpPr>
            <a:cxnSpLocks/>
            <a:endCxn id="32" idx="2"/>
          </p:cNvCxnSpPr>
          <p:nvPr/>
        </p:nvCxnSpPr>
        <p:spPr>
          <a:xfrm flipV="1">
            <a:off x="7129459" y="4923527"/>
            <a:ext cx="2012144" cy="703004"/>
          </a:xfrm>
          <a:prstGeom prst="line">
            <a:avLst/>
          </a:prstGeom>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6E45355D-0B96-3640-99EF-4E22AFF2E3A4}"/>
              </a:ext>
            </a:extLst>
          </p:cNvPr>
          <p:cNvCxnSpPr>
            <a:cxnSpLocks/>
            <a:endCxn id="33" idx="2"/>
          </p:cNvCxnSpPr>
          <p:nvPr/>
        </p:nvCxnSpPr>
        <p:spPr>
          <a:xfrm flipV="1">
            <a:off x="7129460" y="5330066"/>
            <a:ext cx="2024061" cy="293018"/>
          </a:xfrm>
          <a:prstGeom prst="line">
            <a:avLst/>
          </a:prstGeom>
        </p:spPr>
        <p:style>
          <a:lnRef idx="1">
            <a:schemeClr val="accent1"/>
          </a:lnRef>
          <a:fillRef idx="0">
            <a:schemeClr val="accent1"/>
          </a:fillRef>
          <a:effectRef idx="0">
            <a:schemeClr val="accent1"/>
          </a:effectRef>
          <a:fontRef idx="minor">
            <a:schemeClr val="tx1"/>
          </a:fontRef>
        </p:style>
      </p:cxnSp>
      <p:sp>
        <p:nvSpPr>
          <p:cNvPr id="94" name="TextBox 93">
            <a:extLst>
              <a:ext uri="{FF2B5EF4-FFF2-40B4-BE49-F238E27FC236}">
                <a16:creationId xmlns:a16="http://schemas.microsoft.com/office/drawing/2014/main" id="{F30FB385-F0D3-D346-9993-9A8217C0206D}"/>
              </a:ext>
            </a:extLst>
          </p:cNvPr>
          <p:cNvSpPr txBox="1"/>
          <p:nvPr/>
        </p:nvSpPr>
        <p:spPr>
          <a:xfrm>
            <a:off x="484394" y="2552541"/>
            <a:ext cx="575992" cy="3970318"/>
          </a:xfrm>
          <a:prstGeom prst="rect">
            <a:avLst/>
          </a:prstGeom>
          <a:noFill/>
        </p:spPr>
        <p:txBody>
          <a:bodyPr wrap="none" rtlCol="0">
            <a:spAutoFit/>
          </a:bodyPr>
          <a:lstStyle/>
          <a:p>
            <a:r>
              <a:rPr lang="en-US" sz="1400" dirty="0"/>
              <a:t>[</a:t>
            </a:r>
          </a:p>
          <a:p>
            <a:r>
              <a:rPr lang="en-US" sz="1400" dirty="0"/>
              <a:t>0.87,</a:t>
            </a:r>
          </a:p>
          <a:p>
            <a:endParaRPr lang="en-US" sz="1400" dirty="0"/>
          </a:p>
          <a:p>
            <a:r>
              <a:rPr lang="en-US" sz="1400" dirty="0"/>
              <a:t>0.23,</a:t>
            </a:r>
          </a:p>
          <a:p>
            <a:endParaRPr lang="en-US" sz="1400" dirty="0"/>
          </a:p>
          <a:p>
            <a:r>
              <a:rPr lang="en-US" sz="1400" dirty="0"/>
              <a:t>0.01,</a:t>
            </a:r>
          </a:p>
          <a:p>
            <a:endParaRPr lang="en-US" sz="1400" dirty="0"/>
          </a:p>
          <a:p>
            <a:endParaRPr lang="en-US" sz="1400" dirty="0"/>
          </a:p>
          <a:p>
            <a:endParaRPr lang="en-US" sz="1400" dirty="0"/>
          </a:p>
          <a:p>
            <a:endParaRPr lang="en-US" sz="1400" dirty="0"/>
          </a:p>
          <a:p>
            <a:endParaRPr lang="en-US" sz="1400" dirty="0"/>
          </a:p>
          <a:p>
            <a:endParaRPr lang="en-US" sz="1400" dirty="0"/>
          </a:p>
          <a:p>
            <a:r>
              <a:rPr lang="en-US" sz="1400" dirty="0"/>
              <a:t>0.34</a:t>
            </a:r>
          </a:p>
          <a:p>
            <a:endParaRPr lang="en-US" sz="1400" dirty="0"/>
          </a:p>
          <a:p>
            <a:r>
              <a:rPr lang="en-US" sz="1400" dirty="0"/>
              <a:t>0.11</a:t>
            </a:r>
          </a:p>
          <a:p>
            <a:endParaRPr lang="en-US" sz="1400" dirty="0"/>
          </a:p>
          <a:p>
            <a:r>
              <a:rPr lang="en-US" sz="1400" dirty="0"/>
              <a:t>0.53</a:t>
            </a:r>
          </a:p>
          <a:p>
            <a:r>
              <a:rPr lang="en-US" sz="1400" dirty="0"/>
              <a:t>]</a:t>
            </a:r>
          </a:p>
        </p:txBody>
      </p:sp>
      <p:grpSp>
        <p:nvGrpSpPr>
          <p:cNvPr id="95" name="Group 94">
            <a:extLst>
              <a:ext uri="{FF2B5EF4-FFF2-40B4-BE49-F238E27FC236}">
                <a16:creationId xmlns:a16="http://schemas.microsoft.com/office/drawing/2014/main" id="{106B14C0-5D78-7345-B15E-425418CF215F}"/>
              </a:ext>
            </a:extLst>
          </p:cNvPr>
          <p:cNvGrpSpPr/>
          <p:nvPr/>
        </p:nvGrpSpPr>
        <p:grpSpPr>
          <a:xfrm>
            <a:off x="3762374" y="3221831"/>
            <a:ext cx="461964" cy="2642547"/>
            <a:chOff x="3762374" y="3221831"/>
            <a:chExt cx="461964" cy="2642547"/>
          </a:xfrm>
        </p:grpSpPr>
        <p:sp>
          <p:nvSpPr>
            <p:cNvPr id="96" name="Oval 95">
              <a:extLst>
                <a:ext uri="{FF2B5EF4-FFF2-40B4-BE49-F238E27FC236}">
                  <a16:creationId xmlns:a16="http://schemas.microsoft.com/office/drawing/2014/main" id="{ED66E7FF-3967-9D49-BB06-DFCAD2557C37}"/>
                </a:ext>
              </a:extLst>
            </p:cNvPr>
            <p:cNvSpPr/>
            <p:nvPr/>
          </p:nvSpPr>
          <p:spPr>
            <a:xfrm>
              <a:off x="3762375" y="3221831"/>
              <a:ext cx="461963" cy="414338"/>
            </a:xfrm>
            <a:prstGeom prst="ellipse">
              <a:avLst/>
            </a:prstGeom>
            <a:solidFill>
              <a:schemeClr val="tx1">
                <a:alpha val="45000"/>
              </a:schemeClr>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Oval 96">
              <a:extLst>
                <a:ext uri="{FF2B5EF4-FFF2-40B4-BE49-F238E27FC236}">
                  <a16:creationId xmlns:a16="http://schemas.microsoft.com/office/drawing/2014/main" id="{1B0D0650-1407-5044-898B-48B28CFABF6C}"/>
                </a:ext>
              </a:extLst>
            </p:cNvPr>
            <p:cNvSpPr/>
            <p:nvPr/>
          </p:nvSpPr>
          <p:spPr>
            <a:xfrm>
              <a:off x="3762375" y="3644053"/>
              <a:ext cx="461963" cy="414338"/>
            </a:xfrm>
            <a:prstGeom prst="ellipse">
              <a:avLst/>
            </a:prstGeom>
            <a:solidFill>
              <a:schemeClr val="tx1">
                <a:alpha val="51000"/>
              </a:schemeClr>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a:extLst>
                <a:ext uri="{FF2B5EF4-FFF2-40B4-BE49-F238E27FC236}">
                  <a16:creationId xmlns:a16="http://schemas.microsoft.com/office/drawing/2014/main" id="{F13367DB-6205-454D-8733-5FAE07C006B9}"/>
                </a:ext>
              </a:extLst>
            </p:cNvPr>
            <p:cNvSpPr/>
            <p:nvPr/>
          </p:nvSpPr>
          <p:spPr>
            <a:xfrm>
              <a:off x="3762375" y="5017177"/>
              <a:ext cx="461963" cy="414338"/>
            </a:xfrm>
            <a:prstGeom prst="ellipse">
              <a:avLst/>
            </a:prstGeom>
            <a:solidFill>
              <a:schemeClr val="tx1">
                <a:alpha val="32000"/>
              </a:schemeClr>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Oval 98">
              <a:extLst>
                <a:ext uri="{FF2B5EF4-FFF2-40B4-BE49-F238E27FC236}">
                  <a16:creationId xmlns:a16="http://schemas.microsoft.com/office/drawing/2014/main" id="{C319AE43-74DE-2D4C-AA90-3E5EB39E7257}"/>
                </a:ext>
              </a:extLst>
            </p:cNvPr>
            <p:cNvSpPr/>
            <p:nvPr/>
          </p:nvSpPr>
          <p:spPr>
            <a:xfrm>
              <a:off x="3762374" y="5450040"/>
              <a:ext cx="461963" cy="414338"/>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TextBox 99">
              <a:extLst>
                <a:ext uri="{FF2B5EF4-FFF2-40B4-BE49-F238E27FC236}">
                  <a16:creationId xmlns:a16="http://schemas.microsoft.com/office/drawing/2014/main" id="{87B076F8-7C6F-E346-BFB7-3A00F3187AE2}"/>
                </a:ext>
              </a:extLst>
            </p:cNvPr>
            <p:cNvSpPr txBox="1"/>
            <p:nvPr/>
          </p:nvSpPr>
          <p:spPr>
            <a:xfrm>
              <a:off x="3871910" y="4034283"/>
              <a:ext cx="185737" cy="923330"/>
            </a:xfrm>
            <a:prstGeom prst="rect">
              <a:avLst/>
            </a:prstGeom>
            <a:noFill/>
          </p:spPr>
          <p:txBody>
            <a:bodyPr wrap="square" rtlCol="0">
              <a:spAutoFit/>
            </a:bodyPr>
            <a:lstStyle/>
            <a:p>
              <a:r>
                <a:rPr lang="en-US" dirty="0"/>
                <a:t>.</a:t>
              </a:r>
            </a:p>
            <a:p>
              <a:r>
                <a:rPr lang="en-US" dirty="0"/>
                <a:t>.</a:t>
              </a:r>
            </a:p>
            <a:p>
              <a:r>
                <a:rPr lang="en-US" dirty="0"/>
                <a:t>.</a:t>
              </a:r>
            </a:p>
          </p:txBody>
        </p:sp>
      </p:grpSp>
      <p:grpSp>
        <p:nvGrpSpPr>
          <p:cNvPr id="101" name="Group 100">
            <a:extLst>
              <a:ext uri="{FF2B5EF4-FFF2-40B4-BE49-F238E27FC236}">
                <a16:creationId xmlns:a16="http://schemas.microsoft.com/office/drawing/2014/main" id="{B9360C5B-9B98-F346-9BCE-1F25BAE4F215}"/>
              </a:ext>
            </a:extLst>
          </p:cNvPr>
          <p:cNvGrpSpPr/>
          <p:nvPr/>
        </p:nvGrpSpPr>
        <p:grpSpPr>
          <a:xfrm>
            <a:off x="1066797" y="2714625"/>
            <a:ext cx="461966" cy="3563939"/>
            <a:chOff x="1066797" y="2714625"/>
            <a:chExt cx="461966" cy="3563939"/>
          </a:xfrm>
        </p:grpSpPr>
        <p:sp>
          <p:nvSpPr>
            <p:cNvPr id="106" name="Oval 105">
              <a:extLst>
                <a:ext uri="{FF2B5EF4-FFF2-40B4-BE49-F238E27FC236}">
                  <a16:creationId xmlns:a16="http://schemas.microsoft.com/office/drawing/2014/main" id="{C7B13C1B-ECC5-EE41-995D-CDF5BAD582B7}"/>
                </a:ext>
              </a:extLst>
            </p:cNvPr>
            <p:cNvSpPr/>
            <p:nvPr/>
          </p:nvSpPr>
          <p:spPr>
            <a:xfrm>
              <a:off x="1066800" y="2714625"/>
              <a:ext cx="461963" cy="414338"/>
            </a:xfrm>
            <a:prstGeom prst="ellipse">
              <a:avLst/>
            </a:prstGeom>
            <a:solidFill>
              <a:schemeClr val="tx1">
                <a:alpha val="39000"/>
              </a:schemeClr>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E8F0FA4B-AE92-6D41-9F6C-55CF5155BDAA}"/>
                </a:ext>
              </a:extLst>
            </p:cNvPr>
            <p:cNvSpPr/>
            <p:nvPr/>
          </p:nvSpPr>
          <p:spPr>
            <a:xfrm>
              <a:off x="1066799" y="3149653"/>
              <a:ext cx="461963" cy="414338"/>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a:extLst>
                <a:ext uri="{FF2B5EF4-FFF2-40B4-BE49-F238E27FC236}">
                  <a16:creationId xmlns:a16="http://schemas.microsoft.com/office/drawing/2014/main" id="{AD4CBCEF-4E59-8647-867E-036216F218AD}"/>
                </a:ext>
              </a:extLst>
            </p:cNvPr>
            <p:cNvSpPr/>
            <p:nvPr/>
          </p:nvSpPr>
          <p:spPr>
            <a:xfrm>
              <a:off x="1066799" y="3563991"/>
              <a:ext cx="461963" cy="414338"/>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a:extLst>
                <a:ext uri="{FF2B5EF4-FFF2-40B4-BE49-F238E27FC236}">
                  <a16:creationId xmlns:a16="http://schemas.microsoft.com/office/drawing/2014/main" id="{FD2EA08B-4F98-2045-9C49-083FA27891DE}"/>
                </a:ext>
              </a:extLst>
            </p:cNvPr>
            <p:cNvSpPr/>
            <p:nvPr/>
          </p:nvSpPr>
          <p:spPr>
            <a:xfrm>
              <a:off x="1066798" y="5024862"/>
              <a:ext cx="461963" cy="414338"/>
            </a:xfrm>
            <a:prstGeom prst="ellipse">
              <a:avLst/>
            </a:prstGeom>
            <a:solidFill>
              <a:schemeClr val="tx1">
                <a:alpha val="40000"/>
              </a:schemeClr>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a:extLst>
                <a:ext uri="{FF2B5EF4-FFF2-40B4-BE49-F238E27FC236}">
                  <a16:creationId xmlns:a16="http://schemas.microsoft.com/office/drawing/2014/main" id="{65F102DE-C02A-3D4B-9065-79FDBB86E10D}"/>
                </a:ext>
              </a:extLst>
            </p:cNvPr>
            <p:cNvSpPr/>
            <p:nvPr/>
          </p:nvSpPr>
          <p:spPr>
            <a:xfrm>
              <a:off x="1066798" y="5439200"/>
              <a:ext cx="461963" cy="414338"/>
            </a:xfrm>
            <a:prstGeom prst="ellipse">
              <a:avLst/>
            </a:prstGeom>
            <a:solidFill>
              <a:schemeClr val="tx1">
                <a:alpha val="63000"/>
              </a:schemeClr>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Oval 114">
              <a:extLst>
                <a:ext uri="{FF2B5EF4-FFF2-40B4-BE49-F238E27FC236}">
                  <a16:creationId xmlns:a16="http://schemas.microsoft.com/office/drawing/2014/main" id="{6B3C9A84-6AA2-074C-8849-D58540487E8E}"/>
                </a:ext>
              </a:extLst>
            </p:cNvPr>
            <p:cNvSpPr/>
            <p:nvPr/>
          </p:nvSpPr>
          <p:spPr>
            <a:xfrm>
              <a:off x="1066797" y="5864226"/>
              <a:ext cx="461963" cy="414338"/>
            </a:xfrm>
            <a:prstGeom prst="ellipse">
              <a:avLst/>
            </a:prstGeom>
            <a:solidFill>
              <a:schemeClr val="tx1">
                <a:alpha val="41000"/>
              </a:schemeClr>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TextBox 115">
              <a:extLst>
                <a:ext uri="{FF2B5EF4-FFF2-40B4-BE49-F238E27FC236}">
                  <a16:creationId xmlns:a16="http://schemas.microsoft.com/office/drawing/2014/main" id="{31BF1443-BA35-6D4F-A1E1-5A58574F774C}"/>
                </a:ext>
              </a:extLst>
            </p:cNvPr>
            <p:cNvSpPr txBox="1"/>
            <p:nvPr/>
          </p:nvSpPr>
          <p:spPr>
            <a:xfrm>
              <a:off x="1204909" y="3989017"/>
              <a:ext cx="185737" cy="923330"/>
            </a:xfrm>
            <a:prstGeom prst="rect">
              <a:avLst/>
            </a:prstGeom>
            <a:noFill/>
          </p:spPr>
          <p:txBody>
            <a:bodyPr wrap="square" rtlCol="0">
              <a:spAutoFit/>
            </a:bodyPr>
            <a:lstStyle/>
            <a:p>
              <a:r>
                <a:rPr lang="en-US" dirty="0"/>
                <a:t>.</a:t>
              </a:r>
            </a:p>
            <a:p>
              <a:r>
                <a:rPr lang="en-US" dirty="0"/>
                <a:t>.</a:t>
              </a:r>
            </a:p>
            <a:p>
              <a:r>
                <a:rPr lang="en-US" dirty="0"/>
                <a:t>.</a:t>
              </a:r>
            </a:p>
          </p:txBody>
        </p:sp>
      </p:grpSp>
      <p:sp>
        <p:nvSpPr>
          <p:cNvPr id="4" name="TextBox 3">
            <a:extLst>
              <a:ext uri="{FF2B5EF4-FFF2-40B4-BE49-F238E27FC236}">
                <a16:creationId xmlns:a16="http://schemas.microsoft.com/office/drawing/2014/main" id="{A3840541-682B-9A4F-A853-0F3F79BFC0B5}"/>
              </a:ext>
            </a:extLst>
          </p:cNvPr>
          <p:cNvSpPr txBox="1"/>
          <p:nvPr/>
        </p:nvSpPr>
        <p:spPr>
          <a:xfrm>
            <a:off x="7171963" y="2563376"/>
            <a:ext cx="2701986" cy="369332"/>
          </a:xfrm>
          <a:prstGeom prst="rect">
            <a:avLst/>
          </a:prstGeom>
          <a:noFill/>
        </p:spPr>
        <p:txBody>
          <a:bodyPr wrap="square" rtlCol="0">
            <a:spAutoFit/>
          </a:bodyPr>
          <a:lstStyle/>
          <a:p>
            <a:r>
              <a:rPr lang="en-US" dirty="0">
                <a:latin typeface="Helvetica" pitchFamily="2" charset="0"/>
              </a:rPr>
              <a:t>What is this a picture of?</a:t>
            </a:r>
          </a:p>
        </p:txBody>
      </p:sp>
      <p:pic>
        <p:nvPicPr>
          <p:cNvPr id="5" name="Picture 4">
            <a:extLst>
              <a:ext uri="{FF2B5EF4-FFF2-40B4-BE49-F238E27FC236}">
                <a16:creationId xmlns:a16="http://schemas.microsoft.com/office/drawing/2014/main" id="{4DEEBD34-EBEF-3E4C-A32F-3363B57FCA3D}"/>
              </a:ext>
            </a:extLst>
          </p:cNvPr>
          <p:cNvPicPr>
            <a:picLocks noChangeAspect="1"/>
          </p:cNvPicPr>
          <p:nvPr/>
        </p:nvPicPr>
        <p:blipFill>
          <a:blip r:embed="rId2"/>
          <a:stretch>
            <a:fillRect/>
          </a:stretch>
        </p:blipFill>
        <p:spPr>
          <a:xfrm>
            <a:off x="9867538" y="2317113"/>
            <a:ext cx="1359042" cy="906028"/>
          </a:xfrm>
          <a:prstGeom prst="rect">
            <a:avLst/>
          </a:prstGeom>
        </p:spPr>
      </p:pic>
      <p:sp>
        <p:nvSpPr>
          <p:cNvPr id="6" name="TextBox 5">
            <a:extLst>
              <a:ext uri="{FF2B5EF4-FFF2-40B4-BE49-F238E27FC236}">
                <a16:creationId xmlns:a16="http://schemas.microsoft.com/office/drawing/2014/main" id="{A7E621AE-4141-D846-A3A3-E0C3BDFC1638}"/>
              </a:ext>
            </a:extLst>
          </p:cNvPr>
          <p:cNvSpPr txBox="1"/>
          <p:nvPr/>
        </p:nvSpPr>
        <p:spPr>
          <a:xfrm>
            <a:off x="9650476" y="4683825"/>
            <a:ext cx="1402463" cy="369332"/>
          </a:xfrm>
          <a:prstGeom prst="rect">
            <a:avLst/>
          </a:prstGeom>
          <a:noFill/>
        </p:spPr>
        <p:txBody>
          <a:bodyPr wrap="square" rtlCol="0">
            <a:spAutoFit/>
          </a:bodyPr>
          <a:lstStyle/>
          <a:p>
            <a:r>
              <a:rPr lang="en-US" dirty="0">
                <a:latin typeface="Helvetica" pitchFamily="2" charset="0"/>
              </a:rPr>
              <a:t>Chihuahua</a:t>
            </a:r>
          </a:p>
        </p:txBody>
      </p:sp>
      <p:sp>
        <p:nvSpPr>
          <p:cNvPr id="117" name="TextBox 116">
            <a:extLst>
              <a:ext uri="{FF2B5EF4-FFF2-40B4-BE49-F238E27FC236}">
                <a16:creationId xmlns:a16="http://schemas.microsoft.com/office/drawing/2014/main" id="{E742EDF5-1945-C644-BF99-F6D9BB3BDCE6}"/>
              </a:ext>
            </a:extLst>
          </p:cNvPr>
          <p:cNvSpPr txBox="1"/>
          <p:nvPr/>
        </p:nvSpPr>
        <p:spPr>
          <a:xfrm>
            <a:off x="9690537" y="5137404"/>
            <a:ext cx="1896623" cy="369332"/>
          </a:xfrm>
          <a:prstGeom prst="rect">
            <a:avLst/>
          </a:prstGeom>
          <a:noFill/>
        </p:spPr>
        <p:txBody>
          <a:bodyPr wrap="square" rtlCol="0">
            <a:spAutoFit/>
          </a:bodyPr>
          <a:lstStyle/>
          <a:p>
            <a:r>
              <a:rPr lang="en-US" dirty="0">
                <a:latin typeface="Helvetica" pitchFamily="2" charset="0"/>
              </a:rPr>
              <a:t>Blueberry muffin</a:t>
            </a:r>
          </a:p>
        </p:txBody>
      </p:sp>
      <p:sp>
        <p:nvSpPr>
          <p:cNvPr id="118" name="TextBox 117">
            <a:extLst>
              <a:ext uri="{FF2B5EF4-FFF2-40B4-BE49-F238E27FC236}">
                <a16:creationId xmlns:a16="http://schemas.microsoft.com/office/drawing/2014/main" id="{7174CC64-AA6D-4B41-AC25-70C1FB492490}"/>
              </a:ext>
            </a:extLst>
          </p:cNvPr>
          <p:cNvSpPr txBox="1"/>
          <p:nvPr/>
        </p:nvSpPr>
        <p:spPr>
          <a:xfrm>
            <a:off x="9690537" y="3422339"/>
            <a:ext cx="1807083" cy="369332"/>
          </a:xfrm>
          <a:prstGeom prst="rect">
            <a:avLst/>
          </a:prstGeom>
          <a:noFill/>
        </p:spPr>
        <p:txBody>
          <a:bodyPr wrap="square" rtlCol="0">
            <a:spAutoFit/>
          </a:bodyPr>
          <a:lstStyle/>
          <a:p>
            <a:r>
              <a:rPr lang="en-US" dirty="0">
                <a:latin typeface="Helvetica" pitchFamily="2" charset="0"/>
              </a:rPr>
              <a:t>Stuffed animal</a:t>
            </a:r>
          </a:p>
        </p:txBody>
      </p:sp>
      <p:sp>
        <p:nvSpPr>
          <p:cNvPr id="119" name="TextBox 118">
            <a:extLst>
              <a:ext uri="{FF2B5EF4-FFF2-40B4-BE49-F238E27FC236}">
                <a16:creationId xmlns:a16="http://schemas.microsoft.com/office/drawing/2014/main" id="{939ED260-EDBB-CB44-8573-5B06D4A3341B}"/>
              </a:ext>
            </a:extLst>
          </p:cNvPr>
          <p:cNvSpPr txBox="1"/>
          <p:nvPr/>
        </p:nvSpPr>
        <p:spPr>
          <a:xfrm>
            <a:off x="9706172" y="3844238"/>
            <a:ext cx="1807083" cy="369332"/>
          </a:xfrm>
          <a:prstGeom prst="rect">
            <a:avLst/>
          </a:prstGeom>
          <a:noFill/>
        </p:spPr>
        <p:txBody>
          <a:bodyPr wrap="square" rtlCol="0">
            <a:spAutoFit/>
          </a:bodyPr>
          <a:lstStyle/>
          <a:p>
            <a:r>
              <a:rPr lang="en-US" dirty="0">
                <a:latin typeface="Helvetica" pitchFamily="2" charset="0"/>
              </a:rPr>
              <a:t>Shark</a:t>
            </a:r>
          </a:p>
        </p:txBody>
      </p:sp>
      <p:sp>
        <p:nvSpPr>
          <p:cNvPr id="124" name="TextBox 123">
            <a:extLst>
              <a:ext uri="{FF2B5EF4-FFF2-40B4-BE49-F238E27FC236}">
                <a16:creationId xmlns:a16="http://schemas.microsoft.com/office/drawing/2014/main" id="{1674EB3B-5346-3649-ACB1-BE0AB508EF61}"/>
              </a:ext>
            </a:extLst>
          </p:cNvPr>
          <p:cNvSpPr txBox="1"/>
          <p:nvPr/>
        </p:nvSpPr>
        <p:spPr>
          <a:xfrm>
            <a:off x="9706171" y="4282199"/>
            <a:ext cx="1807083" cy="369332"/>
          </a:xfrm>
          <a:prstGeom prst="rect">
            <a:avLst/>
          </a:prstGeom>
          <a:noFill/>
        </p:spPr>
        <p:txBody>
          <a:bodyPr wrap="square" rtlCol="0">
            <a:spAutoFit/>
          </a:bodyPr>
          <a:lstStyle/>
          <a:p>
            <a:r>
              <a:rPr lang="en-US" dirty="0">
                <a:latin typeface="Helvetica" pitchFamily="2" charset="0"/>
              </a:rPr>
              <a:t>Truck</a:t>
            </a:r>
          </a:p>
        </p:txBody>
      </p:sp>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2DB02ECF-A2FB-CBB4-0139-179E549ABE35}"/>
                  </a:ext>
                </a:extLst>
              </p14:cNvPr>
              <p14:cNvContentPartPr/>
              <p14:nvPr/>
            </p14:nvContentPartPr>
            <p14:xfrm>
              <a:off x="9729874" y="5012023"/>
              <a:ext cx="1560960" cy="86400"/>
            </p14:xfrm>
          </p:contentPart>
        </mc:Choice>
        <mc:Fallback>
          <p:pic>
            <p:nvPicPr>
              <p:cNvPr id="2" name="Ink 1">
                <a:extLst>
                  <a:ext uri="{FF2B5EF4-FFF2-40B4-BE49-F238E27FC236}">
                    <a16:creationId xmlns:a16="http://schemas.microsoft.com/office/drawing/2014/main" id="{2DB02ECF-A2FB-CBB4-0139-179E549ABE35}"/>
                  </a:ext>
                </a:extLst>
              </p:cNvPr>
              <p:cNvPicPr/>
              <p:nvPr/>
            </p:nvPicPr>
            <p:blipFill>
              <a:blip r:embed="rId4"/>
              <a:stretch>
                <a:fillRect/>
              </a:stretch>
            </p:blipFill>
            <p:spPr>
              <a:xfrm>
                <a:off x="9712234" y="4994023"/>
                <a:ext cx="1596600" cy="122040"/>
              </a:xfrm>
              <a:prstGeom prst="rect">
                <a:avLst/>
              </a:prstGeom>
            </p:spPr>
          </p:pic>
        </mc:Fallback>
      </mc:AlternateContent>
    </p:spTree>
    <p:extLst>
      <p:ext uri="{BB962C8B-B14F-4D97-AF65-F5344CB8AC3E}">
        <p14:creationId xmlns:p14="http://schemas.microsoft.com/office/powerpoint/2010/main" val="20180440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Welcome to Neural Networks!</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p:txBody>
          <a:bodyPr>
            <a:normAutofit lnSpcReduction="10000"/>
          </a:bodyPr>
          <a:lstStyle/>
          <a:p>
            <a:r>
              <a:rPr lang="en-US" sz="2400" dirty="0">
                <a:latin typeface="Helvetica" pitchFamily="2" charset="0"/>
              </a:rPr>
              <a:t>OK! For those of you who have already taken / are taking a machine learning class right now…</a:t>
            </a:r>
          </a:p>
          <a:p>
            <a:pPr lvl="1"/>
            <a:r>
              <a:rPr lang="en-US" sz="2200" dirty="0">
                <a:latin typeface="Helvetica" pitchFamily="2" charset="0"/>
              </a:rPr>
              <a:t>All of this is probably going to be review!</a:t>
            </a:r>
          </a:p>
          <a:p>
            <a:pPr lvl="2"/>
            <a:r>
              <a:rPr lang="en-US" sz="2100" dirty="0">
                <a:latin typeface="Helvetica" pitchFamily="2" charset="0"/>
              </a:rPr>
              <a:t>i.e., neural nets come up a lot in ML, and this lecture is just touching the basics.</a:t>
            </a:r>
          </a:p>
          <a:p>
            <a:r>
              <a:rPr lang="en-US" sz="2400" dirty="0">
                <a:latin typeface="Helvetica" pitchFamily="2" charset="0"/>
              </a:rPr>
              <a:t>Others of you are maybe learning this for the first time!</a:t>
            </a:r>
          </a:p>
          <a:p>
            <a:pPr lvl="1"/>
            <a:r>
              <a:rPr lang="en-US" sz="2000" dirty="0">
                <a:latin typeface="Helvetica" pitchFamily="2" charset="0"/>
              </a:rPr>
              <a:t>But I bet you’ve heard the term before!</a:t>
            </a:r>
          </a:p>
          <a:p>
            <a:pPr lvl="2"/>
            <a:r>
              <a:rPr lang="en-US" sz="1900" dirty="0">
                <a:latin typeface="Helvetica" pitchFamily="2" charset="0"/>
              </a:rPr>
              <a:t>Also, maybe you’ve heard the phrase “Artificial Neural Network”</a:t>
            </a:r>
          </a:p>
          <a:p>
            <a:pPr lvl="2"/>
            <a:r>
              <a:rPr lang="en-US" sz="1900" dirty="0">
                <a:latin typeface="Helvetica" pitchFamily="2" charset="0"/>
              </a:rPr>
              <a:t>Or maybe the phrase “Deep Learning”?</a:t>
            </a:r>
            <a:endParaRPr lang="en-US" sz="2200" dirty="0">
              <a:latin typeface="Helvetica" pitchFamily="2" charset="0"/>
            </a:endParaRPr>
          </a:p>
          <a:p>
            <a:pPr lvl="3"/>
            <a:r>
              <a:rPr lang="en-US" sz="1900" dirty="0">
                <a:latin typeface="Helvetica" pitchFamily="2" charset="0"/>
              </a:rPr>
              <a:t>Neural Networks are connected to all that!</a:t>
            </a:r>
          </a:p>
        </p:txBody>
      </p:sp>
    </p:spTree>
    <p:extLst>
      <p:ext uri="{BB962C8B-B14F-4D97-AF65-F5344CB8AC3E}">
        <p14:creationId xmlns:p14="http://schemas.microsoft.com/office/powerpoint/2010/main" val="40305827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Ready to Dig a Little Deeper?</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p:txBody>
          <a:bodyPr>
            <a:normAutofit/>
          </a:bodyPr>
          <a:lstStyle/>
          <a:p>
            <a:r>
              <a:rPr lang="en-US" sz="2400" dirty="0">
                <a:latin typeface="Helvetica" pitchFamily="2" charset="0"/>
              </a:rPr>
              <a:t>Hopefully you are feeling OK with the high level structure of a neural network.</a:t>
            </a:r>
          </a:p>
          <a:p>
            <a:endParaRPr lang="en-US" sz="2400" dirty="0">
              <a:latin typeface="Helvetica" pitchFamily="2" charset="0"/>
            </a:endParaRPr>
          </a:p>
          <a:p>
            <a:r>
              <a:rPr lang="en-US" sz="2400" dirty="0">
                <a:latin typeface="Helvetica" pitchFamily="2" charset="0"/>
              </a:rPr>
              <a:t>Let’s start talking in a little more depth about what nodes and edges actually are.</a:t>
            </a:r>
            <a:endParaRPr lang="en-US" sz="2200" dirty="0">
              <a:latin typeface="Helvetica" pitchFamily="2" charset="0"/>
            </a:endParaRPr>
          </a:p>
        </p:txBody>
      </p:sp>
    </p:spTree>
    <p:extLst>
      <p:ext uri="{BB962C8B-B14F-4D97-AF65-F5344CB8AC3E}">
        <p14:creationId xmlns:p14="http://schemas.microsoft.com/office/powerpoint/2010/main" val="31141094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Simple Example</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6800850" y="2103120"/>
            <a:ext cx="4324349" cy="3849624"/>
          </a:xfrm>
        </p:spPr>
        <p:txBody>
          <a:bodyPr>
            <a:normAutofit lnSpcReduction="10000"/>
          </a:bodyPr>
          <a:lstStyle/>
          <a:p>
            <a:r>
              <a:rPr lang="en-US" sz="2400" dirty="0">
                <a:latin typeface="Helvetica" pitchFamily="2" charset="0"/>
              </a:rPr>
              <a:t>Here we have a network that only consists of three nodes.</a:t>
            </a:r>
          </a:p>
          <a:p>
            <a:endParaRPr lang="en-US" sz="2400" dirty="0">
              <a:latin typeface="Helvetica" pitchFamily="2" charset="0"/>
            </a:endParaRPr>
          </a:p>
          <a:p>
            <a:r>
              <a:rPr lang="en-US" sz="2400" dirty="0">
                <a:latin typeface="Helvetica" pitchFamily="2" charset="0"/>
              </a:rPr>
              <a:t>This network has two Input nodes, </a:t>
            </a:r>
            <a:r>
              <a:rPr lang="en-US" sz="2400" i="1" dirty="0">
                <a:latin typeface="Helvetica" pitchFamily="2" charset="0"/>
              </a:rPr>
              <a:t>I</a:t>
            </a:r>
            <a:r>
              <a:rPr lang="en-US" sz="2400" i="1" baseline="-25000" dirty="0">
                <a:latin typeface="Helvetica" pitchFamily="2" charset="0"/>
              </a:rPr>
              <a:t>1</a:t>
            </a:r>
            <a:r>
              <a:rPr lang="en-US" sz="2400" dirty="0">
                <a:latin typeface="Helvetica" pitchFamily="2" charset="0"/>
              </a:rPr>
              <a:t> and </a:t>
            </a:r>
            <a:r>
              <a:rPr lang="en-US" sz="2400" i="1" dirty="0">
                <a:latin typeface="Helvetica" pitchFamily="2" charset="0"/>
              </a:rPr>
              <a:t>I</a:t>
            </a:r>
            <a:r>
              <a:rPr lang="en-US" sz="2400" i="1" baseline="-25000" dirty="0">
                <a:latin typeface="Helvetica" pitchFamily="2" charset="0"/>
              </a:rPr>
              <a:t>2</a:t>
            </a:r>
            <a:r>
              <a:rPr lang="en-US" sz="2400" dirty="0">
                <a:latin typeface="Helvetica" pitchFamily="2" charset="0"/>
              </a:rPr>
              <a:t>, and one Output node, </a:t>
            </a:r>
            <a:r>
              <a:rPr lang="en-US" sz="2400" i="1" dirty="0">
                <a:latin typeface="Helvetica" pitchFamily="2" charset="0"/>
              </a:rPr>
              <a:t>O</a:t>
            </a:r>
            <a:r>
              <a:rPr lang="en-US" sz="2400" i="1" baseline="-25000" dirty="0">
                <a:latin typeface="Helvetica" pitchFamily="2" charset="0"/>
              </a:rPr>
              <a:t>1</a:t>
            </a:r>
          </a:p>
          <a:p>
            <a:endParaRPr lang="en-US" sz="2400" dirty="0">
              <a:latin typeface="Helvetica" pitchFamily="2" charset="0"/>
            </a:endParaRPr>
          </a:p>
          <a:p>
            <a:r>
              <a:rPr lang="en-US" sz="2400" dirty="0">
                <a:latin typeface="Helvetica" pitchFamily="2" charset="0"/>
              </a:rPr>
              <a:t>We have no hidden nodes.</a:t>
            </a:r>
          </a:p>
        </p:txBody>
      </p:sp>
      <p:sp>
        <p:nvSpPr>
          <p:cNvPr id="4" name="Oval 3">
            <a:extLst>
              <a:ext uri="{FF2B5EF4-FFF2-40B4-BE49-F238E27FC236}">
                <a16:creationId xmlns:a16="http://schemas.microsoft.com/office/drawing/2014/main" id="{BA85913B-D78D-0542-8097-1C561A195398}"/>
              </a:ext>
            </a:extLst>
          </p:cNvPr>
          <p:cNvSpPr/>
          <p:nvPr/>
        </p:nvSpPr>
        <p:spPr>
          <a:xfrm>
            <a:off x="1066800" y="2300288"/>
            <a:ext cx="1235870" cy="1100138"/>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2586268F-DB5A-6941-BAED-E9276FCAA196}"/>
              </a:ext>
            </a:extLst>
          </p:cNvPr>
          <p:cNvSpPr/>
          <p:nvPr/>
        </p:nvSpPr>
        <p:spPr>
          <a:xfrm>
            <a:off x="1066800" y="4852606"/>
            <a:ext cx="1235870" cy="1100138"/>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FD0C03B4-76C6-514A-BC92-F847C8E77861}"/>
              </a:ext>
            </a:extLst>
          </p:cNvPr>
          <p:cNvSpPr/>
          <p:nvPr/>
        </p:nvSpPr>
        <p:spPr>
          <a:xfrm>
            <a:off x="4419600" y="3477863"/>
            <a:ext cx="1235870" cy="1100138"/>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57087273-3E2D-3D4C-996A-017047C9B7FD}"/>
              </a:ext>
            </a:extLst>
          </p:cNvPr>
          <p:cNvSpPr txBox="1"/>
          <p:nvPr/>
        </p:nvSpPr>
        <p:spPr>
          <a:xfrm>
            <a:off x="5254230" y="3016198"/>
            <a:ext cx="628650" cy="461665"/>
          </a:xfrm>
          <a:prstGeom prst="rect">
            <a:avLst/>
          </a:prstGeom>
          <a:noFill/>
        </p:spPr>
        <p:txBody>
          <a:bodyPr wrap="square" rtlCol="0">
            <a:spAutoFit/>
          </a:bodyPr>
          <a:lstStyle/>
          <a:p>
            <a:r>
              <a:rPr lang="en-US" sz="2400" i="1" dirty="0">
                <a:latin typeface="Helvetica" pitchFamily="2" charset="0"/>
              </a:rPr>
              <a:t>O</a:t>
            </a:r>
            <a:r>
              <a:rPr lang="en-US" sz="2400" i="1" baseline="-25000" dirty="0">
                <a:latin typeface="Helvetica" pitchFamily="2" charset="0"/>
              </a:rPr>
              <a:t>1</a:t>
            </a:r>
            <a:endParaRPr lang="en-US" sz="2400" dirty="0"/>
          </a:p>
        </p:txBody>
      </p:sp>
      <p:sp>
        <p:nvSpPr>
          <p:cNvPr id="8" name="TextBox 7">
            <a:extLst>
              <a:ext uri="{FF2B5EF4-FFF2-40B4-BE49-F238E27FC236}">
                <a16:creationId xmlns:a16="http://schemas.microsoft.com/office/drawing/2014/main" id="{09341F6B-9394-FF46-8A71-A03389448E4D}"/>
              </a:ext>
            </a:extLst>
          </p:cNvPr>
          <p:cNvSpPr txBox="1"/>
          <p:nvPr/>
        </p:nvSpPr>
        <p:spPr>
          <a:xfrm>
            <a:off x="566738" y="2186286"/>
            <a:ext cx="500062" cy="461665"/>
          </a:xfrm>
          <a:prstGeom prst="rect">
            <a:avLst/>
          </a:prstGeom>
          <a:noFill/>
        </p:spPr>
        <p:txBody>
          <a:bodyPr wrap="square" rtlCol="0">
            <a:spAutoFit/>
          </a:bodyPr>
          <a:lstStyle/>
          <a:p>
            <a:r>
              <a:rPr lang="en-US" sz="2400" i="1" dirty="0">
                <a:latin typeface="Helvetica" pitchFamily="2" charset="0"/>
              </a:rPr>
              <a:t>I</a:t>
            </a:r>
            <a:r>
              <a:rPr lang="en-US" sz="2400" i="1" baseline="-25000" dirty="0">
                <a:latin typeface="Helvetica" pitchFamily="2" charset="0"/>
              </a:rPr>
              <a:t>1</a:t>
            </a:r>
            <a:endParaRPr lang="en-US" sz="2400" dirty="0"/>
          </a:p>
        </p:txBody>
      </p:sp>
      <p:sp>
        <p:nvSpPr>
          <p:cNvPr id="9" name="TextBox 8">
            <a:extLst>
              <a:ext uri="{FF2B5EF4-FFF2-40B4-BE49-F238E27FC236}">
                <a16:creationId xmlns:a16="http://schemas.microsoft.com/office/drawing/2014/main" id="{781B655D-0195-8C42-8A4F-01364F727650}"/>
              </a:ext>
            </a:extLst>
          </p:cNvPr>
          <p:cNvSpPr txBox="1"/>
          <p:nvPr/>
        </p:nvSpPr>
        <p:spPr>
          <a:xfrm>
            <a:off x="566738" y="4667940"/>
            <a:ext cx="500062" cy="461665"/>
          </a:xfrm>
          <a:prstGeom prst="rect">
            <a:avLst/>
          </a:prstGeom>
          <a:noFill/>
        </p:spPr>
        <p:txBody>
          <a:bodyPr wrap="square" rtlCol="0">
            <a:spAutoFit/>
          </a:bodyPr>
          <a:lstStyle/>
          <a:p>
            <a:r>
              <a:rPr lang="en-US" sz="2400" i="1" dirty="0">
                <a:latin typeface="Helvetica" pitchFamily="2" charset="0"/>
              </a:rPr>
              <a:t>I</a:t>
            </a:r>
            <a:r>
              <a:rPr lang="en-US" sz="2400" i="1" baseline="-25000" dirty="0">
                <a:latin typeface="Helvetica" pitchFamily="2" charset="0"/>
              </a:rPr>
              <a:t>2</a:t>
            </a:r>
            <a:endParaRPr lang="en-US" sz="2400" dirty="0"/>
          </a:p>
        </p:txBody>
      </p:sp>
      <p:cxnSp>
        <p:nvCxnSpPr>
          <p:cNvPr id="11" name="Straight Arrow Connector 10">
            <a:extLst>
              <a:ext uri="{FF2B5EF4-FFF2-40B4-BE49-F238E27FC236}">
                <a16:creationId xmlns:a16="http://schemas.microsoft.com/office/drawing/2014/main" id="{95AD348D-B5B7-904F-B05D-EB37E271E156}"/>
              </a:ext>
            </a:extLst>
          </p:cNvPr>
          <p:cNvCxnSpPr>
            <a:cxnSpLocks/>
            <a:stCxn id="4" idx="6"/>
            <a:endCxn id="6" idx="1"/>
          </p:cNvCxnSpPr>
          <p:nvPr/>
        </p:nvCxnSpPr>
        <p:spPr>
          <a:xfrm>
            <a:off x="2302670" y="2850357"/>
            <a:ext cx="2297919" cy="788617"/>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D5818C32-B71D-3941-95FA-D21C52ADD211}"/>
              </a:ext>
            </a:extLst>
          </p:cNvPr>
          <p:cNvCxnSpPr>
            <a:cxnSpLocks/>
            <a:stCxn id="5" idx="6"/>
            <a:endCxn id="6" idx="3"/>
          </p:cNvCxnSpPr>
          <p:nvPr/>
        </p:nvCxnSpPr>
        <p:spPr>
          <a:xfrm flipV="1">
            <a:off x="2302670" y="4416890"/>
            <a:ext cx="2297919" cy="985785"/>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37575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Simple Example</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6800850" y="2103120"/>
            <a:ext cx="4324349" cy="3849624"/>
          </a:xfrm>
        </p:spPr>
        <p:txBody>
          <a:bodyPr>
            <a:normAutofit fontScale="92500" lnSpcReduction="20000"/>
          </a:bodyPr>
          <a:lstStyle/>
          <a:p>
            <a:r>
              <a:rPr lang="en-US" sz="2400" dirty="0">
                <a:latin typeface="Helvetica" pitchFamily="2" charset="0"/>
              </a:rPr>
              <a:t>Each edge has a </a:t>
            </a:r>
            <a:r>
              <a:rPr lang="en-US" sz="2400" b="1" dirty="0">
                <a:latin typeface="Helvetica" pitchFamily="2" charset="0"/>
              </a:rPr>
              <a:t>weight</a:t>
            </a:r>
            <a:r>
              <a:rPr lang="en-US" sz="2400" dirty="0">
                <a:latin typeface="Helvetica" pitchFamily="2" charset="0"/>
              </a:rPr>
              <a:t>. </a:t>
            </a:r>
          </a:p>
          <a:p>
            <a:endParaRPr lang="en-US" sz="2400" dirty="0">
              <a:latin typeface="Helvetica" pitchFamily="2" charset="0"/>
            </a:endParaRPr>
          </a:p>
          <a:p>
            <a:r>
              <a:rPr lang="en-US" sz="2400" dirty="0">
                <a:latin typeface="Helvetica" pitchFamily="2" charset="0"/>
              </a:rPr>
              <a:t>The higher the weight, the more influence the connecting edge has over the output node “lighting up.”</a:t>
            </a:r>
          </a:p>
          <a:p>
            <a:endParaRPr lang="en-US" sz="2400" dirty="0">
              <a:latin typeface="Helvetica" pitchFamily="2" charset="0"/>
            </a:endParaRPr>
          </a:p>
          <a:p>
            <a:r>
              <a:rPr lang="en-US" sz="2400" dirty="0">
                <a:latin typeface="Helvetica" pitchFamily="2" charset="0"/>
              </a:rPr>
              <a:t>Here, both edges have equal weight.</a:t>
            </a:r>
          </a:p>
        </p:txBody>
      </p:sp>
      <p:sp>
        <p:nvSpPr>
          <p:cNvPr id="4" name="Oval 3">
            <a:extLst>
              <a:ext uri="{FF2B5EF4-FFF2-40B4-BE49-F238E27FC236}">
                <a16:creationId xmlns:a16="http://schemas.microsoft.com/office/drawing/2014/main" id="{BA85913B-D78D-0542-8097-1C561A195398}"/>
              </a:ext>
            </a:extLst>
          </p:cNvPr>
          <p:cNvSpPr/>
          <p:nvPr/>
        </p:nvSpPr>
        <p:spPr>
          <a:xfrm>
            <a:off x="1066800" y="2300288"/>
            <a:ext cx="1235870" cy="1100138"/>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2586268F-DB5A-6941-BAED-E9276FCAA196}"/>
              </a:ext>
            </a:extLst>
          </p:cNvPr>
          <p:cNvSpPr/>
          <p:nvPr/>
        </p:nvSpPr>
        <p:spPr>
          <a:xfrm>
            <a:off x="1066800" y="4852606"/>
            <a:ext cx="1235870" cy="1100138"/>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FD0C03B4-76C6-514A-BC92-F847C8E77861}"/>
              </a:ext>
            </a:extLst>
          </p:cNvPr>
          <p:cNvSpPr/>
          <p:nvPr/>
        </p:nvSpPr>
        <p:spPr>
          <a:xfrm>
            <a:off x="4419600" y="3477863"/>
            <a:ext cx="1235870" cy="1100138"/>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57087273-3E2D-3D4C-996A-017047C9B7FD}"/>
              </a:ext>
            </a:extLst>
          </p:cNvPr>
          <p:cNvSpPr txBox="1"/>
          <p:nvPr/>
        </p:nvSpPr>
        <p:spPr>
          <a:xfrm>
            <a:off x="5254230" y="3016198"/>
            <a:ext cx="628650" cy="461665"/>
          </a:xfrm>
          <a:prstGeom prst="rect">
            <a:avLst/>
          </a:prstGeom>
          <a:noFill/>
        </p:spPr>
        <p:txBody>
          <a:bodyPr wrap="square" rtlCol="0">
            <a:spAutoFit/>
          </a:bodyPr>
          <a:lstStyle/>
          <a:p>
            <a:r>
              <a:rPr lang="en-US" sz="2400" i="1" dirty="0">
                <a:latin typeface="Helvetica" pitchFamily="2" charset="0"/>
              </a:rPr>
              <a:t>O</a:t>
            </a:r>
            <a:r>
              <a:rPr lang="en-US" sz="2400" i="1" baseline="-25000" dirty="0">
                <a:latin typeface="Helvetica" pitchFamily="2" charset="0"/>
              </a:rPr>
              <a:t>1</a:t>
            </a:r>
            <a:endParaRPr lang="en-US" sz="2400" dirty="0"/>
          </a:p>
        </p:txBody>
      </p:sp>
      <p:sp>
        <p:nvSpPr>
          <p:cNvPr id="8" name="TextBox 7">
            <a:extLst>
              <a:ext uri="{FF2B5EF4-FFF2-40B4-BE49-F238E27FC236}">
                <a16:creationId xmlns:a16="http://schemas.microsoft.com/office/drawing/2014/main" id="{09341F6B-9394-FF46-8A71-A03389448E4D}"/>
              </a:ext>
            </a:extLst>
          </p:cNvPr>
          <p:cNvSpPr txBox="1"/>
          <p:nvPr/>
        </p:nvSpPr>
        <p:spPr>
          <a:xfrm>
            <a:off x="566738" y="2186286"/>
            <a:ext cx="500062" cy="461665"/>
          </a:xfrm>
          <a:prstGeom prst="rect">
            <a:avLst/>
          </a:prstGeom>
          <a:noFill/>
        </p:spPr>
        <p:txBody>
          <a:bodyPr wrap="square" rtlCol="0">
            <a:spAutoFit/>
          </a:bodyPr>
          <a:lstStyle/>
          <a:p>
            <a:r>
              <a:rPr lang="en-US" sz="2400" i="1" dirty="0">
                <a:latin typeface="Helvetica" pitchFamily="2" charset="0"/>
              </a:rPr>
              <a:t>I</a:t>
            </a:r>
            <a:r>
              <a:rPr lang="en-US" sz="2400" i="1" baseline="-25000" dirty="0">
                <a:latin typeface="Helvetica" pitchFamily="2" charset="0"/>
              </a:rPr>
              <a:t>1</a:t>
            </a:r>
            <a:endParaRPr lang="en-US" sz="2400" dirty="0"/>
          </a:p>
        </p:txBody>
      </p:sp>
      <p:sp>
        <p:nvSpPr>
          <p:cNvPr id="9" name="TextBox 8">
            <a:extLst>
              <a:ext uri="{FF2B5EF4-FFF2-40B4-BE49-F238E27FC236}">
                <a16:creationId xmlns:a16="http://schemas.microsoft.com/office/drawing/2014/main" id="{781B655D-0195-8C42-8A4F-01364F727650}"/>
              </a:ext>
            </a:extLst>
          </p:cNvPr>
          <p:cNvSpPr txBox="1"/>
          <p:nvPr/>
        </p:nvSpPr>
        <p:spPr>
          <a:xfrm>
            <a:off x="566738" y="4667940"/>
            <a:ext cx="500062" cy="461665"/>
          </a:xfrm>
          <a:prstGeom prst="rect">
            <a:avLst/>
          </a:prstGeom>
          <a:noFill/>
        </p:spPr>
        <p:txBody>
          <a:bodyPr wrap="square" rtlCol="0">
            <a:spAutoFit/>
          </a:bodyPr>
          <a:lstStyle/>
          <a:p>
            <a:r>
              <a:rPr lang="en-US" sz="2400" i="1" dirty="0">
                <a:latin typeface="Helvetica" pitchFamily="2" charset="0"/>
              </a:rPr>
              <a:t>I</a:t>
            </a:r>
            <a:r>
              <a:rPr lang="en-US" sz="2400" i="1" baseline="-25000" dirty="0">
                <a:latin typeface="Helvetica" pitchFamily="2" charset="0"/>
              </a:rPr>
              <a:t>2</a:t>
            </a:r>
            <a:endParaRPr lang="en-US" sz="2400" dirty="0"/>
          </a:p>
        </p:txBody>
      </p:sp>
      <p:cxnSp>
        <p:nvCxnSpPr>
          <p:cNvPr id="11" name="Straight Arrow Connector 10">
            <a:extLst>
              <a:ext uri="{FF2B5EF4-FFF2-40B4-BE49-F238E27FC236}">
                <a16:creationId xmlns:a16="http://schemas.microsoft.com/office/drawing/2014/main" id="{95AD348D-B5B7-904F-B05D-EB37E271E156}"/>
              </a:ext>
            </a:extLst>
          </p:cNvPr>
          <p:cNvCxnSpPr>
            <a:cxnSpLocks/>
            <a:stCxn id="4" idx="6"/>
            <a:endCxn id="6" idx="1"/>
          </p:cNvCxnSpPr>
          <p:nvPr/>
        </p:nvCxnSpPr>
        <p:spPr>
          <a:xfrm>
            <a:off x="2302670" y="2850357"/>
            <a:ext cx="2297919" cy="788617"/>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D5818C32-B71D-3941-95FA-D21C52ADD211}"/>
              </a:ext>
            </a:extLst>
          </p:cNvPr>
          <p:cNvCxnSpPr>
            <a:cxnSpLocks/>
            <a:stCxn id="5" idx="6"/>
            <a:endCxn id="6" idx="3"/>
          </p:cNvCxnSpPr>
          <p:nvPr/>
        </p:nvCxnSpPr>
        <p:spPr>
          <a:xfrm flipV="1">
            <a:off x="2302670" y="4416890"/>
            <a:ext cx="2297919" cy="985785"/>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Content Placeholder 2">
                <a:extLst>
                  <a:ext uri="{FF2B5EF4-FFF2-40B4-BE49-F238E27FC236}">
                    <a16:creationId xmlns:a16="http://schemas.microsoft.com/office/drawing/2014/main" id="{752F5B51-FE13-F448-B788-D77F4BFE869A}"/>
                  </a:ext>
                </a:extLst>
              </p:cNvPr>
              <p:cNvSpPr txBox="1">
                <a:spLocks/>
              </p:cNvSpPr>
              <p:nvPr/>
            </p:nvSpPr>
            <p:spPr>
              <a:xfrm>
                <a:off x="2905510" y="2641700"/>
                <a:ext cx="1695079" cy="49127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𝑤</m:t>
                          </m:r>
                        </m:e>
                        <m:sub>
                          <m:r>
                            <a:rPr lang="en-US" i="1" dirty="0" smtClean="0">
                              <a:latin typeface="Cambria Math" panose="02040503050406030204" pitchFamily="18" charset="0"/>
                            </a:rPr>
                            <m:t>1</m:t>
                          </m:r>
                        </m:sub>
                      </m:sSub>
                      <m:r>
                        <a:rPr lang="en-US" b="0" i="1" dirty="0" smtClean="0">
                          <a:latin typeface="Cambria Math" panose="02040503050406030204" pitchFamily="18" charset="0"/>
                        </a:rPr>
                        <m:t>=0.5</m:t>
                      </m:r>
                    </m:oMath>
                  </m:oMathPara>
                </a14:m>
                <a:endParaRPr lang="en-US" dirty="0"/>
              </a:p>
            </p:txBody>
          </p:sp>
        </mc:Choice>
        <mc:Fallback xmlns="">
          <p:sp>
            <p:nvSpPr>
              <p:cNvPr id="13" name="Content Placeholder 2">
                <a:extLst>
                  <a:ext uri="{FF2B5EF4-FFF2-40B4-BE49-F238E27FC236}">
                    <a16:creationId xmlns:a16="http://schemas.microsoft.com/office/drawing/2014/main" id="{752F5B51-FE13-F448-B788-D77F4BFE869A}"/>
                  </a:ext>
                </a:extLst>
              </p:cNvPr>
              <p:cNvSpPr txBox="1">
                <a:spLocks noRot="1" noChangeAspect="1" noMove="1" noResize="1" noEditPoints="1" noAdjustHandles="1" noChangeArrowheads="1" noChangeShapeType="1" noTextEdit="1"/>
              </p:cNvSpPr>
              <p:nvPr/>
            </p:nvSpPr>
            <p:spPr>
              <a:xfrm>
                <a:off x="2905510" y="2641700"/>
                <a:ext cx="1695079" cy="491270"/>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Content Placeholder 2">
                <a:extLst>
                  <a:ext uri="{FF2B5EF4-FFF2-40B4-BE49-F238E27FC236}">
                    <a16:creationId xmlns:a16="http://schemas.microsoft.com/office/drawing/2014/main" id="{AA963EB6-ACAF-BB48-AD3A-6EF539EE35EC}"/>
                  </a:ext>
                </a:extLst>
              </p:cNvPr>
              <p:cNvSpPr txBox="1">
                <a:spLocks/>
              </p:cNvSpPr>
              <p:nvPr/>
            </p:nvSpPr>
            <p:spPr>
              <a:xfrm>
                <a:off x="2898370" y="5102643"/>
                <a:ext cx="1695079" cy="49127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𝑤</m:t>
                          </m:r>
                        </m:e>
                        <m:sub>
                          <m:r>
                            <a:rPr lang="en-US" b="0" i="1" dirty="0" smtClean="0">
                              <a:latin typeface="Cambria Math" panose="02040503050406030204" pitchFamily="18" charset="0"/>
                            </a:rPr>
                            <m:t>2</m:t>
                          </m:r>
                        </m:sub>
                      </m:sSub>
                      <m:r>
                        <a:rPr lang="en-US" b="0" i="1" dirty="0" smtClean="0">
                          <a:latin typeface="Cambria Math" panose="02040503050406030204" pitchFamily="18" charset="0"/>
                        </a:rPr>
                        <m:t>=0.5</m:t>
                      </m:r>
                    </m:oMath>
                  </m:oMathPara>
                </a14:m>
                <a:endParaRPr lang="en-US" dirty="0"/>
              </a:p>
            </p:txBody>
          </p:sp>
        </mc:Choice>
        <mc:Fallback xmlns="">
          <p:sp>
            <p:nvSpPr>
              <p:cNvPr id="14" name="Content Placeholder 2">
                <a:extLst>
                  <a:ext uri="{FF2B5EF4-FFF2-40B4-BE49-F238E27FC236}">
                    <a16:creationId xmlns:a16="http://schemas.microsoft.com/office/drawing/2014/main" id="{AA963EB6-ACAF-BB48-AD3A-6EF539EE35EC}"/>
                  </a:ext>
                </a:extLst>
              </p:cNvPr>
              <p:cNvSpPr txBox="1">
                <a:spLocks noRot="1" noChangeAspect="1" noMove="1" noResize="1" noEditPoints="1" noAdjustHandles="1" noChangeArrowheads="1" noChangeShapeType="1" noTextEdit="1"/>
              </p:cNvSpPr>
              <p:nvPr/>
            </p:nvSpPr>
            <p:spPr>
              <a:xfrm>
                <a:off x="2898370" y="5102643"/>
                <a:ext cx="1695079" cy="491270"/>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4625795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Simple Example</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6536521" y="642593"/>
            <a:ext cx="4746521" cy="5888835"/>
          </a:xfrm>
        </p:spPr>
        <p:txBody>
          <a:bodyPr>
            <a:normAutofit/>
          </a:bodyPr>
          <a:lstStyle/>
          <a:p>
            <a:r>
              <a:rPr lang="en-US" sz="2400" dirty="0">
                <a:latin typeface="Helvetica" pitchFamily="2" charset="0"/>
              </a:rPr>
              <a:t>Even though earlier we talked about values ranging from between 0 and 1…</a:t>
            </a:r>
          </a:p>
          <a:p>
            <a:endParaRPr lang="en-US" sz="2400" dirty="0">
              <a:latin typeface="Helvetica" pitchFamily="2" charset="0"/>
            </a:endParaRPr>
          </a:p>
          <a:p>
            <a:r>
              <a:rPr lang="en-US" sz="2400" dirty="0">
                <a:latin typeface="Helvetica" pitchFamily="2" charset="0"/>
              </a:rPr>
              <a:t>For starters: let’s say that our nodes here in this example can *only* have the values 0 or 1.</a:t>
            </a:r>
            <a:endParaRPr lang="en-US" sz="2200" dirty="0">
              <a:latin typeface="Helvetica" pitchFamily="2" charset="0"/>
            </a:endParaRPr>
          </a:p>
        </p:txBody>
      </p:sp>
      <p:sp>
        <p:nvSpPr>
          <p:cNvPr id="4" name="Oval 3">
            <a:extLst>
              <a:ext uri="{FF2B5EF4-FFF2-40B4-BE49-F238E27FC236}">
                <a16:creationId xmlns:a16="http://schemas.microsoft.com/office/drawing/2014/main" id="{BA85913B-D78D-0542-8097-1C561A195398}"/>
              </a:ext>
            </a:extLst>
          </p:cNvPr>
          <p:cNvSpPr/>
          <p:nvPr/>
        </p:nvSpPr>
        <p:spPr>
          <a:xfrm>
            <a:off x="1066800" y="2300288"/>
            <a:ext cx="1235870" cy="1100138"/>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2586268F-DB5A-6941-BAED-E9276FCAA196}"/>
              </a:ext>
            </a:extLst>
          </p:cNvPr>
          <p:cNvSpPr/>
          <p:nvPr/>
        </p:nvSpPr>
        <p:spPr>
          <a:xfrm>
            <a:off x="1066800" y="4852606"/>
            <a:ext cx="1235870" cy="1100138"/>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FD0C03B4-76C6-514A-BC92-F847C8E77861}"/>
              </a:ext>
            </a:extLst>
          </p:cNvPr>
          <p:cNvSpPr/>
          <p:nvPr/>
        </p:nvSpPr>
        <p:spPr>
          <a:xfrm>
            <a:off x="4419600" y="3477863"/>
            <a:ext cx="1235870" cy="1100138"/>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57087273-3E2D-3D4C-996A-017047C9B7FD}"/>
              </a:ext>
            </a:extLst>
          </p:cNvPr>
          <p:cNvSpPr txBox="1"/>
          <p:nvPr/>
        </p:nvSpPr>
        <p:spPr>
          <a:xfrm>
            <a:off x="5254230" y="3016198"/>
            <a:ext cx="628650" cy="461665"/>
          </a:xfrm>
          <a:prstGeom prst="rect">
            <a:avLst/>
          </a:prstGeom>
          <a:noFill/>
        </p:spPr>
        <p:txBody>
          <a:bodyPr wrap="square" rtlCol="0">
            <a:spAutoFit/>
          </a:bodyPr>
          <a:lstStyle/>
          <a:p>
            <a:r>
              <a:rPr lang="en-US" sz="2400" i="1" dirty="0">
                <a:latin typeface="Helvetica" pitchFamily="2" charset="0"/>
              </a:rPr>
              <a:t>O</a:t>
            </a:r>
            <a:r>
              <a:rPr lang="en-US" sz="2400" i="1" baseline="-25000" dirty="0">
                <a:latin typeface="Helvetica" pitchFamily="2" charset="0"/>
              </a:rPr>
              <a:t>1</a:t>
            </a:r>
            <a:endParaRPr lang="en-US" sz="2400" dirty="0"/>
          </a:p>
        </p:txBody>
      </p:sp>
      <p:sp>
        <p:nvSpPr>
          <p:cNvPr id="8" name="TextBox 7">
            <a:extLst>
              <a:ext uri="{FF2B5EF4-FFF2-40B4-BE49-F238E27FC236}">
                <a16:creationId xmlns:a16="http://schemas.microsoft.com/office/drawing/2014/main" id="{09341F6B-9394-FF46-8A71-A03389448E4D}"/>
              </a:ext>
            </a:extLst>
          </p:cNvPr>
          <p:cNvSpPr txBox="1"/>
          <p:nvPr/>
        </p:nvSpPr>
        <p:spPr>
          <a:xfrm>
            <a:off x="566738" y="2186286"/>
            <a:ext cx="500062" cy="461665"/>
          </a:xfrm>
          <a:prstGeom prst="rect">
            <a:avLst/>
          </a:prstGeom>
          <a:noFill/>
        </p:spPr>
        <p:txBody>
          <a:bodyPr wrap="square" rtlCol="0">
            <a:spAutoFit/>
          </a:bodyPr>
          <a:lstStyle/>
          <a:p>
            <a:r>
              <a:rPr lang="en-US" sz="2400" i="1" dirty="0">
                <a:latin typeface="Helvetica" pitchFamily="2" charset="0"/>
              </a:rPr>
              <a:t>I</a:t>
            </a:r>
            <a:r>
              <a:rPr lang="en-US" sz="2400" i="1" baseline="-25000" dirty="0">
                <a:latin typeface="Helvetica" pitchFamily="2" charset="0"/>
              </a:rPr>
              <a:t>1</a:t>
            </a:r>
            <a:endParaRPr lang="en-US" sz="2400" dirty="0"/>
          </a:p>
        </p:txBody>
      </p:sp>
      <p:sp>
        <p:nvSpPr>
          <p:cNvPr id="9" name="TextBox 8">
            <a:extLst>
              <a:ext uri="{FF2B5EF4-FFF2-40B4-BE49-F238E27FC236}">
                <a16:creationId xmlns:a16="http://schemas.microsoft.com/office/drawing/2014/main" id="{781B655D-0195-8C42-8A4F-01364F727650}"/>
              </a:ext>
            </a:extLst>
          </p:cNvPr>
          <p:cNvSpPr txBox="1"/>
          <p:nvPr/>
        </p:nvSpPr>
        <p:spPr>
          <a:xfrm>
            <a:off x="566738" y="4667940"/>
            <a:ext cx="500062" cy="461665"/>
          </a:xfrm>
          <a:prstGeom prst="rect">
            <a:avLst/>
          </a:prstGeom>
          <a:noFill/>
        </p:spPr>
        <p:txBody>
          <a:bodyPr wrap="square" rtlCol="0">
            <a:spAutoFit/>
          </a:bodyPr>
          <a:lstStyle/>
          <a:p>
            <a:r>
              <a:rPr lang="en-US" sz="2400" i="1" dirty="0">
                <a:latin typeface="Helvetica" pitchFamily="2" charset="0"/>
              </a:rPr>
              <a:t>I</a:t>
            </a:r>
            <a:r>
              <a:rPr lang="en-US" sz="2400" i="1" baseline="-25000" dirty="0">
                <a:latin typeface="Helvetica" pitchFamily="2" charset="0"/>
              </a:rPr>
              <a:t>2</a:t>
            </a:r>
            <a:endParaRPr lang="en-US" sz="2400" dirty="0"/>
          </a:p>
        </p:txBody>
      </p:sp>
      <p:cxnSp>
        <p:nvCxnSpPr>
          <p:cNvPr id="11" name="Straight Arrow Connector 10">
            <a:extLst>
              <a:ext uri="{FF2B5EF4-FFF2-40B4-BE49-F238E27FC236}">
                <a16:creationId xmlns:a16="http://schemas.microsoft.com/office/drawing/2014/main" id="{95AD348D-B5B7-904F-B05D-EB37E271E156}"/>
              </a:ext>
            </a:extLst>
          </p:cNvPr>
          <p:cNvCxnSpPr>
            <a:cxnSpLocks/>
            <a:stCxn id="4" idx="6"/>
            <a:endCxn id="6" idx="1"/>
          </p:cNvCxnSpPr>
          <p:nvPr/>
        </p:nvCxnSpPr>
        <p:spPr>
          <a:xfrm>
            <a:off x="2302670" y="2850357"/>
            <a:ext cx="2297919" cy="788617"/>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D5818C32-B71D-3941-95FA-D21C52ADD211}"/>
              </a:ext>
            </a:extLst>
          </p:cNvPr>
          <p:cNvCxnSpPr>
            <a:cxnSpLocks/>
            <a:stCxn id="5" idx="6"/>
            <a:endCxn id="6" idx="3"/>
          </p:cNvCxnSpPr>
          <p:nvPr/>
        </p:nvCxnSpPr>
        <p:spPr>
          <a:xfrm flipV="1">
            <a:off x="2302670" y="4416890"/>
            <a:ext cx="2297919" cy="985785"/>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Content Placeholder 2">
                <a:extLst>
                  <a:ext uri="{FF2B5EF4-FFF2-40B4-BE49-F238E27FC236}">
                    <a16:creationId xmlns:a16="http://schemas.microsoft.com/office/drawing/2014/main" id="{752F5B51-FE13-F448-B788-D77F4BFE869A}"/>
                  </a:ext>
                </a:extLst>
              </p:cNvPr>
              <p:cNvSpPr txBox="1">
                <a:spLocks/>
              </p:cNvSpPr>
              <p:nvPr/>
            </p:nvSpPr>
            <p:spPr>
              <a:xfrm>
                <a:off x="2905510" y="2641700"/>
                <a:ext cx="1695079" cy="49127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𝑤</m:t>
                          </m:r>
                        </m:e>
                        <m:sub>
                          <m:r>
                            <a:rPr lang="en-US" i="1" dirty="0" smtClean="0">
                              <a:latin typeface="Cambria Math" panose="02040503050406030204" pitchFamily="18" charset="0"/>
                            </a:rPr>
                            <m:t>1</m:t>
                          </m:r>
                        </m:sub>
                      </m:sSub>
                      <m:r>
                        <a:rPr lang="en-US" b="0" i="1" dirty="0" smtClean="0">
                          <a:latin typeface="Cambria Math" panose="02040503050406030204" pitchFamily="18" charset="0"/>
                        </a:rPr>
                        <m:t>=0.5</m:t>
                      </m:r>
                    </m:oMath>
                  </m:oMathPara>
                </a14:m>
                <a:endParaRPr lang="en-US" dirty="0"/>
              </a:p>
            </p:txBody>
          </p:sp>
        </mc:Choice>
        <mc:Fallback xmlns="">
          <p:sp>
            <p:nvSpPr>
              <p:cNvPr id="13" name="Content Placeholder 2">
                <a:extLst>
                  <a:ext uri="{FF2B5EF4-FFF2-40B4-BE49-F238E27FC236}">
                    <a16:creationId xmlns:a16="http://schemas.microsoft.com/office/drawing/2014/main" id="{752F5B51-FE13-F448-B788-D77F4BFE869A}"/>
                  </a:ext>
                </a:extLst>
              </p:cNvPr>
              <p:cNvSpPr txBox="1">
                <a:spLocks noRot="1" noChangeAspect="1" noMove="1" noResize="1" noEditPoints="1" noAdjustHandles="1" noChangeArrowheads="1" noChangeShapeType="1" noTextEdit="1"/>
              </p:cNvSpPr>
              <p:nvPr/>
            </p:nvSpPr>
            <p:spPr>
              <a:xfrm>
                <a:off x="2905510" y="2641700"/>
                <a:ext cx="1695079" cy="491270"/>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Content Placeholder 2">
                <a:extLst>
                  <a:ext uri="{FF2B5EF4-FFF2-40B4-BE49-F238E27FC236}">
                    <a16:creationId xmlns:a16="http://schemas.microsoft.com/office/drawing/2014/main" id="{AA963EB6-ACAF-BB48-AD3A-6EF539EE35EC}"/>
                  </a:ext>
                </a:extLst>
              </p:cNvPr>
              <p:cNvSpPr txBox="1">
                <a:spLocks/>
              </p:cNvSpPr>
              <p:nvPr/>
            </p:nvSpPr>
            <p:spPr>
              <a:xfrm>
                <a:off x="2898370" y="5102643"/>
                <a:ext cx="1695079" cy="49127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𝑤</m:t>
                          </m:r>
                        </m:e>
                        <m:sub>
                          <m:r>
                            <a:rPr lang="en-US" b="0" i="1" dirty="0" smtClean="0">
                              <a:latin typeface="Cambria Math" panose="02040503050406030204" pitchFamily="18" charset="0"/>
                            </a:rPr>
                            <m:t>2</m:t>
                          </m:r>
                        </m:sub>
                      </m:sSub>
                      <m:r>
                        <a:rPr lang="en-US" b="0" i="1" dirty="0" smtClean="0">
                          <a:latin typeface="Cambria Math" panose="02040503050406030204" pitchFamily="18" charset="0"/>
                        </a:rPr>
                        <m:t>=0.5</m:t>
                      </m:r>
                    </m:oMath>
                  </m:oMathPara>
                </a14:m>
                <a:endParaRPr lang="en-US" dirty="0"/>
              </a:p>
            </p:txBody>
          </p:sp>
        </mc:Choice>
        <mc:Fallback xmlns="">
          <p:sp>
            <p:nvSpPr>
              <p:cNvPr id="14" name="Content Placeholder 2">
                <a:extLst>
                  <a:ext uri="{FF2B5EF4-FFF2-40B4-BE49-F238E27FC236}">
                    <a16:creationId xmlns:a16="http://schemas.microsoft.com/office/drawing/2014/main" id="{AA963EB6-ACAF-BB48-AD3A-6EF539EE35EC}"/>
                  </a:ext>
                </a:extLst>
              </p:cNvPr>
              <p:cNvSpPr txBox="1">
                <a:spLocks noRot="1" noChangeAspect="1" noMove="1" noResize="1" noEditPoints="1" noAdjustHandles="1" noChangeArrowheads="1" noChangeShapeType="1" noTextEdit="1"/>
              </p:cNvSpPr>
              <p:nvPr/>
            </p:nvSpPr>
            <p:spPr>
              <a:xfrm>
                <a:off x="2898370" y="5102643"/>
                <a:ext cx="1695079" cy="491270"/>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2400233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Simple Example</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6536521" y="642593"/>
            <a:ext cx="4746521" cy="5888835"/>
          </a:xfrm>
        </p:spPr>
        <p:txBody>
          <a:bodyPr>
            <a:normAutofit/>
          </a:bodyPr>
          <a:lstStyle/>
          <a:p>
            <a:r>
              <a:rPr lang="en-US" sz="2400" dirty="0">
                <a:latin typeface="Helvetica" pitchFamily="2" charset="0"/>
              </a:rPr>
              <a:t>So that means that there’s only four different possible sets of input for this network:</a:t>
            </a:r>
          </a:p>
          <a:p>
            <a:endParaRPr lang="en-US" sz="2400" dirty="0">
              <a:latin typeface="Helvetica" pitchFamily="2" charset="0"/>
            </a:endParaRPr>
          </a:p>
          <a:p>
            <a:pPr marL="0" indent="0">
              <a:buNone/>
            </a:pPr>
            <a:r>
              <a:rPr lang="en-US" sz="2400" i="1" dirty="0">
                <a:latin typeface="Helvetica" pitchFamily="2" charset="0"/>
              </a:rPr>
              <a:t>I</a:t>
            </a:r>
            <a:r>
              <a:rPr lang="en-US" sz="2400" i="1" baseline="-25000" dirty="0">
                <a:latin typeface="Helvetica" pitchFamily="2" charset="0"/>
              </a:rPr>
              <a:t>1</a:t>
            </a:r>
            <a:r>
              <a:rPr lang="en-US" sz="2400" i="1" dirty="0">
                <a:latin typeface="Helvetica" pitchFamily="2" charset="0"/>
              </a:rPr>
              <a:t> = 0 , I</a:t>
            </a:r>
            <a:r>
              <a:rPr lang="en-US" sz="2400" i="1" baseline="-25000" dirty="0">
                <a:latin typeface="Helvetica" pitchFamily="2" charset="0"/>
              </a:rPr>
              <a:t>2</a:t>
            </a:r>
            <a:r>
              <a:rPr lang="en-US" sz="2400" i="1" dirty="0">
                <a:latin typeface="Helvetica" pitchFamily="2" charset="0"/>
              </a:rPr>
              <a:t> = 0</a:t>
            </a:r>
            <a:endParaRPr lang="en-US" sz="2400" dirty="0"/>
          </a:p>
          <a:p>
            <a:pPr marL="0" indent="0">
              <a:buNone/>
            </a:pPr>
            <a:endParaRPr lang="en-US" sz="2400" dirty="0">
              <a:latin typeface="Helvetica" pitchFamily="2" charset="0"/>
            </a:endParaRPr>
          </a:p>
          <a:p>
            <a:pPr marL="0" indent="0">
              <a:buNone/>
            </a:pPr>
            <a:r>
              <a:rPr lang="en-US" sz="2400" i="1" dirty="0">
                <a:latin typeface="Helvetica" pitchFamily="2" charset="0"/>
              </a:rPr>
              <a:t>I</a:t>
            </a:r>
            <a:r>
              <a:rPr lang="en-US" sz="2400" i="1" baseline="-25000" dirty="0">
                <a:latin typeface="Helvetica" pitchFamily="2" charset="0"/>
              </a:rPr>
              <a:t>1</a:t>
            </a:r>
            <a:r>
              <a:rPr lang="en-US" sz="2400" i="1" dirty="0">
                <a:latin typeface="Helvetica" pitchFamily="2" charset="0"/>
              </a:rPr>
              <a:t> = 0 , I</a:t>
            </a:r>
            <a:r>
              <a:rPr lang="en-US" sz="2400" i="1" baseline="-25000" dirty="0">
                <a:latin typeface="Helvetica" pitchFamily="2" charset="0"/>
              </a:rPr>
              <a:t>2</a:t>
            </a:r>
            <a:r>
              <a:rPr lang="en-US" sz="2400" i="1" dirty="0">
                <a:latin typeface="Helvetica" pitchFamily="2" charset="0"/>
              </a:rPr>
              <a:t> = 1</a:t>
            </a:r>
            <a:endParaRPr lang="en-US" sz="2400" dirty="0"/>
          </a:p>
          <a:p>
            <a:pPr marL="0" indent="0">
              <a:buNone/>
            </a:pPr>
            <a:endParaRPr lang="en-US" sz="2400" dirty="0">
              <a:latin typeface="Helvetica" pitchFamily="2" charset="0"/>
            </a:endParaRPr>
          </a:p>
          <a:p>
            <a:pPr marL="0" indent="0">
              <a:buNone/>
            </a:pPr>
            <a:r>
              <a:rPr lang="en-US" sz="2400" i="1" dirty="0">
                <a:latin typeface="Helvetica" pitchFamily="2" charset="0"/>
              </a:rPr>
              <a:t>I</a:t>
            </a:r>
            <a:r>
              <a:rPr lang="en-US" sz="2400" i="1" baseline="-25000" dirty="0">
                <a:latin typeface="Helvetica" pitchFamily="2" charset="0"/>
              </a:rPr>
              <a:t>1</a:t>
            </a:r>
            <a:r>
              <a:rPr lang="en-US" sz="2400" i="1" dirty="0">
                <a:latin typeface="Helvetica" pitchFamily="2" charset="0"/>
              </a:rPr>
              <a:t> = 1 , I</a:t>
            </a:r>
            <a:r>
              <a:rPr lang="en-US" sz="2400" i="1" baseline="-25000" dirty="0">
                <a:latin typeface="Helvetica" pitchFamily="2" charset="0"/>
              </a:rPr>
              <a:t>2</a:t>
            </a:r>
            <a:r>
              <a:rPr lang="en-US" sz="2400" i="1" dirty="0">
                <a:latin typeface="Helvetica" pitchFamily="2" charset="0"/>
              </a:rPr>
              <a:t> = 0</a:t>
            </a:r>
            <a:endParaRPr lang="en-US" sz="2400" dirty="0"/>
          </a:p>
          <a:p>
            <a:pPr marL="0" indent="0">
              <a:buNone/>
            </a:pPr>
            <a:endParaRPr lang="en-US" sz="2400" dirty="0">
              <a:latin typeface="Helvetica" pitchFamily="2" charset="0"/>
            </a:endParaRPr>
          </a:p>
          <a:p>
            <a:pPr marL="0" indent="0">
              <a:buNone/>
            </a:pPr>
            <a:r>
              <a:rPr lang="en-US" sz="2400" i="1" dirty="0">
                <a:latin typeface="Helvetica" pitchFamily="2" charset="0"/>
              </a:rPr>
              <a:t>I</a:t>
            </a:r>
            <a:r>
              <a:rPr lang="en-US" sz="2400" i="1" baseline="-25000" dirty="0">
                <a:latin typeface="Helvetica" pitchFamily="2" charset="0"/>
              </a:rPr>
              <a:t>1</a:t>
            </a:r>
            <a:r>
              <a:rPr lang="en-US" sz="2400" i="1" dirty="0">
                <a:latin typeface="Helvetica" pitchFamily="2" charset="0"/>
              </a:rPr>
              <a:t> = 1 , I</a:t>
            </a:r>
            <a:r>
              <a:rPr lang="en-US" sz="2400" i="1" baseline="-25000" dirty="0">
                <a:latin typeface="Helvetica" pitchFamily="2" charset="0"/>
              </a:rPr>
              <a:t>2</a:t>
            </a:r>
            <a:r>
              <a:rPr lang="en-US" sz="2400" i="1" dirty="0">
                <a:latin typeface="Helvetica" pitchFamily="2" charset="0"/>
              </a:rPr>
              <a:t> = 1</a:t>
            </a:r>
            <a:endParaRPr lang="en-US" sz="2400" dirty="0"/>
          </a:p>
          <a:p>
            <a:pPr marL="0" indent="0">
              <a:buNone/>
            </a:pPr>
            <a:endParaRPr lang="en-US" sz="2400" dirty="0">
              <a:latin typeface="Helvetica" pitchFamily="2" charset="0"/>
            </a:endParaRPr>
          </a:p>
        </p:txBody>
      </p:sp>
      <p:sp>
        <p:nvSpPr>
          <p:cNvPr id="4" name="Oval 3">
            <a:extLst>
              <a:ext uri="{FF2B5EF4-FFF2-40B4-BE49-F238E27FC236}">
                <a16:creationId xmlns:a16="http://schemas.microsoft.com/office/drawing/2014/main" id="{BA85913B-D78D-0542-8097-1C561A195398}"/>
              </a:ext>
            </a:extLst>
          </p:cNvPr>
          <p:cNvSpPr/>
          <p:nvPr/>
        </p:nvSpPr>
        <p:spPr>
          <a:xfrm>
            <a:off x="1066800" y="2300288"/>
            <a:ext cx="1235870" cy="1100138"/>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2586268F-DB5A-6941-BAED-E9276FCAA196}"/>
              </a:ext>
            </a:extLst>
          </p:cNvPr>
          <p:cNvSpPr/>
          <p:nvPr/>
        </p:nvSpPr>
        <p:spPr>
          <a:xfrm>
            <a:off x="1066800" y="4852606"/>
            <a:ext cx="1235870" cy="1100138"/>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FD0C03B4-76C6-514A-BC92-F847C8E77861}"/>
              </a:ext>
            </a:extLst>
          </p:cNvPr>
          <p:cNvSpPr/>
          <p:nvPr/>
        </p:nvSpPr>
        <p:spPr>
          <a:xfrm>
            <a:off x="4419600" y="3477863"/>
            <a:ext cx="1235870" cy="1100138"/>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57087273-3E2D-3D4C-996A-017047C9B7FD}"/>
              </a:ext>
            </a:extLst>
          </p:cNvPr>
          <p:cNvSpPr txBox="1"/>
          <p:nvPr/>
        </p:nvSpPr>
        <p:spPr>
          <a:xfrm>
            <a:off x="5254230" y="3016198"/>
            <a:ext cx="628650" cy="461665"/>
          </a:xfrm>
          <a:prstGeom prst="rect">
            <a:avLst/>
          </a:prstGeom>
          <a:noFill/>
        </p:spPr>
        <p:txBody>
          <a:bodyPr wrap="square" rtlCol="0">
            <a:spAutoFit/>
          </a:bodyPr>
          <a:lstStyle/>
          <a:p>
            <a:r>
              <a:rPr lang="en-US" sz="2400" i="1" dirty="0">
                <a:latin typeface="Helvetica" pitchFamily="2" charset="0"/>
              </a:rPr>
              <a:t>O</a:t>
            </a:r>
            <a:r>
              <a:rPr lang="en-US" sz="2400" i="1" baseline="-25000" dirty="0">
                <a:latin typeface="Helvetica" pitchFamily="2" charset="0"/>
              </a:rPr>
              <a:t>1</a:t>
            </a:r>
            <a:endParaRPr lang="en-US" sz="2400" dirty="0"/>
          </a:p>
        </p:txBody>
      </p:sp>
      <p:sp>
        <p:nvSpPr>
          <p:cNvPr id="8" name="TextBox 7">
            <a:extLst>
              <a:ext uri="{FF2B5EF4-FFF2-40B4-BE49-F238E27FC236}">
                <a16:creationId xmlns:a16="http://schemas.microsoft.com/office/drawing/2014/main" id="{09341F6B-9394-FF46-8A71-A03389448E4D}"/>
              </a:ext>
            </a:extLst>
          </p:cNvPr>
          <p:cNvSpPr txBox="1"/>
          <p:nvPr/>
        </p:nvSpPr>
        <p:spPr>
          <a:xfrm>
            <a:off x="566738" y="2186286"/>
            <a:ext cx="500062" cy="461665"/>
          </a:xfrm>
          <a:prstGeom prst="rect">
            <a:avLst/>
          </a:prstGeom>
          <a:noFill/>
        </p:spPr>
        <p:txBody>
          <a:bodyPr wrap="square" rtlCol="0">
            <a:spAutoFit/>
          </a:bodyPr>
          <a:lstStyle/>
          <a:p>
            <a:r>
              <a:rPr lang="en-US" sz="2400" i="1" dirty="0">
                <a:latin typeface="Helvetica" pitchFamily="2" charset="0"/>
              </a:rPr>
              <a:t>I</a:t>
            </a:r>
            <a:r>
              <a:rPr lang="en-US" sz="2400" i="1" baseline="-25000" dirty="0">
                <a:latin typeface="Helvetica" pitchFamily="2" charset="0"/>
              </a:rPr>
              <a:t>1</a:t>
            </a:r>
            <a:endParaRPr lang="en-US" sz="2400" dirty="0"/>
          </a:p>
        </p:txBody>
      </p:sp>
      <p:sp>
        <p:nvSpPr>
          <p:cNvPr id="9" name="TextBox 8">
            <a:extLst>
              <a:ext uri="{FF2B5EF4-FFF2-40B4-BE49-F238E27FC236}">
                <a16:creationId xmlns:a16="http://schemas.microsoft.com/office/drawing/2014/main" id="{781B655D-0195-8C42-8A4F-01364F727650}"/>
              </a:ext>
            </a:extLst>
          </p:cNvPr>
          <p:cNvSpPr txBox="1"/>
          <p:nvPr/>
        </p:nvSpPr>
        <p:spPr>
          <a:xfrm>
            <a:off x="566738" y="4667940"/>
            <a:ext cx="500062" cy="461665"/>
          </a:xfrm>
          <a:prstGeom prst="rect">
            <a:avLst/>
          </a:prstGeom>
          <a:noFill/>
        </p:spPr>
        <p:txBody>
          <a:bodyPr wrap="square" rtlCol="0">
            <a:spAutoFit/>
          </a:bodyPr>
          <a:lstStyle/>
          <a:p>
            <a:r>
              <a:rPr lang="en-US" sz="2400" i="1" dirty="0">
                <a:latin typeface="Helvetica" pitchFamily="2" charset="0"/>
              </a:rPr>
              <a:t>I</a:t>
            </a:r>
            <a:r>
              <a:rPr lang="en-US" sz="2400" i="1" baseline="-25000" dirty="0">
                <a:latin typeface="Helvetica" pitchFamily="2" charset="0"/>
              </a:rPr>
              <a:t>2</a:t>
            </a:r>
            <a:endParaRPr lang="en-US" sz="2400" dirty="0"/>
          </a:p>
        </p:txBody>
      </p:sp>
      <p:cxnSp>
        <p:nvCxnSpPr>
          <p:cNvPr id="11" name="Straight Arrow Connector 10">
            <a:extLst>
              <a:ext uri="{FF2B5EF4-FFF2-40B4-BE49-F238E27FC236}">
                <a16:creationId xmlns:a16="http://schemas.microsoft.com/office/drawing/2014/main" id="{95AD348D-B5B7-904F-B05D-EB37E271E156}"/>
              </a:ext>
            </a:extLst>
          </p:cNvPr>
          <p:cNvCxnSpPr>
            <a:cxnSpLocks/>
            <a:stCxn id="4" idx="6"/>
            <a:endCxn id="6" idx="1"/>
          </p:cNvCxnSpPr>
          <p:nvPr/>
        </p:nvCxnSpPr>
        <p:spPr>
          <a:xfrm>
            <a:off x="2302670" y="2850357"/>
            <a:ext cx="2297919" cy="788617"/>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D5818C32-B71D-3941-95FA-D21C52ADD211}"/>
              </a:ext>
            </a:extLst>
          </p:cNvPr>
          <p:cNvCxnSpPr>
            <a:cxnSpLocks/>
            <a:stCxn id="5" idx="6"/>
            <a:endCxn id="6" idx="3"/>
          </p:cNvCxnSpPr>
          <p:nvPr/>
        </p:nvCxnSpPr>
        <p:spPr>
          <a:xfrm flipV="1">
            <a:off x="2302670" y="4416890"/>
            <a:ext cx="2297919" cy="985785"/>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3" name="Content Placeholder 2">
                <a:extLst>
                  <a:ext uri="{FF2B5EF4-FFF2-40B4-BE49-F238E27FC236}">
                    <a16:creationId xmlns:a16="http://schemas.microsoft.com/office/drawing/2014/main" id="{752F5B51-FE13-F448-B788-D77F4BFE869A}"/>
                  </a:ext>
                </a:extLst>
              </p:cNvPr>
              <p:cNvSpPr txBox="1">
                <a:spLocks/>
              </p:cNvSpPr>
              <p:nvPr/>
            </p:nvSpPr>
            <p:spPr>
              <a:xfrm>
                <a:off x="2905510" y="2641700"/>
                <a:ext cx="1695079" cy="49127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𝑤</m:t>
                          </m:r>
                        </m:e>
                        <m:sub>
                          <m:r>
                            <a:rPr lang="en-US" i="1" dirty="0" smtClean="0">
                              <a:latin typeface="Cambria Math" panose="02040503050406030204" pitchFamily="18" charset="0"/>
                            </a:rPr>
                            <m:t>1</m:t>
                          </m:r>
                        </m:sub>
                      </m:sSub>
                      <m:r>
                        <a:rPr lang="en-US" b="0" i="1" dirty="0" smtClean="0">
                          <a:latin typeface="Cambria Math" panose="02040503050406030204" pitchFamily="18" charset="0"/>
                        </a:rPr>
                        <m:t>=0.5</m:t>
                      </m:r>
                    </m:oMath>
                  </m:oMathPara>
                </a14:m>
                <a:endParaRPr lang="en-US" dirty="0"/>
              </a:p>
            </p:txBody>
          </p:sp>
        </mc:Choice>
        <mc:Fallback>
          <p:sp>
            <p:nvSpPr>
              <p:cNvPr id="13" name="Content Placeholder 2">
                <a:extLst>
                  <a:ext uri="{FF2B5EF4-FFF2-40B4-BE49-F238E27FC236}">
                    <a16:creationId xmlns:a16="http://schemas.microsoft.com/office/drawing/2014/main" id="{752F5B51-FE13-F448-B788-D77F4BFE869A}"/>
                  </a:ext>
                </a:extLst>
              </p:cNvPr>
              <p:cNvSpPr txBox="1">
                <a:spLocks noRot="1" noChangeAspect="1" noMove="1" noResize="1" noEditPoints="1" noAdjustHandles="1" noChangeArrowheads="1" noChangeShapeType="1" noTextEdit="1"/>
              </p:cNvSpPr>
              <p:nvPr/>
            </p:nvSpPr>
            <p:spPr>
              <a:xfrm>
                <a:off x="2905510" y="2641700"/>
                <a:ext cx="1695079" cy="491270"/>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4" name="Content Placeholder 2">
                <a:extLst>
                  <a:ext uri="{FF2B5EF4-FFF2-40B4-BE49-F238E27FC236}">
                    <a16:creationId xmlns:a16="http://schemas.microsoft.com/office/drawing/2014/main" id="{AA963EB6-ACAF-BB48-AD3A-6EF539EE35EC}"/>
                  </a:ext>
                </a:extLst>
              </p:cNvPr>
              <p:cNvSpPr txBox="1">
                <a:spLocks/>
              </p:cNvSpPr>
              <p:nvPr/>
            </p:nvSpPr>
            <p:spPr>
              <a:xfrm>
                <a:off x="2898370" y="5102643"/>
                <a:ext cx="1695079" cy="49127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𝑤</m:t>
                          </m:r>
                        </m:e>
                        <m:sub>
                          <m:r>
                            <a:rPr lang="en-US" b="0" i="1" dirty="0" smtClean="0">
                              <a:latin typeface="Cambria Math" panose="02040503050406030204" pitchFamily="18" charset="0"/>
                            </a:rPr>
                            <m:t>2</m:t>
                          </m:r>
                        </m:sub>
                      </m:sSub>
                      <m:r>
                        <a:rPr lang="en-US" b="0" i="1" dirty="0" smtClean="0">
                          <a:latin typeface="Cambria Math" panose="02040503050406030204" pitchFamily="18" charset="0"/>
                        </a:rPr>
                        <m:t>=0.5</m:t>
                      </m:r>
                    </m:oMath>
                  </m:oMathPara>
                </a14:m>
                <a:endParaRPr lang="en-US" dirty="0"/>
              </a:p>
            </p:txBody>
          </p:sp>
        </mc:Choice>
        <mc:Fallback>
          <p:sp>
            <p:nvSpPr>
              <p:cNvPr id="14" name="Content Placeholder 2">
                <a:extLst>
                  <a:ext uri="{FF2B5EF4-FFF2-40B4-BE49-F238E27FC236}">
                    <a16:creationId xmlns:a16="http://schemas.microsoft.com/office/drawing/2014/main" id="{AA963EB6-ACAF-BB48-AD3A-6EF539EE35EC}"/>
                  </a:ext>
                </a:extLst>
              </p:cNvPr>
              <p:cNvSpPr txBox="1">
                <a:spLocks noRot="1" noChangeAspect="1" noMove="1" noResize="1" noEditPoints="1" noAdjustHandles="1" noChangeArrowheads="1" noChangeShapeType="1" noTextEdit="1"/>
              </p:cNvSpPr>
              <p:nvPr/>
            </p:nvSpPr>
            <p:spPr>
              <a:xfrm>
                <a:off x="2898370" y="5102643"/>
                <a:ext cx="1695079" cy="491270"/>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54071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Simple Example</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6536521" y="642593"/>
                <a:ext cx="4746521" cy="5888835"/>
              </a:xfrm>
            </p:spPr>
            <p:txBody>
              <a:bodyPr>
                <a:normAutofit/>
              </a:bodyPr>
              <a:lstStyle/>
              <a:p>
                <a:r>
                  <a:rPr lang="en-US" sz="2400" dirty="0">
                    <a:latin typeface="Helvetica" pitchFamily="2" charset="0"/>
                  </a:rPr>
                  <a:t>We also need a way to figure out what number the output node gets, based on the nodes it is connected to.</a:t>
                </a:r>
              </a:p>
              <a:p>
                <a:endParaRPr lang="en-US" sz="2400" dirty="0">
                  <a:latin typeface="Helvetica" pitchFamily="2" charset="0"/>
                </a:endParaRPr>
              </a:p>
              <a:p>
                <a:r>
                  <a:rPr lang="en-US" sz="2400" dirty="0">
                    <a:latin typeface="Helvetica" pitchFamily="2" charset="0"/>
                  </a:rPr>
                  <a:t>Let’s say that the number that lives inside of our output node is computed with:</a:t>
                </a:r>
              </a:p>
              <a:p>
                <a:endParaRPr lang="en-US" sz="2400" dirty="0">
                  <a:latin typeface="Helvetica" pitchFamily="2" charset="0"/>
                </a:endParaRPr>
              </a:p>
              <a:p>
                <a:pPr marL="0" indent="0" algn="ctr">
                  <a:buNone/>
                </a:pP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𝑂</m:t>
                        </m:r>
                      </m:e>
                      <m:sub>
                        <m:r>
                          <a:rPr lang="en-US" sz="2400" i="1">
                            <a:latin typeface="Cambria Math" panose="02040503050406030204" pitchFamily="18" charset="0"/>
                          </a:rPr>
                          <m:t>1</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𝐼</m:t>
                        </m:r>
                      </m:e>
                      <m:sub>
                        <m:r>
                          <a:rPr lang="en-US" sz="2400" i="1">
                            <a:latin typeface="Cambria Math" panose="02040503050406030204" pitchFamily="18" charset="0"/>
                          </a:rPr>
                          <m:t>1</m:t>
                        </m:r>
                      </m:sub>
                    </m:sSub>
                    <m:sSub>
                      <m:sSubPr>
                        <m:ctrlPr>
                          <a:rPr lang="en-US" sz="2400" i="1">
                            <a:latin typeface="Cambria Math" panose="02040503050406030204" pitchFamily="18" charset="0"/>
                          </a:rPr>
                        </m:ctrlPr>
                      </m:sSubPr>
                      <m:e>
                        <m:r>
                          <a:rPr lang="en-US" sz="2400" i="1">
                            <a:latin typeface="Cambria Math" panose="02040503050406030204" pitchFamily="18" charset="0"/>
                          </a:rPr>
                          <m:t>𝑤</m:t>
                        </m:r>
                      </m:e>
                      <m:sub>
                        <m:r>
                          <a:rPr lang="en-US" sz="2400" i="1">
                            <a:latin typeface="Cambria Math" panose="02040503050406030204" pitchFamily="18" charset="0"/>
                          </a:rPr>
                          <m:t>1</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𝐼</m:t>
                        </m:r>
                      </m:e>
                      <m:sub>
                        <m:r>
                          <a:rPr lang="en-US" sz="2400" i="1">
                            <a:latin typeface="Cambria Math" panose="02040503050406030204" pitchFamily="18" charset="0"/>
                          </a:rPr>
                          <m:t>2</m:t>
                        </m:r>
                      </m:sub>
                    </m:sSub>
                    <m:sSub>
                      <m:sSubPr>
                        <m:ctrlPr>
                          <a:rPr lang="en-US" sz="2400" i="1">
                            <a:latin typeface="Cambria Math" panose="02040503050406030204" pitchFamily="18" charset="0"/>
                          </a:rPr>
                        </m:ctrlPr>
                      </m:sSubPr>
                      <m:e>
                        <m:r>
                          <a:rPr lang="en-US" sz="2400" i="1">
                            <a:latin typeface="Cambria Math" panose="02040503050406030204" pitchFamily="18" charset="0"/>
                          </a:rPr>
                          <m:t>𝑤</m:t>
                        </m:r>
                      </m:e>
                      <m:sub>
                        <m:r>
                          <a:rPr lang="en-US" sz="2400" i="1">
                            <a:latin typeface="Cambria Math" panose="02040503050406030204" pitchFamily="18" charset="0"/>
                          </a:rPr>
                          <m:t>2</m:t>
                        </m:r>
                      </m:sub>
                    </m:sSub>
                  </m:oMath>
                </a14:m>
                <a:r>
                  <a:rPr lang="en-US" sz="2400" dirty="0">
                    <a:latin typeface="Helvetica" pitchFamily="2" charset="0"/>
                  </a:rPr>
                  <a:t> </a:t>
                </a:r>
              </a:p>
            </p:txBody>
          </p:sp>
        </mc:Choice>
        <mc:Fallback>
          <p:sp>
            <p:nvSpPr>
              <p:cNvPr id="3" name="Content Placeholder 2">
                <a:extLst>
                  <a:ext uri="{FF2B5EF4-FFF2-40B4-BE49-F238E27FC236}">
                    <a16:creationId xmlns:a16="http://schemas.microsoft.com/office/drawing/2014/main" id="{EA0A034E-28F8-AA4F-920F-EAD2DD597D90}"/>
                  </a:ext>
                </a:extLst>
              </p:cNvPr>
              <p:cNvSpPr>
                <a:spLocks noGrp="1" noRot="1" noChangeAspect="1" noMove="1" noResize="1" noEditPoints="1" noAdjustHandles="1" noChangeArrowheads="1" noChangeShapeType="1" noTextEdit="1"/>
              </p:cNvSpPr>
              <p:nvPr>
                <p:ph idx="1"/>
              </p:nvPr>
            </p:nvSpPr>
            <p:spPr>
              <a:xfrm>
                <a:off x="6536521" y="642593"/>
                <a:ext cx="4746521" cy="5888835"/>
              </a:xfrm>
              <a:blipFill>
                <a:blip r:embed="rId2"/>
                <a:stretch>
                  <a:fillRect l="-1600" r="-3200"/>
                </a:stretch>
              </a:blipFill>
            </p:spPr>
            <p:txBody>
              <a:bodyPr/>
              <a:lstStyle/>
              <a:p>
                <a:r>
                  <a:rPr lang="en-US">
                    <a:noFill/>
                  </a:rPr>
                  <a:t> </a:t>
                </a:r>
              </a:p>
            </p:txBody>
          </p:sp>
        </mc:Fallback>
      </mc:AlternateContent>
      <p:sp>
        <p:nvSpPr>
          <p:cNvPr id="4" name="Oval 3">
            <a:extLst>
              <a:ext uri="{FF2B5EF4-FFF2-40B4-BE49-F238E27FC236}">
                <a16:creationId xmlns:a16="http://schemas.microsoft.com/office/drawing/2014/main" id="{BA85913B-D78D-0542-8097-1C561A195398}"/>
              </a:ext>
            </a:extLst>
          </p:cNvPr>
          <p:cNvSpPr/>
          <p:nvPr/>
        </p:nvSpPr>
        <p:spPr>
          <a:xfrm>
            <a:off x="1066800" y="2300288"/>
            <a:ext cx="1235870" cy="1100138"/>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2586268F-DB5A-6941-BAED-E9276FCAA196}"/>
              </a:ext>
            </a:extLst>
          </p:cNvPr>
          <p:cNvSpPr/>
          <p:nvPr/>
        </p:nvSpPr>
        <p:spPr>
          <a:xfrm>
            <a:off x="1066800" y="4852606"/>
            <a:ext cx="1235870" cy="1100138"/>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FD0C03B4-76C6-514A-BC92-F847C8E77861}"/>
              </a:ext>
            </a:extLst>
          </p:cNvPr>
          <p:cNvSpPr/>
          <p:nvPr/>
        </p:nvSpPr>
        <p:spPr>
          <a:xfrm>
            <a:off x="4419600" y="3477863"/>
            <a:ext cx="1235870" cy="1100138"/>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57087273-3E2D-3D4C-996A-017047C9B7FD}"/>
              </a:ext>
            </a:extLst>
          </p:cNvPr>
          <p:cNvSpPr txBox="1"/>
          <p:nvPr/>
        </p:nvSpPr>
        <p:spPr>
          <a:xfrm>
            <a:off x="5254230" y="3016198"/>
            <a:ext cx="628650" cy="461665"/>
          </a:xfrm>
          <a:prstGeom prst="rect">
            <a:avLst/>
          </a:prstGeom>
          <a:noFill/>
        </p:spPr>
        <p:txBody>
          <a:bodyPr wrap="square" rtlCol="0">
            <a:spAutoFit/>
          </a:bodyPr>
          <a:lstStyle/>
          <a:p>
            <a:r>
              <a:rPr lang="en-US" sz="2400" i="1" dirty="0">
                <a:latin typeface="Helvetica" pitchFamily="2" charset="0"/>
              </a:rPr>
              <a:t>O</a:t>
            </a:r>
            <a:r>
              <a:rPr lang="en-US" sz="2400" i="1" baseline="-25000" dirty="0">
                <a:latin typeface="Helvetica" pitchFamily="2" charset="0"/>
              </a:rPr>
              <a:t>1</a:t>
            </a:r>
            <a:endParaRPr lang="en-US" sz="2400" dirty="0"/>
          </a:p>
        </p:txBody>
      </p:sp>
      <p:sp>
        <p:nvSpPr>
          <p:cNvPr id="8" name="TextBox 7">
            <a:extLst>
              <a:ext uri="{FF2B5EF4-FFF2-40B4-BE49-F238E27FC236}">
                <a16:creationId xmlns:a16="http://schemas.microsoft.com/office/drawing/2014/main" id="{09341F6B-9394-FF46-8A71-A03389448E4D}"/>
              </a:ext>
            </a:extLst>
          </p:cNvPr>
          <p:cNvSpPr txBox="1"/>
          <p:nvPr/>
        </p:nvSpPr>
        <p:spPr>
          <a:xfrm>
            <a:off x="566738" y="2186286"/>
            <a:ext cx="500062" cy="461665"/>
          </a:xfrm>
          <a:prstGeom prst="rect">
            <a:avLst/>
          </a:prstGeom>
          <a:noFill/>
        </p:spPr>
        <p:txBody>
          <a:bodyPr wrap="square" rtlCol="0">
            <a:spAutoFit/>
          </a:bodyPr>
          <a:lstStyle/>
          <a:p>
            <a:r>
              <a:rPr lang="en-US" sz="2400" i="1" dirty="0">
                <a:latin typeface="Helvetica" pitchFamily="2" charset="0"/>
              </a:rPr>
              <a:t>I</a:t>
            </a:r>
            <a:r>
              <a:rPr lang="en-US" sz="2400" i="1" baseline="-25000" dirty="0">
                <a:latin typeface="Helvetica" pitchFamily="2" charset="0"/>
              </a:rPr>
              <a:t>1</a:t>
            </a:r>
            <a:endParaRPr lang="en-US" sz="2400" dirty="0"/>
          </a:p>
        </p:txBody>
      </p:sp>
      <p:sp>
        <p:nvSpPr>
          <p:cNvPr id="9" name="TextBox 8">
            <a:extLst>
              <a:ext uri="{FF2B5EF4-FFF2-40B4-BE49-F238E27FC236}">
                <a16:creationId xmlns:a16="http://schemas.microsoft.com/office/drawing/2014/main" id="{781B655D-0195-8C42-8A4F-01364F727650}"/>
              </a:ext>
            </a:extLst>
          </p:cNvPr>
          <p:cNvSpPr txBox="1"/>
          <p:nvPr/>
        </p:nvSpPr>
        <p:spPr>
          <a:xfrm>
            <a:off x="566738" y="4667940"/>
            <a:ext cx="500062" cy="461665"/>
          </a:xfrm>
          <a:prstGeom prst="rect">
            <a:avLst/>
          </a:prstGeom>
          <a:noFill/>
        </p:spPr>
        <p:txBody>
          <a:bodyPr wrap="square" rtlCol="0">
            <a:spAutoFit/>
          </a:bodyPr>
          <a:lstStyle/>
          <a:p>
            <a:r>
              <a:rPr lang="en-US" sz="2400" i="1" dirty="0">
                <a:latin typeface="Helvetica" pitchFamily="2" charset="0"/>
              </a:rPr>
              <a:t>I</a:t>
            </a:r>
            <a:r>
              <a:rPr lang="en-US" sz="2400" i="1" baseline="-25000" dirty="0">
                <a:latin typeface="Helvetica" pitchFamily="2" charset="0"/>
              </a:rPr>
              <a:t>2</a:t>
            </a:r>
            <a:endParaRPr lang="en-US" sz="2400" dirty="0"/>
          </a:p>
        </p:txBody>
      </p:sp>
      <p:cxnSp>
        <p:nvCxnSpPr>
          <p:cNvPr id="11" name="Straight Arrow Connector 10">
            <a:extLst>
              <a:ext uri="{FF2B5EF4-FFF2-40B4-BE49-F238E27FC236}">
                <a16:creationId xmlns:a16="http://schemas.microsoft.com/office/drawing/2014/main" id="{95AD348D-B5B7-904F-B05D-EB37E271E156}"/>
              </a:ext>
            </a:extLst>
          </p:cNvPr>
          <p:cNvCxnSpPr>
            <a:cxnSpLocks/>
            <a:stCxn id="4" idx="6"/>
            <a:endCxn id="6" idx="1"/>
          </p:cNvCxnSpPr>
          <p:nvPr/>
        </p:nvCxnSpPr>
        <p:spPr>
          <a:xfrm>
            <a:off x="2302670" y="2850357"/>
            <a:ext cx="2297919" cy="788617"/>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D5818C32-B71D-3941-95FA-D21C52ADD211}"/>
              </a:ext>
            </a:extLst>
          </p:cNvPr>
          <p:cNvCxnSpPr>
            <a:cxnSpLocks/>
            <a:stCxn id="5" idx="6"/>
            <a:endCxn id="6" idx="3"/>
          </p:cNvCxnSpPr>
          <p:nvPr/>
        </p:nvCxnSpPr>
        <p:spPr>
          <a:xfrm flipV="1">
            <a:off x="2302670" y="4416890"/>
            <a:ext cx="2297919" cy="985785"/>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3" name="Content Placeholder 2">
                <a:extLst>
                  <a:ext uri="{FF2B5EF4-FFF2-40B4-BE49-F238E27FC236}">
                    <a16:creationId xmlns:a16="http://schemas.microsoft.com/office/drawing/2014/main" id="{752F5B51-FE13-F448-B788-D77F4BFE869A}"/>
                  </a:ext>
                </a:extLst>
              </p:cNvPr>
              <p:cNvSpPr txBox="1">
                <a:spLocks/>
              </p:cNvSpPr>
              <p:nvPr/>
            </p:nvSpPr>
            <p:spPr>
              <a:xfrm>
                <a:off x="2905510" y="2641700"/>
                <a:ext cx="1695079" cy="49127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𝑤</m:t>
                          </m:r>
                        </m:e>
                        <m:sub>
                          <m:r>
                            <a:rPr lang="en-US" i="1" dirty="0" smtClean="0">
                              <a:latin typeface="Cambria Math" panose="02040503050406030204" pitchFamily="18" charset="0"/>
                            </a:rPr>
                            <m:t>1</m:t>
                          </m:r>
                        </m:sub>
                      </m:sSub>
                      <m:r>
                        <a:rPr lang="en-US" b="0" i="1" dirty="0" smtClean="0">
                          <a:latin typeface="Cambria Math" panose="02040503050406030204" pitchFamily="18" charset="0"/>
                        </a:rPr>
                        <m:t>=0.5</m:t>
                      </m:r>
                    </m:oMath>
                  </m:oMathPara>
                </a14:m>
                <a:endParaRPr lang="en-US" dirty="0"/>
              </a:p>
            </p:txBody>
          </p:sp>
        </mc:Choice>
        <mc:Fallback>
          <p:sp>
            <p:nvSpPr>
              <p:cNvPr id="13" name="Content Placeholder 2">
                <a:extLst>
                  <a:ext uri="{FF2B5EF4-FFF2-40B4-BE49-F238E27FC236}">
                    <a16:creationId xmlns:a16="http://schemas.microsoft.com/office/drawing/2014/main" id="{752F5B51-FE13-F448-B788-D77F4BFE869A}"/>
                  </a:ext>
                </a:extLst>
              </p:cNvPr>
              <p:cNvSpPr txBox="1">
                <a:spLocks noRot="1" noChangeAspect="1" noMove="1" noResize="1" noEditPoints="1" noAdjustHandles="1" noChangeArrowheads="1" noChangeShapeType="1" noTextEdit="1"/>
              </p:cNvSpPr>
              <p:nvPr/>
            </p:nvSpPr>
            <p:spPr>
              <a:xfrm>
                <a:off x="2905510" y="2641700"/>
                <a:ext cx="1695079" cy="491270"/>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4" name="Content Placeholder 2">
                <a:extLst>
                  <a:ext uri="{FF2B5EF4-FFF2-40B4-BE49-F238E27FC236}">
                    <a16:creationId xmlns:a16="http://schemas.microsoft.com/office/drawing/2014/main" id="{AA963EB6-ACAF-BB48-AD3A-6EF539EE35EC}"/>
                  </a:ext>
                </a:extLst>
              </p:cNvPr>
              <p:cNvSpPr txBox="1">
                <a:spLocks/>
              </p:cNvSpPr>
              <p:nvPr/>
            </p:nvSpPr>
            <p:spPr>
              <a:xfrm>
                <a:off x="2898370" y="5102643"/>
                <a:ext cx="1695079" cy="49127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𝑤</m:t>
                          </m:r>
                        </m:e>
                        <m:sub>
                          <m:r>
                            <a:rPr lang="en-US" b="0" i="1" dirty="0" smtClean="0">
                              <a:latin typeface="Cambria Math" panose="02040503050406030204" pitchFamily="18" charset="0"/>
                            </a:rPr>
                            <m:t>2</m:t>
                          </m:r>
                        </m:sub>
                      </m:sSub>
                      <m:r>
                        <a:rPr lang="en-US" b="0" i="1" dirty="0" smtClean="0">
                          <a:latin typeface="Cambria Math" panose="02040503050406030204" pitchFamily="18" charset="0"/>
                        </a:rPr>
                        <m:t>=0.5</m:t>
                      </m:r>
                    </m:oMath>
                  </m:oMathPara>
                </a14:m>
                <a:endParaRPr lang="en-US" dirty="0"/>
              </a:p>
            </p:txBody>
          </p:sp>
        </mc:Choice>
        <mc:Fallback>
          <p:sp>
            <p:nvSpPr>
              <p:cNvPr id="14" name="Content Placeholder 2">
                <a:extLst>
                  <a:ext uri="{FF2B5EF4-FFF2-40B4-BE49-F238E27FC236}">
                    <a16:creationId xmlns:a16="http://schemas.microsoft.com/office/drawing/2014/main" id="{AA963EB6-ACAF-BB48-AD3A-6EF539EE35EC}"/>
                  </a:ext>
                </a:extLst>
              </p:cNvPr>
              <p:cNvSpPr txBox="1">
                <a:spLocks noRot="1" noChangeAspect="1" noMove="1" noResize="1" noEditPoints="1" noAdjustHandles="1" noChangeArrowheads="1" noChangeShapeType="1" noTextEdit="1"/>
              </p:cNvSpPr>
              <p:nvPr/>
            </p:nvSpPr>
            <p:spPr>
              <a:xfrm>
                <a:off x="2898370" y="5102643"/>
                <a:ext cx="1695079" cy="491270"/>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7310691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Simple Example</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6536521" y="642593"/>
            <a:ext cx="4746521" cy="5888835"/>
          </a:xfrm>
        </p:spPr>
        <p:txBody>
          <a:bodyPr>
            <a:normAutofit lnSpcReduction="10000"/>
          </a:bodyPr>
          <a:lstStyle/>
          <a:p>
            <a:r>
              <a:rPr lang="en-US" sz="2400" dirty="0">
                <a:latin typeface="Helvetica" pitchFamily="2" charset="0"/>
              </a:rPr>
              <a:t>And then finally, we need to specify how ‘big’ the number needs to be for a node to light up.</a:t>
            </a:r>
          </a:p>
          <a:p>
            <a:endParaRPr lang="en-US" sz="2400" dirty="0">
              <a:latin typeface="Helvetica" pitchFamily="2" charset="0"/>
            </a:endParaRPr>
          </a:p>
          <a:p>
            <a:r>
              <a:rPr lang="en-US" sz="2400" dirty="0">
                <a:latin typeface="Helvetica" pitchFamily="2" charset="0"/>
              </a:rPr>
              <a:t>For this simple example, let’s say that a node needs to be 1 or higher to activate (i.e., to light up).</a:t>
            </a:r>
          </a:p>
          <a:p>
            <a:endParaRPr lang="en-US" sz="2400" dirty="0">
              <a:latin typeface="Helvetica" pitchFamily="2" charset="0"/>
            </a:endParaRPr>
          </a:p>
          <a:p>
            <a:r>
              <a:rPr lang="en-US" sz="2400" dirty="0">
                <a:latin typeface="Helvetica" pitchFamily="2" charset="0"/>
              </a:rPr>
              <a:t>If it has a number less than 1, it stays dim.</a:t>
            </a:r>
          </a:p>
          <a:p>
            <a:pPr lvl="1"/>
            <a:r>
              <a:rPr lang="en-US" sz="2200" dirty="0">
                <a:latin typeface="Helvetica" pitchFamily="2" charset="0"/>
              </a:rPr>
              <a:t>i.e., it stays at 0.</a:t>
            </a:r>
          </a:p>
        </p:txBody>
      </p:sp>
      <p:sp>
        <p:nvSpPr>
          <p:cNvPr id="4" name="Oval 3">
            <a:extLst>
              <a:ext uri="{FF2B5EF4-FFF2-40B4-BE49-F238E27FC236}">
                <a16:creationId xmlns:a16="http://schemas.microsoft.com/office/drawing/2014/main" id="{BA85913B-D78D-0542-8097-1C561A195398}"/>
              </a:ext>
            </a:extLst>
          </p:cNvPr>
          <p:cNvSpPr/>
          <p:nvPr/>
        </p:nvSpPr>
        <p:spPr>
          <a:xfrm>
            <a:off x="1066800" y="2300288"/>
            <a:ext cx="1235870" cy="1100138"/>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2586268F-DB5A-6941-BAED-E9276FCAA196}"/>
              </a:ext>
            </a:extLst>
          </p:cNvPr>
          <p:cNvSpPr/>
          <p:nvPr/>
        </p:nvSpPr>
        <p:spPr>
          <a:xfrm>
            <a:off x="1066800" y="4852606"/>
            <a:ext cx="1235870" cy="1100138"/>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FD0C03B4-76C6-514A-BC92-F847C8E77861}"/>
              </a:ext>
            </a:extLst>
          </p:cNvPr>
          <p:cNvSpPr/>
          <p:nvPr/>
        </p:nvSpPr>
        <p:spPr>
          <a:xfrm>
            <a:off x="4419600" y="3477863"/>
            <a:ext cx="1235870" cy="1100138"/>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57087273-3E2D-3D4C-996A-017047C9B7FD}"/>
              </a:ext>
            </a:extLst>
          </p:cNvPr>
          <p:cNvSpPr txBox="1"/>
          <p:nvPr/>
        </p:nvSpPr>
        <p:spPr>
          <a:xfrm>
            <a:off x="5254230" y="3016198"/>
            <a:ext cx="628650" cy="461665"/>
          </a:xfrm>
          <a:prstGeom prst="rect">
            <a:avLst/>
          </a:prstGeom>
          <a:noFill/>
        </p:spPr>
        <p:txBody>
          <a:bodyPr wrap="square" rtlCol="0">
            <a:spAutoFit/>
          </a:bodyPr>
          <a:lstStyle/>
          <a:p>
            <a:r>
              <a:rPr lang="en-US" sz="2400" i="1" dirty="0">
                <a:latin typeface="Helvetica" pitchFamily="2" charset="0"/>
              </a:rPr>
              <a:t>O</a:t>
            </a:r>
            <a:r>
              <a:rPr lang="en-US" sz="2400" i="1" baseline="-25000" dirty="0">
                <a:latin typeface="Helvetica" pitchFamily="2" charset="0"/>
              </a:rPr>
              <a:t>1</a:t>
            </a:r>
            <a:endParaRPr lang="en-US" sz="2400" dirty="0"/>
          </a:p>
        </p:txBody>
      </p:sp>
      <p:sp>
        <p:nvSpPr>
          <p:cNvPr id="8" name="TextBox 7">
            <a:extLst>
              <a:ext uri="{FF2B5EF4-FFF2-40B4-BE49-F238E27FC236}">
                <a16:creationId xmlns:a16="http://schemas.microsoft.com/office/drawing/2014/main" id="{09341F6B-9394-FF46-8A71-A03389448E4D}"/>
              </a:ext>
            </a:extLst>
          </p:cNvPr>
          <p:cNvSpPr txBox="1"/>
          <p:nvPr/>
        </p:nvSpPr>
        <p:spPr>
          <a:xfrm>
            <a:off x="566738" y="2186286"/>
            <a:ext cx="500062" cy="461665"/>
          </a:xfrm>
          <a:prstGeom prst="rect">
            <a:avLst/>
          </a:prstGeom>
          <a:noFill/>
        </p:spPr>
        <p:txBody>
          <a:bodyPr wrap="square" rtlCol="0">
            <a:spAutoFit/>
          </a:bodyPr>
          <a:lstStyle/>
          <a:p>
            <a:r>
              <a:rPr lang="en-US" sz="2400" i="1" dirty="0">
                <a:latin typeface="Helvetica" pitchFamily="2" charset="0"/>
              </a:rPr>
              <a:t>I</a:t>
            </a:r>
            <a:r>
              <a:rPr lang="en-US" sz="2400" i="1" baseline="-25000" dirty="0">
                <a:latin typeface="Helvetica" pitchFamily="2" charset="0"/>
              </a:rPr>
              <a:t>1</a:t>
            </a:r>
            <a:endParaRPr lang="en-US" sz="2400" dirty="0"/>
          </a:p>
        </p:txBody>
      </p:sp>
      <p:sp>
        <p:nvSpPr>
          <p:cNvPr id="9" name="TextBox 8">
            <a:extLst>
              <a:ext uri="{FF2B5EF4-FFF2-40B4-BE49-F238E27FC236}">
                <a16:creationId xmlns:a16="http://schemas.microsoft.com/office/drawing/2014/main" id="{781B655D-0195-8C42-8A4F-01364F727650}"/>
              </a:ext>
            </a:extLst>
          </p:cNvPr>
          <p:cNvSpPr txBox="1"/>
          <p:nvPr/>
        </p:nvSpPr>
        <p:spPr>
          <a:xfrm>
            <a:off x="566738" y="4667940"/>
            <a:ext cx="500062" cy="461665"/>
          </a:xfrm>
          <a:prstGeom prst="rect">
            <a:avLst/>
          </a:prstGeom>
          <a:noFill/>
        </p:spPr>
        <p:txBody>
          <a:bodyPr wrap="square" rtlCol="0">
            <a:spAutoFit/>
          </a:bodyPr>
          <a:lstStyle/>
          <a:p>
            <a:r>
              <a:rPr lang="en-US" sz="2400" i="1" dirty="0">
                <a:latin typeface="Helvetica" pitchFamily="2" charset="0"/>
              </a:rPr>
              <a:t>I</a:t>
            </a:r>
            <a:r>
              <a:rPr lang="en-US" sz="2400" i="1" baseline="-25000" dirty="0">
                <a:latin typeface="Helvetica" pitchFamily="2" charset="0"/>
              </a:rPr>
              <a:t>2</a:t>
            </a:r>
            <a:endParaRPr lang="en-US" sz="2400" dirty="0"/>
          </a:p>
        </p:txBody>
      </p:sp>
      <p:cxnSp>
        <p:nvCxnSpPr>
          <p:cNvPr id="11" name="Straight Arrow Connector 10">
            <a:extLst>
              <a:ext uri="{FF2B5EF4-FFF2-40B4-BE49-F238E27FC236}">
                <a16:creationId xmlns:a16="http://schemas.microsoft.com/office/drawing/2014/main" id="{95AD348D-B5B7-904F-B05D-EB37E271E156}"/>
              </a:ext>
            </a:extLst>
          </p:cNvPr>
          <p:cNvCxnSpPr>
            <a:cxnSpLocks/>
            <a:stCxn id="4" idx="6"/>
            <a:endCxn id="6" idx="1"/>
          </p:cNvCxnSpPr>
          <p:nvPr/>
        </p:nvCxnSpPr>
        <p:spPr>
          <a:xfrm>
            <a:off x="2302670" y="2850357"/>
            <a:ext cx="2297919" cy="788617"/>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D5818C32-B71D-3941-95FA-D21C52ADD211}"/>
              </a:ext>
            </a:extLst>
          </p:cNvPr>
          <p:cNvCxnSpPr>
            <a:cxnSpLocks/>
            <a:stCxn id="5" idx="6"/>
            <a:endCxn id="6" idx="3"/>
          </p:cNvCxnSpPr>
          <p:nvPr/>
        </p:nvCxnSpPr>
        <p:spPr>
          <a:xfrm flipV="1">
            <a:off x="2302670" y="4416890"/>
            <a:ext cx="2297919" cy="985785"/>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3" name="Content Placeholder 2">
                <a:extLst>
                  <a:ext uri="{FF2B5EF4-FFF2-40B4-BE49-F238E27FC236}">
                    <a16:creationId xmlns:a16="http://schemas.microsoft.com/office/drawing/2014/main" id="{752F5B51-FE13-F448-B788-D77F4BFE869A}"/>
                  </a:ext>
                </a:extLst>
              </p:cNvPr>
              <p:cNvSpPr txBox="1">
                <a:spLocks/>
              </p:cNvSpPr>
              <p:nvPr/>
            </p:nvSpPr>
            <p:spPr>
              <a:xfrm>
                <a:off x="2905510" y="2641700"/>
                <a:ext cx="1695079" cy="49127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𝑤</m:t>
                          </m:r>
                        </m:e>
                        <m:sub>
                          <m:r>
                            <a:rPr lang="en-US" i="1" dirty="0" smtClean="0">
                              <a:latin typeface="Cambria Math" panose="02040503050406030204" pitchFamily="18" charset="0"/>
                            </a:rPr>
                            <m:t>1</m:t>
                          </m:r>
                        </m:sub>
                      </m:sSub>
                      <m:r>
                        <a:rPr lang="en-US" b="0" i="1" dirty="0" smtClean="0">
                          <a:latin typeface="Cambria Math" panose="02040503050406030204" pitchFamily="18" charset="0"/>
                        </a:rPr>
                        <m:t>=0.5</m:t>
                      </m:r>
                    </m:oMath>
                  </m:oMathPara>
                </a14:m>
                <a:endParaRPr lang="en-US" dirty="0"/>
              </a:p>
            </p:txBody>
          </p:sp>
        </mc:Choice>
        <mc:Fallback>
          <p:sp>
            <p:nvSpPr>
              <p:cNvPr id="13" name="Content Placeholder 2">
                <a:extLst>
                  <a:ext uri="{FF2B5EF4-FFF2-40B4-BE49-F238E27FC236}">
                    <a16:creationId xmlns:a16="http://schemas.microsoft.com/office/drawing/2014/main" id="{752F5B51-FE13-F448-B788-D77F4BFE869A}"/>
                  </a:ext>
                </a:extLst>
              </p:cNvPr>
              <p:cNvSpPr txBox="1">
                <a:spLocks noRot="1" noChangeAspect="1" noMove="1" noResize="1" noEditPoints="1" noAdjustHandles="1" noChangeArrowheads="1" noChangeShapeType="1" noTextEdit="1"/>
              </p:cNvSpPr>
              <p:nvPr/>
            </p:nvSpPr>
            <p:spPr>
              <a:xfrm>
                <a:off x="2905510" y="2641700"/>
                <a:ext cx="1695079" cy="491270"/>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4" name="Content Placeholder 2">
                <a:extLst>
                  <a:ext uri="{FF2B5EF4-FFF2-40B4-BE49-F238E27FC236}">
                    <a16:creationId xmlns:a16="http://schemas.microsoft.com/office/drawing/2014/main" id="{AA963EB6-ACAF-BB48-AD3A-6EF539EE35EC}"/>
                  </a:ext>
                </a:extLst>
              </p:cNvPr>
              <p:cNvSpPr txBox="1">
                <a:spLocks/>
              </p:cNvSpPr>
              <p:nvPr/>
            </p:nvSpPr>
            <p:spPr>
              <a:xfrm>
                <a:off x="2898370" y="5102643"/>
                <a:ext cx="1695079" cy="49127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𝑤</m:t>
                          </m:r>
                        </m:e>
                        <m:sub>
                          <m:r>
                            <a:rPr lang="en-US" b="0" i="1" dirty="0" smtClean="0">
                              <a:latin typeface="Cambria Math" panose="02040503050406030204" pitchFamily="18" charset="0"/>
                            </a:rPr>
                            <m:t>2</m:t>
                          </m:r>
                        </m:sub>
                      </m:sSub>
                      <m:r>
                        <a:rPr lang="en-US" b="0" i="1" dirty="0" smtClean="0">
                          <a:latin typeface="Cambria Math" panose="02040503050406030204" pitchFamily="18" charset="0"/>
                        </a:rPr>
                        <m:t>=0.5</m:t>
                      </m:r>
                    </m:oMath>
                  </m:oMathPara>
                </a14:m>
                <a:endParaRPr lang="en-US" dirty="0"/>
              </a:p>
            </p:txBody>
          </p:sp>
        </mc:Choice>
        <mc:Fallback>
          <p:sp>
            <p:nvSpPr>
              <p:cNvPr id="14" name="Content Placeholder 2">
                <a:extLst>
                  <a:ext uri="{FF2B5EF4-FFF2-40B4-BE49-F238E27FC236}">
                    <a16:creationId xmlns:a16="http://schemas.microsoft.com/office/drawing/2014/main" id="{AA963EB6-ACAF-BB48-AD3A-6EF539EE35EC}"/>
                  </a:ext>
                </a:extLst>
              </p:cNvPr>
              <p:cNvSpPr txBox="1">
                <a:spLocks noRot="1" noChangeAspect="1" noMove="1" noResize="1" noEditPoints="1" noAdjustHandles="1" noChangeArrowheads="1" noChangeShapeType="1" noTextEdit="1"/>
              </p:cNvSpPr>
              <p:nvPr/>
            </p:nvSpPr>
            <p:spPr>
              <a:xfrm>
                <a:off x="2898370" y="5102643"/>
                <a:ext cx="1695079" cy="491270"/>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3673593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Simple Example</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6800850" y="1157288"/>
                <a:ext cx="4324349" cy="4795456"/>
              </a:xfrm>
            </p:spPr>
            <p:txBody>
              <a:bodyPr>
                <a:normAutofit/>
              </a:bodyPr>
              <a:lstStyle/>
              <a:p>
                <a:r>
                  <a:rPr lang="en-US" sz="2400" dirty="0">
                    <a:latin typeface="Helvetica" pitchFamily="2" charset="0"/>
                  </a:rPr>
                  <a:t>So…</a:t>
                </a:r>
              </a:p>
              <a:p>
                <a:endParaRPr lang="en-US" sz="2400" dirty="0">
                  <a:latin typeface="Helvetica" pitchFamily="2" charset="0"/>
                </a:endParaRPr>
              </a:p>
              <a:p>
                <a:r>
                  <a:rPr lang="en-US" sz="2400" dirty="0">
                    <a:latin typeface="Helvetica" pitchFamily="2" charset="0"/>
                  </a:rPr>
                  <a:t>Let’s see what  happens when both </a:t>
                </a:r>
                <a14:m>
                  <m:oMath xmlns:m="http://schemas.openxmlformats.org/officeDocument/2006/math">
                    <m:sSub>
                      <m:sSubPr>
                        <m:ctrlPr>
                          <a:rPr lang="en-US" sz="2400" i="1" smtClean="0">
                            <a:latin typeface="Cambria Math" panose="02040503050406030204" pitchFamily="18" charset="0"/>
                          </a:rPr>
                        </m:ctrlPr>
                      </m:sSubPr>
                      <m:e>
                        <m:r>
                          <a:rPr lang="en-US" sz="2400" i="1">
                            <a:latin typeface="Cambria Math" panose="02040503050406030204" pitchFamily="18" charset="0"/>
                          </a:rPr>
                          <m:t>𝐼</m:t>
                        </m:r>
                      </m:e>
                      <m:sub>
                        <m:r>
                          <a:rPr lang="en-US" sz="2400" i="1">
                            <a:latin typeface="Cambria Math" panose="02040503050406030204" pitchFamily="18" charset="0"/>
                          </a:rPr>
                          <m:t>1</m:t>
                        </m:r>
                      </m:sub>
                    </m:sSub>
                  </m:oMath>
                </a14:m>
                <a:r>
                  <a:rPr lang="en-US" sz="2400" dirty="0"/>
                  <a:t> = 1 and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𝐼</m:t>
                        </m:r>
                      </m:e>
                      <m:sub>
                        <m:r>
                          <a:rPr lang="en-US" sz="2400" b="0" i="1" smtClean="0">
                            <a:latin typeface="Cambria Math" panose="02040503050406030204" pitchFamily="18" charset="0"/>
                          </a:rPr>
                          <m:t>2</m:t>
                        </m:r>
                      </m:sub>
                    </m:sSub>
                  </m:oMath>
                </a14:m>
                <a:r>
                  <a:rPr lang="en-US" sz="2400" dirty="0"/>
                  <a:t> = 1</a:t>
                </a:r>
              </a:p>
              <a:p>
                <a:endParaRPr lang="en-US" sz="2400" dirty="0">
                  <a:latin typeface="Helvetica" pitchFamily="2" charset="0"/>
                </a:endParaRPr>
              </a:p>
              <a:p>
                <a:r>
                  <a:rPr lang="en-US" sz="2400" dirty="0">
                    <a:latin typeface="Helvetica" pitchFamily="2" charset="0"/>
                  </a:rPr>
                  <a:t>So both of our input nodes are lit up.</a:t>
                </a:r>
              </a:p>
            </p:txBody>
          </p:sp>
        </mc:Choice>
        <mc:Fallback>
          <p:sp>
            <p:nvSpPr>
              <p:cNvPr id="3" name="Content Placeholder 2">
                <a:extLst>
                  <a:ext uri="{FF2B5EF4-FFF2-40B4-BE49-F238E27FC236}">
                    <a16:creationId xmlns:a16="http://schemas.microsoft.com/office/drawing/2014/main" id="{EA0A034E-28F8-AA4F-920F-EAD2DD597D90}"/>
                  </a:ext>
                </a:extLst>
              </p:cNvPr>
              <p:cNvSpPr>
                <a:spLocks noGrp="1" noRot="1" noChangeAspect="1" noMove="1" noResize="1" noEditPoints="1" noAdjustHandles="1" noChangeArrowheads="1" noChangeShapeType="1" noTextEdit="1"/>
              </p:cNvSpPr>
              <p:nvPr>
                <p:ph idx="1"/>
              </p:nvPr>
            </p:nvSpPr>
            <p:spPr>
              <a:xfrm>
                <a:off x="6800850" y="1157288"/>
                <a:ext cx="4324349" cy="4795456"/>
              </a:xfrm>
              <a:blipFill>
                <a:blip r:embed="rId2"/>
                <a:stretch>
                  <a:fillRect l="-2047"/>
                </a:stretch>
              </a:blipFill>
            </p:spPr>
            <p:txBody>
              <a:bodyPr/>
              <a:lstStyle/>
              <a:p>
                <a:r>
                  <a:rPr lang="en-US">
                    <a:noFill/>
                  </a:rPr>
                  <a:t> </a:t>
                </a:r>
              </a:p>
            </p:txBody>
          </p:sp>
        </mc:Fallback>
      </mc:AlternateContent>
      <p:sp>
        <p:nvSpPr>
          <p:cNvPr id="4" name="Oval 3">
            <a:extLst>
              <a:ext uri="{FF2B5EF4-FFF2-40B4-BE49-F238E27FC236}">
                <a16:creationId xmlns:a16="http://schemas.microsoft.com/office/drawing/2014/main" id="{BA85913B-D78D-0542-8097-1C561A195398}"/>
              </a:ext>
            </a:extLst>
          </p:cNvPr>
          <p:cNvSpPr/>
          <p:nvPr/>
        </p:nvSpPr>
        <p:spPr>
          <a:xfrm>
            <a:off x="1066800" y="2300288"/>
            <a:ext cx="1235870" cy="1100138"/>
          </a:xfrm>
          <a:prstGeom prst="ellipse">
            <a:avLst/>
          </a:prstGeom>
          <a:solidFill>
            <a:schemeClr val="bg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 name="Oval 4">
            <a:extLst>
              <a:ext uri="{FF2B5EF4-FFF2-40B4-BE49-F238E27FC236}">
                <a16:creationId xmlns:a16="http://schemas.microsoft.com/office/drawing/2014/main" id="{2586268F-DB5A-6941-BAED-E9276FCAA196}"/>
              </a:ext>
            </a:extLst>
          </p:cNvPr>
          <p:cNvSpPr/>
          <p:nvPr/>
        </p:nvSpPr>
        <p:spPr>
          <a:xfrm>
            <a:off x="1066800" y="4852606"/>
            <a:ext cx="1235870" cy="1100138"/>
          </a:xfrm>
          <a:prstGeom prst="ellipse">
            <a:avLst/>
          </a:prstGeom>
          <a:solidFill>
            <a:schemeClr val="bg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 name="Oval 5">
            <a:extLst>
              <a:ext uri="{FF2B5EF4-FFF2-40B4-BE49-F238E27FC236}">
                <a16:creationId xmlns:a16="http://schemas.microsoft.com/office/drawing/2014/main" id="{FD0C03B4-76C6-514A-BC92-F847C8E77861}"/>
              </a:ext>
            </a:extLst>
          </p:cNvPr>
          <p:cNvSpPr/>
          <p:nvPr/>
        </p:nvSpPr>
        <p:spPr>
          <a:xfrm>
            <a:off x="4419600" y="3477863"/>
            <a:ext cx="1235870" cy="1100138"/>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57087273-3E2D-3D4C-996A-017047C9B7FD}"/>
              </a:ext>
            </a:extLst>
          </p:cNvPr>
          <p:cNvSpPr txBox="1"/>
          <p:nvPr/>
        </p:nvSpPr>
        <p:spPr>
          <a:xfrm>
            <a:off x="5254230" y="3016198"/>
            <a:ext cx="628650" cy="461665"/>
          </a:xfrm>
          <a:prstGeom prst="rect">
            <a:avLst/>
          </a:prstGeom>
          <a:noFill/>
        </p:spPr>
        <p:txBody>
          <a:bodyPr wrap="square" rtlCol="0">
            <a:spAutoFit/>
          </a:bodyPr>
          <a:lstStyle/>
          <a:p>
            <a:r>
              <a:rPr lang="en-US" sz="2400" i="1" dirty="0">
                <a:latin typeface="Helvetica" pitchFamily="2" charset="0"/>
              </a:rPr>
              <a:t>O</a:t>
            </a:r>
            <a:r>
              <a:rPr lang="en-US" sz="2400" i="1" baseline="-25000" dirty="0">
                <a:latin typeface="Helvetica" pitchFamily="2" charset="0"/>
              </a:rPr>
              <a:t>1</a:t>
            </a:r>
            <a:endParaRPr lang="en-US" sz="2400" dirty="0"/>
          </a:p>
        </p:txBody>
      </p:sp>
      <p:sp>
        <p:nvSpPr>
          <p:cNvPr id="8" name="TextBox 7">
            <a:extLst>
              <a:ext uri="{FF2B5EF4-FFF2-40B4-BE49-F238E27FC236}">
                <a16:creationId xmlns:a16="http://schemas.microsoft.com/office/drawing/2014/main" id="{09341F6B-9394-FF46-8A71-A03389448E4D}"/>
              </a:ext>
            </a:extLst>
          </p:cNvPr>
          <p:cNvSpPr txBox="1"/>
          <p:nvPr/>
        </p:nvSpPr>
        <p:spPr>
          <a:xfrm>
            <a:off x="566738" y="2186286"/>
            <a:ext cx="500062" cy="461665"/>
          </a:xfrm>
          <a:prstGeom prst="rect">
            <a:avLst/>
          </a:prstGeom>
          <a:noFill/>
        </p:spPr>
        <p:txBody>
          <a:bodyPr wrap="square" rtlCol="0">
            <a:spAutoFit/>
          </a:bodyPr>
          <a:lstStyle/>
          <a:p>
            <a:r>
              <a:rPr lang="en-US" sz="2400" i="1" dirty="0">
                <a:latin typeface="Helvetica" pitchFamily="2" charset="0"/>
              </a:rPr>
              <a:t>I</a:t>
            </a:r>
            <a:r>
              <a:rPr lang="en-US" sz="2400" i="1" baseline="-25000" dirty="0">
                <a:latin typeface="Helvetica" pitchFamily="2" charset="0"/>
              </a:rPr>
              <a:t>1</a:t>
            </a:r>
            <a:endParaRPr lang="en-US" sz="2400" dirty="0"/>
          </a:p>
        </p:txBody>
      </p:sp>
      <p:sp>
        <p:nvSpPr>
          <p:cNvPr id="9" name="TextBox 8">
            <a:extLst>
              <a:ext uri="{FF2B5EF4-FFF2-40B4-BE49-F238E27FC236}">
                <a16:creationId xmlns:a16="http://schemas.microsoft.com/office/drawing/2014/main" id="{781B655D-0195-8C42-8A4F-01364F727650}"/>
              </a:ext>
            </a:extLst>
          </p:cNvPr>
          <p:cNvSpPr txBox="1"/>
          <p:nvPr/>
        </p:nvSpPr>
        <p:spPr>
          <a:xfrm>
            <a:off x="566738" y="4667940"/>
            <a:ext cx="500062" cy="461665"/>
          </a:xfrm>
          <a:prstGeom prst="rect">
            <a:avLst/>
          </a:prstGeom>
          <a:noFill/>
        </p:spPr>
        <p:txBody>
          <a:bodyPr wrap="square" rtlCol="0">
            <a:spAutoFit/>
          </a:bodyPr>
          <a:lstStyle/>
          <a:p>
            <a:r>
              <a:rPr lang="en-US" sz="2400" i="1" dirty="0">
                <a:latin typeface="Helvetica" pitchFamily="2" charset="0"/>
              </a:rPr>
              <a:t>I</a:t>
            </a:r>
            <a:r>
              <a:rPr lang="en-US" sz="2400" i="1" baseline="-25000" dirty="0">
                <a:latin typeface="Helvetica" pitchFamily="2" charset="0"/>
              </a:rPr>
              <a:t>2</a:t>
            </a:r>
            <a:endParaRPr lang="en-US" sz="2400" dirty="0"/>
          </a:p>
        </p:txBody>
      </p:sp>
      <p:cxnSp>
        <p:nvCxnSpPr>
          <p:cNvPr id="11" name="Straight Arrow Connector 10">
            <a:extLst>
              <a:ext uri="{FF2B5EF4-FFF2-40B4-BE49-F238E27FC236}">
                <a16:creationId xmlns:a16="http://schemas.microsoft.com/office/drawing/2014/main" id="{95AD348D-B5B7-904F-B05D-EB37E271E156}"/>
              </a:ext>
            </a:extLst>
          </p:cNvPr>
          <p:cNvCxnSpPr>
            <a:cxnSpLocks/>
            <a:stCxn id="4" idx="6"/>
            <a:endCxn id="6" idx="1"/>
          </p:cNvCxnSpPr>
          <p:nvPr/>
        </p:nvCxnSpPr>
        <p:spPr>
          <a:xfrm>
            <a:off x="2302670" y="2850357"/>
            <a:ext cx="2297919" cy="788617"/>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D5818C32-B71D-3941-95FA-D21C52ADD211}"/>
              </a:ext>
            </a:extLst>
          </p:cNvPr>
          <p:cNvCxnSpPr>
            <a:cxnSpLocks/>
            <a:stCxn id="5" idx="6"/>
            <a:endCxn id="6" idx="3"/>
          </p:cNvCxnSpPr>
          <p:nvPr/>
        </p:nvCxnSpPr>
        <p:spPr>
          <a:xfrm flipV="1">
            <a:off x="2302670" y="4416890"/>
            <a:ext cx="2297919" cy="985785"/>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Content Placeholder 2">
                <a:extLst>
                  <a:ext uri="{FF2B5EF4-FFF2-40B4-BE49-F238E27FC236}">
                    <a16:creationId xmlns:a16="http://schemas.microsoft.com/office/drawing/2014/main" id="{752F5B51-FE13-F448-B788-D77F4BFE869A}"/>
                  </a:ext>
                </a:extLst>
              </p:cNvPr>
              <p:cNvSpPr txBox="1">
                <a:spLocks/>
              </p:cNvSpPr>
              <p:nvPr/>
            </p:nvSpPr>
            <p:spPr>
              <a:xfrm>
                <a:off x="2905510" y="2641700"/>
                <a:ext cx="1695079" cy="49127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𝑤</m:t>
                          </m:r>
                        </m:e>
                        <m:sub>
                          <m:r>
                            <a:rPr lang="en-US" i="1" dirty="0" smtClean="0">
                              <a:latin typeface="Cambria Math" panose="02040503050406030204" pitchFamily="18" charset="0"/>
                            </a:rPr>
                            <m:t>1</m:t>
                          </m:r>
                        </m:sub>
                      </m:sSub>
                      <m:r>
                        <a:rPr lang="en-US" b="0" i="1" dirty="0" smtClean="0">
                          <a:latin typeface="Cambria Math" panose="02040503050406030204" pitchFamily="18" charset="0"/>
                        </a:rPr>
                        <m:t>=0.5</m:t>
                      </m:r>
                    </m:oMath>
                  </m:oMathPara>
                </a14:m>
                <a:endParaRPr lang="en-US" dirty="0"/>
              </a:p>
            </p:txBody>
          </p:sp>
        </mc:Choice>
        <mc:Fallback xmlns="">
          <p:sp>
            <p:nvSpPr>
              <p:cNvPr id="13" name="Content Placeholder 2">
                <a:extLst>
                  <a:ext uri="{FF2B5EF4-FFF2-40B4-BE49-F238E27FC236}">
                    <a16:creationId xmlns:a16="http://schemas.microsoft.com/office/drawing/2014/main" id="{752F5B51-FE13-F448-B788-D77F4BFE869A}"/>
                  </a:ext>
                </a:extLst>
              </p:cNvPr>
              <p:cNvSpPr txBox="1">
                <a:spLocks noRot="1" noChangeAspect="1" noMove="1" noResize="1" noEditPoints="1" noAdjustHandles="1" noChangeArrowheads="1" noChangeShapeType="1" noTextEdit="1"/>
              </p:cNvSpPr>
              <p:nvPr/>
            </p:nvSpPr>
            <p:spPr>
              <a:xfrm>
                <a:off x="2905510" y="2641700"/>
                <a:ext cx="1695079" cy="491270"/>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Content Placeholder 2">
                <a:extLst>
                  <a:ext uri="{FF2B5EF4-FFF2-40B4-BE49-F238E27FC236}">
                    <a16:creationId xmlns:a16="http://schemas.microsoft.com/office/drawing/2014/main" id="{AA963EB6-ACAF-BB48-AD3A-6EF539EE35EC}"/>
                  </a:ext>
                </a:extLst>
              </p:cNvPr>
              <p:cNvSpPr txBox="1">
                <a:spLocks/>
              </p:cNvSpPr>
              <p:nvPr/>
            </p:nvSpPr>
            <p:spPr>
              <a:xfrm>
                <a:off x="2898370" y="5102643"/>
                <a:ext cx="1695079" cy="49127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𝑤</m:t>
                          </m:r>
                        </m:e>
                        <m:sub>
                          <m:r>
                            <a:rPr lang="en-US" b="0" i="1" dirty="0" smtClean="0">
                              <a:latin typeface="Cambria Math" panose="02040503050406030204" pitchFamily="18" charset="0"/>
                            </a:rPr>
                            <m:t>2</m:t>
                          </m:r>
                        </m:sub>
                      </m:sSub>
                      <m:r>
                        <a:rPr lang="en-US" b="0" i="1" dirty="0" smtClean="0">
                          <a:latin typeface="Cambria Math" panose="02040503050406030204" pitchFamily="18" charset="0"/>
                        </a:rPr>
                        <m:t>=0.5</m:t>
                      </m:r>
                    </m:oMath>
                  </m:oMathPara>
                </a14:m>
                <a:endParaRPr lang="en-US" dirty="0"/>
              </a:p>
            </p:txBody>
          </p:sp>
        </mc:Choice>
        <mc:Fallback xmlns="">
          <p:sp>
            <p:nvSpPr>
              <p:cNvPr id="14" name="Content Placeholder 2">
                <a:extLst>
                  <a:ext uri="{FF2B5EF4-FFF2-40B4-BE49-F238E27FC236}">
                    <a16:creationId xmlns:a16="http://schemas.microsoft.com/office/drawing/2014/main" id="{AA963EB6-ACAF-BB48-AD3A-6EF539EE35EC}"/>
                  </a:ext>
                </a:extLst>
              </p:cNvPr>
              <p:cNvSpPr txBox="1">
                <a:spLocks noRot="1" noChangeAspect="1" noMove="1" noResize="1" noEditPoints="1" noAdjustHandles="1" noChangeArrowheads="1" noChangeShapeType="1" noTextEdit="1"/>
              </p:cNvSpPr>
              <p:nvPr/>
            </p:nvSpPr>
            <p:spPr>
              <a:xfrm>
                <a:off x="2898370" y="5102643"/>
                <a:ext cx="1695079" cy="491270"/>
              </a:xfrm>
              <a:prstGeom prst="rect">
                <a:avLst/>
              </a:prstGeom>
              <a:blipFill>
                <a:blip r:embed="rId4"/>
                <a:stretch>
                  <a:fillRect/>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B13FEF78-A1F8-A746-81A9-1C7D64487F30}"/>
              </a:ext>
            </a:extLst>
          </p:cNvPr>
          <p:cNvSpPr txBox="1"/>
          <p:nvPr/>
        </p:nvSpPr>
        <p:spPr>
          <a:xfrm>
            <a:off x="1457325" y="2641700"/>
            <a:ext cx="328613" cy="369332"/>
          </a:xfrm>
          <a:prstGeom prst="rect">
            <a:avLst/>
          </a:prstGeom>
          <a:noFill/>
        </p:spPr>
        <p:txBody>
          <a:bodyPr wrap="square" rtlCol="0">
            <a:spAutoFit/>
          </a:bodyPr>
          <a:lstStyle/>
          <a:p>
            <a:r>
              <a:rPr lang="en-US" dirty="0"/>
              <a:t>1</a:t>
            </a:r>
          </a:p>
        </p:txBody>
      </p:sp>
      <p:sp>
        <p:nvSpPr>
          <p:cNvPr id="16" name="TextBox 15">
            <a:extLst>
              <a:ext uri="{FF2B5EF4-FFF2-40B4-BE49-F238E27FC236}">
                <a16:creationId xmlns:a16="http://schemas.microsoft.com/office/drawing/2014/main" id="{4C46B2C4-CEA4-2A43-B789-7D83D9394F0A}"/>
              </a:ext>
            </a:extLst>
          </p:cNvPr>
          <p:cNvSpPr txBox="1"/>
          <p:nvPr/>
        </p:nvSpPr>
        <p:spPr>
          <a:xfrm>
            <a:off x="1466056" y="5163612"/>
            <a:ext cx="328613" cy="369332"/>
          </a:xfrm>
          <a:prstGeom prst="rect">
            <a:avLst/>
          </a:prstGeom>
          <a:noFill/>
        </p:spPr>
        <p:txBody>
          <a:bodyPr wrap="square" rtlCol="0">
            <a:spAutoFit/>
          </a:bodyPr>
          <a:lstStyle/>
          <a:p>
            <a:r>
              <a:rPr lang="en-US" dirty="0"/>
              <a:t>1</a:t>
            </a:r>
          </a:p>
        </p:txBody>
      </p:sp>
    </p:spTree>
    <p:extLst>
      <p:ext uri="{BB962C8B-B14F-4D97-AF65-F5344CB8AC3E}">
        <p14:creationId xmlns:p14="http://schemas.microsoft.com/office/powerpoint/2010/main" val="24744483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Simple Example</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6800850" y="1157288"/>
                <a:ext cx="4324349" cy="4795456"/>
              </a:xfrm>
            </p:spPr>
            <p:txBody>
              <a:bodyPr>
                <a:normAutofit fontScale="92500" lnSpcReduction="10000"/>
              </a:bodyPr>
              <a:lstStyle/>
              <a:p>
                <a:r>
                  <a:rPr lang="en-US" sz="2400" dirty="0">
                    <a:latin typeface="Helvetica" pitchFamily="2" charset="0"/>
                  </a:rPr>
                  <a:t>And the output node gets it’s number from:</a:t>
                </a:r>
              </a:p>
              <a:p>
                <a:endParaRPr lang="en-US" sz="2400" dirty="0">
                  <a:latin typeface="Helvetica" pitchFamily="2" charset="0"/>
                </a:endParaRPr>
              </a:p>
              <a:p>
                <a:pPr marL="0" indent="0" algn="ctr">
                  <a:buNone/>
                </a:pPr>
                <a14:m>
                  <m:oMath xmlns:m="http://schemas.openxmlformats.org/officeDocument/2006/math">
                    <m:sSub>
                      <m:sSubPr>
                        <m:ctrlPr>
                          <a:rPr lang="en-US" sz="2400" i="1" smtClean="0">
                            <a:latin typeface="Cambria Math" panose="02040503050406030204" pitchFamily="18" charset="0"/>
                          </a:rPr>
                        </m:ctrlPr>
                      </m:sSubPr>
                      <m:e>
                        <m:r>
                          <a:rPr lang="en-US" sz="2400" i="1">
                            <a:latin typeface="Cambria Math" panose="02040503050406030204" pitchFamily="18" charset="0"/>
                          </a:rPr>
                          <m:t>𝑂</m:t>
                        </m:r>
                      </m:e>
                      <m:sub>
                        <m:r>
                          <a:rPr lang="en-US" sz="2400" i="1">
                            <a:latin typeface="Cambria Math" panose="02040503050406030204" pitchFamily="18" charset="0"/>
                          </a:rPr>
                          <m:t>1</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𝐼</m:t>
                        </m:r>
                      </m:e>
                      <m:sub>
                        <m:r>
                          <a:rPr lang="en-US" sz="2400" i="1">
                            <a:latin typeface="Cambria Math" panose="02040503050406030204" pitchFamily="18" charset="0"/>
                          </a:rPr>
                          <m:t>1</m:t>
                        </m:r>
                      </m:sub>
                    </m:sSub>
                    <m:sSub>
                      <m:sSubPr>
                        <m:ctrlPr>
                          <a:rPr lang="en-US" sz="2400" i="1">
                            <a:latin typeface="Cambria Math" panose="02040503050406030204" pitchFamily="18" charset="0"/>
                          </a:rPr>
                        </m:ctrlPr>
                      </m:sSubPr>
                      <m:e>
                        <m:r>
                          <a:rPr lang="en-US" sz="2400" i="1">
                            <a:latin typeface="Cambria Math" panose="02040503050406030204" pitchFamily="18" charset="0"/>
                          </a:rPr>
                          <m:t>𝑤</m:t>
                        </m:r>
                      </m:e>
                      <m:sub>
                        <m:r>
                          <a:rPr lang="en-US" sz="2400" i="1">
                            <a:latin typeface="Cambria Math" panose="02040503050406030204" pitchFamily="18" charset="0"/>
                          </a:rPr>
                          <m:t>1</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𝐼</m:t>
                        </m:r>
                      </m:e>
                      <m:sub>
                        <m:r>
                          <a:rPr lang="en-US" sz="2400" i="1">
                            <a:latin typeface="Cambria Math" panose="02040503050406030204" pitchFamily="18" charset="0"/>
                          </a:rPr>
                          <m:t>2</m:t>
                        </m:r>
                      </m:sub>
                    </m:sSub>
                    <m:sSub>
                      <m:sSubPr>
                        <m:ctrlPr>
                          <a:rPr lang="en-US" sz="2400" i="1">
                            <a:latin typeface="Cambria Math" panose="02040503050406030204" pitchFamily="18" charset="0"/>
                          </a:rPr>
                        </m:ctrlPr>
                      </m:sSubPr>
                      <m:e>
                        <m:r>
                          <a:rPr lang="en-US" sz="2400" i="1">
                            <a:latin typeface="Cambria Math" panose="02040503050406030204" pitchFamily="18" charset="0"/>
                          </a:rPr>
                          <m:t>𝑤</m:t>
                        </m:r>
                      </m:e>
                      <m:sub>
                        <m:r>
                          <a:rPr lang="en-US" sz="2400" i="1">
                            <a:latin typeface="Cambria Math" panose="02040503050406030204" pitchFamily="18" charset="0"/>
                          </a:rPr>
                          <m:t>2</m:t>
                        </m:r>
                      </m:sub>
                    </m:sSub>
                  </m:oMath>
                </a14:m>
                <a:r>
                  <a:rPr lang="en-US" sz="2400" dirty="0">
                    <a:latin typeface="Helvetica" pitchFamily="2" charset="0"/>
                  </a:rPr>
                  <a:t> </a:t>
                </a:r>
              </a:p>
              <a:p>
                <a:pPr marL="0" indent="0">
                  <a:buNone/>
                </a:pPr>
                <a:endParaRPr lang="en-US" sz="2400" dirty="0">
                  <a:latin typeface="Helvetica" pitchFamily="2" charset="0"/>
                </a:endParaRPr>
              </a:p>
              <a:p>
                <a:r>
                  <a:rPr lang="en-US" sz="2400" dirty="0">
                    <a:latin typeface="Helvetica" pitchFamily="2" charset="0"/>
                  </a:rPr>
                  <a:t>And recall: both weights are 0.5 and both input nodes are 1, and so…</a:t>
                </a:r>
              </a:p>
              <a:p>
                <a:endParaRPr lang="en-US" sz="2400" dirty="0">
                  <a:latin typeface="Helvetica" pitchFamily="2" charset="0"/>
                </a:endParaRPr>
              </a:p>
              <a:p>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𝑂</m:t>
                        </m:r>
                      </m:e>
                      <m:sub>
                        <m:r>
                          <a:rPr lang="en-US" sz="2400" i="1">
                            <a:latin typeface="Cambria Math" panose="02040503050406030204" pitchFamily="18" charset="0"/>
                          </a:rPr>
                          <m:t>1</m:t>
                        </m:r>
                      </m:sub>
                    </m:sSub>
                    <m:r>
                      <a:rPr lang="en-US" sz="2400" i="1">
                        <a:latin typeface="Cambria Math" panose="02040503050406030204" pitchFamily="18" charset="0"/>
                      </a:rPr>
                      <m:t>=</m:t>
                    </m:r>
                    <m:r>
                      <a:rPr lang="en-US" sz="2400" b="0" i="1" smtClean="0">
                        <a:latin typeface="Cambria Math" panose="02040503050406030204" pitchFamily="18" charset="0"/>
                      </a:rPr>
                      <m:t>1∗0.5 </m:t>
                    </m:r>
                    <m:r>
                      <a:rPr lang="en-US" sz="2400" i="1">
                        <a:latin typeface="Cambria Math" panose="02040503050406030204" pitchFamily="18" charset="0"/>
                      </a:rPr>
                      <m:t>+</m:t>
                    </m:r>
                    <m:r>
                      <a:rPr lang="en-US" sz="2400" b="0" i="1" smtClean="0">
                        <a:latin typeface="Cambria Math" panose="02040503050406030204" pitchFamily="18" charset="0"/>
                      </a:rPr>
                      <m:t>1∗0.5</m:t>
                    </m:r>
                  </m:oMath>
                </a14:m>
                <a:endParaRPr lang="en-US" sz="2400" dirty="0">
                  <a:latin typeface="Helvetica" pitchFamily="2" charset="0"/>
                </a:endParaRPr>
              </a:p>
              <a:p>
                <a:pPr marL="0" indent="0">
                  <a:buNone/>
                </a:pPr>
                <a:endParaRPr lang="en-US" sz="2400" dirty="0"/>
              </a:p>
            </p:txBody>
          </p:sp>
        </mc:Choice>
        <mc:Fallback>
          <p:sp>
            <p:nvSpPr>
              <p:cNvPr id="3" name="Content Placeholder 2">
                <a:extLst>
                  <a:ext uri="{FF2B5EF4-FFF2-40B4-BE49-F238E27FC236}">
                    <a16:creationId xmlns:a16="http://schemas.microsoft.com/office/drawing/2014/main" id="{EA0A034E-28F8-AA4F-920F-EAD2DD597D90}"/>
                  </a:ext>
                </a:extLst>
              </p:cNvPr>
              <p:cNvSpPr>
                <a:spLocks noGrp="1" noRot="1" noChangeAspect="1" noMove="1" noResize="1" noEditPoints="1" noAdjustHandles="1" noChangeArrowheads="1" noChangeShapeType="1" noTextEdit="1"/>
              </p:cNvSpPr>
              <p:nvPr>
                <p:ph idx="1"/>
              </p:nvPr>
            </p:nvSpPr>
            <p:spPr>
              <a:xfrm>
                <a:off x="6800850" y="1157288"/>
                <a:ext cx="4324349" cy="4795456"/>
              </a:xfrm>
              <a:blipFill>
                <a:blip r:embed="rId2"/>
                <a:stretch>
                  <a:fillRect l="-1754" t="-529" r="-3216"/>
                </a:stretch>
              </a:blipFill>
            </p:spPr>
            <p:txBody>
              <a:bodyPr/>
              <a:lstStyle/>
              <a:p>
                <a:r>
                  <a:rPr lang="en-US">
                    <a:noFill/>
                  </a:rPr>
                  <a:t> </a:t>
                </a:r>
              </a:p>
            </p:txBody>
          </p:sp>
        </mc:Fallback>
      </mc:AlternateContent>
      <p:sp>
        <p:nvSpPr>
          <p:cNvPr id="4" name="Oval 3">
            <a:extLst>
              <a:ext uri="{FF2B5EF4-FFF2-40B4-BE49-F238E27FC236}">
                <a16:creationId xmlns:a16="http://schemas.microsoft.com/office/drawing/2014/main" id="{BA85913B-D78D-0542-8097-1C561A195398}"/>
              </a:ext>
            </a:extLst>
          </p:cNvPr>
          <p:cNvSpPr/>
          <p:nvPr/>
        </p:nvSpPr>
        <p:spPr>
          <a:xfrm>
            <a:off x="1066800" y="2300288"/>
            <a:ext cx="1235870" cy="1100138"/>
          </a:xfrm>
          <a:prstGeom prst="ellipse">
            <a:avLst/>
          </a:prstGeom>
          <a:solidFill>
            <a:schemeClr val="bg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 name="Oval 4">
            <a:extLst>
              <a:ext uri="{FF2B5EF4-FFF2-40B4-BE49-F238E27FC236}">
                <a16:creationId xmlns:a16="http://schemas.microsoft.com/office/drawing/2014/main" id="{2586268F-DB5A-6941-BAED-E9276FCAA196}"/>
              </a:ext>
            </a:extLst>
          </p:cNvPr>
          <p:cNvSpPr/>
          <p:nvPr/>
        </p:nvSpPr>
        <p:spPr>
          <a:xfrm>
            <a:off x="1066800" y="4852606"/>
            <a:ext cx="1235870" cy="1100138"/>
          </a:xfrm>
          <a:prstGeom prst="ellipse">
            <a:avLst/>
          </a:prstGeom>
          <a:solidFill>
            <a:schemeClr val="bg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 name="Oval 5">
            <a:extLst>
              <a:ext uri="{FF2B5EF4-FFF2-40B4-BE49-F238E27FC236}">
                <a16:creationId xmlns:a16="http://schemas.microsoft.com/office/drawing/2014/main" id="{FD0C03B4-76C6-514A-BC92-F847C8E77861}"/>
              </a:ext>
            </a:extLst>
          </p:cNvPr>
          <p:cNvSpPr/>
          <p:nvPr/>
        </p:nvSpPr>
        <p:spPr>
          <a:xfrm>
            <a:off x="4419600" y="3477863"/>
            <a:ext cx="1235870" cy="1100138"/>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57087273-3E2D-3D4C-996A-017047C9B7FD}"/>
              </a:ext>
            </a:extLst>
          </p:cNvPr>
          <p:cNvSpPr txBox="1"/>
          <p:nvPr/>
        </p:nvSpPr>
        <p:spPr>
          <a:xfrm>
            <a:off x="5254230" y="3016198"/>
            <a:ext cx="628650" cy="461665"/>
          </a:xfrm>
          <a:prstGeom prst="rect">
            <a:avLst/>
          </a:prstGeom>
          <a:noFill/>
        </p:spPr>
        <p:txBody>
          <a:bodyPr wrap="square" rtlCol="0">
            <a:spAutoFit/>
          </a:bodyPr>
          <a:lstStyle/>
          <a:p>
            <a:r>
              <a:rPr lang="en-US" sz="2400" i="1" dirty="0">
                <a:latin typeface="Helvetica" pitchFamily="2" charset="0"/>
              </a:rPr>
              <a:t>O</a:t>
            </a:r>
            <a:r>
              <a:rPr lang="en-US" sz="2400" i="1" baseline="-25000" dirty="0">
                <a:latin typeface="Helvetica" pitchFamily="2" charset="0"/>
              </a:rPr>
              <a:t>1</a:t>
            </a:r>
            <a:endParaRPr lang="en-US" sz="2400" dirty="0"/>
          </a:p>
        </p:txBody>
      </p:sp>
      <p:sp>
        <p:nvSpPr>
          <p:cNvPr id="8" name="TextBox 7">
            <a:extLst>
              <a:ext uri="{FF2B5EF4-FFF2-40B4-BE49-F238E27FC236}">
                <a16:creationId xmlns:a16="http://schemas.microsoft.com/office/drawing/2014/main" id="{09341F6B-9394-FF46-8A71-A03389448E4D}"/>
              </a:ext>
            </a:extLst>
          </p:cNvPr>
          <p:cNvSpPr txBox="1"/>
          <p:nvPr/>
        </p:nvSpPr>
        <p:spPr>
          <a:xfrm>
            <a:off x="566738" y="2186286"/>
            <a:ext cx="500062" cy="461665"/>
          </a:xfrm>
          <a:prstGeom prst="rect">
            <a:avLst/>
          </a:prstGeom>
          <a:noFill/>
        </p:spPr>
        <p:txBody>
          <a:bodyPr wrap="square" rtlCol="0">
            <a:spAutoFit/>
          </a:bodyPr>
          <a:lstStyle/>
          <a:p>
            <a:r>
              <a:rPr lang="en-US" sz="2400" i="1" dirty="0">
                <a:latin typeface="Helvetica" pitchFamily="2" charset="0"/>
              </a:rPr>
              <a:t>I</a:t>
            </a:r>
            <a:r>
              <a:rPr lang="en-US" sz="2400" i="1" baseline="-25000" dirty="0">
                <a:latin typeface="Helvetica" pitchFamily="2" charset="0"/>
              </a:rPr>
              <a:t>1</a:t>
            </a:r>
            <a:endParaRPr lang="en-US" sz="2400" dirty="0"/>
          </a:p>
        </p:txBody>
      </p:sp>
      <p:sp>
        <p:nvSpPr>
          <p:cNvPr id="9" name="TextBox 8">
            <a:extLst>
              <a:ext uri="{FF2B5EF4-FFF2-40B4-BE49-F238E27FC236}">
                <a16:creationId xmlns:a16="http://schemas.microsoft.com/office/drawing/2014/main" id="{781B655D-0195-8C42-8A4F-01364F727650}"/>
              </a:ext>
            </a:extLst>
          </p:cNvPr>
          <p:cNvSpPr txBox="1"/>
          <p:nvPr/>
        </p:nvSpPr>
        <p:spPr>
          <a:xfrm>
            <a:off x="566738" y="4667940"/>
            <a:ext cx="500062" cy="461665"/>
          </a:xfrm>
          <a:prstGeom prst="rect">
            <a:avLst/>
          </a:prstGeom>
          <a:noFill/>
        </p:spPr>
        <p:txBody>
          <a:bodyPr wrap="square" rtlCol="0">
            <a:spAutoFit/>
          </a:bodyPr>
          <a:lstStyle/>
          <a:p>
            <a:r>
              <a:rPr lang="en-US" sz="2400" i="1" dirty="0">
                <a:latin typeface="Helvetica" pitchFamily="2" charset="0"/>
              </a:rPr>
              <a:t>I</a:t>
            </a:r>
            <a:r>
              <a:rPr lang="en-US" sz="2400" i="1" baseline="-25000" dirty="0">
                <a:latin typeface="Helvetica" pitchFamily="2" charset="0"/>
              </a:rPr>
              <a:t>2</a:t>
            </a:r>
            <a:endParaRPr lang="en-US" sz="2400" dirty="0"/>
          </a:p>
        </p:txBody>
      </p:sp>
      <p:cxnSp>
        <p:nvCxnSpPr>
          <p:cNvPr id="11" name="Straight Arrow Connector 10">
            <a:extLst>
              <a:ext uri="{FF2B5EF4-FFF2-40B4-BE49-F238E27FC236}">
                <a16:creationId xmlns:a16="http://schemas.microsoft.com/office/drawing/2014/main" id="{95AD348D-B5B7-904F-B05D-EB37E271E156}"/>
              </a:ext>
            </a:extLst>
          </p:cNvPr>
          <p:cNvCxnSpPr>
            <a:cxnSpLocks/>
            <a:stCxn id="4" idx="6"/>
            <a:endCxn id="6" idx="1"/>
          </p:cNvCxnSpPr>
          <p:nvPr/>
        </p:nvCxnSpPr>
        <p:spPr>
          <a:xfrm>
            <a:off x="2302670" y="2850357"/>
            <a:ext cx="2297919" cy="788617"/>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D5818C32-B71D-3941-95FA-D21C52ADD211}"/>
              </a:ext>
            </a:extLst>
          </p:cNvPr>
          <p:cNvCxnSpPr>
            <a:cxnSpLocks/>
            <a:stCxn id="5" idx="6"/>
            <a:endCxn id="6" idx="3"/>
          </p:cNvCxnSpPr>
          <p:nvPr/>
        </p:nvCxnSpPr>
        <p:spPr>
          <a:xfrm flipV="1">
            <a:off x="2302670" y="4416890"/>
            <a:ext cx="2297919" cy="985785"/>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3" name="Content Placeholder 2">
                <a:extLst>
                  <a:ext uri="{FF2B5EF4-FFF2-40B4-BE49-F238E27FC236}">
                    <a16:creationId xmlns:a16="http://schemas.microsoft.com/office/drawing/2014/main" id="{752F5B51-FE13-F448-B788-D77F4BFE869A}"/>
                  </a:ext>
                </a:extLst>
              </p:cNvPr>
              <p:cNvSpPr txBox="1">
                <a:spLocks/>
              </p:cNvSpPr>
              <p:nvPr/>
            </p:nvSpPr>
            <p:spPr>
              <a:xfrm>
                <a:off x="2905510" y="2641700"/>
                <a:ext cx="1695079" cy="49127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𝑤</m:t>
                          </m:r>
                        </m:e>
                        <m:sub>
                          <m:r>
                            <a:rPr lang="en-US" i="1" dirty="0" smtClean="0">
                              <a:latin typeface="Cambria Math" panose="02040503050406030204" pitchFamily="18" charset="0"/>
                            </a:rPr>
                            <m:t>1</m:t>
                          </m:r>
                        </m:sub>
                      </m:sSub>
                      <m:r>
                        <a:rPr lang="en-US" b="0" i="1" dirty="0" smtClean="0">
                          <a:latin typeface="Cambria Math" panose="02040503050406030204" pitchFamily="18" charset="0"/>
                        </a:rPr>
                        <m:t>=0.5</m:t>
                      </m:r>
                    </m:oMath>
                  </m:oMathPara>
                </a14:m>
                <a:endParaRPr lang="en-US" dirty="0"/>
              </a:p>
            </p:txBody>
          </p:sp>
        </mc:Choice>
        <mc:Fallback>
          <p:sp>
            <p:nvSpPr>
              <p:cNvPr id="13" name="Content Placeholder 2">
                <a:extLst>
                  <a:ext uri="{FF2B5EF4-FFF2-40B4-BE49-F238E27FC236}">
                    <a16:creationId xmlns:a16="http://schemas.microsoft.com/office/drawing/2014/main" id="{752F5B51-FE13-F448-B788-D77F4BFE869A}"/>
                  </a:ext>
                </a:extLst>
              </p:cNvPr>
              <p:cNvSpPr txBox="1">
                <a:spLocks noRot="1" noChangeAspect="1" noMove="1" noResize="1" noEditPoints="1" noAdjustHandles="1" noChangeArrowheads="1" noChangeShapeType="1" noTextEdit="1"/>
              </p:cNvSpPr>
              <p:nvPr/>
            </p:nvSpPr>
            <p:spPr>
              <a:xfrm>
                <a:off x="2905510" y="2641700"/>
                <a:ext cx="1695079" cy="491270"/>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4" name="Content Placeholder 2">
                <a:extLst>
                  <a:ext uri="{FF2B5EF4-FFF2-40B4-BE49-F238E27FC236}">
                    <a16:creationId xmlns:a16="http://schemas.microsoft.com/office/drawing/2014/main" id="{AA963EB6-ACAF-BB48-AD3A-6EF539EE35EC}"/>
                  </a:ext>
                </a:extLst>
              </p:cNvPr>
              <p:cNvSpPr txBox="1">
                <a:spLocks/>
              </p:cNvSpPr>
              <p:nvPr/>
            </p:nvSpPr>
            <p:spPr>
              <a:xfrm>
                <a:off x="2898370" y="5102643"/>
                <a:ext cx="1695079" cy="49127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𝑤</m:t>
                          </m:r>
                        </m:e>
                        <m:sub>
                          <m:r>
                            <a:rPr lang="en-US" b="0" i="1" dirty="0" smtClean="0">
                              <a:latin typeface="Cambria Math" panose="02040503050406030204" pitchFamily="18" charset="0"/>
                            </a:rPr>
                            <m:t>2</m:t>
                          </m:r>
                        </m:sub>
                      </m:sSub>
                      <m:r>
                        <a:rPr lang="en-US" b="0" i="1" dirty="0" smtClean="0">
                          <a:latin typeface="Cambria Math" panose="02040503050406030204" pitchFamily="18" charset="0"/>
                        </a:rPr>
                        <m:t>=0.5</m:t>
                      </m:r>
                    </m:oMath>
                  </m:oMathPara>
                </a14:m>
                <a:endParaRPr lang="en-US" dirty="0"/>
              </a:p>
            </p:txBody>
          </p:sp>
        </mc:Choice>
        <mc:Fallback>
          <p:sp>
            <p:nvSpPr>
              <p:cNvPr id="14" name="Content Placeholder 2">
                <a:extLst>
                  <a:ext uri="{FF2B5EF4-FFF2-40B4-BE49-F238E27FC236}">
                    <a16:creationId xmlns:a16="http://schemas.microsoft.com/office/drawing/2014/main" id="{AA963EB6-ACAF-BB48-AD3A-6EF539EE35EC}"/>
                  </a:ext>
                </a:extLst>
              </p:cNvPr>
              <p:cNvSpPr txBox="1">
                <a:spLocks noRot="1" noChangeAspect="1" noMove="1" noResize="1" noEditPoints="1" noAdjustHandles="1" noChangeArrowheads="1" noChangeShapeType="1" noTextEdit="1"/>
              </p:cNvSpPr>
              <p:nvPr/>
            </p:nvSpPr>
            <p:spPr>
              <a:xfrm>
                <a:off x="2898370" y="5102643"/>
                <a:ext cx="1695079" cy="491270"/>
              </a:xfrm>
              <a:prstGeom prst="rect">
                <a:avLst/>
              </a:prstGeom>
              <a:blipFill>
                <a:blip r:embed="rId4"/>
                <a:stretch>
                  <a:fillRect/>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B13FEF78-A1F8-A746-81A9-1C7D64487F30}"/>
              </a:ext>
            </a:extLst>
          </p:cNvPr>
          <p:cNvSpPr txBox="1"/>
          <p:nvPr/>
        </p:nvSpPr>
        <p:spPr>
          <a:xfrm>
            <a:off x="1457325" y="2641700"/>
            <a:ext cx="328613" cy="369332"/>
          </a:xfrm>
          <a:prstGeom prst="rect">
            <a:avLst/>
          </a:prstGeom>
          <a:noFill/>
        </p:spPr>
        <p:txBody>
          <a:bodyPr wrap="square" rtlCol="0">
            <a:spAutoFit/>
          </a:bodyPr>
          <a:lstStyle/>
          <a:p>
            <a:r>
              <a:rPr lang="en-US" dirty="0"/>
              <a:t>1</a:t>
            </a:r>
          </a:p>
        </p:txBody>
      </p:sp>
      <p:sp>
        <p:nvSpPr>
          <p:cNvPr id="16" name="TextBox 15">
            <a:extLst>
              <a:ext uri="{FF2B5EF4-FFF2-40B4-BE49-F238E27FC236}">
                <a16:creationId xmlns:a16="http://schemas.microsoft.com/office/drawing/2014/main" id="{4C46B2C4-CEA4-2A43-B789-7D83D9394F0A}"/>
              </a:ext>
            </a:extLst>
          </p:cNvPr>
          <p:cNvSpPr txBox="1"/>
          <p:nvPr/>
        </p:nvSpPr>
        <p:spPr>
          <a:xfrm>
            <a:off x="1466056" y="5163612"/>
            <a:ext cx="328613" cy="369332"/>
          </a:xfrm>
          <a:prstGeom prst="rect">
            <a:avLst/>
          </a:prstGeom>
          <a:noFill/>
        </p:spPr>
        <p:txBody>
          <a:bodyPr wrap="square" rtlCol="0">
            <a:spAutoFit/>
          </a:bodyPr>
          <a:lstStyle/>
          <a:p>
            <a:r>
              <a:rPr lang="en-US" dirty="0"/>
              <a:t>1</a:t>
            </a:r>
          </a:p>
        </p:txBody>
      </p:sp>
    </p:spTree>
    <p:extLst>
      <p:ext uri="{BB962C8B-B14F-4D97-AF65-F5344CB8AC3E}">
        <p14:creationId xmlns:p14="http://schemas.microsoft.com/office/powerpoint/2010/main" val="1087659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Simple Example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6800850" y="1157288"/>
                <a:ext cx="4324349" cy="4795456"/>
              </a:xfrm>
            </p:spPr>
            <p:txBody>
              <a:bodyPr>
                <a:normAutofit/>
              </a:bodyPr>
              <a:lstStyle/>
              <a:p>
                <a:r>
                  <a:rPr lang="en-US" sz="2400" dirty="0">
                    <a:latin typeface="Helvetica" pitchFamily="2" charset="0"/>
                  </a:rPr>
                  <a:t>So…</a:t>
                </a:r>
              </a:p>
              <a:p>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𝐼</m:t>
                        </m:r>
                      </m:e>
                      <m:sub>
                        <m:r>
                          <a:rPr lang="en-US" sz="2400" i="1">
                            <a:latin typeface="Cambria Math" panose="02040503050406030204" pitchFamily="18" charset="0"/>
                          </a:rPr>
                          <m:t>1</m:t>
                        </m:r>
                      </m:sub>
                    </m:sSub>
                  </m:oMath>
                </a14:m>
                <a:r>
                  <a:rPr lang="en-US" sz="2400" dirty="0"/>
                  <a:t> = 1</a:t>
                </a:r>
              </a:p>
              <a:p>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𝐼</m:t>
                        </m:r>
                      </m:e>
                      <m:sub>
                        <m:r>
                          <a:rPr lang="en-US" sz="2400" b="0" i="1" smtClean="0">
                            <a:latin typeface="Cambria Math" panose="02040503050406030204" pitchFamily="18" charset="0"/>
                          </a:rPr>
                          <m:t>2</m:t>
                        </m:r>
                      </m:sub>
                    </m:sSub>
                  </m:oMath>
                </a14:m>
                <a:r>
                  <a:rPr lang="en-US" sz="2400" dirty="0"/>
                  <a:t> = 1</a:t>
                </a:r>
              </a:p>
              <a:p>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𝑂</m:t>
                        </m:r>
                      </m:e>
                      <m:sub>
                        <m:r>
                          <a:rPr lang="en-US" sz="2400" i="1">
                            <a:latin typeface="Cambria Math" panose="02040503050406030204" pitchFamily="18" charset="0"/>
                          </a:rPr>
                          <m:t>1</m:t>
                        </m:r>
                      </m:sub>
                    </m:sSub>
                    <m:r>
                      <a:rPr lang="en-US" sz="2400" i="1">
                        <a:latin typeface="Cambria Math" panose="02040503050406030204" pitchFamily="18" charset="0"/>
                      </a:rPr>
                      <m:t>=</m:t>
                    </m:r>
                    <m:r>
                      <a:rPr lang="en-US" sz="2400" b="0" i="1" smtClean="0">
                        <a:latin typeface="Cambria Math" panose="02040503050406030204" pitchFamily="18" charset="0"/>
                      </a:rPr>
                      <m:t>1∗0.5 </m:t>
                    </m:r>
                    <m:r>
                      <a:rPr lang="en-US" sz="2400" i="1">
                        <a:latin typeface="Cambria Math" panose="02040503050406030204" pitchFamily="18" charset="0"/>
                      </a:rPr>
                      <m:t>+</m:t>
                    </m:r>
                    <m:r>
                      <a:rPr lang="en-US" sz="2400" b="0" i="1" smtClean="0">
                        <a:latin typeface="Cambria Math" panose="02040503050406030204" pitchFamily="18" charset="0"/>
                      </a:rPr>
                      <m:t>1∗0.5=1</m:t>
                    </m:r>
                  </m:oMath>
                </a14:m>
                <a:endParaRPr lang="en-US" sz="2400" dirty="0">
                  <a:latin typeface="Helvetica" pitchFamily="2" charset="0"/>
                </a:endParaRPr>
              </a:p>
              <a:p>
                <a:pPr marL="0" indent="0">
                  <a:buNone/>
                </a:pPr>
                <a:endParaRPr lang="en-US" sz="2400" dirty="0"/>
              </a:p>
            </p:txBody>
          </p:sp>
        </mc:Choice>
        <mc:Fallback xmlns="">
          <p:sp>
            <p:nvSpPr>
              <p:cNvPr id="3" name="Content Placeholder 2">
                <a:extLst>
                  <a:ext uri="{FF2B5EF4-FFF2-40B4-BE49-F238E27FC236}">
                    <a16:creationId xmlns:a16="http://schemas.microsoft.com/office/drawing/2014/main" id="{EA0A034E-28F8-AA4F-920F-EAD2DD597D90}"/>
                  </a:ext>
                </a:extLst>
              </p:cNvPr>
              <p:cNvSpPr>
                <a:spLocks noGrp="1" noRot="1" noChangeAspect="1" noMove="1" noResize="1" noEditPoints="1" noAdjustHandles="1" noChangeArrowheads="1" noChangeShapeType="1" noTextEdit="1"/>
              </p:cNvSpPr>
              <p:nvPr>
                <p:ph idx="1"/>
              </p:nvPr>
            </p:nvSpPr>
            <p:spPr>
              <a:xfrm>
                <a:off x="6800850" y="1157288"/>
                <a:ext cx="4324349" cy="4795456"/>
              </a:xfrm>
              <a:blipFill>
                <a:blip r:embed="rId2"/>
                <a:stretch>
                  <a:fillRect l="-2053"/>
                </a:stretch>
              </a:blipFill>
            </p:spPr>
            <p:txBody>
              <a:bodyPr/>
              <a:lstStyle/>
              <a:p>
                <a:r>
                  <a:rPr lang="en-US">
                    <a:noFill/>
                  </a:rPr>
                  <a:t> </a:t>
                </a:r>
              </a:p>
            </p:txBody>
          </p:sp>
        </mc:Fallback>
      </mc:AlternateContent>
      <p:sp>
        <p:nvSpPr>
          <p:cNvPr id="4" name="Oval 3">
            <a:extLst>
              <a:ext uri="{FF2B5EF4-FFF2-40B4-BE49-F238E27FC236}">
                <a16:creationId xmlns:a16="http://schemas.microsoft.com/office/drawing/2014/main" id="{BA85913B-D78D-0542-8097-1C561A195398}"/>
              </a:ext>
            </a:extLst>
          </p:cNvPr>
          <p:cNvSpPr/>
          <p:nvPr/>
        </p:nvSpPr>
        <p:spPr>
          <a:xfrm>
            <a:off x="1066800" y="2300288"/>
            <a:ext cx="1235870" cy="1100138"/>
          </a:xfrm>
          <a:prstGeom prst="ellipse">
            <a:avLst/>
          </a:prstGeom>
          <a:solidFill>
            <a:schemeClr val="bg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 name="Oval 4">
            <a:extLst>
              <a:ext uri="{FF2B5EF4-FFF2-40B4-BE49-F238E27FC236}">
                <a16:creationId xmlns:a16="http://schemas.microsoft.com/office/drawing/2014/main" id="{2586268F-DB5A-6941-BAED-E9276FCAA196}"/>
              </a:ext>
            </a:extLst>
          </p:cNvPr>
          <p:cNvSpPr/>
          <p:nvPr/>
        </p:nvSpPr>
        <p:spPr>
          <a:xfrm>
            <a:off x="1066800" y="4852606"/>
            <a:ext cx="1235870" cy="1100138"/>
          </a:xfrm>
          <a:prstGeom prst="ellipse">
            <a:avLst/>
          </a:prstGeom>
          <a:solidFill>
            <a:schemeClr val="bg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 name="Oval 5">
            <a:extLst>
              <a:ext uri="{FF2B5EF4-FFF2-40B4-BE49-F238E27FC236}">
                <a16:creationId xmlns:a16="http://schemas.microsoft.com/office/drawing/2014/main" id="{FD0C03B4-76C6-514A-BC92-F847C8E77861}"/>
              </a:ext>
            </a:extLst>
          </p:cNvPr>
          <p:cNvSpPr/>
          <p:nvPr/>
        </p:nvSpPr>
        <p:spPr>
          <a:xfrm>
            <a:off x="4419600" y="3477863"/>
            <a:ext cx="1235870" cy="1100138"/>
          </a:xfrm>
          <a:prstGeom prst="ellipse">
            <a:avLst/>
          </a:prstGeom>
          <a:solidFill>
            <a:schemeClr val="bg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57087273-3E2D-3D4C-996A-017047C9B7FD}"/>
              </a:ext>
            </a:extLst>
          </p:cNvPr>
          <p:cNvSpPr txBox="1"/>
          <p:nvPr/>
        </p:nvSpPr>
        <p:spPr>
          <a:xfrm>
            <a:off x="5254230" y="3016198"/>
            <a:ext cx="628650" cy="461665"/>
          </a:xfrm>
          <a:prstGeom prst="rect">
            <a:avLst/>
          </a:prstGeom>
          <a:noFill/>
        </p:spPr>
        <p:txBody>
          <a:bodyPr wrap="square" rtlCol="0">
            <a:spAutoFit/>
          </a:bodyPr>
          <a:lstStyle/>
          <a:p>
            <a:r>
              <a:rPr lang="en-US" sz="2400" i="1" dirty="0">
                <a:latin typeface="Helvetica" pitchFamily="2" charset="0"/>
              </a:rPr>
              <a:t>O</a:t>
            </a:r>
            <a:r>
              <a:rPr lang="en-US" sz="2400" i="1" baseline="-25000" dirty="0">
                <a:latin typeface="Helvetica" pitchFamily="2" charset="0"/>
              </a:rPr>
              <a:t>1</a:t>
            </a:r>
            <a:endParaRPr lang="en-US" sz="2400" dirty="0"/>
          </a:p>
        </p:txBody>
      </p:sp>
      <p:sp>
        <p:nvSpPr>
          <p:cNvPr id="8" name="TextBox 7">
            <a:extLst>
              <a:ext uri="{FF2B5EF4-FFF2-40B4-BE49-F238E27FC236}">
                <a16:creationId xmlns:a16="http://schemas.microsoft.com/office/drawing/2014/main" id="{09341F6B-9394-FF46-8A71-A03389448E4D}"/>
              </a:ext>
            </a:extLst>
          </p:cNvPr>
          <p:cNvSpPr txBox="1"/>
          <p:nvPr/>
        </p:nvSpPr>
        <p:spPr>
          <a:xfrm>
            <a:off x="566738" y="2186286"/>
            <a:ext cx="500062" cy="461665"/>
          </a:xfrm>
          <a:prstGeom prst="rect">
            <a:avLst/>
          </a:prstGeom>
          <a:noFill/>
        </p:spPr>
        <p:txBody>
          <a:bodyPr wrap="square" rtlCol="0">
            <a:spAutoFit/>
          </a:bodyPr>
          <a:lstStyle/>
          <a:p>
            <a:r>
              <a:rPr lang="en-US" sz="2400" i="1" dirty="0">
                <a:latin typeface="Helvetica" pitchFamily="2" charset="0"/>
              </a:rPr>
              <a:t>I</a:t>
            </a:r>
            <a:r>
              <a:rPr lang="en-US" sz="2400" i="1" baseline="-25000" dirty="0">
                <a:latin typeface="Helvetica" pitchFamily="2" charset="0"/>
              </a:rPr>
              <a:t>1</a:t>
            </a:r>
            <a:endParaRPr lang="en-US" sz="2400" dirty="0"/>
          </a:p>
        </p:txBody>
      </p:sp>
      <p:sp>
        <p:nvSpPr>
          <p:cNvPr id="9" name="TextBox 8">
            <a:extLst>
              <a:ext uri="{FF2B5EF4-FFF2-40B4-BE49-F238E27FC236}">
                <a16:creationId xmlns:a16="http://schemas.microsoft.com/office/drawing/2014/main" id="{781B655D-0195-8C42-8A4F-01364F727650}"/>
              </a:ext>
            </a:extLst>
          </p:cNvPr>
          <p:cNvSpPr txBox="1"/>
          <p:nvPr/>
        </p:nvSpPr>
        <p:spPr>
          <a:xfrm>
            <a:off x="566738" y="4667940"/>
            <a:ext cx="500062" cy="461665"/>
          </a:xfrm>
          <a:prstGeom prst="rect">
            <a:avLst/>
          </a:prstGeom>
          <a:noFill/>
        </p:spPr>
        <p:txBody>
          <a:bodyPr wrap="square" rtlCol="0">
            <a:spAutoFit/>
          </a:bodyPr>
          <a:lstStyle/>
          <a:p>
            <a:r>
              <a:rPr lang="en-US" sz="2400" i="1" dirty="0">
                <a:latin typeface="Helvetica" pitchFamily="2" charset="0"/>
              </a:rPr>
              <a:t>I</a:t>
            </a:r>
            <a:r>
              <a:rPr lang="en-US" sz="2400" i="1" baseline="-25000" dirty="0">
                <a:latin typeface="Helvetica" pitchFamily="2" charset="0"/>
              </a:rPr>
              <a:t>2</a:t>
            </a:r>
            <a:endParaRPr lang="en-US" sz="2400" dirty="0"/>
          </a:p>
        </p:txBody>
      </p:sp>
      <p:cxnSp>
        <p:nvCxnSpPr>
          <p:cNvPr id="11" name="Straight Arrow Connector 10">
            <a:extLst>
              <a:ext uri="{FF2B5EF4-FFF2-40B4-BE49-F238E27FC236}">
                <a16:creationId xmlns:a16="http://schemas.microsoft.com/office/drawing/2014/main" id="{95AD348D-B5B7-904F-B05D-EB37E271E156}"/>
              </a:ext>
            </a:extLst>
          </p:cNvPr>
          <p:cNvCxnSpPr>
            <a:cxnSpLocks/>
            <a:stCxn id="4" idx="6"/>
            <a:endCxn id="6" idx="1"/>
          </p:cNvCxnSpPr>
          <p:nvPr/>
        </p:nvCxnSpPr>
        <p:spPr>
          <a:xfrm>
            <a:off x="2302670" y="2850357"/>
            <a:ext cx="2297919" cy="788617"/>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D5818C32-B71D-3941-95FA-D21C52ADD211}"/>
              </a:ext>
            </a:extLst>
          </p:cNvPr>
          <p:cNvCxnSpPr>
            <a:cxnSpLocks/>
            <a:stCxn id="5" idx="6"/>
            <a:endCxn id="6" idx="3"/>
          </p:cNvCxnSpPr>
          <p:nvPr/>
        </p:nvCxnSpPr>
        <p:spPr>
          <a:xfrm flipV="1">
            <a:off x="2302670" y="4416890"/>
            <a:ext cx="2297919" cy="985785"/>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Content Placeholder 2">
                <a:extLst>
                  <a:ext uri="{FF2B5EF4-FFF2-40B4-BE49-F238E27FC236}">
                    <a16:creationId xmlns:a16="http://schemas.microsoft.com/office/drawing/2014/main" id="{752F5B51-FE13-F448-B788-D77F4BFE869A}"/>
                  </a:ext>
                </a:extLst>
              </p:cNvPr>
              <p:cNvSpPr txBox="1">
                <a:spLocks/>
              </p:cNvSpPr>
              <p:nvPr/>
            </p:nvSpPr>
            <p:spPr>
              <a:xfrm>
                <a:off x="2905510" y="2641700"/>
                <a:ext cx="1695079" cy="49127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𝑤</m:t>
                          </m:r>
                        </m:e>
                        <m:sub>
                          <m:r>
                            <a:rPr lang="en-US" i="1" dirty="0" smtClean="0">
                              <a:latin typeface="Cambria Math" panose="02040503050406030204" pitchFamily="18" charset="0"/>
                            </a:rPr>
                            <m:t>1</m:t>
                          </m:r>
                        </m:sub>
                      </m:sSub>
                      <m:r>
                        <a:rPr lang="en-US" b="0" i="1" dirty="0" smtClean="0">
                          <a:latin typeface="Cambria Math" panose="02040503050406030204" pitchFamily="18" charset="0"/>
                        </a:rPr>
                        <m:t>=0.5</m:t>
                      </m:r>
                    </m:oMath>
                  </m:oMathPara>
                </a14:m>
                <a:endParaRPr lang="en-US" dirty="0"/>
              </a:p>
            </p:txBody>
          </p:sp>
        </mc:Choice>
        <mc:Fallback xmlns="">
          <p:sp>
            <p:nvSpPr>
              <p:cNvPr id="13" name="Content Placeholder 2">
                <a:extLst>
                  <a:ext uri="{FF2B5EF4-FFF2-40B4-BE49-F238E27FC236}">
                    <a16:creationId xmlns:a16="http://schemas.microsoft.com/office/drawing/2014/main" id="{752F5B51-FE13-F448-B788-D77F4BFE869A}"/>
                  </a:ext>
                </a:extLst>
              </p:cNvPr>
              <p:cNvSpPr txBox="1">
                <a:spLocks noRot="1" noChangeAspect="1" noMove="1" noResize="1" noEditPoints="1" noAdjustHandles="1" noChangeArrowheads="1" noChangeShapeType="1" noTextEdit="1"/>
              </p:cNvSpPr>
              <p:nvPr/>
            </p:nvSpPr>
            <p:spPr>
              <a:xfrm>
                <a:off x="2905510" y="2641700"/>
                <a:ext cx="1695079" cy="491270"/>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Content Placeholder 2">
                <a:extLst>
                  <a:ext uri="{FF2B5EF4-FFF2-40B4-BE49-F238E27FC236}">
                    <a16:creationId xmlns:a16="http://schemas.microsoft.com/office/drawing/2014/main" id="{AA963EB6-ACAF-BB48-AD3A-6EF539EE35EC}"/>
                  </a:ext>
                </a:extLst>
              </p:cNvPr>
              <p:cNvSpPr txBox="1">
                <a:spLocks/>
              </p:cNvSpPr>
              <p:nvPr/>
            </p:nvSpPr>
            <p:spPr>
              <a:xfrm>
                <a:off x="2898370" y="5102643"/>
                <a:ext cx="1695079" cy="49127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𝑤</m:t>
                          </m:r>
                        </m:e>
                        <m:sub>
                          <m:r>
                            <a:rPr lang="en-US" b="0" i="1" dirty="0" smtClean="0">
                              <a:latin typeface="Cambria Math" panose="02040503050406030204" pitchFamily="18" charset="0"/>
                            </a:rPr>
                            <m:t>2</m:t>
                          </m:r>
                        </m:sub>
                      </m:sSub>
                      <m:r>
                        <a:rPr lang="en-US" b="0" i="1" dirty="0" smtClean="0">
                          <a:latin typeface="Cambria Math" panose="02040503050406030204" pitchFamily="18" charset="0"/>
                        </a:rPr>
                        <m:t>=0.5</m:t>
                      </m:r>
                    </m:oMath>
                  </m:oMathPara>
                </a14:m>
                <a:endParaRPr lang="en-US" dirty="0"/>
              </a:p>
            </p:txBody>
          </p:sp>
        </mc:Choice>
        <mc:Fallback xmlns="">
          <p:sp>
            <p:nvSpPr>
              <p:cNvPr id="14" name="Content Placeholder 2">
                <a:extLst>
                  <a:ext uri="{FF2B5EF4-FFF2-40B4-BE49-F238E27FC236}">
                    <a16:creationId xmlns:a16="http://schemas.microsoft.com/office/drawing/2014/main" id="{AA963EB6-ACAF-BB48-AD3A-6EF539EE35EC}"/>
                  </a:ext>
                </a:extLst>
              </p:cNvPr>
              <p:cNvSpPr txBox="1">
                <a:spLocks noRot="1" noChangeAspect="1" noMove="1" noResize="1" noEditPoints="1" noAdjustHandles="1" noChangeArrowheads="1" noChangeShapeType="1" noTextEdit="1"/>
              </p:cNvSpPr>
              <p:nvPr/>
            </p:nvSpPr>
            <p:spPr>
              <a:xfrm>
                <a:off x="2898370" y="5102643"/>
                <a:ext cx="1695079" cy="491270"/>
              </a:xfrm>
              <a:prstGeom prst="rect">
                <a:avLst/>
              </a:prstGeom>
              <a:blipFill>
                <a:blip r:embed="rId4"/>
                <a:stretch>
                  <a:fillRect/>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B13FEF78-A1F8-A746-81A9-1C7D64487F30}"/>
              </a:ext>
            </a:extLst>
          </p:cNvPr>
          <p:cNvSpPr txBox="1"/>
          <p:nvPr/>
        </p:nvSpPr>
        <p:spPr>
          <a:xfrm>
            <a:off x="1457325" y="2641700"/>
            <a:ext cx="328613" cy="369332"/>
          </a:xfrm>
          <a:prstGeom prst="rect">
            <a:avLst/>
          </a:prstGeom>
          <a:noFill/>
        </p:spPr>
        <p:txBody>
          <a:bodyPr wrap="square" rtlCol="0">
            <a:spAutoFit/>
          </a:bodyPr>
          <a:lstStyle/>
          <a:p>
            <a:r>
              <a:rPr lang="en-US" dirty="0"/>
              <a:t>1</a:t>
            </a:r>
          </a:p>
        </p:txBody>
      </p:sp>
      <p:sp>
        <p:nvSpPr>
          <p:cNvPr id="16" name="TextBox 15">
            <a:extLst>
              <a:ext uri="{FF2B5EF4-FFF2-40B4-BE49-F238E27FC236}">
                <a16:creationId xmlns:a16="http://schemas.microsoft.com/office/drawing/2014/main" id="{4C46B2C4-CEA4-2A43-B789-7D83D9394F0A}"/>
              </a:ext>
            </a:extLst>
          </p:cNvPr>
          <p:cNvSpPr txBox="1"/>
          <p:nvPr/>
        </p:nvSpPr>
        <p:spPr>
          <a:xfrm>
            <a:off x="1466056" y="5163612"/>
            <a:ext cx="328613" cy="369332"/>
          </a:xfrm>
          <a:prstGeom prst="rect">
            <a:avLst/>
          </a:prstGeom>
          <a:noFill/>
        </p:spPr>
        <p:txBody>
          <a:bodyPr wrap="square" rtlCol="0">
            <a:spAutoFit/>
          </a:bodyPr>
          <a:lstStyle/>
          <a:p>
            <a:r>
              <a:rPr lang="en-US" dirty="0"/>
              <a:t>1</a:t>
            </a:r>
          </a:p>
        </p:txBody>
      </p:sp>
      <p:sp>
        <p:nvSpPr>
          <p:cNvPr id="17" name="TextBox 16">
            <a:extLst>
              <a:ext uri="{FF2B5EF4-FFF2-40B4-BE49-F238E27FC236}">
                <a16:creationId xmlns:a16="http://schemas.microsoft.com/office/drawing/2014/main" id="{3321993C-CC21-3344-B849-3BBC8B1E2C04}"/>
              </a:ext>
            </a:extLst>
          </p:cNvPr>
          <p:cNvSpPr txBox="1"/>
          <p:nvPr/>
        </p:nvSpPr>
        <p:spPr>
          <a:xfrm>
            <a:off x="4873228" y="3788523"/>
            <a:ext cx="328613" cy="369332"/>
          </a:xfrm>
          <a:prstGeom prst="rect">
            <a:avLst/>
          </a:prstGeom>
          <a:noFill/>
        </p:spPr>
        <p:txBody>
          <a:bodyPr wrap="square" rtlCol="0">
            <a:spAutoFit/>
          </a:bodyPr>
          <a:lstStyle/>
          <a:p>
            <a:r>
              <a:rPr lang="en-US" dirty="0"/>
              <a:t>1</a:t>
            </a:r>
          </a:p>
        </p:txBody>
      </p:sp>
    </p:spTree>
    <p:extLst>
      <p:ext uri="{BB962C8B-B14F-4D97-AF65-F5344CB8AC3E}">
        <p14:creationId xmlns:p14="http://schemas.microsoft.com/office/powerpoint/2010/main" val="6000610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Welcome to Neural Networks!</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p:txBody>
          <a:bodyPr>
            <a:normAutofit/>
          </a:bodyPr>
          <a:lstStyle/>
          <a:p>
            <a:r>
              <a:rPr lang="en-US" sz="2400" dirty="0">
                <a:latin typeface="Helvetica" pitchFamily="2" charset="0"/>
              </a:rPr>
              <a:t>There’s going to be a lot of things at play here…</a:t>
            </a:r>
          </a:p>
          <a:p>
            <a:endParaRPr lang="en-US" sz="2400" dirty="0">
              <a:latin typeface="Helvetica" pitchFamily="2" charset="0"/>
            </a:endParaRPr>
          </a:p>
          <a:p>
            <a:r>
              <a:rPr lang="en-US" sz="2400" dirty="0">
                <a:latin typeface="Helvetica" pitchFamily="2" charset="0"/>
              </a:rPr>
              <a:t>Metaphors with “actual” neuroscience and human/animal brain chemistry!</a:t>
            </a:r>
          </a:p>
          <a:p>
            <a:r>
              <a:rPr lang="en-US" sz="2400" dirty="0">
                <a:latin typeface="Helvetica" pitchFamily="2" charset="0"/>
              </a:rPr>
              <a:t>Big gnarly graphs with tons of nodes and edges!</a:t>
            </a:r>
          </a:p>
          <a:p>
            <a:r>
              <a:rPr lang="en-US" sz="2400" dirty="0">
                <a:latin typeface="Helvetica" pitchFamily="2" charset="0"/>
              </a:rPr>
              <a:t>Linear Algebra!</a:t>
            </a:r>
          </a:p>
          <a:p>
            <a:r>
              <a:rPr lang="en-US" sz="2400" dirty="0">
                <a:latin typeface="Helvetica" pitchFamily="2" charset="0"/>
              </a:rPr>
              <a:t>Calculus!</a:t>
            </a:r>
            <a:endParaRPr lang="en-US" sz="1900" dirty="0">
              <a:latin typeface="Helvetica" pitchFamily="2" charset="0"/>
            </a:endParaRPr>
          </a:p>
        </p:txBody>
      </p:sp>
    </p:spTree>
    <p:extLst>
      <p:ext uri="{BB962C8B-B14F-4D97-AF65-F5344CB8AC3E}">
        <p14:creationId xmlns:p14="http://schemas.microsoft.com/office/powerpoint/2010/main" val="4276049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dissolv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dissolve">
                                      <p:cBhvr>
                                        <p:cTn id="12" dur="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dissolv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dissolve">
                                      <p:cBhvr>
                                        <p:cTn id="2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Simple Example</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6800850" y="1157288"/>
                <a:ext cx="4324349" cy="4795456"/>
              </a:xfrm>
            </p:spPr>
            <p:txBody>
              <a:bodyPr>
                <a:normAutofit/>
              </a:bodyPr>
              <a:lstStyle/>
              <a:p>
                <a:r>
                  <a:rPr lang="en-US" sz="2400" dirty="0">
                    <a:latin typeface="Helvetica" pitchFamily="2" charset="0"/>
                  </a:rPr>
                  <a:t>What about this set of values for the input nodes?</a:t>
                </a:r>
              </a:p>
              <a:p>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𝐼</m:t>
                        </m:r>
                      </m:e>
                      <m:sub>
                        <m:r>
                          <a:rPr lang="en-US" sz="2400" i="1">
                            <a:latin typeface="Cambria Math" panose="02040503050406030204" pitchFamily="18" charset="0"/>
                          </a:rPr>
                          <m:t>1</m:t>
                        </m:r>
                      </m:sub>
                    </m:sSub>
                  </m:oMath>
                </a14:m>
                <a:r>
                  <a:rPr lang="en-US" sz="2400" dirty="0"/>
                  <a:t> = 1</a:t>
                </a:r>
              </a:p>
              <a:p>
                <a14:m>
                  <m:oMath xmlns:m="http://schemas.openxmlformats.org/officeDocument/2006/math">
                    <m:sSub>
                      <m:sSubPr>
                        <m:ctrlPr>
                          <a:rPr lang="en-US" sz="2400" i="1" smtClean="0">
                            <a:latin typeface="Cambria Math" panose="02040503050406030204" pitchFamily="18" charset="0"/>
                          </a:rPr>
                        </m:ctrlPr>
                      </m:sSubPr>
                      <m:e>
                        <m:r>
                          <a:rPr lang="en-US" sz="2400" i="1">
                            <a:latin typeface="Cambria Math" panose="02040503050406030204" pitchFamily="18" charset="0"/>
                          </a:rPr>
                          <m:t>𝐼</m:t>
                        </m:r>
                      </m:e>
                      <m:sub>
                        <m:r>
                          <a:rPr lang="en-US" sz="2400" b="0" i="1" smtClean="0">
                            <a:latin typeface="Cambria Math" panose="02040503050406030204" pitchFamily="18" charset="0"/>
                          </a:rPr>
                          <m:t>2</m:t>
                        </m:r>
                      </m:sub>
                    </m:sSub>
                  </m:oMath>
                </a14:m>
                <a:r>
                  <a:rPr lang="en-US" sz="2400" dirty="0"/>
                  <a:t> = 0</a:t>
                </a:r>
              </a:p>
              <a:p>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𝑂</m:t>
                        </m:r>
                      </m:e>
                      <m:sub>
                        <m:r>
                          <a:rPr lang="en-US" sz="2400" i="1">
                            <a:latin typeface="Cambria Math" panose="02040503050406030204" pitchFamily="18" charset="0"/>
                          </a:rPr>
                          <m:t>1</m:t>
                        </m:r>
                      </m:sub>
                    </m:sSub>
                    <m:r>
                      <a:rPr lang="en-US" sz="2400" i="1">
                        <a:latin typeface="Cambria Math" panose="02040503050406030204" pitchFamily="18" charset="0"/>
                      </a:rPr>
                      <m:t>=</m:t>
                    </m:r>
                    <m:r>
                      <a:rPr lang="en-US" sz="2400" b="0" i="1" smtClean="0">
                        <a:latin typeface="Cambria Math" panose="02040503050406030204" pitchFamily="18" charset="0"/>
                      </a:rPr>
                      <m:t>1∗0.5 </m:t>
                    </m:r>
                    <m:r>
                      <a:rPr lang="en-US" sz="2400" i="1">
                        <a:latin typeface="Cambria Math" panose="02040503050406030204" pitchFamily="18" charset="0"/>
                      </a:rPr>
                      <m:t>+</m:t>
                    </m:r>
                    <m:r>
                      <a:rPr lang="en-US" sz="2400" b="0" i="1" smtClean="0">
                        <a:latin typeface="Cambria Math" panose="02040503050406030204" pitchFamily="18" charset="0"/>
                      </a:rPr>
                      <m:t>0</m:t>
                    </m:r>
                    <m:r>
                      <a:rPr lang="en-US" sz="2400" b="0" i="1" smtClean="0">
                        <a:latin typeface="Cambria Math" panose="02040503050406030204" pitchFamily="18" charset="0"/>
                      </a:rPr>
                      <m:t> ∗ 0.5</m:t>
                    </m:r>
                  </m:oMath>
                </a14:m>
                <a:endParaRPr lang="en-US" sz="2400" dirty="0">
                  <a:latin typeface="Helvetica" pitchFamily="2" charset="0"/>
                </a:endParaRPr>
              </a:p>
              <a:p>
                <a:pPr marL="0" indent="0">
                  <a:buNone/>
                </a:pPr>
                <a:endParaRPr lang="en-US" sz="2400" dirty="0"/>
              </a:p>
            </p:txBody>
          </p:sp>
        </mc:Choice>
        <mc:Fallback>
          <p:sp>
            <p:nvSpPr>
              <p:cNvPr id="3" name="Content Placeholder 2">
                <a:extLst>
                  <a:ext uri="{FF2B5EF4-FFF2-40B4-BE49-F238E27FC236}">
                    <a16:creationId xmlns:a16="http://schemas.microsoft.com/office/drawing/2014/main" id="{EA0A034E-28F8-AA4F-920F-EAD2DD597D90}"/>
                  </a:ext>
                </a:extLst>
              </p:cNvPr>
              <p:cNvSpPr>
                <a:spLocks noGrp="1" noRot="1" noChangeAspect="1" noMove="1" noResize="1" noEditPoints="1" noAdjustHandles="1" noChangeArrowheads="1" noChangeShapeType="1" noTextEdit="1"/>
              </p:cNvSpPr>
              <p:nvPr>
                <p:ph idx="1"/>
              </p:nvPr>
            </p:nvSpPr>
            <p:spPr>
              <a:xfrm>
                <a:off x="6800850" y="1157288"/>
                <a:ext cx="4324349" cy="4795456"/>
              </a:xfrm>
              <a:blipFill>
                <a:blip r:embed="rId2"/>
                <a:stretch>
                  <a:fillRect l="-2047" r="-2924"/>
                </a:stretch>
              </a:blipFill>
            </p:spPr>
            <p:txBody>
              <a:bodyPr/>
              <a:lstStyle/>
              <a:p>
                <a:r>
                  <a:rPr lang="en-US">
                    <a:noFill/>
                  </a:rPr>
                  <a:t> </a:t>
                </a:r>
              </a:p>
            </p:txBody>
          </p:sp>
        </mc:Fallback>
      </mc:AlternateContent>
      <p:sp>
        <p:nvSpPr>
          <p:cNvPr id="4" name="Oval 3">
            <a:extLst>
              <a:ext uri="{FF2B5EF4-FFF2-40B4-BE49-F238E27FC236}">
                <a16:creationId xmlns:a16="http://schemas.microsoft.com/office/drawing/2014/main" id="{BA85913B-D78D-0542-8097-1C561A195398}"/>
              </a:ext>
            </a:extLst>
          </p:cNvPr>
          <p:cNvSpPr/>
          <p:nvPr/>
        </p:nvSpPr>
        <p:spPr>
          <a:xfrm>
            <a:off x="1066800" y="2300288"/>
            <a:ext cx="1235870" cy="1100138"/>
          </a:xfrm>
          <a:prstGeom prst="ellipse">
            <a:avLst/>
          </a:prstGeom>
          <a:solidFill>
            <a:schemeClr val="bg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 name="Oval 4">
            <a:extLst>
              <a:ext uri="{FF2B5EF4-FFF2-40B4-BE49-F238E27FC236}">
                <a16:creationId xmlns:a16="http://schemas.microsoft.com/office/drawing/2014/main" id="{2586268F-DB5A-6941-BAED-E9276FCAA196}"/>
              </a:ext>
            </a:extLst>
          </p:cNvPr>
          <p:cNvSpPr/>
          <p:nvPr/>
        </p:nvSpPr>
        <p:spPr>
          <a:xfrm>
            <a:off x="1066800" y="4852606"/>
            <a:ext cx="1235870" cy="1100138"/>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 name="Oval 5">
            <a:extLst>
              <a:ext uri="{FF2B5EF4-FFF2-40B4-BE49-F238E27FC236}">
                <a16:creationId xmlns:a16="http://schemas.microsoft.com/office/drawing/2014/main" id="{FD0C03B4-76C6-514A-BC92-F847C8E77861}"/>
              </a:ext>
            </a:extLst>
          </p:cNvPr>
          <p:cNvSpPr/>
          <p:nvPr/>
        </p:nvSpPr>
        <p:spPr>
          <a:xfrm>
            <a:off x="4419600" y="3477863"/>
            <a:ext cx="1235870" cy="1100138"/>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57087273-3E2D-3D4C-996A-017047C9B7FD}"/>
              </a:ext>
            </a:extLst>
          </p:cNvPr>
          <p:cNvSpPr txBox="1"/>
          <p:nvPr/>
        </p:nvSpPr>
        <p:spPr>
          <a:xfrm>
            <a:off x="5254230" y="3016198"/>
            <a:ext cx="628650" cy="461665"/>
          </a:xfrm>
          <a:prstGeom prst="rect">
            <a:avLst/>
          </a:prstGeom>
          <a:noFill/>
        </p:spPr>
        <p:txBody>
          <a:bodyPr wrap="square" rtlCol="0">
            <a:spAutoFit/>
          </a:bodyPr>
          <a:lstStyle/>
          <a:p>
            <a:r>
              <a:rPr lang="en-US" sz="2400" i="1" dirty="0">
                <a:latin typeface="Helvetica" pitchFamily="2" charset="0"/>
              </a:rPr>
              <a:t>O</a:t>
            </a:r>
            <a:r>
              <a:rPr lang="en-US" sz="2400" i="1" baseline="-25000" dirty="0">
                <a:latin typeface="Helvetica" pitchFamily="2" charset="0"/>
              </a:rPr>
              <a:t>1</a:t>
            </a:r>
            <a:endParaRPr lang="en-US" sz="2400" dirty="0"/>
          </a:p>
        </p:txBody>
      </p:sp>
      <p:sp>
        <p:nvSpPr>
          <p:cNvPr id="8" name="TextBox 7">
            <a:extLst>
              <a:ext uri="{FF2B5EF4-FFF2-40B4-BE49-F238E27FC236}">
                <a16:creationId xmlns:a16="http://schemas.microsoft.com/office/drawing/2014/main" id="{09341F6B-9394-FF46-8A71-A03389448E4D}"/>
              </a:ext>
            </a:extLst>
          </p:cNvPr>
          <p:cNvSpPr txBox="1"/>
          <p:nvPr/>
        </p:nvSpPr>
        <p:spPr>
          <a:xfrm>
            <a:off x="566738" y="2186286"/>
            <a:ext cx="500062" cy="461665"/>
          </a:xfrm>
          <a:prstGeom prst="rect">
            <a:avLst/>
          </a:prstGeom>
          <a:noFill/>
        </p:spPr>
        <p:txBody>
          <a:bodyPr wrap="square" rtlCol="0">
            <a:spAutoFit/>
          </a:bodyPr>
          <a:lstStyle/>
          <a:p>
            <a:r>
              <a:rPr lang="en-US" sz="2400" i="1" dirty="0">
                <a:latin typeface="Helvetica" pitchFamily="2" charset="0"/>
              </a:rPr>
              <a:t>I</a:t>
            </a:r>
            <a:r>
              <a:rPr lang="en-US" sz="2400" i="1" baseline="-25000" dirty="0">
                <a:latin typeface="Helvetica" pitchFamily="2" charset="0"/>
              </a:rPr>
              <a:t>1</a:t>
            </a:r>
            <a:endParaRPr lang="en-US" sz="2400" dirty="0"/>
          </a:p>
        </p:txBody>
      </p:sp>
      <p:sp>
        <p:nvSpPr>
          <p:cNvPr id="9" name="TextBox 8">
            <a:extLst>
              <a:ext uri="{FF2B5EF4-FFF2-40B4-BE49-F238E27FC236}">
                <a16:creationId xmlns:a16="http://schemas.microsoft.com/office/drawing/2014/main" id="{781B655D-0195-8C42-8A4F-01364F727650}"/>
              </a:ext>
            </a:extLst>
          </p:cNvPr>
          <p:cNvSpPr txBox="1"/>
          <p:nvPr/>
        </p:nvSpPr>
        <p:spPr>
          <a:xfrm>
            <a:off x="566738" y="4667940"/>
            <a:ext cx="500062" cy="461665"/>
          </a:xfrm>
          <a:prstGeom prst="rect">
            <a:avLst/>
          </a:prstGeom>
          <a:noFill/>
        </p:spPr>
        <p:txBody>
          <a:bodyPr wrap="square" rtlCol="0">
            <a:spAutoFit/>
          </a:bodyPr>
          <a:lstStyle/>
          <a:p>
            <a:r>
              <a:rPr lang="en-US" sz="2400" i="1" dirty="0">
                <a:latin typeface="Helvetica" pitchFamily="2" charset="0"/>
              </a:rPr>
              <a:t>I</a:t>
            </a:r>
            <a:r>
              <a:rPr lang="en-US" sz="2400" i="1" baseline="-25000" dirty="0">
                <a:latin typeface="Helvetica" pitchFamily="2" charset="0"/>
              </a:rPr>
              <a:t>2</a:t>
            </a:r>
            <a:endParaRPr lang="en-US" sz="2400" dirty="0"/>
          </a:p>
        </p:txBody>
      </p:sp>
      <p:cxnSp>
        <p:nvCxnSpPr>
          <p:cNvPr id="11" name="Straight Arrow Connector 10">
            <a:extLst>
              <a:ext uri="{FF2B5EF4-FFF2-40B4-BE49-F238E27FC236}">
                <a16:creationId xmlns:a16="http://schemas.microsoft.com/office/drawing/2014/main" id="{95AD348D-B5B7-904F-B05D-EB37E271E156}"/>
              </a:ext>
            </a:extLst>
          </p:cNvPr>
          <p:cNvCxnSpPr>
            <a:cxnSpLocks/>
            <a:stCxn id="4" idx="6"/>
            <a:endCxn id="6" idx="1"/>
          </p:cNvCxnSpPr>
          <p:nvPr/>
        </p:nvCxnSpPr>
        <p:spPr>
          <a:xfrm>
            <a:off x="2302670" y="2850357"/>
            <a:ext cx="2297919" cy="788617"/>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D5818C32-B71D-3941-95FA-D21C52ADD211}"/>
              </a:ext>
            </a:extLst>
          </p:cNvPr>
          <p:cNvCxnSpPr>
            <a:cxnSpLocks/>
            <a:stCxn id="5" idx="6"/>
            <a:endCxn id="6" idx="3"/>
          </p:cNvCxnSpPr>
          <p:nvPr/>
        </p:nvCxnSpPr>
        <p:spPr>
          <a:xfrm flipV="1">
            <a:off x="2302670" y="4416890"/>
            <a:ext cx="2297919" cy="985785"/>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Content Placeholder 2">
                <a:extLst>
                  <a:ext uri="{FF2B5EF4-FFF2-40B4-BE49-F238E27FC236}">
                    <a16:creationId xmlns:a16="http://schemas.microsoft.com/office/drawing/2014/main" id="{752F5B51-FE13-F448-B788-D77F4BFE869A}"/>
                  </a:ext>
                </a:extLst>
              </p:cNvPr>
              <p:cNvSpPr txBox="1">
                <a:spLocks/>
              </p:cNvSpPr>
              <p:nvPr/>
            </p:nvSpPr>
            <p:spPr>
              <a:xfrm>
                <a:off x="2905510" y="2641700"/>
                <a:ext cx="1695079" cy="49127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𝑤</m:t>
                          </m:r>
                        </m:e>
                        <m:sub>
                          <m:r>
                            <a:rPr lang="en-US" i="1" dirty="0" smtClean="0">
                              <a:latin typeface="Cambria Math" panose="02040503050406030204" pitchFamily="18" charset="0"/>
                            </a:rPr>
                            <m:t>1</m:t>
                          </m:r>
                        </m:sub>
                      </m:sSub>
                      <m:r>
                        <a:rPr lang="en-US" b="0" i="1" dirty="0" smtClean="0">
                          <a:latin typeface="Cambria Math" panose="02040503050406030204" pitchFamily="18" charset="0"/>
                        </a:rPr>
                        <m:t>=0.5</m:t>
                      </m:r>
                    </m:oMath>
                  </m:oMathPara>
                </a14:m>
                <a:endParaRPr lang="en-US" dirty="0"/>
              </a:p>
            </p:txBody>
          </p:sp>
        </mc:Choice>
        <mc:Fallback xmlns="">
          <p:sp>
            <p:nvSpPr>
              <p:cNvPr id="13" name="Content Placeholder 2">
                <a:extLst>
                  <a:ext uri="{FF2B5EF4-FFF2-40B4-BE49-F238E27FC236}">
                    <a16:creationId xmlns:a16="http://schemas.microsoft.com/office/drawing/2014/main" id="{752F5B51-FE13-F448-B788-D77F4BFE869A}"/>
                  </a:ext>
                </a:extLst>
              </p:cNvPr>
              <p:cNvSpPr txBox="1">
                <a:spLocks noRot="1" noChangeAspect="1" noMove="1" noResize="1" noEditPoints="1" noAdjustHandles="1" noChangeArrowheads="1" noChangeShapeType="1" noTextEdit="1"/>
              </p:cNvSpPr>
              <p:nvPr/>
            </p:nvSpPr>
            <p:spPr>
              <a:xfrm>
                <a:off x="2905510" y="2641700"/>
                <a:ext cx="1695079" cy="491270"/>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Content Placeholder 2">
                <a:extLst>
                  <a:ext uri="{FF2B5EF4-FFF2-40B4-BE49-F238E27FC236}">
                    <a16:creationId xmlns:a16="http://schemas.microsoft.com/office/drawing/2014/main" id="{AA963EB6-ACAF-BB48-AD3A-6EF539EE35EC}"/>
                  </a:ext>
                </a:extLst>
              </p:cNvPr>
              <p:cNvSpPr txBox="1">
                <a:spLocks/>
              </p:cNvSpPr>
              <p:nvPr/>
            </p:nvSpPr>
            <p:spPr>
              <a:xfrm>
                <a:off x="2898370" y="5102643"/>
                <a:ext cx="1695079" cy="49127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𝑤</m:t>
                          </m:r>
                        </m:e>
                        <m:sub>
                          <m:r>
                            <a:rPr lang="en-US" b="0" i="1" dirty="0" smtClean="0">
                              <a:latin typeface="Cambria Math" panose="02040503050406030204" pitchFamily="18" charset="0"/>
                            </a:rPr>
                            <m:t>2</m:t>
                          </m:r>
                        </m:sub>
                      </m:sSub>
                      <m:r>
                        <a:rPr lang="en-US" b="0" i="1" dirty="0" smtClean="0">
                          <a:latin typeface="Cambria Math" panose="02040503050406030204" pitchFamily="18" charset="0"/>
                        </a:rPr>
                        <m:t>=0.5</m:t>
                      </m:r>
                    </m:oMath>
                  </m:oMathPara>
                </a14:m>
                <a:endParaRPr lang="en-US" dirty="0"/>
              </a:p>
            </p:txBody>
          </p:sp>
        </mc:Choice>
        <mc:Fallback xmlns="">
          <p:sp>
            <p:nvSpPr>
              <p:cNvPr id="14" name="Content Placeholder 2">
                <a:extLst>
                  <a:ext uri="{FF2B5EF4-FFF2-40B4-BE49-F238E27FC236}">
                    <a16:creationId xmlns:a16="http://schemas.microsoft.com/office/drawing/2014/main" id="{AA963EB6-ACAF-BB48-AD3A-6EF539EE35EC}"/>
                  </a:ext>
                </a:extLst>
              </p:cNvPr>
              <p:cNvSpPr txBox="1">
                <a:spLocks noRot="1" noChangeAspect="1" noMove="1" noResize="1" noEditPoints="1" noAdjustHandles="1" noChangeArrowheads="1" noChangeShapeType="1" noTextEdit="1"/>
              </p:cNvSpPr>
              <p:nvPr/>
            </p:nvSpPr>
            <p:spPr>
              <a:xfrm>
                <a:off x="2898370" y="5102643"/>
                <a:ext cx="1695079" cy="491270"/>
              </a:xfrm>
              <a:prstGeom prst="rect">
                <a:avLst/>
              </a:prstGeom>
              <a:blipFill>
                <a:blip r:embed="rId4"/>
                <a:stretch>
                  <a:fillRect/>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B13FEF78-A1F8-A746-81A9-1C7D64487F30}"/>
              </a:ext>
            </a:extLst>
          </p:cNvPr>
          <p:cNvSpPr txBox="1"/>
          <p:nvPr/>
        </p:nvSpPr>
        <p:spPr>
          <a:xfrm>
            <a:off x="1457325" y="2641700"/>
            <a:ext cx="328613" cy="369332"/>
          </a:xfrm>
          <a:prstGeom prst="rect">
            <a:avLst/>
          </a:prstGeom>
          <a:noFill/>
        </p:spPr>
        <p:txBody>
          <a:bodyPr wrap="square" rtlCol="0">
            <a:spAutoFit/>
          </a:bodyPr>
          <a:lstStyle/>
          <a:p>
            <a:r>
              <a:rPr lang="en-US" dirty="0"/>
              <a:t>1</a:t>
            </a:r>
          </a:p>
        </p:txBody>
      </p:sp>
      <p:sp>
        <p:nvSpPr>
          <p:cNvPr id="16" name="TextBox 15">
            <a:extLst>
              <a:ext uri="{FF2B5EF4-FFF2-40B4-BE49-F238E27FC236}">
                <a16:creationId xmlns:a16="http://schemas.microsoft.com/office/drawing/2014/main" id="{4C46B2C4-CEA4-2A43-B789-7D83D9394F0A}"/>
              </a:ext>
            </a:extLst>
          </p:cNvPr>
          <p:cNvSpPr txBox="1"/>
          <p:nvPr/>
        </p:nvSpPr>
        <p:spPr>
          <a:xfrm>
            <a:off x="1466056" y="5163612"/>
            <a:ext cx="328613" cy="369332"/>
          </a:xfrm>
          <a:prstGeom prst="rect">
            <a:avLst/>
          </a:prstGeom>
          <a:noFill/>
        </p:spPr>
        <p:txBody>
          <a:bodyPr wrap="square" rtlCol="0">
            <a:spAutoFit/>
          </a:bodyPr>
          <a:lstStyle/>
          <a:p>
            <a:r>
              <a:rPr lang="en-US" dirty="0">
                <a:solidFill>
                  <a:schemeClr val="bg1"/>
                </a:solidFill>
              </a:rPr>
              <a:t>0</a:t>
            </a:r>
          </a:p>
        </p:txBody>
      </p:sp>
    </p:spTree>
    <p:extLst>
      <p:ext uri="{BB962C8B-B14F-4D97-AF65-F5344CB8AC3E}">
        <p14:creationId xmlns:p14="http://schemas.microsoft.com/office/powerpoint/2010/main" val="26475008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Simple Example</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6800850" y="1157288"/>
                <a:ext cx="4324349" cy="4795456"/>
              </a:xfrm>
            </p:spPr>
            <p:txBody>
              <a:bodyPr>
                <a:normAutofit fontScale="92500" lnSpcReduction="20000"/>
              </a:bodyPr>
              <a:lstStyle/>
              <a:p>
                <a:r>
                  <a:rPr lang="en-US" sz="2400" dirty="0">
                    <a:latin typeface="Helvetica" pitchFamily="2" charset="0"/>
                  </a:rPr>
                  <a:t>What about this set of input?</a:t>
                </a:r>
              </a:p>
              <a:p>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𝐼</m:t>
                        </m:r>
                      </m:e>
                      <m:sub>
                        <m:r>
                          <a:rPr lang="en-US" sz="2400" i="1">
                            <a:latin typeface="Cambria Math" panose="02040503050406030204" pitchFamily="18" charset="0"/>
                          </a:rPr>
                          <m:t>1</m:t>
                        </m:r>
                      </m:sub>
                    </m:sSub>
                  </m:oMath>
                </a14:m>
                <a:r>
                  <a:rPr lang="en-US" sz="2400" dirty="0"/>
                  <a:t> = 1</a:t>
                </a:r>
              </a:p>
              <a:p>
                <a14:m>
                  <m:oMath xmlns:m="http://schemas.openxmlformats.org/officeDocument/2006/math">
                    <m:sSub>
                      <m:sSubPr>
                        <m:ctrlPr>
                          <a:rPr lang="en-US" sz="2400" i="1" smtClean="0">
                            <a:latin typeface="Cambria Math" panose="02040503050406030204" pitchFamily="18" charset="0"/>
                          </a:rPr>
                        </m:ctrlPr>
                      </m:sSubPr>
                      <m:e>
                        <m:r>
                          <a:rPr lang="en-US" sz="2400" i="1">
                            <a:latin typeface="Cambria Math" panose="02040503050406030204" pitchFamily="18" charset="0"/>
                          </a:rPr>
                          <m:t>𝐼</m:t>
                        </m:r>
                      </m:e>
                      <m:sub>
                        <m:r>
                          <a:rPr lang="en-US" sz="2400" b="0" i="1" smtClean="0">
                            <a:latin typeface="Cambria Math" panose="02040503050406030204" pitchFamily="18" charset="0"/>
                          </a:rPr>
                          <m:t>2</m:t>
                        </m:r>
                      </m:sub>
                    </m:sSub>
                  </m:oMath>
                </a14:m>
                <a:r>
                  <a:rPr lang="en-US" sz="2400" dirty="0"/>
                  <a:t> = 0</a:t>
                </a:r>
              </a:p>
              <a:p>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𝑂</m:t>
                        </m:r>
                      </m:e>
                      <m:sub>
                        <m:r>
                          <a:rPr lang="en-US" sz="2400" i="1">
                            <a:latin typeface="Cambria Math" panose="02040503050406030204" pitchFamily="18" charset="0"/>
                          </a:rPr>
                          <m:t>1</m:t>
                        </m:r>
                      </m:sub>
                    </m:sSub>
                    <m:r>
                      <a:rPr lang="en-US" sz="2400" i="1">
                        <a:latin typeface="Cambria Math" panose="02040503050406030204" pitchFamily="18" charset="0"/>
                      </a:rPr>
                      <m:t>=</m:t>
                    </m:r>
                    <m:r>
                      <a:rPr lang="en-US" sz="2400" b="0" i="1" smtClean="0">
                        <a:latin typeface="Cambria Math" panose="02040503050406030204" pitchFamily="18" charset="0"/>
                      </a:rPr>
                      <m:t>1∗0.5 </m:t>
                    </m:r>
                    <m:r>
                      <a:rPr lang="en-US" sz="2400" i="1">
                        <a:latin typeface="Cambria Math" panose="02040503050406030204" pitchFamily="18" charset="0"/>
                      </a:rPr>
                      <m:t>+</m:t>
                    </m:r>
                    <m:r>
                      <a:rPr lang="en-US" sz="2400" b="0" i="1" smtClean="0">
                        <a:latin typeface="Cambria Math" panose="02040503050406030204" pitchFamily="18" charset="0"/>
                      </a:rPr>
                      <m:t>0</m:t>
                    </m:r>
                    <m:r>
                      <a:rPr lang="en-US" sz="2400" b="0" i="1" smtClean="0">
                        <a:latin typeface="Cambria Math" panose="02040503050406030204" pitchFamily="18" charset="0"/>
                      </a:rPr>
                      <m:t> ∗ 0</m:t>
                    </m:r>
                    <m:r>
                      <a:rPr lang="en-US" sz="2400" b="0" i="1" smtClean="0">
                        <a:latin typeface="Cambria Math" panose="02040503050406030204" pitchFamily="18" charset="0"/>
                      </a:rPr>
                      <m:t>.5</m:t>
                    </m:r>
                  </m:oMath>
                </a14:m>
                <a:r>
                  <a:rPr lang="en-US" sz="2400" dirty="0">
                    <a:latin typeface="Helvetica" pitchFamily="2" charset="0"/>
                  </a:rPr>
                  <a:t> = 0.5</a:t>
                </a:r>
              </a:p>
              <a:p>
                <a:endParaRPr lang="en-US" sz="2400" dirty="0">
                  <a:latin typeface="Helvetica" pitchFamily="2" charset="0"/>
                </a:endParaRPr>
              </a:p>
              <a:p>
                <a:r>
                  <a:rPr lang="en-US" sz="2400" dirty="0">
                    <a:latin typeface="Helvetica" pitchFamily="2" charset="0"/>
                  </a:rPr>
                  <a:t>So the node has a value of 0.5!</a:t>
                </a:r>
              </a:p>
              <a:p>
                <a:endParaRPr lang="en-US" sz="2400" dirty="0">
                  <a:latin typeface="Helvetica" pitchFamily="2" charset="0"/>
                </a:endParaRPr>
              </a:p>
              <a:p>
                <a:r>
                  <a:rPr lang="en-US" sz="2400" dirty="0">
                    <a:latin typeface="Helvetica" pitchFamily="2" charset="0"/>
                  </a:rPr>
                  <a:t>But that wasn’t enough to activate! So it stays dark! It stays 0 for the purposes of </a:t>
                </a:r>
                <a:r>
                  <a:rPr lang="en-US" sz="2400" dirty="0" err="1">
                    <a:latin typeface="Helvetica" pitchFamily="2" charset="0"/>
                  </a:rPr>
                  <a:t>propogation</a:t>
                </a:r>
                <a:r>
                  <a:rPr lang="en-US" sz="2400" dirty="0">
                    <a:latin typeface="Helvetica" pitchFamily="2" charset="0"/>
                  </a:rPr>
                  <a:t>.</a:t>
                </a:r>
              </a:p>
              <a:p>
                <a:pPr marL="0" indent="0">
                  <a:buNone/>
                </a:pPr>
                <a:endParaRPr lang="en-US" sz="2400" dirty="0"/>
              </a:p>
            </p:txBody>
          </p:sp>
        </mc:Choice>
        <mc:Fallback>
          <p:sp>
            <p:nvSpPr>
              <p:cNvPr id="3" name="Content Placeholder 2">
                <a:extLst>
                  <a:ext uri="{FF2B5EF4-FFF2-40B4-BE49-F238E27FC236}">
                    <a16:creationId xmlns:a16="http://schemas.microsoft.com/office/drawing/2014/main" id="{EA0A034E-28F8-AA4F-920F-EAD2DD597D90}"/>
                  </a:ext>
                </a:extLst>
              </p:cNvPr>
              <p:cNvSpPr>
                <a:spLocks noGrp="1" noRot="1" noChangeAspect="1" noMove="1" noResize="1" noEditPoints="1" noAdjustHandles="1" noChangeArrowheads="1" noChangeShapeType="1" noTextEdit="1"/>
              </p:cNvSpPr>
              <p:nvPr>
                <p:ph idx="1"/>
              </p:nvPr>
            </p:nvSpPr>
            <p:spPr>
              <a:xfrm>
                <a:off x="6800850" y="1157288"/>
                <a:ext cx="4324349" cy="4795456"/>
              </a:xfrm>
              <a:blipFill>
                <a:blip r:embed="rId2"/>
                <a:stretch>
                  <a:fillRect l="-1754" t="-1058"/>
                </a:stretch>
              </a:blipFill>
            </p:spPr>
            <p:txBody>
              <a:bodyPr/>
              <a:lstStyle/>
              <a:p>
                <a:r>
                  <a:rPr lang="en-US">
                    <a:noFill/>
                  </a:rPr>
                  <a:t> </a:t>
                </a:r>
              </a:p>
            </p:txBody>
          </p:sp>
        </mc:Fallback>
      </mc:AlternateContent>
      <p:sp>
        <p:nvSpPr>
          <p:cNvPr id="4" name="Oval 3">
            <a:extLst>
              <a:ext uri="{FF2B5EF4-FFF2-40B4-BE49-F238E27FC236}">
                <a16:creationId xmlns:a16="http://schemas.microsoft.com/office/drawing/2014/main" id="{BA85913B-D78D-0542-8097-1C561A195398}"/>
              </a:ext>
            </a:extLst>
          </p:cNvPr>
          <p:cNvSpPr/>
          <p:nvPr/>
        </p:nvSpPr>
        <p:spPr>
          <a:xfrm>
            <a:off x="1066800" y="2300288"/>
            <a:ext cx="1235870" cy="1100138"/>
          </a:xfrm>
          <a:prstGeom prst="ellipse">
            <a:avLst/>
          </a:prstGeom>
          <a:solidFill>
            <a:schemeClr val="bg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 name="Oval 4">
            <a:extLst>
              <a:ext uri="{FF2B5EF4-FFF2-40B4-BE49-F238E27FC236}">
                <a16:creationId xmlns:a16="http://schemas.microsoft.com/office/drawing/2014/main" id="{2586268F-DB5A-6941-BAED-E9276FCAA196}"/>
              </a:ext>
            </a:extLst>
          </p:cNvPr>
          <p:cNvSpPr/>
          <p:nvPr/>
        </p:nvSpPr>
        <p:spPr>
          <a:xfrm>
            <a:off x="1066800" y="4852606"/>
            <a:ext cx="1235870" cy="1100138"/>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 name="Oval 5">
            <a:extLst>
              <a:ext uri="{FF2B5EF4-FFF2-40B4-BE49-F238E27FC236}">
                <a16:creationId xmlns:a16="http://schemas.microsoft.com/office/drawing/2014/main" id="{FD0C03B4-76C6-514A-BC92-F847C8E77861}"/>
              </a:ext>
            </a:extLst>
          </p:cNvPr>
          <p:cNvSpPr/>
          <p:nvPr/>
        </p:nvSpPr>
        <p:spPr>
          <a:xfrm>
            <a:off x="4419600" y="3477863"/>
            <a:ext cx="1235870" cy="1100138"/>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57087273-3E2D-3D4C-996A-017047C9B7FD}"/>
              </a:ext>
            </a:extLst>
          </p:cNvPr>
          <p:cNvSpPr txBox="1"/>
          <p:nvPr/>
        </p:nvSpPr>
        <p:spPr>
          <a:xfrm>
            <a:off x="5254230" y="3016198"/>
            <a:ext cx="628650" cy="461665"/>
          </a:xfrm>
          <a:prstGeom prst="rect">
            <a:avLst/>
          </a:prstGeom>
          <a:noFill/>
        </p:spPr>
        <p:txBody>
          <a:bodyPr wrap="square" rtlCol="0">
            <a:spAutoFit/>
          </a:bodyPr>
          <a:lstStyle/>
          <a:p>
            <a:r>
              <a:rPr lang="en-US" sz="2400" i="1" dirty="0">
                <a:latin typeface="Helvetica" pitchFamily="2" charset="0"/>
              </a:rPr>
              <a:t>O</a:t>
            </a:r>
            <a:r>
              <a:rPr lang="en-US" sz="2400" i="1" baseline="-25000" dirty="0">
                <a:latin typeface="Helvetica" pitchFamily="2" charset="0"/>
              </a:rPr>
              <a:t>1</a:t>
            </a:r>
            <a:endParaRPr lang="en-US" sz="2400" dirty="0"/>
          </a:p>
        </p:txBody>
      </p:sp>
      <p:sp>
        <p:nvSpPr>
          <p:cNvPr id="8" name="TextBox 7">
            <a:extLst>
              <a:ext uri="{FF2B5EF4-FFF2-40B4-BE49-F238E27FC236}">
                <a16:creationId xmlns:a16="http://schemas.microsoft.com/office/drawing/2014/main" id="{09341F6B-9394-FF46-8A71-A03389448E4D}"/>
              </a:ext>
            </a:extLst>
          </p:cNvPr>
          <p:cNvSpPr txBox="1"/>
          <p:nvPr/>
        </p:nvSpPr>
        <p:spPr>
          <a:xfrm>
            <a:off x="566738" y="2186286"/>
            <a:ext cx="500062" cy="461665"/>
          </a:xfrm>
          <a:prstGeom prst="rect">
            <a:avLst/>
          </a:prstGeom>
          <a:noFill/>
        </p:spPr>
        <p:txBody>
          <a:bodyPr wrap="square" rtlCol="0">
            <a:spAutoFit/>
          </a:bodyPr>
          <a:lstStyle/>
          <a:p>
            <a:r>
              <a:rPr lang="en-US" sz="2400" i="1" dirty="0">
                <a:latin typeface="Helvetica" pitchFamily="2" charset="0"/>
              </a:rPr>
              <a:t>I</a:t>
            </a:r>
            <a:r>
              <a:rPr lang="en-US" sz="2400" i="1" baseline="-25000" dirty="0">
                <a:latin typeface="Helvetica" pitchFamily="2" charset="0"/>
              </a:rPr>
              <a:t>1</a:t>
            </a:r>
            <a:endParaRPr lang="en-US" sz="2400" dirty="0"/>
          </a:p>
        </p:txBody>
      </p:sp>
      <p:sp>
        <p:nvSpPr>
          <p:cNvPr id="9" name="TextBox 8">
            <a:extLst>
              <a:ext uri="{FF2B5EF4-FFF2-40B4-BE49-F238E27FC236}">
                <a16:creationId xmlns:a16="http://schemas.microsoft.com/office/drawing/2014/main" id="{781B655D-0195-8C42-8A4F-01364F727650}"/>
              </a:ext>
            </a:extLst>
          </p:cNvPr>
          <p:cNvSpPr txBox="1"/>
          <p:nvPr/>
        </p:nvSpPr>
        <p:spPr>
          <a:xfrm>
            <a:off x="566738" y="4667940"/>
            <a:ext cx="500062" cy="461665"/>
          </a:xfrm>
          <a:prstGeom prst="rect">
            <a:avLst/>
          </a:prstGeom>
          <a:noFill/>
        </p:spPr>
        <p:txBody>
          <a:bodyPr wrap="square" rtlCol="0">
            <a:spAutoFit/>
          </a:bodyPr>
          <a:lstStyle/>
          <a:p>
            <a:r>
              <a:rPr lang="en-US" sz="2400" i="1" dirty="0">
                <a:latin typeface="Helvetica" pitchFamily="2" charset="0"/>
              </a:rPr>
              <a:t>I</a:t>
            </a:r>
            <a:r>
              <a:rPr lang="en-US" sz="2400" i="1" baseline="-25000" dirty="0">
                <a:latin typeface="Helvetica" pitchFamily="2" charset="0"/>
              </a:rPr>
              <a:t>2</a:t>
            </a:r>
            <a:endParaRPr lang="en-US" sz="2400" dirty="0"/>
          </a:p>
        </p:txBody>
      </p:sp>
      <p:cxnSp>
        <p:nvCxnSpPr>
          <p:cNvPr id="11" name="Straight Arrow Connector 10">
            <a:extLst>
              <a:ext uri="{FF2B5EF4-FFF2-40B4-BE49-F238E27FC236}">
                <a16:creationId xmlns:a16="http://schemas.microsoft.com/office/drawing/2014/main" id="{95AD348D-B5B7-904F-B05D-EB37E271E156}"/>
              </a:ext>
            </a:extLst>
          </p:cNvPr>
          <p:cNvCxnSpPr>
            <a:cxnSpLocks/>
            <a:stCxn id="4" idx="6"/>
            <a:endCxn id="6" idx="1"/>
          </p:cNvCxnSpPr>
          <p:nvPr/>
        </p:nvCxnSpPr>
        <p:spPr>
          <a:xfrm>
            <a:off x="2302670" y="2850357"/>
            <a:ext cx="2297919" cy="788617"/>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D5818C32-B71D-3941-95FA-D21C52ADD211}"/>
              </a:ext>
            </a:extLst>
          </p:cNvPr>
          <p:cNvCxnSpPr>
            <a:cxnSpLocks/>
            <a:stCxn id="5" idx="6"/>
            <a:endCxn id="6" idx="3"/>
          </p:cNvCxnSpPr>
          <p:nvPr/>
        </p:nvCxnSpPr>
        <p:spPr>
          <a:xfrm flipV="1">
            <a:off x="2302670" y="4416890"/>
            <a:ext cx="2297919" cy="985785"/>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Content Placeholder 2">
                <a:extLst>
                  <a:ext uri="{FF2B5EF4-FFF2-40B4-BE49-F238E27FC236}">
                    <a16:creationId xmlns:a16="http://schemas.microsoft.com/office/drawing/2014/main" id="{752F5B51-FE13-F448-B788-D77F4BFE869A}"/>
                  </a:ext>
                </a:extLst>
              </p:cNvPr>
              <p:cNvSpPr txBox="1">
                <a:spLocks/>
              </p:cNvSpPr>
              <p:nvPr/>
            </p:nvSpPr>
            <p:spPr>
              <a:xfrm>
                <a:off x="2905510" y="2641700"/>
                <a:ext cx="1695079" cy="49127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𝑤</m:t>
                          </m:r>
                        </m:e>
                        <m:sub>
                          <m:r>
                            <a:rPr lang="en-US" i="1" dirty="0" smtClean="0">
                              <a:latin typeface="Cambria Math" panose="02040503050406030204" pitchFamily="18" charset="0"/>
                            </a:rPr>
                            <m:t>1</m:t>
                          </m:r>
                        </m:sub>
                      </m:sSub>
                      <m:r>
                        <a:rPr lang="en-US" b="0" i="1" dirty="0" smtClean="0">
                          <a:latin typeface="Cambria Math" panose="02040503050406030204" pitchFamily="18" charset="0"/>
                        </a:rPr>
                        <m:t>=0.5</m:t>
                      </m:r>
                    </m:oMath>
                  </m:oMathPara>
                </a14:m>
                <a:endParaRPr lang="en-US" dirty="0"/>
              </a:p>
            </p:txBody>
          </p:sp>
        </mc:Choice>
        <mc:Fallback xmlns="">
          <p:sp>
            <p:nvSpPr>
              <p:cNvPr id="13" name="Content Placeholder 2">
                <a:extLst>
                  <a:ext uri="{FF2B5EF4-FFF2-40B4-BE49-F238E27FC236}">
                    <a16:creationId xmlns:a16="http://schemas.microsoft.com/office/drawing/2014/main" id="{752F5B51-FE13-F448-B788-D77F4BFE869A}"/>
                  </a:ext>
                </a:extLst>
              </p:cNvPr>
              <p:cNvSpPr txBox="1">
                <a:spLocks noRot="1" noChangeAspect="1" noMove="1" noResize="1" noEditPoints="1" noAdjustHandles="1" noChangeArrowheads="1" noChangeShapeType="1" noTextEdit="1"/>
              </p:cNvSpPr>
              <p:nvPr/>
            </p:nvSpPr>
            <p:spPr>
              <a:xfrm>
                <a:off x="2905510" y="2641700"/>
                <a:ext cx="1695079" cy="491270"/>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Content Placeholder 2">
                <a:extLst>
                  <a:ext uri="{FF2B5EF4-FFF2-40B4-BE49-F238E27FC236}">
                    <a16:creationId xmlns:a16="http://schemas.microsoft.com/office/drawing/2014/main" id="{AA963EB6-ACAF-BB48-AD3A-6EF539EE35EC}"/>
                  </a:ext>
                </a:extLst>
              </p:cNvPr>
              <p:cNvSpPr txBox="1">
                <a:spLocks/>
              </p:cNvSpPr>
              <p:nvPr/>
            </p:nvSpPr>
            <p:spPr>
              <a:xfrm>
                <a:off x="2898370" y="5102643"/>
                <a:ext cx="1695079" cy="49127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𝑤</m:t>
                          </m:r>
                        </m:e>
                        <m:sub>
                          <m:r>
                            <a:rPr lang="en-US" b="0" i="1" dirty="0" smtClean="0">
                              <a:latin typeface="Cambria Math" panose="02040503050406030204" pitchFamily="18" charset="0"/>
                            </a:rPr>
                            <m:t>2</m:t>
                          </m:r>
                        </m:sub>
                      </m:sSub>
                      <m:r>
                        <a:rPr lang="en-US" b="0" i="1" dirty="0" smtClean="0">
                          <a:latin typeface="Cambria Math" panose="02040503050406030204" pitchFamily="18" charset="0"/>
                        </a:rPr>
                        <m:t>=0.5</m:t>
                      </m:r>
                    </m:oMath>
                  </m:oMathPara>
                </a14:m>
                <a:endParaRPr lang="en-US" dirty="0"/>
              </a:p>
            </p:txBody>
          </p:sp>
        </mc:Choice>
        <mc:Fallback xmlns="">
          <p:sp>
            <p:nvSpPr>
              <p:cNvPr id="14" name="Content Placeholder 2">
                <a:extLst>
                  <a:ext uri="{FF2B5EF4-FFF2-40B4-BE49-F238E27FC236}">
                    <a16:creationId xmlns:a16="http://schemas.microsoft.com/office/drawing/2014/main" id="{AA963EB6-ACAF-BB48-AD3A-6EF539EE35EC}"/>
                  </a:ext>
                </a:extLst>
              </p:cNvPr>
              <p:cNvSpPr txBox="1">
                <a:spLocks noRot="1" noChangeAspect="1" noMove="1" noResize="1" noEditPoints="1" noAdjustHandles="1" noChangeArrowheads="1" noChangeShapeType="1" noTextEdit="1"/>
              </p:cNvSpPr>
              <p:nvPr/>
            </p:nvSpPr>
            <p:spPr>
              <a:xfrm>
                <a:off x="2898370" y="5102643"/>
                <a:ext cx="1695079" cy="491270"/>
              </a:xfrm>
              <a:prstGeom prst="rect">
                <a:avLst/>
              </a:prstGeom>
              <a:blipFill>
                <a:blip r:embed="rId4"/>
                <a:stretch>
                  <a:fillRect/>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B13FEF78-A1F8-A746-81A9-1C7D64487F30}"/>
              </a:ext>
            </a:extLst>
          </p:cNvPr>
          <p:cNvSpPr txBox="1"/>
          <p:nvPr/>
        </p:nvSpPr>
        <p:spPr>
          <a:xfrm>
            <a:off x="1457325" y="2641700"/>
            <a:ext cx="328613" cy="369332"/>
          </a:xfrm>
          <a:prstGeom prst="rect">
            <a:avLst/>
          </a:prstGeom>
          <a:noFill/>
        </p:spPr>
        <p:txBody>
          <a:bodyPr wrap="square" rtlCol="0">
            <a:spAutoFit/>
          </a:bodyPr>
          <a:lstStyle/>
          <a:p>
            <a:r>
              <a:rPr lang="en-US" dirty="0"/>
              <a:t>1</a:t>
            </a:r>
          </a:p>
        </p:txBody>
      </p:sp>
      <p:sp>
        <p:nvSpPr>
          <p:cNvPr id="16" name="TextBox 15">
            <a:extLst>
              <a:ext uri="{FF2B5EF4-FFF2-40B4-BE49-F238E27FC236}">
                <a16:creationId xmlns:a16="http://schemas.microsoft.com/office/drawing/2014/main" id="{4C46B2C4-CEA4-2A43-B789-7D83D9394F0A}"/>
              </a:ext>
            </a:extLst>
          </p:cNvPr>
          <p:cNvSpPr txBox="1"/>
          <p:nvPr/>
        </p:nvSpPr>
        <p:spPr>
          <a:xfrm>
            <a:off x="1466056" y="5163612"/>
            <a:ext cx="328613" cy="369332"/>
          </a:xfrm>
          <a:prstGeom prst="rect">
            <a:avLst/>
          </a:prstGeom>
          <a:noFill/>
        </p:spPr>
        <p:txBody>
          <a:bodyPr wrap="square" rtlCol="0">
            <a:spAutoFit/>
          </a:bodyPr>
          <a:lstStyle/>
          <a:p>
            <a:r>
              <a:rPr lang="en-US" dirty="0">
                <a:solidFill>
                  <a:schemeClr val="bg1"/>
                </a:solidFill>
              </a:rPr>
              <a:t>0</a:t>
            </a:r>
          </a:p>
        </p:txBody>
      </p:sp>
      <p:sp>
        <p:nvSpPr>
          <p:cNvPr id="17" name="TextBox 16">
            <a:extLst>
              <a:ext uri="{FF2B5EF4-FFF2-40B4-BE49-F238E27FC236}">
                <a16:creationId xmlns:a16="http://schemas.microsoft.com/office/drawing/2014/main" id="{B85A7465-1327-B947-A3C6-68F5FC6537F7}"/>
              </a:ext>
            </a:extLst>
          </p:cNvPr>
          <p:cNvSpPr txBox="1"/>
          <p:nvPr/>
        </p:nvSpPr>
        <p:spPr>
          <a:xfrm>
            <a:off x="4873228" y="3798803"/>
            <a:ext cx="328613" cy="369332"/>
          </a:xfrm>
          <a:prstGeom prst="rect">
            <a:avLst/>
          </a:prstGeom>
          <a:noFill/>
        </p:spPr>
        <p:txBody>
          <a:bodyPr wrap="square" rtlCol="0">
            <a:spAutoFit/>
          </a:bodyPr>
          <a:lstStyle/>
          <a:p>
            <a:r>
              <a:rPr lang="en-US" dirty="0">
                <a:solidFill>
                  <a:schemeClr val="bg1"/>
                </a:solidFill>
              </a:rPr>
              <a:t>0</a:t>
            </a:r>
          </a:p>
        </p:txBody>
      </p:sp>
    </p:spTree>
    <p:extLst>
      <p:ext uri="{BB962C8B-B14F-4D97-AF65-F5344CB8AC3E}">
        <p14:creationId xmlns:p14="http://schemas.microsoft.com/office/powerpoint/2010/main" val="304084584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Simple Example</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6800850" y="1157288"/>
                <a:ext cx="4324349" cy="4795456"/>
              </a:xfrm>
            </p:spPr>
            <p:txBody>
              <a:bodyPr>
                <a:normAutofit fontScale="92500" lnSpcReduction="20000"/>
              </a:bodyPr>
              <a:lstStyle/>
              <a:p>
                <a:r>
                  <a:rPr lang="en-US" sz="2400" dirty="0">
                    <a:latin typeface="Helvetica" pitchFamily="2" charset="0"/>
                  </a:rPr>
                  <a:t>What about this set of input?</a:t>
                </a:r>
              </a:p>
              <a:p>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𝐼</m:t>
                        </m:r>
                      </m:e>
                      <m:sub>
                        <m:r>
                          <a:rPr lang="en-US" sz="2400" i="1">
                            <a:latin typeface="Cambria Math" panose="02040503050406030204" pitchFamily="18" charset="0"/>
                          </a:rPr>
                          <m:t>1</m:t>
                        </m:r>
                      </m:sub>
                    </m:sSub>
                  </m:oMath>
                </a14:m>
                <a:r>
                  <a:rPr lang="en-US" sz="2400" dirty="0"/>
                  <a:t> = 1</a:t>
                </a:r>
              </a:p>
              <a:p>
                <a14:m>
                  <m:oMath xmlns:m="http://schemas.openxmlformats.org/officeDocument/2006/math">
                    <m:sSub>
                      <m:sSubPr>
                        <m:ctrlPr>
                          <a:rPr lang="en-US" sz="2400" i="1" smtClean="0">
                            <a:latin typeface="Cambria Math" panose="02040503050406030204" pitchFamily="18" charset="0"/>
                          </a:rPr>
                        </m:ctrlPr>
                      </m:sSubPr>
                      <m:e>
                        <m:r>
                          <a:rPr lang="en-US" sz="2400" i="1">
                            <a:latin typeface="Cambria Math" panose="02040503050406030204" pitchFamily="18" charset="0"/>
                          </a:rPr>
                          <m:t>𝐼</m:t>
                        </m:r>
                      </m:e>
                      <m:sub>
                        <m:r>
                          <a:rPr lang="en-US" sz="2400" b="0" i="1" smtClean="0">
                            <a:latin typeface="Cambria Math" panose="02040503050406030204" pitchFamily="18" charset="0"/>
                          </a:rPr>
                          <m:t>2</m:t>
                        </m:r>
                      </m:sub>
                    </m:sSub>
                  </m:oMath>
                </a14:m>
                <a:r>
                  <a:rPr lang="en-US" sz="2400" dirty="0"/>
                  <a:t> = 0</a:t>
                </a:r>
              </a:p>
              <a:p>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𝑂</m:t>
                        </m:r>
                      </m:e>
                      <m:sub>
                        <m:r>
                          <a:rPr lang="en-US" sz="2400" i="1">
                            <a:latin typeface="Cambria Math" panose="02040503050406030204" pitchFamily="18" charset="0"/>
                          </a:rPr>
                          <m:t>1</m:t>
                        </m:r>
                      </m:sub>
                    </m:sSub>
                    <m:r>
                      <a:rPr lang="en-US" sz="2400" i="1">
                        <a:latin typeface="Cambria Math" panose="02040503050406030204" pitchFamily="18" charset="0"/>
                      </a:rPr>
                      <m:t>=</m:t>
                    </m:r>
                    <m:r>
                      <a:rPr lang="en-US" sz="2400" b="0" i="1" smtClean="0">
                        <a:latin typeface="Cambria Math" panose="02040503050406030204" pitchFamily="18" charset="0"/>
                      </a:rPr>
                      <m:t>1∗0.5 </m:t>
                    </m:r>
                    <m:r>
                      <a:rPr lang="en-US" sz="2400" i="1">
                        <a:latin typeface="Cambria Math" panose="02040503050406030204" pitchFamily="18" charset="0"/>
                      </a:rPr>
                      <m:t>+</m:t>
                    </m:r>
                    <m:r>
                      <a:rPr lang="en-US" sz="2400" b="0" i="1" smtClean="0">
                        <a:latin typeface="Cambria Math" panose="02040503050406030204" pitchFamily="18" charset="0"/>
                      </a:rPr>
                      <m:t>0</m:t>
                    </m:r>
                    <m:r>
                      <a:rPr lang="en-US" sz="2400" b="0" i="1" smtClean="0">
                        <a:latin typeface="Cambria Math" panose="02040503050406030204" pitchFamily="18" charset="0"/>
                      </a:rPr>
                      <m:t> ∗ 0.5</m:t>
                    </m:r>
                  </m:oMath>
                </a14:m>
                <a:r>
                  <a:rPr lang="en-US" sz="2400" dirty="0">
                    <a:latin typeface="Helvetica" pitchFamily="2" charset="0"/>
                  </a:rPr>
                  <a:t> = 0.5</a:t>
                </a:r>
              </a:p>
              <a:p>
                <a:endParaRPr lang="en-US" sz="2400" dirty="0">
                  <a:latin typeface="Helvetica" pitchFamily="2" charset="0"/>
                </a:endParaRPr>
              </a:p>
              <a:p>
                <a:r>
                  <a:rPr lang="en-US" sz="2400" dirty="0">
                    <a:latin typeface="Helvetica" pitchFamily="2" charset="0"/>
                  </a:rPr>
                  <a:t>Does this remind anyone of anything? Seeing these inputs yield these outputs?</a:t>
                </a:r>
              </a:p>
              <a:p>
                <a:endParaRPr lang="en-US" sz="2400" dirty="0">
                  <a:latin typeface="Helvetica" pitchFamily="2" charset="0"/>
                </a:endParaRPr>
              </a:p>
              <a:p>
                <a:r>
                  <a:rPr lang="en-US" sz="2400" b="1" dirty="0">
                    <a:solidFill>
                      <a:schemeClr val="accent1"/>
                    </a:solidFill>
                    <a:latin typeface="Helvetica" pitchFamily="2" charset="0"/>
                  </a:rPr>
                  <a:t>What might this network represent?</a:t>
                </a:r>
              </a:p>
              <a:p>
                <a:pPr marL="0" indent="0">
                  <a:buNone/>
                </a:pPr>
                <a:endParaRPr lang="en-US" sz="2400" dirty="0"/>
              </a:p>
            </p:txBody>
          </p:sp>
        </mc:Choice>
        <mc:Fallback>
          <p:sp>
            <p:nvSpPr>
              <p:cNvPr id="3" name="Content Placeholder 2">
                <a:extLst>
                  <a:ext uri="{FF2B5EF4-FFF2-40B4-BE49-F238E27FC236}">
                    <a16:creationId xmlns:a16="http://schemas.microsoft.com/office/drawing/2014/main" id="{EA0A034E-28F8-AA4F-920F-EAD2DD597D90}"/>
                  </a:ext>
                </a:extLst>
              </p:cNvPr>
              <p:cNvSpPr>
                <a:spLocks noGrp="1" noRot="1" noChangeAspect="1" noMove="1" noResize="1" noEditPoints="1" noAdjustHandles="1" noChangeArrowheads="1" noChangeShapeType="1" noTextEdit="1"/>
              </p:cNvSpPr>
              <p:nvPr>
                <p:ph idx="1"/>
              </p:nvPr>
            </p:nvSpPr>
            <p:spPr>
              <a:xfrm>
                <a:off x="6800850" y="1157288"/>
                <a:ext cx="4324349" cy="4795456"/>
              </a:xfrm>
              <a:blipFill>
                <a:blip r:embed="rId2"/>
                <a:stretch>
                  <a:fillRect l="-1754" t="-1058"/>
                </a:stretch>
              </a:blipFill>
            </p:spPr>
            <p:txBody>
              <a:bodyPr/>
              <a:lstStyle/>
              <a:p>
                <a:r>
                  <a:rPr lang="en-US">
                    <a:noFill/>
                  </a:rPr>
                  <a:t> </a:t>
                </a:r>
              </a:p>
            </p:txBody>
          </p:sp>
        </mc:Fallback>
      </mc:AlternateContent>
      <p:sp>
        <p:nvSpPr>
          <p:cNvPr id="4" name="Oval 3">
            <a:extLst>
              <a:ext uri="{FF2B5EF4-FFF2-40B4-BE49-F238E27FC236}">
                <a16:creationId xmlns:a16="http://schemas.microsoft.com/office/drawing/2014/main" id="{BA85913B-D78D-0542-8097-1C561A195398}"/>
              </a:ext>
            </a:extLst>
          </p:cNvPr>
          <p:cNvSpPr/>
          <p:nvPr/>
        </p:nvSpPr>
        <p:spPr>
          <a:xfrm>
            <a:off x="1066800" y="2300288"/>
            <a:ext cx="1235870" cy="1100138"/>
          </a:xfrm>
          <a:prstGeom prst="ellipse">
            <a:avLst/>
          </a:prstGeom>
          <a:solidFill>
            <a:schemeClr val="bg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 name="Oval 4">
            <a:extLst>
              <a:ext uri="{FF2B5EF4-FFF2-40B4-BE49-F238E27FC236}">
                <a16:creationId xmlns:a16="http://schemas.microsoft.com/office/drawing/2014/main" id="{2586268F-DB5A-6941-BAED-E9276FCAA196}"/>
              </a:ext>
            </a:extLst>
          </p:cNvPr>
          <p:cNvSpPr/>
          <p:nvPr/>
        </p:nvSpPr>
        <p:spPr>
          <a:xfrm>
            <a:off x="1066800" y="4852606"/>
            <a:ext cx="1235870" cy="1100138"/>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 name="Oval 5">
            <a:extLst>
              <a:ext uri="{FF2B5EF4-FFF2-40B4-BE49-F238E27FC236}">
                <a16:creationId xmlns:a16="http://schemas.microsoft.com/office/drawing/2014/main" id="{FD0C03B4-76C6-514A-BC92-F847C8E77861}"/>
              </a:ext>
            </a:extLst>
          </p:cNvPr>
          <p:cNvSpPr/>
          <p:nvPr/>
        </p:nvSpPr>
        <p:spPr>
          <a:xfrm>
            <a:off x="4419600" y="3477863"/>
            <a:ext cx="1235870" cy="1100138"/>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57087273-3E2D-3D4C-996A-017047C9B7FD}"/>
              </a:ext>
            </a:extLst>
          </p:cNvPr>
          <p:cNvSpPr txBox="1"/>
          <p:nvPr/>
        </p:nvSpPr>
        <p:spPr>
          <a:xfrm>
            <a:off x="5254230" y="3016198"/>
            <a:ext cx="628650" cy="461665"/>
          </a:xfrm>
          <a:prstGeom prst="rect">
            <a:avLst/>
          </a:prstGeom>
          <a:noFill/>
        </p:spPr>
        <p:txBody>
          <a:bodyPr wrap="square" rtlCol="0">
            <a:spAutoFit/>
          </a:bodyPr>
          <a:lstStyle/>
          <a:p>
            <a:r>
              <a:rPr lang="en-US" sz="2400" i="1" dirty="0">
                <a:latin typeface="Helvetica" pitchFamily="2" charset="0"/>
              </a:rPr>
              <a:t>O</a:t>
            </a:r>
            <a:r>
              <a:rPr lang="en-US" sz="2400" i="1" baseline="-25000" dirty="0">
                <a:latin typeface="Helvetica" pitchFamily="2" charset="0"/>
              </a:rPr>
              <a:t>1</a:t>
            </a:r>
            <a:endParaRPr lang="en-US" sz="2400" dirty="0"/>
          </a:p>
        </p:txBody>
      </p:sp>
      <p:sp>
        <p:nvSpPr>
          <p:cNvPr id="8" name="TextBox 7">
            <a:extLst>
              <a:ext uri="{FF2B5EF4-FFF2-40B4-BE49-F238E27FC236}">
                <a16:creationId xmlns:a16="http://schemas.microsoft.com/office/drawing/2014/main" id="{09341F6B-9394-FF46-8A71-A03389448E4D}"/>
              </a:ext>
            </a:extLst>
          </p:cNvPr>
          <p:cNvSpPr txBox="1"/>
          <p:nvPr/>
        </p:nvSpPr>
        <p:spPr>
          <a:xfrm>
            <a:off x="566738" y="2186286"/>
            <a:ext cx="500062" cy="461665"/>
          </a:xfrm>
          <a:prstGeom prst="rect">
            <a:avLst/>
          </a:prstGeom>
          <a:noFill/>
        </p:spPr>
        <p:txBody>
          <a:bodyPr wrap="square" rtlCol="0">
            <a:spAutoFit/>
          </a:bodyPr>
          <a:lstStyle/>
          <a:p>
            <a:r>
              <a:rPr lang="en-US" sz="2400" i="1" dirty="0">
                <a:latin typeface="Helvetica" pitchFamily="2" charset="0"/>
              </a:rPr>
              <a:t>I</a:t>
            </a:r>
            <a:r>
              <a:rPr lang="en-US" sz="2400" i="1" baseline="-25000" dirty="0">
                <a:latin typeface="Helvetica" pitchFamily="2" charset="0"/>
              </a:rPr>
              <a:t>1</a:t>
            </a:r>
            <a:endParaRPr lang="en-US" sz="2400" dirty="0"/>
          </a:p>
        </p:txBody>
      </p:sp>
      <p:sp>
        <p:nvSpPr>
          <p:cNvPr id="9" name="TextBox 8">
            <a:extLst>
              <a:ext uri="{FF2B5EF4-FFF2-40B4-BE49-F238E27FC236}">
                <a16:creationId xmlns:a16="http://schemas.microsoft.com/office/drawing/2014/main" id="{781B655D-0195-8C42-8A4F-01364F727650}"/>
              </a:ext>
            </a:extLst>
          </p:cNvPr>
          <p:cNvSpPr txBox="1"/>
          <p:nvPr/>
        </p:nvSpPr>
        <p:spPr>
          <a:xfrm>
            <a:off x="566738" y="4667940"/>
            <a:ext cx="500062" cy="461665"/>
          </a:xfrm>
          <a:prstGeom prst="rect">
            <a:avLst/>
          </a:prstGeom>
          <a:noFill/>
        </p:spPr>
        <p:txBody>
          <a:bodyPr wrap="square" rtlCol="0">
            <a:spAutoFit/>
          </a:bodyPr>
          <a:lstStyle/>
          <a:p>
            <a:r>
              <a:rPr lang="en-US" sz="2400" i="1" dirty="0">
                <a:latin typeface="Helvetica" pitchFamily="2" charset="0"/>
              </a:rPr>
              <a:t>I</a:t>
            </a:r>
            <a:r>
              <a:rPr lang="en-US" sz="2400" i="1" baseline="-25000" dirty="0">
                <a:latin typeface="Helvetica" pitchFamily="2" charset="0"/>
              </a:rPr>
              <a:t>2</a:t>
            </a:r>
            <a:endParaRPr lang="en-US" sz="2400" dirty="0"/>
          </a:p>
        </p:txBody>
      </p:sp>
      <p:cxnSp>
        <p:nvCxnSpPr>
          <p:cNvPr id="11" name="Straight Arrow Connector 10">
            <a:extLst>
              <a:ext uri="{FF2B5EF4-FFF2-40B4-BE49-F238E27FC236}">
                <a16:creationId xmlns:a16="http://schemas.microsoft.com/office/drawing/2014/main" id="{95AD348D-B5B7-904F-B05D-EB37E271E156}"/>
              </a:ext>
            </a:extLst>
          </p:cNvPr>
          <p:cNvCxnSpPr>
            <a:cxnSpLocks/>
            <a:stCxn id="4" idx="6"/>
            <a:endCxn id="6" idx="1"/>
          </p:cNvCxnSpPr>
          <p:nvPr/>
        </p:nvCxnSpPr>
        <p:spPr>
          <a:xfrm>
            <a:off x="2302670" y="2850357"/>
            <a:ext cx="2297919" cy="788617"/>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D5818C32-B71D-3941-95FA-D21C52ADD211}"/>
              </a:ext>
            </a:extLst>
          </p:cNvPr>
          <p:cNvCxnSpPr>
            <a:cxnSpLocks/>
            <a:stCxn id="5" idx="6"/>
            <a:endCxn id="6" idx="3"/>
          </p:cNvCxnSpPr>
          <p:nvPr/>
        </p:nvCxnSpPr>
        <p:spPr>
          <a:xfrm flipV="1">
            <a:off x="2302670" y="4416890"/>
            <a:ext cx="2297919" cy="985785"/>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Content Placeholder 2">
                <a:extLst>
                  <a:ext uri="{FF2B5EF4-FFF2-40B4-BE49-F238E27FC236}">
                    <a16:creationId xmlns:a16="http://schemas.microsoft.com/office/drawing/2014/main" id="{752F5B51-FE13-F448-B788-D77F4BFE869A}"/>
                  </a:ext>
                </a:extLst>
              </p:cNvPr>
              <p:cNvSpPr txBox="1">
                <a:spLocks/>
              </p:cNvSpPr>
              <p:nvPr/>
            </p:nvSpPr>
            <p:spPr>
              <a:xfrm>
                <a:off x="2905510" y="2641700"/>
                <a:ext cx="1695079" cy="49127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𝑤</m:t>
                          </m:r>
                        </m:e>
                        <m:sub>
                          <m:r>
                            <a:rPr lang="en-US" i="1" dirty="0" smtClean="0">
                              <a:latin typeface="Cambria Math" panose="02040503050406030204" pitchFamily="18" charset="0"/>
                            </a:rPr>
                            <m:t>1</m:t>
                          </m:r>
                        </m:sub>
                      </m:sSub>
                      <m:r>
                        <a:rPr lang="en-US" b="0" i="1" dirty="0" smtClean="0">
                          <a:latin typeface="Cambria Math" panose="02040503050406030204" pitchFamily="18" charset="0"/>
                        </a:rPr>
                        <m:t>=0.5</m:t>
                      </m:r>
                    </m:oMath>
                  </m:oMathPara>
                </a14:m>
                <a:endParaRPr lang="en-US" dirty="0"/>
              </a:p>
            </p:txBody>
          </p:sp>
        </mc:Choice>
        <mc:Fallback xmlns="">
          <p:sp>
            <p:nvSpPr>
              <p:cNvPr id="13" name="Content Placeholder 2">
                <a:extLst>
                  <a:ext uri="{FF2B5EF4-FFF2-40B4-BE49-F238E27FC236}">
                    <a16:creationId xmlns:a16="http://schemas.microsoft.com/office/drawing/2014/main" id="{752F5B51-FE13-F448-B788-D77F4BFE869A}"/>
                  </a:ext>
                </a:extLst>
              </p:cNvPr>
              <p:cNvSpPr txBox="1">
                <a:spLocks noRot="1" noChangeAspect="1" noMove="1" noResize="1" noEditPoints="1" noAdjustHandles="1" noChangeArrowheads="1" noChangeShapeType="1" noTextEdit="1"/>
              </p:cNvSpPr>
              <p:nvPr/>
            </p:nvSpPr>
            <p:spPr>
              <a:xfrm>
                <a:off x="2905510" y="2641700"/>
                <a:ext cx="1695079" cy="491270"/>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Content Placeholder 2">
                <a:extLst>
                  <a:ext uri="{FF2B5EF4-FFF2-40B4-BE49-F238E27FC236}">
                    <a16:creationId xmlns:a16="http://schemas.microsoft.com/office/drawing/2014/main" id="{AA963EB6-ACAF-BB48-AD3A-6EF539EE35EC}"/>
                  </a:ext>
                </a:extLst>
              </p:cNvPr>
              <p:cNvSpPr txBox="1">
                <a:spLocks/>
              </p:cNvSpPr>
              <p:nvPr/>
            </p:nvSpPr>
            <p:spPr>
              <a:xfrm>
                <a:off x="2898370" y="5102643"/>
                <a:ext cx="1695079" cy="49127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𝑤</m:t>
                          </m:r>
                        </m:e>
                        <m:sub>
                          <m:r>
                            <a:rPr lang="en-US" b="0" i="1" dirty="0" smtClean="0">
                              <a:latin typeface="Cambria Math" panose="02040503050406030204" pitchFamily="18" charset="0"/>
                            </a:rPr>
                            <m:t>2</m:t>
                          </m:r>
                        </m:sub>
                      </m:sSub>
                      <m:r>
                        <a:rPr lang="en-US" b="0" i="1" dirty="0" smtClean="0">
                          <a:latin typeface="Cambria Math" panose="02040503050406030204" pitchFamily="18" charset="0"/>
                        </a:rPr>
                        <m:t>=0.5</m:t>
                      </m:r>
                    </m:oMath>
                  </m:oMathPara>
                </a14:m>
                <a:endParaRPr lang="en-US" dirty="0"/>
              </a:p>
            </p:txBody>
          </p:sp>
        </mc:Choice>
        <mc:Fallback xmlns="">
          <p:sp>
            <p:nvSpPr>
              <p:cNvPr id="14" name="Content Placeholder 2">
                <a:extLst>
                  <a:ext uri="{FF2B5EF4-FFF2-40B4-BE49-F238E27FC236}">
                    <a16:creationId xmlns:a16="http://schemas.microsoft.com/office/drawing/2014/main" id="{AA963EB6-ACAF-BB48-AD3A-6EF539EE35EC}"/>
                  </a:ext>
                </a:extLst>
              </p:cNvPr>
              <p:cNvSpPr txBox="1">
                <a:spLocks noRot="1" noChangeAspect="1" noMove="1" noResize="1" noEditPoints="1" noAdjustHandles="1" noChangeArrowheads="1" noChangeShapeType="1" noTextEdit="1"/>
              </p:cNvSpPr>
              <p:nvPr/>
            </p:nvSpPr>
            <p:spPr>
              <a:xfrm>
                <a:off x="2898370" y="5102643"/>
                <a:ext cx="1695079" cy="491270"/>
              </a:xfrm>
              <a:prstGeom prst="rect">
                <a:avLst/>
              </a:prstGeom>
              <a:blipFill>
                <a:blip r:embed="rId4"/>
                <a:stretch>
                  <a:fillRect/>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B13FEF78-A1F8-A746-81A9-1C7D64487F30}"/>
              </a:ext>
            </a:extLst>
          </p:cNvPr>
          <p:cNvSpPr txBox="1"/>
          <p:nvPr/>
        </p:nvSpPr>
        <p:spPr>
          <a:xfrm>
            <a:off x="1457325" y="2641700"/>
            <a:ext cx="328613" cy="369332"/>
          </a:xfrm>
          <a:prstGeom prst="rect">
            <a:avLst/>
          </a:prstGeom>
          <a:noFill/>
        </p:spPr>
        <p:txBody>
          <a:bodyPr wrap="square" rtlCol="0">
            <a:spAutoFit/>
          </a:bodyPr>
          <a:lstStyle/>
          <a:p>
            <a:r>
              <a:rPr lang="en-US" dirty="0"/>
              <a:t>1</a:t>
            </a:r>
          </a:p>
        </p:txBody>
      </p:sp>
      <p:sp>
        <p:nvSpPr>
          <p:cNvPr id="16" name="TextBox 15">
            <a:extLst>
              <a:ext uri="{FF2B5EF4-FFF2-40B4-BE49-F238E27FC236}">
                <a16:creationId xmlns:a16="http://schemas.microsoft.com/office/drawing/2014/main" id="{4C46B2C4-CEA4-2A43-B789-7D83D9394F0A}"/>
              </a:ext>
            </a:extLst>
          </p:cNvPr>
          <p:cNvSpPr txBox="1"/>
          <p:nvPr/>
        </p:nvSpPr>
        <p:spPr>
          <a:xfrm>
            <a:off x="1466056" y="5163612"/>
            <a:ext cx="328613" cy="369332"/>
          </a:xfrm>
          <a:prstGeom prst="rect">
            <a:avLst/>
          </a:prstGeom>
          <a:noFill/>
        </p:spPr>
        <p:txBody>
          <a:bodyPr wrap="square" rtlCol="0">
            <a:spAutoFit/>
          </a:bodyPr>
          <a:lstStyle/>
          <a:p>
            <a:r>
              <a:rPr lang="en-US" dirty="0">
                <a:solidFill>
                  <a:schemeClr val="bg1"/>
                </a:solidFill>
              </a:rPr>
              <a:t>0</a:t>
            </a:r>
          </a:p>
        </p:txBody>
      </p:sp>
      <p:sp>
        <p:nvSpPr>
          <p:cNvPr id="17" name="TextBox 16">
            <a:extLst>
              <a:ext uri="{FF2B5EF4-FFF2-40B4-BE49-F238E27FC236}">
                <a16:creationId xmlns:a16="http://schemas.microsoft.com/office/drawing/2014/main" id="{B85A7465-1327-B947-A3C6-68F5FC6537F7}"/>
              </a:ext>
            </a:extLst>
          </p:cNvPr>
          <p:cNvSpPr txBox="1"/>
          <p:nvPr/>
        </p:nvSpPr>
        <p:spPr>
          <a:xfrm>
            <a:off x="4873228" y="3798803"/>
            <a:ext cx="328613" cy="369332"/>
          </a:xfrm>
          <a:prstGeom prst="rect">
            <a:avLst/>
          </a:prstGeom>
          <a:noFill/>
        </p:spPr>
        <p:txBody>
          <a:bodyPr wrap="square" rtlCol="0">
            <a:spAutoFit/>
          </a:bodyPr>
          <a:lstStyle/>
          <a:p>
            <a:r>
              <a:rPr lang="en-US" dirty="0">
                <a:solidFill>
                  <a:schemeClr val="bg1"/>
                </a:solidFill>
              </a:rPr>
              <a:t>0</a:t>
            </a:r>
          </a:p>
        </p:txBody>
      </p:sp>
    </p:spTree>
    <p:extLst>
      <p:ext uri="{BB962C8B-B14F-4D97-AF65-F5344CB8AC3E}">
        <p14:creationId xmlns:p14="http://schemas.microsoft.com/office/powerpoint/2010/main" val="359200382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Simple Example</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6800850" y="1157288"/>
            <a:ext cx="4324349" cy="4795456"/>
          </a:xfrm>
        </p:spPr>
        <p:txBody>
          <a:bodyPr>
            <a:normAutofit fontScale="92500" lnSpcReduction="10000"/>
          </a:bodyPr>
          <a:lstStyle/>
          <a:p>
            <a:r>
              <a:rPr lang="en-US" sz="2400" dirty="0">
                <a:latin typeface="Helvetica" pitchFamily="2" charset="0"/>
              </a:rPr>
              <a:t>It’s Boolean AND</a:t>
            </a:r>
          </a:p>
          <a:p>
            <a:endParaRPr lang="en-US" sz="2400" dirty="0">
              <a:latin typeface="Helvetica" pitchFamily="2" charset="0"/>
            </a:endParaRPr>
          </a:p>
          <a:p>
            <a:r>
              <a:rPr lang="en-US" sz="2400" dirty="0">
                <a:latin typeface="Helvetica" pitchFamily="2" charset="0"/>
              </a:rPr>
              <a:t>When both of the inputs are 1, the output will be 1.</a:t>
            </a:r>
          </a:p>
          <a:p>
            <a:endParaRPr lang="en-US" sz="2400" dirty="0">
              <a:latin typeface="Helvetica" pitchFamily="2" charset="0"/>
            </a:endParaRPr>
          </a:p>
          <a:p>
            <a:r>
              <a:rPr lang="en-US" sz="2400" dirty="0">
                <a:latin typeface="Helvetica" pitchFamily="2" charset="0"/>
              </a:rPr>
              <a:t>Anything else, the output will be 0.</a:t>
            </a:r>
          </a:p>
          <a:p>
            <a:endParaRPr lang="en-US" sz="2400" dirty="0">
              <a:latin typeface="Helvetica" pitchFamily="2" charset="0"/>
            </a:endParaRPr>
          </a:p>
          <a:p>
            <a:r>
              <a:rPr lang="en-US" sz="2400" dirty="0">
                <a:latin typeface="Helvetica" pitchFamily="2" charset="0"/>
              </a:rPr>
              <a:t>Note that the magic, here, was all in the weights…</a:t>
            </a:r>
          </a:p>
          <a:p>
            <a:pPr marL="0" indent="0">
              <a:buNone/>
            </a:pPr>
            <a:endParaRPr lang="en-US" sz="2400" dirty="0"/>
          </a:p>
        </p:txBody>
      </p:sp>
      <p:sp>
        <p:nvSpPr>
          <p:cNvPr id="4" name="Oval 3">
            <a:extLst>
              <a:ext uri="{FF2B5EF4-FFF2-40B4-BE49-F238E27FC236}">
                <a16:creationId xmlns:a16="http://schemas.microsoft.com/office/drawing/2014/main" id="{BA85913B-D78D-0542-8097-1C561A195398}"/>
              </a:ext>
            </a:extLst>
          </p:cNvPr>
          <p:cNvSpPr/>
          <p:nvPr/>
        </p:nvSpPr>
        <p:spPr>
          <a:xfrm>
            <a:off x="1066800" y="2300288"/>
            <a:ext cx="1235870" cy="1100138"/>
          </a:xfrm>
          <a:prstGeom prst="ellipse">
            <a:avLst/>
          </a:prstGeom>
          <a:solidFill>
            <a:schemeClr val="bg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 name="Oval 4">
            <a:extLst>
              <a:ext uri="{FF2B5EF4-FFF2-40B4-BE49-F238E27FC236}">
                <a16:creationId xmlns:a16="http://schemas.microsoft.com/office/drawing/2014/main" id="{2586268F-DB5A-6941-BAED-E9276FCAA196}"/>
              </a:ext>
            </a:extLst>
          </p:cNvPr>
          <p:cNvSpPr/>
          <p:nvPr/>
        </p:nvSpPr>
        <p:spPr>
          <a:xfrm>
            <a:off x="1066800" y="4852606"/>
            <a:ext cx="1235870" cy="1100138"/>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 name="Oval 5">
            <a:extLst>
              <a:ext uri="{FF2B5EF4-FFF2-40B4-BE49-F238E27FC236}">
                <a16:creationId xmlns:a16="http://schemas.microsoft.com/office/drawing/2014/main" id="{FD0C03B4-76C6-514A-BC92-F847C8E77861}"/>
              </a:ext>
            </a:extLst>
          </p:cNvPr>
          <p:cNvSpPr/>
          <p:nvPr/>
        </p:nvSpPr>
        <p:spPr>
          <a:xfrm>
            <a:off x="4419600" y="3477863"/>
            <a:ext cx="1235870" cy="1100138"/>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57087273-3E2D-3D4C-996A-017047C9B7FD}"/>
              </a:ext>
            </a:extLst>
          </p:cNvPr>
          <p:cNvSpPr txBox="1"/>
          <p:nvPr/>
        </p:nvSpPr>
        <p:spPr>
          <a:xfrm>
            <a:off x="5254230" y="3016198"/>
            <a:ext cx="628650" cy="461665"/>
          </a:xfrm>
          <a:prstGeom prst="rect">
            <a:avLst/>
          </a:prstGeom>
          <a:noFill/>
        </p:spPr>
        <p:txBody>
          <a:bodyPr wrap="square" rtlCol="0">
            <a:spAutoFit/>
          </a:bodyPr>
          <a:lstStyle/>
          <a:p>
            <a:r>
              <a:rPr lang="en-US" sz="2400" i="1" dirty="0">
                <a:latin typeface="Helvetica" pitchFamily="2" charset="0"/>
              </a:rPr>
              <a:t>O</a:t>
            </a:r>
            <a:r>
              <a:rPr lang="en-US" sz="2400" i="1" baseline="-25000" dirty="0">
                <a:latin typeface="Helvetica" pitchFamily="2" charset="0"/>
              </a:rPr>
              <a:t>1</a:t>
            </a:r>
            <a:endParaRPr lang="en-US" sz="2400" dirty="0"/>
          </a:p>
        </p:txBody>
      </p:sp>
      <p:sp>
        <p:nvSpPr>
          <p:cNvPr id="8" name="TextBox 7">
            <a:extLst>
              <a:ext uri="{FF2B5EF4-FFF2-40B4-BE49-F238E27FC236}">
                <a16:creationId xmlns:a16="http://schemas.microsoft.com/office/drawing/2014/main" id="{09341F6B-9394-FF46-8A71-A03389448E4D}"/>
              </a:ext>
            </a:extLst>
          </p:cNvPr>
          <p:cNvSpPr txBox="1"/>
          <p:nvPr/>
        </p:nvSpPr>
        <p:spPr>
          <a:xfrm>
            <a:off x="566738" y="2186286"/>
            <a:ext cx="500062" cy="461665"/>
          </a:xfrm>
          <a:prstGeom prst="rect">
            <a:avLst/>
          </a:prstGeom>
          <a:noFill/>
        </p:spPr>
        <p:txBody>
          <a:bodyPr wrap="square" rtlCol="0">
            <a:spAutoFit/>
          </a:bodyPr>
          <a:lstStyle/>
          <a:p>
            <a:r>
              <a:rPr lang="en-US" sz="2400" i="1" dirty="0">
                <a:latin typeface="Helvetica" pitchFamily="2" charset="0"/>
              </a:rPr>
              <a:t>I</a:t>
            </a:r>
            <a:r>
              <a:rPr lang="en-US" sz="2400" i="1" baseline="-25000" dirty="0">
                <a:latin typeface="Helvetica" pitchFamily="2" charset="0"/>
              </a:rPr>
              <a:t>1</a:t>
            </a:r>
            <a:endParaRPr lang="en-US" sz="2400" dirty="0"/>
          </a:p>
        </p:txBody>
      </p:sp>
      <p:sp>
        <p:nvSpPr>
          <p:cNvPr id="9" name="TextBox 8">
            <a:extLst>
              <a:ext uri="{FF2B5EF4-FFF2-40B4-BE49-F238E27FC236}">
                <a16:creationId xmlns:a16="http://schemas.microsoft.com/office/drawing/2014/main" id="{781B655D-0195-8C42-8A4F-01364F727650}"/>
              </a:ext>
            </a:extLst>
          </p:cNvPr>
          <p:cNvSpPr txBox="1"/>
          <p:nvPr/>
        </p:nvSpPr>
        <p:spPr>
          <a:xfrm>
            <a:off x="566738" y="4667940"/>
            <a:ext cx="500062" cy="461665"/>
          </a:xfrm>
          <a:prstGeom prst="rect">
            <a:avLst/>
          </a:prstGeom>
          <a:noFill/>
        </p:spPr>
        <p:txBody>
          <a:bodyPr wrap="square" rtlCol="0">
            <a:spAutoFit/>
          </a:bodyPr>
          <a:lstStyle/>
          <a:p>
            <a:r>
              <a:rPr lang="en-US" sz="2400" i="1" dirty="0">
                <a:latin typeface="Helvetica" pitchFamily="2" charset="0"/>
              </a:rPr>
              <a:t>I</a:t>
            </a:r>
            <a:r>
              <a:rPr lang="en-US" sz="2400" i="1" baseline="-25000" dirty="0">
                <a:latin typeface="Helvetica" pitchFamily="2" charset="0"/>
              </a:rPr>
              <a:t>2</a:t>
            </a:r>
            <a:endParaRPr lang="en-US" sz="2400" dirty="0"/>
          </a:p>
        </p:txBody>
      </p:sp>
      <p:cxnSp>
        <p:nvCxnSpPr>
          <p:cNvPr id="11" name="Straight Arrow Connector 10">
            <a:extLst>
              <a:ext uri="{FF2B5EF4-FFF2-40B4-BE49-F238E27FC236}">
                <a16:creationId xmlns:a16="http://schemas.microsoft.com/office/drawing/2014/main" id="{95AD348D-B5B7-904F-B05D-EB37E271E156}"/>
              </a:ext>
            </a:extLst>
          </p:cNvPr>
          <p:cNvCxnSpPr>
            <a:cxnSpLocks/>
            <a:stCxn id="4" idx="6"/>
            <a:endCxn id="6" idx="1"/>
          </p:cNvCxnSpPr>
          <p:nvPr/>
        </p:nvCxnSpPr>
        <p:spPr>
          <a:xfrm>
            <a:off x="2302670" y="2850357"/>
            <a:ext cx="2297919" cy="788617"/>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D5818C32-B71D-3941-95FA-D21C52ADD211}"/>
              </a:ext>
            </a:extLst>
          </p:cNvPr>
          <p:cNvCxnSpPr>
            <a:cxnSpLocks/>
            <a:stCxn id="5" idx="6"/>
            <a:endCxn id="6" idx="3"/>
          </p:cNvCxnSpPr>
          <p:nvPr/>
        </p:nvCxnSpPr>
        <p:spPr>
          <a:xfrm flipV="1">
            <a:off x="2302670" y="4416890"/>
            <a:ext cx="2297919" cy="985785"/>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Content Placeholder 2">
                <a:extLst>
                  <a:ext uri="{FF2B5EF4-FFF2-40B4-BE49-F238E27FC236}">
                    <a16:creationId xmlns:a16="http://schemas.microsoft.com/office/drawing/2014/main" id="{752F5B51-FE13-F448-B788-D77F4BFE869A}"/>
                  </a:ext>
                </a:extLst>
              </p:cNvPr>
              <p:cNvSpPr txBox="1">
                <a:spLocks/>
              </p:cNvSpPr>
              <p:nvPr/>
            </p:nvSpPr>
            <p:spPr>
              <a:xfrm>
                <a:off x="2905510" y="2641700"/>
                <a:ext cx="1695079" cy="49127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𝑤</m:t>
                          </m:r>
                        </m:e>
                        <m:sub>
                          <m:r>
                            <a:rPr lang="en-US" i="1" dirty="0" smtClean="0">
                              <a:latin typeface="Cambria Math" panose="02040503050406030204" pitchFamily="18" charset="0"/>
                            </a:rPr>
                            <m:t>1</m:t>
                          </m:r>
                        </m:sub>
                      </m:sSub>
                      <m:r>
                        <a:rPr lang="en-US" b="0" i="1" dirty="0" smtClean="0">
                          <a:latin typeface="Cambria Math" panose="02040503050406030204" pitchFamily="18" charset="0"/>
                        </a:rPr>
                        <m:t>=0.5</m:t>
                      </m:r>
                    </m:oMath>
                  </m:oMathPara>
                </a14:m>
                <a:endParaRPr lang="en-US" dirty="0"/>
              </a:p>
            </p:txBody>
          </p:sp>
        </mc:Choice>
        <mc:Fallback xmlns="">
          <p:sp>
            <p:nvSpPr>
              <p:cNvPr id="13" name="Content Placeholder 2">
                <a:extLst>
                  <a:ext uri="{FF2B5EF4-FFF2-40B4-BE49-F238E27FC236}">
                    <a16:creationId xmlns:a16="http://schemas.microsoft.com/office/drawing/2014/main" id="{752F5B51-FE13-F448-B788-D77F4BFE869A}"/>
                  </a:ext>
                </a:extLst>
              </p:cNvPr>
              <p:cNvSpPr txBox="1">
                <a:spLocks noRot="1" noChangeAspect="1" noMove="1" noResize="1" noEditPoints="1" noAdjustHandles="1" noChangeArrowheads="1" noChangeShapeType="1" noTextEdit="1"/>
              </p:cNvSpPr>
              <p:nvPr/>
            </p:nvSpPr>
            <p:spPr>
              <a:xfrm>
                <a:off x="2905510" y="2641700"/>
                <a:ext cx="1695079" cy="491270"/>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Content Placeholder 2">
                <a:extLst>
                  <a:ext uri="{FF2B5EF4-FFF2-40B4-BE49-F238E27FC236}">
                    <a16:creationId xmlns:a16="http://schemas.microsoft.com/office/drawing/2014/main" id="{AA963EB6-ACAF-BB48-AD3A-6EF539EE35EC}"/>
                  </a:ext>
                </a:extLst>
              </p:cNvPr>
              <p:cNvSpPr txBox="1">
                <a:spLocks/>
              </p:cNvSpPr>
              <p:nvPr/>
            </p:nvSpPr>
            <p:spPr>
              <a:xfrm>
                <a:off x="2898370" y="5102643"/>
                <a:ext cx="1695079" cy="49127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𝑤</m:t>
                          </m:r>
                        </m:e>
                        <m:sub>
                          <m:r>
                            <a:rPr lang="en-US" b="0" i="1" dirty="0" smtClean="0">
                              <a:latin typeface="Cambria Math" panose="02040503050406030204" pitchFamily="18" charset="0"/>
                            </a:rPr>
                            <m:t>2</m:t>
                          </m:r>
                        </m:sub>
                      </m:sSub>
                      <m:r>
                        <a:rPr lang="en-US" b="0" i="1" dirty="0" smtClean="0">
                          <a:latin typeface="Cambria Math" panose="02040503050406030204" pitchFamily="18" charset="0"/>
                        </a:rPr>
                        <m:t>=0.5</m:t>
                      </m:r>
                    </m:oMath>
                  </m:oMathPara>
                </a14:m>
                <a:endParaRPr lang="en-US" dirty="0"/>
              </a:p>
            </p:txBody>
          </p:sp>
        </mc:Choice>
        <mc:Fallback xmlns="">
          <p:sp>
            <p:nvSpPr>
              <p:cNvPr id="14" name="Content Placeholder 2">
                <a:extLst>
                  <a:ext uri="{FF2B5EF4-FFF2-40B4-BE49-F238E27FC236}">
                    <a16:creationId xmlns:a16="http://schemas.microsoft.com/office/drawing/2014/main" id="{AA963EB6-ACAF-BB48-AD3A-6EF539EE35EC}"/>
                  </a:ext>
                </a:extLst>
              </p:cNvPr>
              <p:cNvSpPr txBox="1">
                <a:spLocks noRot="1" noChangeAspect="1" noMove="1" noResize="1" noEditPoints="1" noAdjustHandles="1" noChangeArrowheads="1" noChangeShapeType="1" noTextEdit="1"/>
              </p:cNvSpPr>
              <p:nvPr/>
            </p:nvSpPr>
            <p:spPr>
              <a:xfrm>
                <a:off x="2898370" y="5102643"/>
                <a:ext cx="1695079" cy="491270"/>
              </a:xfrm>
              <a:prstGeom prst="rect">
                <a:avLst/>
              </a:prstGeom>
              <a:blipFill>
                <a:blip r:embed="rId3"/>
                <a:stretch>
                  <a:fillRect/>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B13FEF78-A1F8-A746-81A9-1C7D64487F30}"/>
              </a:ext>
            </a:extLst>
          </p:cNvPr>
          <p:cNvSpPr txBox="1"/>
          <p:nvPr/>
        </p:nvSpPr>
        <p:spPr>
          <a:xfrm>
            <a:off x="1457325" y="2641700"/>
            <a:ext cx="328613" cy="369332"/>
          </a:xfrm>
          <a:prstGeom prst="rect">
            <a:avLst/>
          </a:prstGeom>
          <a:noFill/>
        </p:spPr>
        <p:txBody>
          <a:bodyPr wrap="square" rtlCol="0">
            <a:spAutoFit/>
          </a:bodyPr>
          <a:lstStyle/>
          <a:p>
            <a:r>
              <a:rPr lang="en-US" dirty="0"/>
              <a:t>1</a:t>
            </a:r>
          </a:p>
        </p:txBody>
      </p:sp>
      <p:sp>
        <p:nvSpPr>
          <p:cNvPr id="16" name="TextBox 15">
            <a:extLst>
              <a:ext uri="{FF2B5EF4-FFF2-40B4-BE49-F238E27FC236}">
                <a16:creationId xmlns:a16="http://schemas.microsoft.com/office/drawing/2014/main" id="{4C46B2C4-CEA4-2A43-B789-7D83D9394F0A}"/>
              </a:ext>
            </a:extLst>
          </p:cNvPr>
          <p:cNvSpPr txBox="1"/>
          <p:nvPr/>
        </p:nvSpPr>
        <p:spPr>
          <a:xfrm>
            <a:off x="1466056" y="5163612"/>
            <a:ext cx="328613" cy="369332"/>
          </a:xfrm>
          <a:prstGeom prst="rect">
            <a:avLst/>
          </a:prstGeom>
          <a:noFill/>
        </p:spPr>
        <p:txBody>
          <a:bodyPr wrap="square" rtlCol="0">
            <a:spAutoFit/>
          </a:bodyPr>
          <a:lstStyle/>
          <a:p>
            <a:r>
              <a:rPr lang="en-US" dirty="0">
                <a:solidFill>
                  <a:schemeClr val="bg1"/>
                </a:solidFill>
              </a:rPr>
              <a:t>0</a:t>
            </a:r>
          </a:p>
        </p:txBody>
      </p:sp>
      <p:sp>
        <p:nvSpPr>
          <p:cNvPr id="17" name="TextBox 16">
            <a:extLst>
              <a:ext uri="{FF2B5EF4-FFF2-40B4-BE49-F238E27FC236}">
                <a16:creationId xmlns:a16="http://schemas.microsoft.com/office/drawing/2014/main" id="{B85A7465-1327-B947-A3C6-68F5FC6537F7}"/>
              </a:ext>
            </a:extLst>
          </p:cNvPr>
          <p:cNvSpPr txBox="1"/>
          <p:nvPr/>
        </p:nvSpPr>
        <p:spPr>
          <a:xfrm>
            <a:off x="4873228" y="3798803"/>
            <a:ext cx="328613" cy="369332"/>
          </a:xfrm>
          <a:prstGeom prst="rect">
            <a:avLst/>
          </a:prstGeom>
          <a:noFill/>
        </p:spPr>
        <p:txBody>
          <a:bodyPr wrap="square" rtlCol="0">
            <a:spAutoFit/>
          </a:bodyPr>
          <a:lstStyle/>
          <a:p>
            <a:r>
              <a:rPr lang="en-US" dirty="0">
                <a:solidFill>
                  <a:schemeClr val="bg1"/>
                </a:solidFill>
              </a:rPr>
              <a:t>0</a:t>
            </a:r>
          </a:p>
        </p:txBody>
      </p:sp>
    </p:spTree>
    <p:extLst>
      <p:ext uri="{BB962C8B-B14F-4D97-AF65-F5344CB8AC3E}">
        <p14:creationId xmlns:p14="http://schemas.microsoft.com/office/powerpoint/2010/main" val="251881539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Simple Example Part 2</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6800850" y="1157288"/>
                <a:ext cx="4324349" cy="4795456"/>
              </a:xfrm>
            </p:spPr>
            <p:txBody>
              <a:bodyPr>
                <a:normAutofit fontScale="92500" lnSpcReduction="10000"/>
              </a:bodyPr>
              <a:lstStyle/>
              <a:p>
                <a:r>
                  <a:rPr lang="en-US" sz="2400" dirty="0">
                    <a:latin typeface="Helvetica" pitchFamily="2" charset="0"/>
                  </a:rPr>
                  <a:t>We’ve updated the weights (they are now both 1.0).</a:t>
                </a:r>
              </a:p>
              <a:p>
                <a:endParaRPr lang="en-US" sz="2400" dirty="0">
                  <a:latin typeface="Helvetica" pitchFamily="2" charset="0"/>
                </a:endParaRPr>
              </a:p>
              <a:p>
                <a:r>
                  <a:rPr lang="en-US" sz="2400" dirty="0">
                    <a:latin typeface="Helvetica" pitchFamily="2" charset="0"/>
                  </a:rPr>
                  <a:t>Everything else stays the same..</a:t>
                </a:r>
              </a:p>
              <a:p>
                <a:endParaRPr lang="en-US" sz="2400" dirty="0">
                  <a:latin typeface="Helvetica" pitchFamily="2" charset="0"/>
                </a:endParaRPr>
              </a:p>
              <a:p>
                <a:pPr marL="0" indent="0">
                  <a:buNone/>
                </a:pP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𝑂</m:t>
                        </m:r>
                      </m:e>
                      <m:sub>
                        <m:r>
                          <a:rPr lang="en-US" sz="2400" i="1">
                            <a:latin typeface="Cambria Math" panose="02040503050406030204" pitchFamily="18" charset="0"/>
                          </a:rPr>
                          <m:t>1</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𝐼</m:t>
                        </m:r>
                      </m:e>
                      <m:sub>
                        <m:r>
                          <a:rPr lang="en-US" sz="2400" i="1">
                            <a:latin typeface="Cambria Math" panose="02040503050406030204" pitchFamily="18" charset="0"/>
                          </a:rPr>
                          <m:t>1</m:t>
                        </m:r>
                      </m:sub>
                    </m:sSub>
                    <m:sSub>
                      <m:sSubPr>
                        <m:ctrlPr>
                          <a:rPr lang="en-US" sz="2400" i="1">
                            <a:latin typeface="Cambria Math" panose="02040503050406030204" pitchFamily="18" charset="0"/>
                          </a:rPr>
                        </m:ctrlPr>
                      </m:sSubPr>
                      <m:e>
                        <m:r>
                          <a:rPr lang="en-US" sz="2400" i="1">
                            <a:latin typeface="Cambria Math" panose="02040503050406030204" pitchFamily="18" charset="0"/>
                          </a:rPr>
                          <m:t>𝑤</m:t>
                        </m:r>
                      </m:e>
                      <m:sub>
                        <m:r>
                          <a:rPr lang="en-US" sz="2400" i="1">
                            <a:latin typeface="Cambria Math" panose="02040503050406030204" pitchFamily="18" charset="0"/>
                          </a:rPr>
                          <m:t>1</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𝐼</m:t>
                        </m:r>
                      </m:e>
                      <m:sub>
                        <m:r>
                          <a:rPr lang="en-US" sz="2400" i="1">
                            <a:latin typeface="Cambria Math" panose="02040503050406030204" pitchFamily="18" charset="0"/>
                          </a:rPr>
                          <m:t>2</m:t>
                        </m:r>
                      </m:sub>
                    </m:sSub>
                    <m:sSub>
                      <m:sSubPr>
                        <m:ctrlPr>
                          <a:rPr lang="en-US" sz="2400" i="1">
                            <a:latin typeface="Cambria Math" panose="02040503050406030204" pitchFamily="18" charset="0"/>
                          </a:rPr>
                        </m:ctrlPr>
                      </m:sSubPr>
                      <m:e>
                        <m:r>
                          <a:rPr lang="en-US" sz="2400" i="1">
                            <a:latin typeface="Cambria Math" panose="02040503050406030204" pitchFamily="18" charset="0"/>
                          </a:rPr>
                          <m:t>𝑤</m:t>
                        </m:r>
                      </m:e>
                      <m:sub>
                        <m:r>
                          <a:rPr lang="en-US" sz="2400" i="1">
                            <a:latin typeface="Cambria Math" panose="02040503050406030204" pitchFamily="18" charset="0"/>
                          </a:rPr>
                          <m:t>2</m:t>
                        </m:r>
                      </m:sub>
                    </m:sSub>
                  </m:oMath>
                </a14:m>
                <a:r>
                  <a:rPr lang="en-US" sz="2400" dirty="0">
                    <a:latin typeface="Helvetica" pitchFamily="2" charset="0"/>
                  </a:rPr>
                  <a:t> </a:t>
                </a:r>
              </a:p>
              <a:p>
                <a:pPr marL="0" indent="0">
                  <a:buNone/>
                </a:pPr>
                <a:endParaRPr lang="en-US" sz="2400" dirty="0">
                  <a:latin typeface="Helvetica" pitchFamily="2" charset="0"/>
                </a:endParaRPr>
              </a:p>
              <a:p>
                <a:pPr marL="0" indent="0">
                  <a:buNone/>
                </a:pPr>
                <a:r>
                  <a:rPr lang="en-US" sz="2400" b="1" dirty="0">
                    <a:solidFill>
                      <a:schemeClr val="accent1"/>
                    </a:solidFill>
                    <a:latin typeface="Helvetica" pitchFamily="2" charset="0"/>
                  </a:rPr>
                  <a:t>What does this network  represent?</a:t>
                </a:r>
              </a:p>
              <a:p>
                <a:pPr marL="0" indent="0">
                  <a:buNone/>
                </a:pPr>
                <a:endParaRPr lang="en-US" sz="2400" dirty="0"/>
              </a:p>
            </p:txBody>
          </p:sp>
        </mc:Choice>
        <mc:Fallback>
          <p:sp>
            <p:nvSpPr>
              <p:cNvPr id="3" name="Content Placeholder 2">
                <a:extLst>
                  <a:ext uri="{FF2B5EF4-FFF2-40B4-BE49-F238E27FC236}">
                    <a16:creationId xmlns:a16="http://schemas.microsoft.com/office/drawing/2014/main" id="{EA0A034E-28F8-AA4F-920F-EAD2DD597D90}"/>
                  </a:ext>
                </a:extLst>
              </p:cNvPr>
              <p:cNvSpPr>
                <a:spLocks noGrp="1" noRot="1" noChangeAspect="1" noMove="1" noResize="1" noEditPoints="1" noAdjustHandles="1" noChangeArrowheads="1" noChangeShapeType="1" noTextEdit="1"/>
              </p:cNvSpPr>
              <p:nvPr>
                <p:ph idx="1"/>
              </p:nvPr>
            </p:nvSpPr>
            <p:spPr>
              <a:xfrm>
                <a:off x="6800850" y="1157288"/>
                <a:ext cx="4324349" cy="4795456"/>
              </a:xfrm>
              <a:blipFill>
                <a:blip r:embed="rId2"/>
                <a:stretch>
                  <a:fillRect l="-1754" t="-529"/>
                </a:stretch>
              </a:blipFill>
            </p:spPr>
            <p:txBody>
              <a:bodyPr/>
              <a:lstStyle/>
              <a:p>
                <a:r>
                  <a:rPr lang="en-US">
                    <a:noFill/>
                  </a:rPr>
                  <a:t> </a:t>
                </a:r>
              </a:p>
            </p:txBody>
          </p:sp>
        </mc:Fallback>
      </mc:AlternateContent>
      <p:sp>
        <p:nvSpPr>
          <p:cNvPr id="4" name="Oval 3">
            <a:extLst>
              <a:ext uri="{FF2B5EF4-FFF2-40B4-BE49-F238E27FC236}">
                <a16:creationId xmlns:a16="http://schemas.microsoft.com/office/drawing/2014/main" id="{BA85913B-D78D-0542-8097-1C561A195398}"/>
              </a:ext>
            </a:extLst>
          </p:cNvPr>
          <p:cNvSpPr/>
          <p:nvPr/>
        </p:nvSpPr>
        <p:spPr>
          <a:xfrm>
            <a:off x="1066800" y="2300288"/>
            <a:ext cx="1235870" cy="1100138"/>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 name="Oval 4">
            <a:extLst>
              <a:ext uri="{FF2B5EF4-FFF2-40B4-BE49-F238E27FC236}">
                <a16:creationId xmlns:a16="http://schemas.microsoft.com/office/drawing/2014/main" id="{2586268F-DB5A-6941-BAED-E9276FCAA196}"/>
              </a:ext>
            </a:extLst>
          </p:cNvPr>
          <p:cNvSpPr/>
          <p:nvPr/>
        </p:nvSpPr>
        <p:spPr>
          <a:xfrm>
            <a:off x="1066800" y="4852606"/>
            <a:ext cx="1235870" cy="1100138"/>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 name="Oval 5">
            <a:extLst>
              <a:ext uri="{FF2B5EF4-FFF2-40B4-BE49-F238E27FC236}">
                <a16:creationId xmlns:a16="http://schemas.microsoft.com/office/drawing/2014/main" id="{FD0C03B4-76C6-514A-BC92-F847C8E77861}"/>
              </a:ext>
            </a:extLst>
          </p:cNvPr>
          <p:cNvSpPr/>
          <p:nvPr/>
        </p:nvSpPr>
        <p:spPr>
          <a:xfrm>
            <a:off x="4419600" y="3477863"/>
            <a:ext cx="1235870" cy="1100138"/>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57087273-3E2D-3D4C-996A-017047C9B7FD}"/>
              </a:ext>
            </a:extLst>
          </p:cNvPr>
          <p:cNvSpPr txBox="1"/>
          <p:nvPr/>
        </p:nvSpPr>
        <p:spPr>
          <a:xfrm>
            <a:off x="5254230" y="3016198"/>
            <a:ext cx="628650" cy="461665"/>
          </a:xfrm>
          <a:prstGeom prst="rect">
            <a:avLst/>
          </a:prstGeom>
          <a:noFill/>
        </p:spPr>
        <p:txBody>
          <a:bodyPr wrap="square" rtlCol="0">
            <a:spAutoFit/>
          </a:bodyPr>
          <a:lstStyle/>
          <a:p>
            <a:r>
              <a:rPr lang="en-US" sz="2400" i="1" dirty="0">
                <a:latin typeface="Helvetica" pitchFamily="2" charset="0"/>
              </a:rPr>
              <a:t>O</a:t>
            </a:r>
            <a:r>
              <a:rPr lang="en-US" sz="2400" i="1" baseline="-25000" dirty="0">
                <a:latin typeface="Helvetica" pitchFamily="2" charset="0"/>
              </a:rPr>
              <a:t>1</a:t>
            </a:r>
            <a:endParaRPr lang="en-US" sz="2400" dirty="0"/>
          </a:p>
        </p:txBody>
      </p:sp>
      <p:sp>
        <p:nvSpPr>
          <p:cNvPr id="8" name="TextBox 7">
            <a:extLst>
              <a:ext uri="{FF2B5EF4-FFF2-40B4-BE49-F238E27FC236}">
                <a16:creationId xmlns:a16="http://schemas.microsoft.com/office/drawing/2014/main" id="{09341F6B-9394-FF46-8A71-A03389448E4D}"/>
              </a:ext>
            </a:extLst>
          </p:cNvPr>
          <p:cNvSpPr txBox="1"/>
          <p:nvPr/>
        </p:nvSpPr>
        <p:spPr>
          <a:xfrm>
            <a:off x="566738" y="2186286"/>
            <a:ext cx="500062" cy="461665"/>
          </a:xfrm>
          <a:prstGeom prst="rect">
            <a:avLst/>
          </a:prstGeom>
          <a:noFill/>
        </p:spPr>
        <p:txBody>
          <a:bodyPr wrap="square" rtlCol="0">
            <a:spAutoFit/>
          </a:bodyPr>
          <a:lstStyle/>
          <a:p>
            <a:r>
              <a:rPr lang="en-US" sz="2400" i="1" dirty="0">
                <a:latin typeface="Helvetica" pitchFamily="2" charset="0"/>
              </a:rPr>
              <a:t>I</a:t>
            </a:r>
            <a:r>
              <a:rPr lang="en-US" sz="2400" i="1" baseline="-25000" dirty="0">
                <a:latin typeface="Helvetica" pitchFamily="2" charset="0"/>
              </a:rPr>
              <a:t>1</a:t>
            </a:r>
            <a:endParaRPr lang="en-US" sz="2400" dirty="0"/>
          </a:p>
        </p:txBody>
      </p:sp>
      <p:sp>
        <p:nvSpPr>
          <p:cNvPr id="9" name="TextBox 8">
            <a:extLst>
              <a:ext uri="{FF2B5EF4-FFF2-40B4-BE49-F238E27FC236}">
                <a16:creationId xmlns:a16="http://schemas.microsoft.com/office/drawing/2014/main" id="{781B655D-0195-8C42-8A4F-01364F727650}"/>
              </a:ext>
            </a:extLst>
          </p:cNvPr>
          <p:cNvSpPr txBox="1"/>
          <p:nvPr/>
        </p:nvSpPr>
        <p:spPr>
          <a:xfrm>
            <a:off x="566738" y="4667940"/>
            <a:ext cx="500062" cy="461665"/>
          </a:xfrm>
          <a:prstGeom prst="rect">
            <a:avLst/>
          </a:prstGeom>
          <a:noFill/>
        </p:spPr>
        <p:txBody>
          <a:bodyPr wrap="square" rtlCol="0">
            <a:spAutoFit/>
          </a:bodyPr>
          <a:lstStyle/>
          <a:p>
            <a:r>
              <a:rPr lang="en-US" sz="2400" i="1" dirty="0">
                <a:latin typeface="Helvetica" pitchFamily="2" charset="0"/>
              </a:rPr>
              <a:t>I</a:t>
            </a:r>
            <a:r>
              <a:rPr lang="en-US" sz="2400" i="1" baseline="-25000" dirty="0">
                <a:latin typeface="Helvetica" pitchFamily="2" charset="0"/>
              </a:rPr>
              <a:t>2</a:t>
            </a:r>
            <a:endParaRPr lang="en-US" sz="2400" dirty="0"/>
          </a:p>
        </p:txBody>
      </p:sp>
      <p:cxnSp>
        <p:nvCxnSpPr>
          <p:cNvPr id="11" name="Straight Arrow Connector 10">
            <a:extLst>
              <a:ext uri="{FF2B5EF4-FFF2-40B4-BE49-F238E27FC236}">
                <a16:creationId xmlns:a16="http://schemas.microsoft.com/office/drawing/2014/main" id="{95AD348D-B5B7-904F-B05D-EB37E271E156}"/>
              </a:ext>
            </a:extLst>
          </p:cNvPr>
          <p:cNvCxnSpPr>
            <a:cxnSpLocks/>
            <a:stCxn id="4" idx="6"/>
            <a:endCxn id="6" idx="1"/>
          </p:cNvCxnSpPr>
          <p:nvPr/>
        </p:nvCxnSpPr>
        <p:spPr>
          <a:xfrm>
            <a:off x="2302670" y="2850357"/>
            <a:ext cx="2297919" cy="788617"/>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D5818C32-B71D-3941-95FA-D21C52ADD211}"/>
              </a:ext>
            </a:extLst>
          </p:cNvPr>
          <p:cNvCxnSpPr>
            <a:cxnSpLocks/>
            <a:stCxn id="5" idx="6"/>
            <a:endCxn id="6" idx="3"/>
          </p:cNvCxnSpPr>
          <p:nvPr/>
        </p:nvCxnSpPr>
        <p:spPr>
          <a:xfrm flipV="1">
            <a:off x="2302670" y="4416890"/>
            <a:ext cx="2297919" cy="985785"/>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Content Placeholder 2">
                <a:extLst>
                  <a:ext uri="{FF2B5EF4-FFF2-40B4-BE49-F238E27FC236}">
                    <a16:creationId xmlns:a16="http://schemas.microsoft.com/office/drawing/2014/main" id="{752F5B51-FE13-F448-B788-D77F4BFE869A}"/>
                  </a:ext>
                </a:extLst>
              </p:cNvPr>
              <p:cNvSpPr txBox="1">
                <a:spLocks/>
              </p:cNvSpPr>
              <p:nvPr/>
            </p:nvSpPr>
            <p:spPr>
              <a:xfrm>
                <a:off x="2905510" y="2641700"/>
                <a:ext cx="1695079" cy="49127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𝑤</m:t>
                          </m:r>
                        </m:e>
                        <m:sub>
                          <m:r>
                            <a:rPr lang="en-US" i="1" dirty="0" smtClean="0">
                              <a:latin typeface="Cambria Math" panose="02040503050406030204" pitchFamily="18" charset="0"/>
                            </a:rPr>
                            <m:t>1</m:t>
                          </m:r>
                        </m:sub>
                      </m:sSub>
                      <m:r>
                        <a:rPr lang="en-US" b="0" i="1" dirty="0" smtClean="0">
                          <a:latin typeface="Cambria Math" panose="02040503050406030204" pitchFamily="18" charset="0"/>
                        </a:rPr>
                        <m:t>=1.0</m:t>
                      </m:r>
                    </m:oMath>
                  </m:oMathPara>
                </a14:m>
                <a:endParaRPr lang="en-US" dirty="0"/>
              </a:p>
            </p:txBody>
          </p:sp>
        </mc:Choice>
        <mc:Fallback xmlns="">
          <p:sp>
            <p:nvSpPr>
              <p:cNvPr id="13" name="Content Placeholder 2">
                <a:extLst>
                  <a:ext uri="{FF2B5EF4-FFF2-40B4-BE49-F238E27FC236}">
                    <a16:creationId xmlns:a16="http://schemas.microsoft.com/office/drawing/2014/main" id="{752F5B51-FE13-F448-B788-D77F4BFE869A}"/>
                  </a:ext>
                </a:extLst>
              </p:cNvPr>
              <p:cNvSpPr txBox="1">
                <a:spLocks noRot="1" noChangeAspect="1" noMove="1" noResize="1" noEditPoints="1" noAdjustHandles="1" noChangeArrowheads="1" noChangeShapeType="1" noTextEdit="1"/>
              </p:cNvSpPr>
              <p:nvPr/>
            </p:nvSpPr>
            <p:spPr>
              <a:xfrm>
                <a:off x="2905510" y="2641700"/>
                <a:ext cx="1695079" cy="491270"/>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Content Placeholder 2">
                <a:extLst>
                  <a:ext uri="{FF2B5EF4-FFF2-40B4-BE49-F238E27FC236}">
                    <a16:creationId xmlns:a16="http://schemas.microsoft.com/office/drawing/2014/main" id="{AA963EB6-ACAF-BB48-AD3A-6EF539EE35EC}"/>
                  </a:ext>
                </a:extLst>
              </p:cNvPr>
              <p:cNvSpPr txBox="1">
                <a:spLocks/>
              </p:cNvSpPr>
              <p:nvPr/>
            </p:nvSpPr>
            <p:spPr>
              <a:xfrm>
                <a:off x="2898370" y="5102643"/>
                <a:ext cx="1695079" cy="49127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𝑤</m:t>
                          </m:r>
                        </m:e>
                        <m:sub>
                          <m:r>
                            <a:rPr lang="en-US" b="0" i="1" dirty="0" smtClean="0">
                              <a:latin typeface="Cambria Math" panose="02040503050406030204" pitchFamily="18" charset="0"/>
                            </a:rPr>
                            <m:t>2</m:t>
                          </m:r>
                        </m:sub>
                      </m:sSub>
                      <m:r>
                        <a:rPr lang="en-US" b="0" i="1" dirty="0" smtClean="0">
                          <a:latin typeface="Cambria Math" panose="02040503050406030204" pitchFamily="18" charset="0"/>
                        </a:rPr>
                        <m:t>=1.0</m:t>
                      </m:r>
                    </m:oMath>
                  </m:oMathPara>
                </a14:m>
                <a:endParaRPr lang="en-US" dirty="0"/>
              </a:p>
            </p:txBody>
          </p:sp>
        </mc:Choice>
        <mc:Fallback xmlns="">
          <p:sp>
            <p:nvSpPr>
              <p:cNvPr id="14" name="Content Placeholder 2">
                <a:extLst>
                  <a:ext uri="{FF2B5EF4-FFF2-40B4-BE49-F238E27FC236}">
                    <a16:creationId xmlns:a16="http://schemas.microsoft.com/office/drawing/2014/main" id="{AA963EB6-ACAF-BB48-AD3A-6EF539EE35EC}"/>
                  </a:ext>
                </a:extLst>
              </p:cNvPr>
              <p:cNvSpPr txBox="1">
                <a:spLocks noRot="1" noChangeAspect="1" noMove="1" noResize="1" noEditPoints="1" noAdjustHandles="1" noChangeArrowheads="1" noChangeShapeType="1" noTextEdit="1"/>
              </p:cNvSpPr>
              <p:nvPr/>
            </p:nvSpPr>
            <p:spPr>
              <a:xfrm>
                <a:off x="2898370" y="5102643"/>
                <a:ext cx="1695079" cy="491270"/>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66047901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Simple Example Part 2</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6800850" y="1157288"/>
            <a:ext cx="4324349" cy="4795456"/>
          </a:xfrm>
        </p:spPr>
        <p:txBody>
          <a:bodyPr>
            <a:normAutofit/>
          </a:bodyPr>
          <a:lstStyle/>
          <a:p>
            <a:pPr marL="0" indent="0">
              <a:buNone/>
            </a:pPr>
            <a:endParaRPr lang="en-US" sz="2400" dirty="0">
              <a:latin typeface="Helvetica" pitchFamily="2" charset="0"/>
            </a:endParaRPr>
          </a:p>
          <a:p>
            <a:pPr marL="0" indent="0">
              <a:buNone/>
            </a:pPr>
            <a:r>
              <a:rPr lang="en-US" sz="2400" dirty="0">
                <a:latin typeface="Helvetica" pitchFamily="2" charset="0"/>
              </a:rPr>
              <a:t>It is  Boolean OR!</a:t>
            </a:r>
          </a:p>
          <a:p>
            <a:pPr marL="0" indent="0">
              <a:buNone/>
            </a:pPr>
            <a:endParaRPr lang="en-US" sz="2400" dirty="0">
              <a:latin typeface="Helvetica" pitchFamily="2" charset="0"/>
            </a:endParaRPr>
          </a:p>
          <a:p>
            <a:pPr marL="0" indent="0">
              <a:buNone/>
            </a:pPr>
            <a:r>
              <a:rPr lang="en-US" sz="2400" i="1" dirty="0">
                <a:latin typeface="Helvetica" pitchFamily="2" charset="0"/>
              </a:rPr>
              <a:t> O</a:t>
            </a:r>
            <a:r>
              <a:rPr lang="en-US" sz="2400" i="1" baseline="-25000" dirty="0">
                <a:latin typeface="Helvetica" pitchFamily="2" charset="0"/>
              </a:rPr>
              <a:t>1</a:t>
            </a:r>
            <a:r>
              <a:rPr lang="en-US" sz="2400" baseline="-25000" dirty="0"/>
              <a:t> </a:t>
            </a:r>
            <a:r>
              <a:rPr lang="en-US" sz="2400" i="1" dirty="0">
                <a:latin typeface="Helvetica" pitchFamily="2" charset="0"/>
              </a:rPr>
              <a:t> </a:t>
            </a:r>
            <a:r>
              <a:rPr lang="en-US" sz="2400" dirty="0">
                <a:latin typeface="Helvetica" pitchFamily="2" charset="0"/>
              </a:rPr>
              <a:t>will be 0 only when both input nodes are 0.</a:t>
            </a:r>
          </a:p>
          <a:p>
            <a:pPr marL="0" indent="0">
              <a:buNone/>
            </a:pPr>
            <a:endParaRPr lang="en-US" sz="2400" dirty="0">
              <a:latin typeface="Helvetica" pitchFamily="2" charset="0"/>
            </a:endParaRPr>
          </a:p>
          <a:p>
            <a:pPr marL="0" indent="0">
              <a:buNone/>
            </a:pPr>
            <a:r>
              <a:rPr lang="en-US" sz="2400" dirty="0">
                <a:latin typeface="Helvetica" pitchFamily="2" charset="0"/>
              </a:rPr>
              <a:t>Any other set of input for the input nodes will yield an output value of 1.</a:t>
            </a:r>
            <a:endParaRPr lang="en-US" sz="2400" dirty="0"/>
          </a:p>
        </p:txBody>
      </p:sp>
      <p:sp>
        <p:nvSpPr>
          <p:cNvPr id="4" name="Oval 3">
            <a:extLst>
              <a:ext uri="{FF2B5EF4-FFF2-40B4-BE49-F238E27FC236}">
                <a16:creationId xmlns:a16="http://schemas.microsoft.com/office/drawing/2014/main" id="{BA85913B-D78D-0542-8097-1C561A195398}"/>
              </a:ext>
            </a:extLst>
          </p:cNvPr>
          <p:cNvSpPr/>
          <p:nvPr/>
        </p:nvSpPr>
        <p:spPr>
          <a:xfrm>
            <a:off x="1066800" y="2300288"/>
            <a:ext cx="1235870" cy="1100138"/>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 name="Oval 4">
            <a:extLst>
              <a:ext uri="{FF2B5EF4-FFF2-40B4-BE49-F238E27FC236}">
                <a16:creationId xmlns:a16="http://schemas.microsoft.com/office/drawing/2014/main" id="{2586268F-DB5A-6941-BAED-E9276FCAA196}"/>
              </a:ext>
            </a:extLst>
          </p:cNvPr>
          <p:cNvSpPr/>
          <p:nvPr/>
        </p:nvSpPr>
        <p:spPr>
          <a:xfrm>
            <a:off x="1066800" y="4852606"/>
            <a:ext cx="1235870" cy="1100138"/>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 name="Oval 5">
            <a:extLst>
              <a:ext uri="{FF2B5EF4-FFF2-40B4-BE49-F238E27FC236}">
                <a16:creationId xmlns:a16="http://schemas.microsoft.com/office/drawing/2014/main" id="{FD0C03B4-76C6-514A-BC92-F847C8E77861}"/>
              </a:ext>
            </a:extLst>
          </p:cNvPr>
          <p:cNvSpPr/>
          <p:nvPr/>
        </p:nvSpPr>
        <p:spPr>
          <a:xfrm>
            <a:off x="4419600" y="3477863"/>
            <a:ext cx="1235870" cy="1100138"/>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57087273-3E2D-3D4C-996A-017047C9B7FD}"/>
              </a:ext>
            </a:extLst>
          </p:cNvPr>
          <p:cNvSpPr txBox="1"/>
          <p:nvPr/>
        </p:nvSpPr>
        <p:spPr>
          <a:xfrm>
            <a:off x="5254230" y="3016198"/>
            <a:ext cx="628650" cy="461665"/>
          </a:xfrm>
          <a:prstGeom prst="rect">
            <a:avLst/>
          </a:prstGeom>
          <a:noFill/>
        </p:spPr>
        <p:txBody>
          <a:bodyPr wrap="square" rtlCol="0">
            <a:spAutoFit/>
          </a:bodyPr>
          <a:lstStyle/>
          <a:p>
            <a:r>
              <a:rPr lang="en-US" sz="2400" i="1" dirty="0">
                <a:latin typeface="Helvetica" pitchFamily="2" charset="0"/>
              </a:rPr>
              <a:t>O</a:t>
            </a:r>
            <a:r>
              <a:rPr lang="en-US" sz="2400" i="1" baseline="-25000" dirty="0">
                <a:latin typeface="Helvetica" pitchFamily="2" charset="0"/>
              </a:rPr>
              <a:t>1</a:t>
            </a:r>
            <a:endParaRPr lang="en-US" sz="2400" dirty="0"/>
          </a:p>
        </p:txBody>
      </p:sp>
      <p:sp>
        <p:nvSpPr>
          <p:cNvPr id="8" name="TextBox 7">
            <a:extLst>
              <a:ext uri="{FF2B5EF4-FFF2-40B4-BE49-F238E27FC236}">
                <a16:creationId xmlns:a16="http://schemas.microsoft.com/office/drawing/2014/main" id="{09341F6B-9394-FF46-8A71-A03389448E4D}"/>
              </a:ext>
            </a:extLst>
          </p:cNvPr>
          <p:cNvSpPr txBox="1"/>
          <p:nvPr/>
        </p:nvSpPr>
        <p:spPr>
          <a:xfrm>
            <a:off x="566738" y="2186286"/>
            <a:ext cx="500062" cy="461665"/>
          </a:xfrm>
          <a:prstGeom prst="rect">
            <a:avLst/>
          </a:prstGeom>
          <a:noFill/>
        </p:spPr>
        <p:txBody>
          <a:bodyPr wrap="square" rtlCol="0">
            <a:spAutoFit/>
          </a:bodyPr>
          <a:lstStyle/>
          <a:p>
            <a:r>
              <a:rPr lang="en-US" sz="2400" i="1" dirty="0">
                <a:latin typeface="Helvetica" pitchFamily="2" charset="0"/>
              </a:rPr>
              <a:t>I</a:t>
            </a:r>
            <a:r>
              <a:rPr lang="en-US" sz="2400" i="1" baseline="-25000" dirty="0">
                <a:latin typeface="Helvetica" pitchFamily="2" charset="0"/>
              </a:rPr>
              <a:t>1</a:t>
            </a:r>
            <a:endParaRPr lang="en-US" sz="2400" dirty="0"/>
          </a:p>
        </p:txBody>
      </p:sp>
      <p:sp>
        <p:nvSpPr>
          <p:cNvPr id="9" name="TextBox 8">
            <a:extLst>
              <a:ext uri="{FF2B5EF4-FFF2-40B4-BE49-F238E27FC236}">
                <a16:creationId xmlns:a16="http://schemas.microsoft.com/office/drawing/2014/main" id="{781B655D-0195-8C42-8A4F-01364F727650}"/>
              </a:ext>
            </a:extLst>
          </p:cNvPr>
          <p:cNvSpPr txBox="1"/>
          <p:nvPr/>
        </p:nvSpPr>
        <p:spPr>
          <a:xfrm>
            <a:off x="566738" y="4667940"/>
            <a:ext cx="500062" cy="461665"/>
          </a:xfrm>
          <a:prstGeom prst="rect">
            <a:avLst/>
          </a:prstGeom>
          <a:noFill/>
        </p:spPr>
        <p:txBody>
          <a:bodyPr wrap="square" rtlCol="0">
            <a:spAutoFit/>
          </a:bodyPr>
          <a:lstStyle/>
          <a:p>
            <a:r>
              <a:rPr lang="en-US" sz="2400" i="1" dirty="0">
                <a:latin typeface="Helvetica" pitchFamily="2" charset="0"/>
              </a:rPr>
              <a:t>I</a:t>
            </a:r>
            <a:r>
              <a:rPr lang="en-US" sz="2400" i="1" baseline="-25000" dirty="0">
                <a:latin typeface="Helvetica" pitchFamily="2" charset="0"/>
              </a:rPr>
              <a:t>2</a:t>
            </a:r>
            <a:endParaRPr lang="en-US" sz="2400" dirty="0"/>
          </a:p>
        </p:txBody>
      </p:sp>
      <p:cxnSp>
        <p:nvCxnSpPr>
          <p:cNvPr id="11" name="Straight Arrow Connector 10">
            <a:extLst>
              <a:ext uri="{FF2B5EF4-FFF2-40B4-BE49-F238E27FC236}">
                <a16:creationId xmlns:a16="http://schemas.microsoft.com/office/drawing/2014/main" id="{95AD348D-B5B7-904F-B05D-EB37E271E156}"/>
              </a:ext>
            </a:extLst>
          </p:cNvPr>
          <p:cNvCxnSpPr>
            <a:cxnSpLocks/>
            <a:stCxn id="4" idx="6"/>
            <a:endCxn id="6" idx="1"/>
          </p:cNvCxnSpPr>
          <p:nvPr/>
        </p:nvCxnSpPr>
        <p:spPr>
          <a:xfrm>
            <a:off x="2302670" y="2850357"/>
            <a:ext cx="2297919" cy="788617"/>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D5818C32-B71D-3941-95FA-D21C52ADD211}"/>
              </a:ext>
            </a:extLst>
          </p:cNvPr>
          <p:cNvCxnSpPr>
            <a:cxnSpLocks/>
            <a:stCxn id="5" idx="6"/>
            <a:endCxn id="6" idx="3"/>
          </p:cNvCxnSpPr>
          <p:nvPr/>
        </p:nvCxnSpPr>
        <p:spPr>
          <a:xfrm flipV="1">
            <a:off x="2302670" y="4416890"/>
            <a:ext cx="2297919" cy="985785"/>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Content Placeholder 2">
                <a:extLst>
                  <a:ext uri="{FF2B5EF4-FFF2-40B4-BE49-F238E27FC236}">
                    <a16:creationId xmlns:a16="http://schemas.microsoft.com/office/drawing/2014/main" id="{752F5B51-FE13-F448-B788-D77F4BFE869A}"/>
                  </a:ext>
                </a:extLst>
              </p:cNvPr>
              <p:cNvSpPr txBox="1">
                <a:spLocks/>
              </p:cNvSpPr>
              <p:nvPr/>
            </p:nvSpPr>
            <p:spPr>
              <a:xfrm>
                <a:off x="2905510" y="2641700"/>
                <a:ext cx="1695079" cy="49127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𝑤</m:t>
                          </m:r>
                        </m:e>
                        <m:sub>
                          <m:r>
                            <a:rPr lang="en-US" i="1" dirty="0" smtClean="0">
                              <a:latin typeface="Cambria Math" panose="02040503050406030204" pitchFamily="18" charset="0"/>
                            </a:rPr>
                            <m:t>1</m:t>
                          </m:r>
                        </m:sub>
                      </m:sSub>
                      <m:r>
                        <a:rPr lang="en-US" b="0" i="1" dirty="0" smtClean="0">
                          <a:latin typeface="Cambria Math" panose="02040503050406030204" pitchFamily="18" charset="0"/>
                        </a:rPr>
                        <m:t>=1.0</m:t>
                      </m:r>
                    </m:oMath>
                  </m:oMathPara>
                </a14:m>
                <a:endParaRPr lang="en-US" dirty="0"/>
              </a:p>
            </p:txBody>
          </p:sp>
        </mc:Choice>
        <mc:Fallback xmlns="">
          <p:sp>
            <p:nvSpPr>
              <p:cNvPr id="13" name="Content Placeholder 2">
                <a:extLst>
                  <a:ext uri="{FF2B5EF4-FFF2-40B4-BE49-F238E27FC236}">
                    <a16:creationId xmlns:a16="http://schemas.microsoft.com/office/drawing/2014/main" id="{752F5B51-FE13-F448-B788-D77F4BFE869A}"/>
                  </a:ext>
                </a:extLst>
              </p:cNvPr>
              <p:cNvSpPr txBox="1">
                <a:spLocks noRot="1" noChangeAspect="1" noMove="1" noResize="1" noEditPoints="1" noAdjustHandles="1" noChangeArrowheads="1" noChangeShapeType="1" noTextEdit="1"/>
              </p:cNvSpPr>
              <p:nvPr/>
            </p:nvSpPr>
            <p:spPr>
              <a:xfrm>
                <a:off x="2905510" y="2641700"/>
                <a:ext cx="1695079" cy="491270"/>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Content Placeholder 2">
                <a:extLst>
                  <a:ext uri="{FF2B5EF4-FFF2-40B4-BE49-F238E27FC236}">
                    <a16:creationId xmlns:a16="http://schemas.microsoft.com/office/drawing/2014/main" id="{AA963EB6-ACAF-BB48-AD3A-6EF539EE35EC}"/>
                  </a:ext>
                </a:extLst>
              </p:cNvPr>
              <p:cNvSpPr txBox="1">
                <a:spLocks/>
              </p:cNvSpPr>
              <p:nvPr/>
            </p:nvSpPr>
            <p:spPr>
              <a:xfrm>
                <a:off x="2898370" y="5102643"/>
                <a:ext cx="1695079" cy="49127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𝑤</m:t>
                          </m:r>
                        </m:e>
                        <m:sub>
                          <m:r>
                            <a:rPr lang="en-US" b="0" i="1" dirty="0" smtClean="0">
                              <a:latin typeface="Cambria Math" panose="02040503050406030204" pitchFamily="18" charset="0"/>
                            </a:rPr>
                            <m:t>2</m:t>
                          </m:r>
                        </m:sub>
                      </m:sSub>
                      <m:r>
                        <a:rPr lang="en-US" b="0" i="1" dirty="0" smtClean="0">
                          <a:latin typeface="Cambria Math" panose="02040503050406030204" pitchFamily="18" charset="0"/>
                        </a:rPr>
                        <m:t>=1.0</m:t>
                      </m:r>
                    </m:oMath>
                  </m:oMathPara>
                </a14:m>
                <a:endParaRPr lang="en-US" dirty="0"/>
              </a:p>
            </p:txBody>
          </p:sp>
        </mc:Choice>
        <mc:Fallback xmlns="">
          <p:sp>
            <p:nvSpPr>
              <p:cNvPr id="14" name="Content Placeholder 2">
                <a:extLst>
                  <a:ext uri="{FF2B5EF4-FFF2-40B4-BE49-F238E27FC236}">
                    <a16:creationId xmlns:a16="http://schemas.microsoft.com/office/drawing/2014/main" id="{AA963EB6-ACAF-BB48-AD3A-6EF539EE35EC}"/>
                  </a:ext>
                </a:extLst>
              </p:cNvPr>
              <p:cNvSpPr txBox="1">
                <a:spLocks noRot="1" noChangeAspect="1" noMove="1" noResize="1" noEditPoints="1" noAdjustHandles="1" noChangeArrowheads="1" noChangeShapeType="1" noTextEdit="1"/>
              </p:cNvSpPr>
              <p:nvPr/>
            </p:nvSpPr>
            <p:spPr>
              <a:xfrm>
                <a:off x="2898370" y="5102643"/>
                <a:ext cx="1695079" cy="491270"/>
              </a:xfrm>
              <a:prstGeom prst="rect">
                <a:avLst/>
              </a:prstGeom>
              <a:blipFill>
                <a:blip r:embed="rId4"/>
                <a:stretch>
                  <a:fillRect/>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B13FEF78-A1F8-A746-81A9-1C7D64487F30}"/>
              </a:ext>
            </a:extLst>
          </p:cNvPr>
          <p:cNvSpPr txBox="1"/>
          <p:nvPr/>
        </p:nvSpPr>
        <p:spPr>
          <a:xfrm>
            <a:off x="1457325" y="2641700"/>
            <a:ext cx="328613" cy="369332"/>
          </a:xfrm>
          <a:prstGeom prst="rect">
            <a:avLst/>
          </a:prstGeom>
          <a:noFill/>
        </p:spPr>
        <p:txBody>
          <a:bodyPr wrap="square" rtlCol="0">
            <a:spAutoFit/>
          </a:bodyPr>
          <a:lstStyle/>
          <a:p>
            <a:endParaRPr lang="en-US" dirty="0"/>
          </a:p>
        </p:txBody>
      </p:sp>
      <p:sp>
        <p:nvSpPr>
          <p:cNvPr id="16" name="TextBox 15">
            <a:extLst>
              <a:ext uri="{FF2B5EF4-FFF2-40B4-BE49-F238E27FC236}">
                <a16:creationId xmlns:a16="http://schemas.microsoft.com/office/drawing/2014/main" id="{4C46B2C4-CEA4-2A43-B789-7D83D9394F0A}"/>
              </a:ext>
            </a:extLst>
          </p:cNvPr>
          <p:cNvSpPr txBox="1"/>
          <p:nvPr/>
        </p:nvSpPr>
        <p:spPr>
          <a:xfrm>
            <a:off x="1466056" y="5163612"/>
            <a:ext cx="328613" cy="369332"/>
          </a:xfrm>
          <a:prstGeom prst="rect">
            <a:avLst/>
          </a:prstGeom>
          <a:noFill/>
        </p:spPr>
        <p:txBody>
          <a:bodyPr wrap="square" rtlCol="0">
            <a:spAutoFit/>
          </a:bodyPr>
          <a:lstStyle/>
          <a:p>
            <a:endParaRPr lang="en-US" dirty="0">
              <a:solidFill>
                <a:schemeClr val="bg1"/>
              </a:solidFill>
            </a:endParaRPr>
          </a:p>
        </p:txBody>
      </p:sp>
      <p:sp>
        <p:nvSpPr>
          <p:cNvPr id="17" name="TextBox 16">
            <a:extLst>
              <a:ext uri="{FF2B5EF4-FFF2-40B4-BE49-F238E27FC236}">
                <a16:creationId xmlns:a16="http://schemas.microsoft.com/office/drawing/2014/main" id="{B85A7465-1327-B947-A3C6-68F5FC6537F7}"/>
              </a:ext>
            </a:extLst>
          </p:cNvPr>
          <p:cNvSpPr txBox="1"/>
          <p:nvPr/>
        </p:nvSpPr>
        <p:spPr>
          <a:xfrm>
            <a:off x="4873228" y="3798803"/>
            <a:ext cx="328613" cy="369332"/>
          </a:xfrm>
          <a:prstGeom prst="rect">
            <a:avLst/>
          </a:prstGeom>
          <a:noFill/>
        </p:spPr>
        <p:txBody>
          <a:bodyPr wrap="square" rtlCol="0">
            <a:spAutoFit/>
          </a:bodyPr>
          <a:lstStyle/>
          <a:p>
            <a:endParaRPr lang="en-US" dirty="0">
              <a:solidFill>
                <a:schemeClr val="bg1"/>
              </a:solidFill>
            </a:endParaRPr>
          </a:p>
        </p:txBody>
      </p:sp>
    </p:spTree>
    <p:extLst>
      <p:ext uri="{BB962C8B-B14F-4D97-AF65-F5344CB8AC3E}">
        <p14:creationId xmlns:p14="http://schemas.microsoft.com/office/powerpoint/2010/main" val="216552280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Takeaways from that example</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p:txBody>
          <a:bodyPr>
            <a:normAutofit lnSpcReduction="10000"/>
          </a:bodyPr>
          <a:lstStyle/>
          <a:p>
            <a:r>
              <a:rPr lang="en-US" sz="2400" dirty="0">
                <a:latin typeface="Helvetica" pitchFamily="2" charset="0"/>
              </a:rPr>
              <a:t>The edges have weights!</a:t>
            </a:r>
          </a:p>
          <a:p>
            <a:r>
              <a:rPr lang="en-US" sz="2400" dirty="0">
                <a:latin typeface="Helvetica" pitchFamily="2" charset="0"/>
              </a:rPr>
              <a:t>Nodes have </a:t>
            </a:r>
            <a:r>
              <a:rPr lang="en-US" sz="2400" b="1" dirty="0">
                <a:latin typeface="Helvetica" pitchFamily="2" charset="0"/>
              </a:rPr>
              <a:t>activation functions </a:t>
            </a:r>
            <a:r>
              <a:rPr lang="en-US" sz="2400" dirty="0">
                <a:latin typeface="Helvetica" pitchFamily="2" charset="0"/>
              </a:rPr>
              <a:t>that defines its output based on the weighted sum of its inputs.</a:t>
            </a:r>
          </a:p>
          <a:p>
            <a:r>
              <a:rPr lang="en-US" sz="2400" dirty="0">
                <a:latin typeface="Helvetica" pitchFamily="2" charset="0"/>
              </a:rPr>
              <a:t>The same neural net structure can represent different things based on the weights on the edges.</a:t>
            </a:r>
          </a:p>
          <a:p>
            <a:endParaRPr lang="en-US" sz="2400" dirty="0">
              <a:latin typeface="Helvetica" pitchFamily="2" charset="0"/>
            </a:endParaRPr>
          </a:p>
          <a:p>
            <a:r>
              <a:rPr lang="en-US" sz="2400" dirty="0">
                <a:latin typeface="Helvetica" pitchFamily="2" charset="0"/>
              </a:rPr>
              <a:t>Even with this fairly simple understanding of what “goes into” a neural net, this is enough to distinguish between different types of neural nets.</a:t>
            </a:r>
            <a:endParaRPr lang="en-US" sz="2200" dirty="0">
              <a:latin typeface="Helvetica" pitchFamily="2" charset="0"/>
            </a:endParaRPr>
          </a:p>
        </p:txBody>
      </p:sp>
    </p:spTree>
    <p:extLst>
      <p:ext uri="{BB962C8B-B14F-4D97-AF65-F5344CB8AC3E}">
        <p14:creationId xmlns:p14="http://schemas.microsoft.com/office/powerpoint/2010/main" val="4067009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dissolve">
                                      <p:cBhvr>
                                        <p:cTn id="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Types of Neural Networks</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p:txBody>
          <a:bodyPr>
            <a:normAutofit/>
          </a:bodyPr>
          <a:lstStyle/>
          <a:p>
            <a:r>
              <a:rPr lang="en-US" sz="2400" dirty="0">
                <a:latin typeface="Helvetica" pitchFamily="2" charset="0"/>
              </a:rPr>
              <a:t>A neural network with no hidden layers or cycles and a threshold activation function (e.g., “the value must be &gt;= 1 to be 1, 0 otherwise) is called a </a:t>
            </a:r>
            <a:r>
              <a:rPr lang="en-US" sz="2400" b="1" dirty="0">
                <a:latin typeface="Helvetica" pitchFamily="2" charset="0"/>
              </a:rPr>
              <a:t>perceptron</a:t>
            </a:r>
            <a:r>
              <a:rPr lang="en-US" sz="2400" dirty="0">
                <a:latin typeface="Helvetica" pitchFamily="2" charset="0"/>
              </a:rPr>
              <a:t>.</a:t>
            </a:r>
          </a:p>
          <a:p>
            <a:endParaRPr lang="en-US" sz="2400" dirty="0">
              <a:latin typeface="Helvetica" pitchFamily="2" charset="0"/>
            </a:endParaRPr>
          </a:p>
          <a:p>
            <a:r>
              <a:rPr lang="en-US" sz="2400" dirty="0">
                <a:latin typeface="Helvetica" pitchFamily="2" charset="0"/>
              </a:rPr>
              <a:t>This is the kind of network we were just looking at!</a:t>
            </a:r>
          </a:p>
          <a:p>
            <a:endParaRPr lang="en-US" sz="2400" dirty="0">
              <a:latin typeface="Helvetica" pitchFamily="2" charset="0"/>
            </a:endParaRPr>
          </a:p>
          <a:p>
            <a:r>
              <a:rPr lang="en-US" sz="2400" dirty="0">
                <a:latin typeface="Helvetica" pitchFamily="2" charset="0"/>
              </a:rPr>
              <a:t>A perceptron is a popular kind of </a:t>
            </a:r>
            <a:r>
              <a:rPr lang="en-US" sz="2400" b="1" dirty="0">
                <a:latin typeface="Helvetica" pitchFamily="2" charset="0"/>
              </a:rPr>
              <a:t>linear classifier</a:t>
            </a:r>
            <a:r>
              <a:rPr lang="en-US" sz="2400" dirty="0">
                <a:latin typeface="Helvetica" pitchFamily="2" charset="0"/>
              </a:rPr>
              <a:t>.</a:t>
            </a:r>
            <a:endParaRPr lang="en-US" sz="2200" dirty="0">
              <a:latin typeface="Helvetica" pitchFamily="2" charset="0"/>
            </a:endParaRPr>
          </a:p>
        </p:txBody>
      </p:sp>
    </p:spTree>
    <p:extLst>
      <p:ext uri="{BB962C8B-B14F-4D97-AF65-F5344CB8AC3E}">
        <p14:creationId xmlns:p14="http://schemas.microsoft.com/office/powerpoint/2010/main" val="49215288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Types of Neural Networks (Linear Classifier)</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p:txBody>
          <a:bodyPr>
            <a:normAutofit/>
          </a:bodyPr>
          <a:lstStyle/>
          <a:p>
            <a:r>
              <a:rPr lang="en-US" sz="2400" dirty="0">
                <a:latin typeface="Helvetica" pitchFamily="2" charset="0"/>
              </a:rPr>
              <a:t>You can think of a Linear classifier like this. Imagine that we had some way to plot on a graph our Tennis examples.</a:t>
            </a:r>
            <a:endParaRPr lang="en-US" sz="2200" dirty="0">
              <a:latin typeface="Helvetica" pitchFamily="2" charset="0"/>
            </a:endParaRPr>
          </a:p>
        </p:txBody>
      </p:sp>
      <p:cxnSp>
        <p:nvCxnSpPr>
          <p:cNvPr id="5" name="Straight Arrow Connector 4">
            <a:extLst>
              <a:ext uri="{FF2B5EF4-FFF2-40B4-BE49-F238E27FC236}">
                <a16:creationId xmlns:a16="http://schemas.microsoft.com/office/drawing/2014/main" id="{D949B5B1-B5A5-A94E-9CC5-A82D9BA2DCBE}"/>
              </a:ext>
            </a:extLst>
          </p:cNvPr>
          <p:cNvCxnSpPr/>
          <p:nvPr/>
        </p:nvCxnSpPr>
        <p:spPr>
          <a:xfrm flipV="1">
            <a:off x="1138238" y="3757613"/>
            <a:ext cx="0" cy="2614613"/>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F34D704E-FE18-1D46-AAA0-F3F6ECD66206}"/>
              </a:ext>
            </a:extLst>
          </p:cNvPr>
          <p:cNvCxnSpPr>
            <a:cxnSpLocks/>
          </p:cNvCxnSpPr>
          <p:nvPr/>
        </p:nvCxnSpPr>
        <p:spPr>
          <a:xfrm>
            <a:off x="1138238" y="6372226"/>
            <a:ext cx="4957762" cy="0"/>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graphicFrame>
        <p:nvGraphicFramePr>
          <p:cNvPr id="10" name="Table 9">
            <a:extLst>
              <a:ext uri="{FF2B5EF4-FFF2-40B4-BE49-F238E27FC236}">
                <a16:creationId xmlns:a16="http://schemas.microsoft.com/office/drawing/2014/main" id="{9A02C4C4-A2CE-A24D-BB3B-B51BBAAA4612}"/>
              </a:ext>
            </a:extLst>
          </p:cNvPr>
          <p:cNvGraphicFramePr>
            <a:graphicFrameLocks noGrp="1"/>
          </p:cNvGraphicFramePr>
          <p:nvPr>
            <p:extLst>
              <p:ext uri="{D42A27DB-BD31-4B8C-83A1-F6EECF244321}">
                <p14:modId xmlns:p14="http://schemas.microsoft.com/office/powerpoint/2010/main" val="1923959871"/>
              </p:ext>
            </p:extLst>
          </p:nvPr>
        </p:nvGraphicFramePr>
        <p:xfrm>
          <a:off x="5343969" y="3014655"/>
          <a:ext cx="6476556" cy="731520"/>
        </p:xfrm>
        <a:graphic>
          <a:graphicData uri="http://schemas.openxmlformats.org/drawingml/2006/table">
            <a:tbl>
              <a:tblPr bandRow="1">
                <a:tableStyleId>{5C22544A-7EE6-4342-B048-85BDC9FD1C3A}</a:tableStyleId>
              </a:tblPr>
              <a:tblGrid>
                <a:gridCol w="770763">
                  <a:extLst>
                    <a:ext uri="{9D8B030D-6E8A-4147-A177-3AD203B41FA5}">
                      <a16:colId xmlns:a16="http://schemas.microsoft.com/office/drawing/2014/main" val="20000"/>
                    </a:ext>
                  </a:extLst>
                </a:gridCol>
                <a:gridCol w="1084707">
                  <a:extLst>
                    <a:ext uri="{9D8B030D-6E8A-4147-A177-3AD203B41FA5}">
                      <a16:colId xmlns:a16="http://schemas.microsoft.com/office/drawing/2014/main" val="20001"/>
                    </a:ext>
                  </a:extLst>
                </a:gridCol>
                <a:gridCol w="1606487">
                  <a:extLst>
                    <a:ext uri="{9D8B030D-6E8A-4147-A177-3AD203B41FA5}">
                      <a16:colId xmlns:a16="http://schemas.microsoft.com/office/drawing/2014/main" val="20002"/>
                    </a:ext>
                  </a:extLst>
                </a:gridCol>
                <a:gridCol w="1222693">
                  <a:extLst>
                    <a:ext uri="{9D8B030D-6E8A-4147-A177-3AD203B41FA5}">
                      <a16:colId xmlns:a16="http://schemas.microsoft.com/office/drawing/2014/main" val="20003"/>
                    </a:ext>
                  </a:extLst>
                </a:gridCol>
                <a:gridCol w="762317">
                  <a:extLst>
                    <a:ext uri="{9D8B030D-6E8A-4147-A177-3AD203B41FA5}">
                      <a16:colId xmlns:a16="http://schemas.microsoft.com/office/drawing/2014/main" val="20004"/>
                    </a:ext>
                  </a:extLst>
                </a:gridCol>
                <a:gridCol w="1029589">
                  <a:extLst>
                    <a:ext uri="{9D8B030D-6E8A-4147-A177-3AD203B41FA5}">
                      <a16:colId xmlns:a16="http://schemas.microsoft.com/office/drawing/2014/main" val="20005"/>
                    </a:ext>
                  </a:extLst>
                </a:gridCol>
              </a:tblGrid>
              <a:tr h="195430">
                <a:tc>
                  <a:txBody>
                    <a:bodyPr/>
                    <a:lstStyle/>
                    <a:p>
                      <a:r>
                        <a:rPr lang="en-US" b="1" dirty="0">
                          <a:latin typeface="Linux Libertine" panose="02000503000000000000" pitchFamily="2" charset="0"/>
                          <a:ea typeface="Linux Libertine" panose="02000503000000000000" pitchFamily="2" charset="0"/>
                          <a:cs typeface="Linux Libertine" panose="02000503000000000000" pitchFamily="2" charset="0"/>
                        </a:rPr>
                        <a:t>index</a:t>
                      </a:r>
                    </a:p>
                  </a:txBody>
                  <a:tcPr/>
                </a:tc>
                <a:tc>
                  <a:txBody>
                    <a:bodyPr/>
                    <a:lstStyle/>
                    <a:p>
                      <a:pPr algn="ctr"/>
                      <a:r>
                        <a:rPr lang="en-US" b="1" dirty="0">
                          <a:latin typeface="Linux Libertine" panose="02000503000000000000" pitchFamily="2" charset="0"/>
                          <a:ea typeface="Linux Libertine" panose="02000503000000000000" pitchFamily="2" charset="0"/>
                          <a:cs typeface="Linux Libertine" panose="02000503000000000000" pitchFamily="2" charset="0"/>
                        </a:rPr>
                        <a:t>Outlook</a:t>
                      </a:r>
                    </a:p>
                  </a:txBody>
                  <a:tcPr/>
                </a:tc>
                <a:tc>
                  <a:txBody>
                    <a:bodyPr/>
                    <a:lstStyle/>
                    <a:p>
                      <a:pPr algn="ctr"/>
                      <a:r>
                        <a:rPr lang="en-US" b="1" dirty="0">
                          <a:latin typeface="Linux Libertine" panose="02000503000000000000" pitchFamily="2" charset="0"/>
                          <a:ea typeface="Linux Libertine" panose="02000503000000000000" pitchFamily="2" charset="0"/>
                          <a:cs typeface="Linux Libertine" panose="02000503000000000000" pitchFamily="2" charset="0"/>
                        </a:rPr>
                        <a:t>Temperature</a:t>
                      </a:r>
                    </a:p>
                  </a:txBody>
                  <a:tcPr/>
                </a:tc>
                <a:tc>
                  <a:txBody>
                    <a:bodyPr/>
                    <a:lstStyle/>
                    <a:p>
                      <a:pPr algn="ctr"/>
                      <a:r>
                        <a:rPr lang="en-US" b="1" dirty="0">
                          <a:latin typeface="Linux Libertine" panose="02000503000000000000" pitchFamily="2" charset="0"/>
                          <a:ea typeface="Linux Libertine" panose="02000503000000000000" pitchFamily="2" charset="0"/>
                          <a:cs typeface="Linux Libertine" panose="02000503000000000000" pitchFamily="2" charset="0"/>
                        </a:rPr>
                        <a:t>Humidity</a:t>
                      </a:r>
                    </a:p>
                  </a:txBody>
                  <a:tcPr/>
                </a:tc>
                <a:tc>
                  <a:txBody>
                    <a:bodyPr/>
                    <a:lstStyle/>
                    <a:p>
                      <a:pPr algn="ctr"/>
                      <a:r>
                        <a:rPr lang="en-US" b="1" dirty="0">
                          <a:latin typeface="Linux Libertine" panose="02000503000000000000" pitchFamily="2" charset="0"/>
                          <a:ea typeface="Linux Libertine" panose="02000503000000000000" pitchFamily="2" charset="0"/>
                          <a:cs typeface="Linux Libertine" panose="02000503000000000000" pitchFamily="2" charset="0"/>
                        </a:rPr>
                        <a:t>Wind</a:t>
                      </a:r>
                    </a:p>
                  </a:txBody>
                  <a:tcPr/>
                </a:tc>
                <a:tc>
                  <a:txBody>
                    <a:bodyPr/>
                    <a:lstStyle/>
                    <a:p>
                      <a:pPr algn="ctr"/>
                      <a:r>
                        <a:rPr lang="en-US" b="1" dirty="0">
                          <a:latin typeface="Linux Libertine" panose="02000503000000000000" pitchFamily="2" charset="0"/>
                          <a:ea typeface="Linux Libertine" panose="02000503000000000000" pitchFamily="2" charset="0"/>
                          <a:cs typeface="Linux Libertine" panose="02000503000000000000" pitchFamily="2" charset="0"/>
                        </a:rPr>
                        <a:t>Tennis</a:t>
                      </a:r>
                      <a:r>
                        <a:rPr lang="en-US" dirty="0">
                          <a:latin typeface="Linux Libertine" panose="02000503000000000000" pitchFamily="2" charset="0"/>
                          <a:ea typeface="Linux Libertine" panose="02000503000000000000" pitchFamily="2" charset="0"/>
                          <a:cs typeface="Linux Libertine" panose="02000503000000000000" pitchFamily="2" charset="0"/>
                        </a:rPr>
                        <a:t>?</a:t>
                      </a:r>
                    </a:p>
                  </a:txBody>
                  <a:tcPr/>
                </a:tc>
                <a:extLst>
                  <a:ext uri="{0D108BD9-81ED-4DB2-BD59-A6C34878D82A}">
                    <a16:rowId xmlns:a16="http://schemas.microsoft.com/office/drawing/2014/main" val="10000"/>
                  </a:ext>
                </a:extLst>
              </a:tr>
              <a:tr h="195430">
                <a:tc>
                  <a:txBody>
                    <a:bodyPr/>
                    <a:lstStyle/>
                    <a:p>
                      <a:r>
                        <a:rPr lang="en-US" dirty="0">
                          <a:latin typeface="Linux Libertine" panose="02000503000000000000" pitchFamily="2" charset="0"/>
                          <a:ea typeface="Linux Libertine" panose="02000503000000000000" pitchFamily="2" charset="0"/>
                          <a:cs typeface="Linux Libertine" panose="02000503000000000000" pitchFamily="2" charset="0"/>
                        </a:rPr>
                        <a:t>D1</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Sunny</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Hot</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High</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Weak</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No</a:t>
                      </a:r>
                    </a:p>
                  </a:txBody>
                  <a:tcPr/>
                </a:tc>
                <a:extLst>
                  <a:ext uri="{0D108BD9-81ED-4DB2-BD59-A6C34878D82A}">
                    <a16:rowId xmlns:a16="http://schemas.microsoft.com/office/drawing/2014/main" val="4183957649"/>
                  </a:ext>
                </a:extLst>
              </a:tr>
            </a:tbl>
          </a:graphicData>
        </a:graphic>
      </p:graphicFrame>
      <p:graphicFrame>
        <p:nvGraphicFramePr>
          <p:cNvPr id="11" name="Table 10">
            <a:extLst>
              <a:ext uri="{FF2B5EF4-FFF2-40B4-BE49-F238E27FC236}">
                <a16:creationId xmlns:a16="http://schemas.microsoft.com/office/drawing/2014/main" id="{17AFC794-AE98-8546-AB62-D6BF7806EA6D}"/>
              </a:ext>
            </a:extLst>
          </p:cNvPr>
          <p:cNvGraphicFramePr>
            <a:graphicFrameLocks noGrp="1"/>
          </p:cNvGraphicFramePr>
          <p:nvPr>
            <p:extLst>
              <p:ext uri="{D42A27DB-BD31-4B8C-83A1-F6EECF244321}">
                <p14:modId xmlns:p14="http://schemas.microsoft.com/office/powerpoint/2010/main" val="1557255297"/>
              </p:ext>
            </p:extLst>
          </p:nvPr>
        </p:nvGraphicFramePr>
        <p:xfrm>
          <a:off x="5343969" y="3777600"/>
          <a:ext cx="6590666" cy="365760"/>
        </p:xfrm>
        <a:graphic>
          <a:graphicData uri="http://schemas.openxmlformats.org/drawingml/2006/table">
            <a:tbl>
              <a:tblPr bandRow="1">
                <a:tableStyleId>{5C22544A-7EE6-4342-B048-85BDC9FD1C3A}</a:tableStyleId>
              </a:tblPr>
              <a:tblGrid>
                <a:gridCol w="770763">
                  <a:extLst>
                    <a:ext uri="{9D8B030D-6E8A-4147-A177-3AD203B41FA5}">
                      <a16:colId xmlns:a16="http://schemas.microsoft.com/office/drawing/2014/main" val="20000"/>
                    </a:ext>
                  </a:extLst>
                </a:gridCol>
                <a:gridCol w="1084707">
                  <a:extLst>
                    <a:ext uri="{9D8B030D-6E8A-4147-A177-3AD203B41FA5}">
                      <a16:colId xmlns:a16="http://schemas.microsoft.com/office/drawing/2014/main" val="20001"/>
                    </a:ext>
                  </a:extLst>
                </a:gridCol>
                <a:gridCol w="1606487">
                  <a:extLst>
                    <a:ext uri="{9D8B030D-6E8A-4147-A177-3AD203B41FA5}">
                      <a16:colId xmlns:a16="http://schemas.microsoft.com/office/drawing/2014/main" val="20002"/>
                    </a:ext>
                  </a:extLst>
                </a:gridCol>
                <a:gridCol w="1222693">
                  <a:extLst>
                    <a:ext uri="{9D8B030D-6E8A-4147-A177-3AD203B41FA5}">
                      <a16:colId xmlns:a16="http://schemas.microsoft.com/office/drawing/2014/main" val="20003"/>
                    </a:ext>
                  </a:extLst>
                </a:gridCol>
                <a:gridCol w="876427">
                  <a:extLst>
                    <a:ext uri="{9D8B030D-6E8A-4147-A177-3AD203B41FA5}">
                      <a16:colId xmlns:a16="http://schemas.microsoft.com/office/drawing/2014/main" val="20004"/>
                    </a:ext>
                  </a:extLst>
                </a:gridCol>
                <a:gridCol w="1029589">
                  <a:extLst>
                    <a:ext uri="{9D8B030D-6E8A-4147-A177-3AD203B41FA5}">
                      <a16:colId xmlns:a16="http://schemas.microsoft.com/office/drawing/2014/main" val="20005"/>
                    </a:ext>
                  </a:extLst>
                </a:gridCol>
              </a:tblGrid>
              <a:tr h="195430">
                <a:tc>
                  <a:txBody>
                    <a:bodyPr/>
                    <a:lstStyle/>
                    <a:p>
                      <a:r>
                        <a:rPr lang="en-US" dirty="0">
                          <a:latin typeface="Linux Libertine" panose="02000503000000000000" pitchFamily="2" charset="0"/>
                          <a:ea typeface="Linux Libertine" panose="02000503000000000000" pitchFamily="2" charset="0"/>
                          <a:cs typeface="Linux Libertine" panose="02000503000000000000" pitchFamily="2" charset="0"/>
                        </a:rPr>
                        <a:t>D2</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Sunny</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Hot</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High</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Strong</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No</a:t>
                      </a:r>
                    </a:p>
                  </a:txBody>
                  <a:tcPr/>
                </a:tc>
                <a:extLst>
                  <a:ext uri="{0D108BD9-81ED-4DB2-BD59-A6C34878D82A}">
                    <a16:rowId xmlns:a16="http://schemas.microsoft.com/office/drawing/2014/main" val="4183957649"/>
                  </a:ext>
                </a:extLst>
              </a:tr>
            </a:tbl>
          </a:graphicData>
        </a:graphic>
      </p:graphicFrame>
      <p:graphicFrame>
        <p:nvGraphicFramePr>
          <p:cNvPr id="12" name="Table 11">
            <a:extLst>
              <a:ext uri="{FF2B5EF4-FFF2-40B4-BE49-F238E27FC236}">
                <a16:creationId xmlns:a16="http://schemas.microsoft.com/office/drawing/2014/main" id="{DCE8FCB3-13DC-8D43-965D-6D5FADE1C167}"/>
              </a:ext>
            </a:extLst>
          </p:cNvPr>
          <p:cNvGraphicFramePr>
            <a:graphicFrameLocks noGrp="1"/>
          </p:cNvGraphicFramePr>
          <p:nvPr>
            <p:extLst>
              <p:ext uri="{D42A27DB-BD31-4B8C-83A1-F6EECF244321}">
                <p14:modId xmlns:p14="http://schemas.microsoft.com/office/powerpoint/2010/main" val="946499205"/>
              </p:ext>
            </p:extLst>
          </p:nvPr>
        </p:nvGraphicFramePr>
        <p:xfrm>
          <a:off x="5343969" y="4143360"/>
          <a:ext cx="6590666" cy="365760"/>
        </p:xfrm>
        <a:graphic>
          <a:graphicData uri="http://schemas.openxmlformats.org/drawingml/2006/table">
            <a:tbl>
              <a:tblPr bandRow="1">
                <a:tableStyleId>{5C22544A-7EE6-4342-B048-85BDC9FD1C3A}</a:tableStyleId>
              </a:tblPr>
              <a:tblGrid>
                <a:gridCol w="770763">
                  <a:extLst>
                    <a:ext uri="{9D8B030D-6E8A-4147-A177-3AD203B41FA5}">
                      <a16:colId xmlns:a16="http://schemas.microsoft.com/office/drawing/2014/main" val="20000"/>
                    </a:ext>
                  </a:extLst>
                </a:gridCol>
                <a:gridCol w="1084707">
                  <a:extLst>
                    <a:ext uri="{9D8B030D-6E8A-4147-A177-3AD203B41FA5}">
                      <a16:colId xmlns:a16="http://schemas.microsoft.com/office/drawing/2014/main" val="20001"/>
                    </a:ext>
                  </a:extLst>
                </a:gridCol>
                <a:gridCol w="1606487">
                  <a:extLst>
                    <a:ext uri="{9D8B030D-6E8A-4147-A177-3AD203B41FA5}">
                      <a16:colId xmlns:a16="http://schemas.microsoft.com/office/drawing/2014/main" val="20002"/>
                    </a:ext>
                  </a:extLst>
                </a:gridCol>
                <a:gridCol w="1222693">
                  <a:extLst>
                    <a:ext uri="{9D8B030D-6E8A-4147-A177-3AD203B41FA5}">
                      <a16:colId xmlns:a16="http://schemas.microsoft.com/office/drawing/2014/main" val="20003"/>
                    </a:ext>
                  </a:extLst>
                </a:gridCol>
                <a:gridCol w="876427">
                  <a:extLst>
                    <a:ext uri="{9D8B030D-6E8A-4147-A177-3AD203B41FA5}">
                      <a16:colId xmlns:a16="http://schemas.microsoft.com/office/drawing/2014/main" val="20004"/>
                    </a:ext>
                  </a:extLst>
                </a:gridCol>
                <a:gridCol w="1029589">
                  <a:extLst>
                    <a:ext uri="{9D8B030D-6E8A-4147-A177-3AD203B41FA5}">
                      <a16:colId xmlns:a16="http://schemas.microsoft.com/office/drawing/2014/main" val="20005"/>
                    </a:ext>
                  </a:extLst>
                </a:gridCol>
              </a:tblGrid>
              <a:tr h="195430">
                <a:tc>
                  <a:txBody>
                    <a:bodyPr/>
                    <a:lstStyle/>
                    <a:p>
                      <a:r>
                        <a:rPr lang="en-US" dirty="0">
                          <a:latin typeface="Linux Libertine" panose="02000503000000000000" pitchFamily="2" charset="0"/>
                          <a:ea typeface="Linux Libertine" panose="02000503000000000000" pitchFamily="2" charset="0"/>
                          <a:cs typeface="Linux Libertine" panose="02000503000000000000" pitchFamily="2" charset="0"/>
                        </a:rPr>
                        <a:t>D3</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Overcast</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Hot</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High</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Weak</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Yes</a:t>
                      </a:r>
                    </a:p>
                  </a:txBody>
                  <a:tcPr/>
                </a:tc>
                <a:extLst>
                  <a:ext uri="{0D108BD9-81ED-4DB2-BD59-A6C34878D82A}">
                    <a16:rowId xmlns:a16="http://schemas.microsoft.com/office/drawing/2014/main" val="4183957649"/>
                  </a:ext>
                </a:extLst>
              </a:tr>
            </a:tbl>
          </a:graphicData>
        </a:graphic>
      </p:graphicFrame>
      <p:graphicFrame>
        <p:nvGraphicFramePr>
          <p:cNvPr id="13" name="Table 12">
            <a:extLst>
              <a:ext uri="{FF2B5EF4-FFF2-40B4-BE49-F238E27FC236}">
                <a16:creationId xmlns:a16="http://schemas.microsoft.com/office/drawing/2014/main" id="{6DFBCC29-8408-E642-9C57-4EF920783771}"/>
              </a:ext>
            </a:extLst>
          </p:cNvPr>
          <p:cNvGraphicFramePr>
            <a:graphicFrameLocks noGrp="1"/>
          </p:cNvGraphicFramePr>
          <p:nvPr>
            <p:extLst>
              <p:ext uri="{D42A27DB-BD31-4B8C-83A1-F6EECF244321}">
                <p14:modId xmlns:p14="http://schemas.microsoft.com/office/powerpoint/2010/main" val="1604452137"/>
              </p:ext>
            </p:extLst>
          </p:nvPr>
        </p:nvGraphicFramePr>
        <p:xfrm>
          <a:off x="5343969" y="4474830"/>
          <a:ext cx="6590666" cy="365760"/>
        </p:xfrm>
        <a:graphic>
          <a:graphicData uri="http://schemas.openxmlformats.org/drawingml/2006/table">
            <a:tbl>
              <a:tblPr bandRow="1">
                <a:tableStyleId>{5C22544A-7EE6-4342-B048-85BDC9FD1C3A}</a:tableStyleId>
              </a:tblPr>
              <a:tblGrid>
                <a:gridCol w="770763">
                  <a:extLst>
                    <a:ext uri="{9D8B030D-6E8A-4147-A177-3AD203B41FA5}">
                      <a16:colId xmlns:a16="http://schemas.microsoft.com/office/drawing/2014/main" val="20000"/>
                    </a:ext>
                  </a:extLst>
                </a:gridCol>
                <a:gridCol w="1084707">
                  <a:extLst>
                    <a:ext uri="{9D8B030D-6E8A-4147-A177-3AD203B41FA5}">
                      <a16:colId xmlns:a16="http://schemas.microsoft.com/office/drawing/2014/main" val="20001"/>
                    </a:ext>
                  </a:extLst>
                </a:gridCol>
                <a:gridCol w="1606487">
                  <a:extLst>
                    <a:ext uri="{9D8B030D-6E8A-4147-A177-3AD203B41FA5}">
                      <a16:colId xmlns:a16="http://schemas.microsoft.com/office/drawing/2014/main" val="20002"/>
                    </a:ext>
                  </a:extLst>
                </a:gridCol>
                <a:gridCol w="1222693">
                  <a:extLst>
                    <a:ext uri="{9D8B030D-6E8A-4147-A177-3AD203B41FA5}">
                      <a16:colId xmlns:a16="http://schemas.microsoft.com/office/drawing/2014/main" val="20003"/>
                    </a:ext>
                  </a:extLst>
                </a:gridCol>
                <a:gridCol w="876427">
                  <a:extLst>
                    <a:ext uri="{9D8B030D-6E8A-4147-A177-3AD203B41FA5}">
                      <a16:colId xmlns:a16="http://schemas.microsoft.com/office/drawing/2014/main" val="20004"/>
                    </a:ext>
                  </a:extLst>
                </a:gridCol>
                <a:gridCol w="1029589">
                  <a:extLst>
                    <a:ext uri="{9D8B030D-6E8A-4147-A177-3AD203B41FA5}">
                      <a16:colId xmlns:a16="http://schemas.microsoft.com/office/drawing/2014/main" val="20005"/>
                    </a:ext>
                  </a:extLst>
                </a:gridCol>
              </a:tblGrid>
              <a:tr h="195430">
                <a:tc>
                  <a:txBody>
                    <a:bodyPr/>
                    <a:lstStyle/>
                    <a:p>
                      <a:r>
                        <a:rPr lang="en-US" dirty="0">
                          <a:latin typeface="Linux Libertine" panose="02000503000000000000" pitchFamily="2" charset="0"/>
                          <a:ea typeface="Linux Libertine" panose="02000503000000000000" pitchFamily="2" charset="0"/>
                          <a:cs typeface="Linux Libertine" panose="02000503000000000000" pitchFamily="2" charset="0"/>
                        </a:rPr>
                        <a:t>D4</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Rain</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Mild</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High</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Weak</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Yes</a:t>
                      </a:r>
                    </a:p>
                  </a:txBody>
                  <a:tcPr/>
                </a:tc>
                <a:extLst>
                  <a:ext uri="{0D108BD9-81ED-4DB2-BD59-A6C34878D82A}">
                    <a16:rowId xmlns:a16="http://schemas.microsoft.com/office/drawing/2014/main" val="4183957649"/>
                  </a:ext>
                </a:extLst>
              </a:tr>
            </a:tbl>
          </a:graphicData>
        </a:graphic>
      </p:graphicFrame>
      <p:sp>
        <p:nvSpPr>
          <p:cNvPr id="14" name="Oval 13">
            <a:extLst>
              <a:ext uri="{FF2B5EF4-FFF2-40B4-BE49-F238E27FC236}">
                <a16:creationId xmlns:a16="http://schemas.microsoft.com/office/drawing/2014/main" id="{A3D216BE-A95E-3A40-922E-5A895B0561E7}"/>
              </a:ext>
            </a:extLst>
          </p:cNvPr>
          <p:cNvSpPr/>
          <p:nvPr/>
        </p:nvSpPr>
        <p:spPr>
          <a:xfrm>
            <a:off x="1657349" y="5064918"/>
            <a:ext cx="671513" cy="378619"/>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D1</a:t>
            </a:r>
          </a:p>
        </p:txBody>
      </p:sp>
      <p:sp>
        <p:nvSpPr>
          <p:cNvPr id="15" name="Oval 14">
            <a:extLst>
              <a:ext uri="{FF2B5EF4-FFF2-40B4-BE49-F238E27FC236}">
                <a16:creationId xmlns:a16="http://schemas.microsoft.com/office/drawing/2014/main" id="{9CAB95BC-B9B3-CC40-BCD3-3EBFD38CC220}"/>
              </a:ext>
            </a:extLst>
          </p:cNvPr>
          <p:cNvSpPr/>
          <p:nvPr/>
        </p:nvSpPr>
        <p:spPr>
          <a:xfrm>
            <a:off x="2328862" y="5858256"/>
            <a:ext cx="785810" cy="378619"/>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D2</a:t>
            </a:r>
          </a:p>
        </p:txBody>
      </p:sp>
      <p:sp>
        <p:nvSpPr>
          <p:cNvPr id="16" name="Oval 15">
            <a:extLst>
              <a:ext uri="{FF2B5EF4-FFF2-40B4-BE49-F238E27FC236}">
                <a16:creationId xmlns:a16="http://schemas.microsoft.com/office/drawing/2014/main" id="{7717F37A-A785-F149-8B9A-5249ED63D483}"/>
              </a:ext>
            </a:extLst>
          </p:cNvPr>
          <p:cNvSpPr/>
          <p:nvPr/>
        </p:nvSpPr>
        <p:spPr>
          <a:xfrm>
            <a:off x="3748724" y="4130501"/>
            <a:ext cx="785810" cy="378619"/>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D3</a:t>
            </a:r>
          </a:p>
        </p:txBody>
      </p:sp>
      <p:sp>
        <p:nvSpPr>
          <p:cNvPr id="17" name="Oval 16">
            <a:extLst>
              <a:ext uri="{FF2B5EF4-FFF2-40B4-BE49-F238E27FC236}">
                <a16:creationId xmlns:a16="http://schemas.microsoft.com/office/drawing/2014/main" id="{EF42CD90-218A-F647-AC64-A6A1D3DD2B97}"/>
              </a:ext>
            </a:extLst>
          </p:cNvPr>
          <p:cNvSpPr/>
          <p:nvPr/>
        </p:nvSpPr>
        <p:spPr>
          <a:xfrm>
            <a:off x="3617119" y="5443522"/>
            <a:ext cx="785810" cy="378619"/>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D4</a:t>
            </a:r>
          </a:p>
        </p:txBody>
      </p:sp>
    </p:spTree>
    <p:extLst>
      <p:ext uri="{BB962C8B-B14F-4D97-AF65-F5344CB8AC3E}">
        <p14:creationId xmlns:p14="http://schemas.microsoft.com/office/powerpoint/2010/main" val="3247362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par>
                                <p:cTn id="8" presetID="9"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dissolve">
                                      <p:cBhvr>
                                        <p:cTn id="10" dur="500"/>
                                        <p:tgtEl>
                                          <p:spTgt spid="12"/>
                                        </p:tgtEl>
                                      </p:cBhvr>
                                    </p:animEffect>
                                  </p:childTnLst>
                                </p:cTn>
                              </p:par>
                              <p:par>
                                <p:cTn id="11" presetID="9"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dissolve">
                                      <p:cBhvr>
                                        <p:cTn id="13" dur="500"/>
                                        <p:tgtEl>
                                          <p:spTgt spid="11"/>
                                        </p:tgtEl>
                                      </p:cBhvr>
                                    </p:animEffect>
                                  </p:childTnLst>
                                </p:cTn>
                              </p:par>
                              <p:par>
                                <p:cTn id="14" presetID="9" presetClass="entr" presetSubtype="0" fill="hold"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dissolve">
                                      <p:cBhvr>
                                        <p:cTn id="16" dur="500"/>
                                        <p:tgtEl>
                                          <p:spTgt spid="13"/>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dissolve">
                                      <p:cBhvr>
                                        <p:cTn id="21" dur="500"/>
                                        <p:tgtEl>
                                          <p:spTgt spid="5"/>
                                        </p:tgtEl>
                                      </p:cBhvr>
                                    </p:animEffect>
                                  </p:childTnLst>
                                </p:cTn>
                              </p:par>
                              <p:par>
                                <p:cTn id="22" presetID="9" presetClass="entr" presetSubtype="0" fill="hold"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dissolve">
                                      <p:cBhvr>
                                        <p:cTn id="24" dur="500"/>
                                        <p:tgtEl>
                                          <p:spTgt spid="6"/>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grpId="0" nodeType="click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dissolve">
                                      <p:cBhvr>
                                        <p:cTn id="29" dur="500"/>
                                        <p:tgtEl>
                                          <p:spTgt spid="14"/>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dissolve">
                                      <p:cBhvr>
                                        <p:cTn id="32" dur="500"/>
                                        <p:tgtEl>
                                          <p:spTgt spid="15"/>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17"/>
                                        </p:tgtEl>
                                        <p:attrNameLst>
                                          <p:attrName>style.visibility</p:attrName>
                                        </p:attrNameLst>
                                      </p:cBhvr>
                                      <p:to>
                                        <p:strVal val="visible"/>
                                      </p:to>
                                    </p:set>
                                    <p:animEffect transition="in" filter="dissolve">
                                      <p:cBhvr>
                                        <p:cTn id="35" dur="500"/>
                                        <p:tgtEl>
                                          <p:spTgt spid="17"/>
                                        </p:tgtEl>
                                      </p:cBhvr>
                                    </p:animEffect>
                                  </p:childTnLst>
                                </p:cTn>
                              </p:par>
                              <p:par>
                                <p:cTn id="36" presetID="9" presetClass="entr" presetSubtype="0" fill="hold" grpId="0" nodeType="withEffect">
                                  <p:stCondLst>
                                    <p:cond delay="0"/>
                                  </p:stCondLst>
                                  <p:childTnLst>
                                    <p:set>
                                      <p:cBhvr>
                                        <p:cTn id="37" dur="1" fill="hold">
                                          <p:stCondLst>
                                            <p:cond delay="0"/>
                                          </p:stCondLst>
                                        </p:cTn>
                                        <p:tgtEl>
                                          <p:spTgt spid="16"/>
                                        </p:tgtEl>
                                        <p:attrNameLst>
                                          <p:attrName>style.visibility</p:attrName>
                                        </p:attrNameLst>
                                      </p:cBhvr>
                                      <p:to>
                                        <p:strVal val="visible"/>
                                      </p:to>
                                    </p:set>
                                    <p:animEffect transition="in" filter="dissolve">
                                      <p:cBhvr>
                                        <p:cTn id="38"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P spid="17"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Types of Neural Networks (Linear Classifier)</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p:txBody>
          <a:bodyPr>
            <a:normAutofit/>
          </a:bodyPr>
          <a:lstStyle/>
          <a:p>
            <a:r>
              <a:rPr lang="en-US" sz="2400" dirty="0">
                <a:latin typeface="Helvetica" pitchFamily="2" charset="0"/>
              </a:rPr>
              <a:t>A linear classifier is basically finding a line that separates all the “yes” cases from the “no” cases. Here’s one such line!</a:t>
            </a:r>
            <a:endParaRPr lang="en-US" sz="2200" dirty="0">
              <a:latin typeface="Helvetica" pitchFamily="2" charset="0"/>
            </a:endParaRPr>
          </a:p>
        </p:txBody>
      </p:sp>
      <p:cxnSp>
        <p:nvCxnSpPr>
          <p:cNvPr id="5" name="Straight Arrow Connector 4">
            <a:extLst>
              <a:ext uri="{FF2B5EF4-FFF2-40B4-BE49-F238E27FC236}">
                <a16:creationId xmlns:a16="http://schemas.microsoft.com/office/drawing/2014/main" id="{D949B5B1-B5A5-A94E-9CC5-A82D9BA2DCBE}"/>
              </a:ext>
            </a:extLst>
          </p:cNvPr>
          <p:cNvCxnSpPr/>
          <p:nvPr/>
        </p:nvCxnSpPr>
        <p:spPr>
          <a:xfrm flipV="1">
            <a:off x="1138238" y="3757613"/>
            <a:ext cx="0" cy="2614613"/>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F34D704E-FE18-1D46-AAA0-F3F6ECD66206}"/>
              </a:ext>
            </a:extLst>
          </p:cNvPr>
          <p:cNvCxnSpPr>
            <a:cxnSpLocks/>
          </p:cNvCxnSpPr>
          <p:nvPr/>
        </p:nvCxnSpPr>
        <p:spPr>
          <a:xfrm>
            <a:off x="1138238" y="6372226"/>
            <a:ext cx="4957762" cy="0"/>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graphicFrame>
        <p:nvGraphicFramePr>
          <p:cNvPr id="10" name="Table 9">
            <a:extLst>
              <a:ext uri="{FF2B5EF4-FFF2-40B4-BE49-F238E27FC236}">
                <a16:creationId xmlns:a16="http://schemas.microsoft.com/office/drawing/2014/main" id="{9A02C4C4-A2CE-A24D-BB3B-B51BBAAA4612}"/>
              </a:ext>
            </a:extLst>
          </p:cNvPr>
          <p:cNvGraphicFramePr>
            <a:graphicFrameLocks noGrp="1"/>
          </p:cNvGraphicFramePr>
          <p:nvPr/>
        </p:nvGraphicFramePr>
        <p:xfrm>
          <a:off x="5343969" y="3014655"/>
          <a:ext cx="6476556" cy="731520"/>
        </p:xfrm>
        <a:graphic>
          <a:graphicData uri="http://schemas.openxmlformats.org/drawingml/2006/table">
            <a:tbl>
              <a:tblPr bandRow="1">
                <a:tableStyleId>{5C22544A-7EE6-4342-B048-85BDC9FD1C3A}</a:tableStyleId>
              </a:tblPr>
              <a:tblGrid>
                <a:gridCol w="770763">
                  <a:extLst>
                    <a:ext uri="{9D8B030D-6E8A-4147-A177-3AD203B41FA5}">
                      <a16:colId xmlns:a16="http://schemas.microsoft.com/office/drawing/2014/main" val="20000"/>
                    </a:ext>
                  </a:extLst>
                </a:gridCol>
                <a:gridCol w="1084707">
                  <a:extLst>
                    <a:ext uri="{9D8B030D-6E8A-4147-A177-3AD203B41FA5}">
                      <a16:colId xmlns:a16="http://schemas.microsoft.com/office/drawing/2014/main" val="20001"/>
                    </a:ext>
                  </a:extLst>
                </a:gridCol>
                <a:gridCol w="1606487">
                  <a:extLst>
                    <a:ext uri="{9D8B030D-6E8A-4147-A177-3AD203B41FA5}">
                      <a16:colId xmlns:a16="http://schemas.microsoft.com/office/drawing/2014/main" val="20002"/>
                    </a:ext>
                  </a:extLst>
                </a:gridCol>
                <a:gridCol w="1222693">
                  <a:extLst>
                    <a:ext uri="{9D8B030D-6E8A-4147-A177-3AD203B41FA5}">
                      <a16:colId xmlns:a16="http://schemas.microsoft.com/office/drawing/2014/main" val="20003"/>
                    </a:ext>
                  </a:extLst>
                </a:gridCol>
                <a:gridCol w="762317">
                  <a:extLst>
                    <a:ext uri="{9D8B030D-6E8A-4147-A177-3AD203B41FA5}">
                      <a16:colId xmlns:a16="http://schemas.microsoft.com/office/drawing/2014/main" val="20004"/>
                    </a:ext>
                  </a:extLst>
                </a:gridCol>
                <a:gridCol w="1029589">
                  <a:extLst>
                    <a:ext uri="{9D8B030D-6E8A-4147-A177-3AD203B41FA5}">
                      <a16:colId xmlns:a16="http://schemas.microsoft.com/office/drawing/2014/main" val="20005"/>
                    </a:ext>
                  </a:extLst>
                </a:gridCol>
              </a:tblGrid>
              <a:tr h="195430">
                <a:tc>
                  <a:txBody>
                    <a:bodyPr/>
                    <a:lstStyle/>
                    <a:p>
                      <a:r>
                        <a:rPr lang="en-US" b="1" dirty="0">
                          <a:latin typeface="Linux Libertine" panose="02000503000000000000" pitchFamily="2" charset="0"/>
                          <a:ea typeface="Linux Libertine" panose="02000503000000000000" pitchFamily="2" charset="0"/>
                          <a:cs typeface="Linux Libertine" panose="02000503000000000000" pitchFamily="2" charset="0"/>
                        </a:rPr>
                        <a:t>index</a:t>
                      </a:r>
                    </a:p>
                  </a:txBody>
                  <a:tcPr/>
                </a:tc>
                <a:tc>
                  <a:txBody>
                    <a:bodyPr/>
                    <a:lstStyle/>
                    <a:p>
                      <a:pPr algn="ctr"/>
                      <a:r>
                        <a:rPr lang="en-US" b="1" dirty="0">
                          <a:latin typeface="Linux Libertine" panose="02000503000000000000" pitchFamily="2" charset="0"/>
                          <a:ea typeface="Linux Libertine" panose="02000503000000000000" pitchFamily="2" charset="0"/>
                          <a:cs typeface="Linux Libertine" panose="02000503000000000000" pitchFamily="2" charset="0"/>
                        </a:rPr>
                        <a:t>Outlook</a:t>
                      </a:r>
                    </a:p>
                  </a:txBody>
                  <a:tcPr/>
                </a:tc>
                <a:tc>
                  <a:txBody>
                    <a:bodyPr/>
                    <a:lstStyle/>
                    <a:p>
                      <a:pPr algn="ctr"/>
                      <a:r>
                        <a:rPr lang="en-US" b="1" dirty="0">
                          <a:latin typeface="Linux Libertine" panose="02000503000000000000" pitchFamily="2" charset="0"/>
                          <a:ea typeface="Linux Libertine" panose="02000503000000000000" pitchFamily="2" charset="0"/>
                          <a:cs typeface="Linux Libertine" panose="02000503000000000000" pitchFamily="2" charset="0"/>
                        </a:rPr>
                        <a:t>Temperature</a:t>
                      </a:r>
                    </a:p>
                  </a:txBody>
                  <a:tcPr/>
                </a:tc>
                <a:tc>
                  <a:txBody>
                    <a:bodyPr/>
                    <a:lstStyle/>
                    <a:p>
                      <a:pPr algn="ctr"/>
                      <a:r>
                        <a:rPr lang="en-US" b="1" dirty="0">
                          <a:latin typeface="Linux Libertine" panose="02000503000000000000" pitchFamily="2" charset="0"/>
                          <a:ea typeface="Linux Libertine" panose="02000503000000000000" pitchFamily="2" charset="0"/>
                          <a:cs typeface="Linux Libertine" panose="02000503000000000000" pitchFamily="2" charset="0"/>
                        </a:rPr>
                        <a:t>Humidity</a:t>
                      </a:r>
                    </a:p>
                  </a:txBody>
                  <a:tcPr/>
                </a:tc>
                <a:tc>
                  <a:txBody>
                    <a:bodyPr/>
                    <a:lstStyle/>
                    <a:p>
                      <a:pPr algn="ctr"/>
                      <a:r>
                        <a:rPr lang="en-US" b="1" dirty="0">
                          <a:latin typeface="Linux Libertine" panose="02000503000000000000" pitchFamily="2" charset="0"/>
                          <a:ea typeface="Linux Libertine" panose="02000503000000000000" pitchFamily="2" charset="0"/>
                          <a:cs typeface="Linux Libertine" panose="02000503000000000000" pitchFamily="2" charset="0"/>
                        </a:rPr>
                        <a:t>Wind</a:t>
                      </a:r>
                    </a:p>
                  </a:txBody>
                  <a:tcPr/>
                </a:tc>
                <a:tc>
                  <a:txBody>
                    <a:bodyPr/>
                    <a:lstStyle/>
                    <a:p>
                      <a:pPr algn="ctr"/>
                      <a:r>
                        <a:rPr lang="en-US" b="1" dirty="0">
                          <a:latin typeface="Linux Libertine" panose="02000503000000000000" pitchFamily="2" charset="0"/>
                          <a:ea typeface="Linux Libertine" panose="02000503000000000000" pitchFamily="2" charset="0"/>
                          <a:cs typeface="Linux Libertine" panose="02000503000000000000" pitchFamily="2" charset="0"/>
                        </a:rPr>
                        <a:t>Tennis</a:t>
                      </a:r>
                      <a:r>
                        <a:rPr lang="en-US" dirty="0">
                          <a:latin typeface="Linux Libertine" panose="02000503000000000000" pitchFamily="2" charset="0"/>
                          <a:ea typeface="Linux Libertine" panose="02000503000000000000" pitchFamily="2" charset="0"/>
                          <a:cs typeface="Linux Libertine" panose="02000503000000000000" pitchFamily="2" charset="0"/>
                        </a:rPr>
                        <a:t>?</a:t>
                      </a:r>
                    </a:p>
                  </a:txBody>
                  <a:tcPr/>
                </a:tc>
                <a:extLst>
                  <a:ext uri="{0D108BD9-81ED-4DB2-BD59-A6C34878D82A}">
                    <a16:rowId xmlns:a16="http://schemas.microsoft.com/office/drawing/2014/main" val="10000"/>
                  </a:ext>
                </a:extLst>
              </a:tr>
              <a:tr h="195430">
                <a:tc>
                  <a:txBody>
                    <a:bodyPr/>
                    <a:lstStyle/>
                    <a:p>
                      <a:r>
                        <a:rPr lang="en-US" dirty="0">
                          <a:latin typeface="Linux Libertine" panose="02000503000000000000" pitchFamily="2" charset="0"/>
                          <a:ea typeface="Linux Libertine" panose="02000503000000000000" pitchFamily="2" charset="0"/>
                          <a:cs typeface="Linux Libertine" panose="02000503000000000000" pitchFamily="2" charset="0"/>
                        </a:rPr>
                        <a:t>D1</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Sunny</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Hot</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High</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Weak</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No</a:t>
                      </a:r>
                    </a:p>
                  </a:txBody>
                  <a:tcPr/>
                </a:tc>
                <a:extLst>
                  <a:ext uri="{0D108BD9-81ED-4DB2-BD59-A6C34878D82A}">
                    <a16:rowId xmlns:a16="http://schemas.microsoft.com/office/drawing/2014/main" val="4183957649"/>
                  </a:ext>
                </a:extLst>
              </a:tr>
            </a:tbl>
          </a:graphicData>
        </a:graphic>
      </p:graphicFrame>
      <p:graphicFrame>
        <p:nvGraphicFramePr>
          <p:cNvPr id="11" name="Table 10">
            <a:extLst>
              <a:ext uri="{FF2B5EF4-FFF2-40B4-BE49-F238E27FC236}">
                <a16:creationId xmlns:a16="http://schemas.microsoft.com/office/drawing/2014/main" id="{17AFC794-AE98-8546-AB62-D6BF7806EA6D}"/>
              </a:ext>
            </a:extLst>
          </p:cNvPr>
          <p:cNvGraphicFramePr>
            <a:graphicFrameLocks noGrp="1"/>
          </p:cNvGraphicFramePr>
          <p:nvPr/>
        </p:nvGraphicFramePr>
        <p:xfrm>
          <a:off x="5343969" y="3777600"/>
          <a:ext cx="6590666" cy="365760"/>
        </p:xfrm>
        <a:graphic>
          <a:graphicData uri="http://schemas.openxmlformats.org/drawingml/2006/table">
            <a:tbl>
              <a:tblPr bandRow="1">
                <a:tableStyleId>{5C22544A-7EE6-4342-B048-85BDC9FD1C3A}</a:tableStyleId>
              </a:tblPr>
              <a:tblGrid>
                <a:gridCol w="770763">
                  <a:extLst>
                    <a:ext uri="{9D8B030D-6E8A-4147-A177-3AD203B41FA5}">
                      <a16:colId xmlns:a16="http://schemas.microsoft.com/office/drawing/2014/main" val="20000"/>
                    </a:ext>
                  </a:extLst>
                </a:gridCol>
                <a:gridCol w="1084707">
                  <a:extLst>
                    <a:ext uri="{9D8B030D-6E8A-4147-A177-3AD203B41FA5}">
                      <a16:colId xmlns:a16="http://schemas.microsoft.com/office/drawing/2014/main" val="20001"/>
                    </a:ext>
                  </a:extLst>
                </a:gridCol>
                <a:gridCol w="1606487">
                  <a:extLst>
                    <a:ext uri="{9D8B030D-6E8A-4147-A177-3AD203B41FA5}">
                      <a16:colId xmlns:a16="http://schemas.microsoft.com/office/drawing/2014/main" val="20002"/>
                    </a:ext>
                  </a:extLst>
                </a:gridCol>
                <a:gridCol w="1222693">
                  <a:extLst>
                    <a:ext uri="{9D8B030D-6E8A-4147-A177-3AD203B41FA5}">
                      <a16:colId xmlns:a16="http://schemas.microsoft.com/office/drawing/2014/main" val="20003"/>
                    </a:ext>
                  </a:extLst>
                </a:gridCol>
                <a:gridCol w="876427">
                  <a:extLst>
                    <a:ext uri="{9D8B030D-6E8A-4147-A177-3AD203B41FA5}">
                      <a16:colId xmlns:a16="http://schemas.microsoft.com/office/drawing/2014/main" val="20004"/>
                    </a:ext>
                  </a:extLst>
                </a:gridCol>
                <a:gridCol w="1029589">
                  <a:extLst>
                    <a:ext uri="{9D8B030D-6E8A-4147-A177-3AD203B41FA5}">
                      <a16:colId xmlns:a16="http://schemas.microsoft.com/office/drawing/2014/main" val="20005"/>
                    </a:ext>
                  </a:extLst>
                </a:gridCol>
              </a:tblGrid>
              <a:tr h="195430">
                <a:tc>
                  <a:txBody>
                    <a:bodyPr/>
                    <a:lstStyle/>
                    <a:p>
                      <a:r>
                        <a:rPr lang="en-US" dirty="0">
                          <a:latin typeface="Linux Libertine" panose="02000503000000000000" pitchFamily="2" charset="0"/>
                          <a:ea typeface="Linux Libertine" panose="02000503000000000000" pitchFamily="2" charset="0"/>
                          <a:cs typeface="Linux Libertine" panose="02000503000000000000" pitchFamily="2" charset="0"/>
                        </a:rPr>
                        <a:t>D2</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Sunny</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Hot</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High</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Strong</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No</a:t>
                      </a:r>
                    </a:p>
                  </a:txBody>
                  <a:tcPr/>
                </a:tc>
                <a:extLst>
                  <a:ext uri="{0D108BD9-81ED-4DB2-BD59-A6C34878D82A}">
                    <a16:rowId xmlns:a16="http://schemas.microsoft.com/office/drawing/2014/main" val="4183957649"/>
                  </a:ext>
                </a:extLst>
              </a:tr>
            </a:tbl>
          </a:graphicData>
        </a:graphic>
      </p:graphicFrame>
      <p:graphicFrame>
        <p:nvGraphicFramePr>
          <p:cNvPr id="12" name="Table 11">
            <a:extLst>
              <a:ext uri="{FF2B5EF4-FFF2-40B4-BE49-F238E27FC236}">
                <a16:creationId xmlns:a16="http://schemas.microsoft.com/office/drawing/2014/main" id="{DCE8FCB3-13DC-8D43-965D-6D5FADE1C167}"/>
              </a:ext>
            </a:extLst>
          </p:cNvPr>
          <p:cNvGraphicFramePr>
            <a:graphicFrameLocks noGrp="1"/>
          </p:cNvGraphicFramePr>
          <p:nvPr/>
        </p:nvGraphicFramePr>
        <p:xfrm>
          <a:off x="5343969" y="4143360"/>
          <a:ext cx="6590666" cy="365760"/>
        </p:xfrm>
        <a:graphic>
          <a:graphicData uri="http://schemas.openxmlformats.org/drawingml/2006/table">
            <a:tbl>
              <a:tblPr bandRow="1">
                <a:tableStyleId>{5C22544A-7EE6-4342-B048-85BDC9FD1C3A}</a:tableStyleId>
              </a:tblPr>
              <a:tblGrid>
                <a:gridCol w="770763">
                  <a:extLst>
                    <a:ext uri="{9D8B030D-6E8A-4147-A177-3AD203B41FA5}">
                      <a16:colId xmlns:a16="http://schemas.microsoft.com/office/drawing/2014/main" val="20000"/>
                    </a:ext>
                  </a:extLst>
                </a:gridCol>
                <a:gridCol w="1084707">
                  <a:extLst>
                    <a:ext uri="{9D8B030D-6E8A-4147-A177-3AD203B41FA5}">
                      <a16:colId xmlns:a16="http://schemas.microsoft.com/office/drawing/2014/main" val="20001"/>
                    </a:ext>
                  </a:extLst>
                </a:gridCol>
                <a:gridCol w="1606487">
                  <a:extLst>
                    <a:ext uri="{9D8B030D-6E8A-4147-A177-3AD203B41FA5}">
                      <a16:colId xmlns:a16="http://schemas.microsoft.com/office/drawing/2014/main" val="20002"/>
                    </a:ext>
                  </a:extLst>
                </a:gridCol>
                <a:gridCol w="1222693">
                  <a:extLst>
                    <a:ext uri="{9D8B030D-6E8A-4147-A177-3AD203B41FA5}">
                      <a16:colId xmlns:a16="http://schemas.microsoft.com/office/drawing/2014/main" val="20003"/>
                    </a:ext>
                  </a:extLst>
                </a:gridCol>
                <a:gridCol w="876427">
                  <a:extLst>
                    <a:ext uri="{9D8B030D-6E8A-4147-A177-3AD203B41FA5}">
                      <a16:colId xmlns:a16="http://schemas.microsoft.com/office/drawing/2014/main" val="20004"/>
                    </a:ext>
                  </a:extLst>
                </a:gridCol>
                <a:gridCol w="1029589">
                  <a:extLst>
                    <a:ext uri="{9D8B030D-6E8A-4147-A177-3AD203B41FA5}">
                      <a16:colId xmlns:a16="http://schemas.microsoft.com/office/drawing/2014/main" val="20005"/>
                    </a:ext>
                  </a:extLst>
                </a:gridCol>
              </a:tblGrid>
              <a:tr h="195430">
                <a:tc>
                  <a:txBody>
                    <a:bodyPr/>
                    <a:lstStyle/>
                    <a:p>
                      <a:r>
                        <a:rPr lang="en-US" dirty="0">
                          <a:latin typeface="Linux Libertine" panose="02000503000000000000" pitchFamily="2" charset="0"/>
                          <a:ea typeface="Linux Libertine" panose="02000503000000000000" pitchFamily="2" charset="0"/>
                          <a:cs typeface="Linux Libertine" panose="02000503000000000000" pitchFamily="2" charset="0"/>
                        </a:rPr>
                        <a:t>D3</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Overcast</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Hot</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High</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Weak</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Yes</a:t>
                      </a:r>
                    </a:p>
                  </a:txBody>
                  <a:tcPr/>
                </a:tc>
                <a:extLst>
                  <a:ext uri="{0D108BD9-81ED-4DB2-BD59-A6C34878D82A}">
                    <a16:rowId xmlns:a16="http://schemas.microsoft.com/office/drawing/2014/main" val="4183957649"/>
                  </a:ext>
                </a:extLst>
              </a:tr>
            </a:tbl>
          </a:graphicData>
        </a:graphic>
      </p:graphicFrame>
      <p:graphicFrame>
        <p:nvGraphicFramePr>
          <p:cNvPr id="13" name="Table 12">
            <a:extLst>
              <a:ext uri="{FF2B5EF4-FFF2-40B4-BE49-F238E27FC236}">
                <a16:creationId xmlns:a16="http://schemas.microsoft.com/office/drawing/2014/main" id="{6DFBCC29-8408-E642-9C57-4EF920783771}"/>
              </a:ext>
            </a:extLst>
          </p:cNvPr>
          <p:cNvGraphicFramePr>
            <a:graphicFrameLocks noGrp="1"/>
          </p:cNvGraphicFramePr>
          <p:nvPr/>
        </p:nvGraphicFramePr>
        <p:xfrm>
          <a:off x="5343969" y="4474830"/>
          <a:ext cx="6590666" cy="365760"/>
        </p:xfrm>
        <a:graphic>
          <a:graphicData uri="http://schemas.openxmlformats.org/drawingml/2006/table">
            <a:tbl>
              <a:tblPr bandRow="1">
                <a:tableStyleId>{5C22544A-7EE6-4342-B048-85BDC9FD1C3A}</a:tableStyleId>
              </a:tblPr>
              <a:tblGrid>
                <a:gridCol w="770763">
                  <a:extLst>
                    <a:ext uri="{9D8B030D-6E8A-4147-A177-3AD203B41FA5}">
                      <a16:colId xmlns:a16="http://schemas.microsoft.com/office/drawing/2014/main" val="20000"/>
                    </a:ext>
                  </a:extLst>
                </a:gridCol>
                <a:gridCol w="1084707">
                  <a:extLst>
                    <a:ext uri="{9D8B030D-6E8A-4147-A177-3AD203B41FA5}">
                      <a16:colId xmlns:a16="http://schemas.microsoft.com/office/drawing/2014/main" val="20001"/>
                    </a:ext>
                  </a:extLst>
                </a:gridCol>
                <a:gridCol w="1606487">
                  <a:extLst>
                    <a:ext uri="{9D8B030D-6E8A-4147-A177-3AD203B41FA5}">
                      <a16:colId xmlns:a16="http://schemas.microsoft.com/office/drawing/2014/main" val="20002"/>
                    </a:ext>
                  </a:extLst>
                </a:gridCol>
                <a:gridCol w="1222693">
                  <a:extLst>
                    <a:ext uri="{9D8B030D-6E8A-4147-A177-3AD203B41FA5}">
                      <a16:colId xmlns:a16="http://schemas.microsoft.com/office/drawing/2014/main" val="20003"/>
                    </a:ext>
                  </a:extLst>
                </a:gridCol>
                <a:gridCol w="876427">
                  <a:extLst>
                    <a:ext uri="{9D8B030D-6E8A-4147-A177-3AD203B41FA5}">
                      <a16:colId xmlns:a16="http://schemas.microsoft.com/office/drawing/2014/main" val="20004"/>
                    </a:ext>
                  </a:extLst>
                </a:gridCol>
                <a:gridCol w="1029589">
                  <a:extLst>
                    <a:ext uri="{9D8B030D-6E8A-4147-A177-3AD203B41FA5}">
                      <a16:colId xmlns:a16="http://schemas.microsoft.com/office/drawing/2014/main" val="20005"/>
                    </a:ext>
                  </a:extLst>
                </a:gridCol>
              </a:tblGrid>
              <a:tr h="195430">
                <a:tc>
                  <a:txBody>
                    <a:bodyPr/>
                    <a:lstStyle/>
                    <a:p>
                      <a:r>
                        <a:rPr lang="en-US" dirty="0">
                          <a:latin typeface="Linux Libertine" panose="02000503000000000000" pitchFamily="2" charset="0"/>
                          <a:ea typeface="Linux Libertine" panose="02000503000000000000" pitchFamily="2" charset="0"/>
                          <a:cs typeface="Linux Libertine" panose="02000503000000000000" pitchFamily="2" charset="0"/>
                        </a:rPr>
                        <a:t>D4</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Rain</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Mild</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High</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Weak</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Yes</a:t>
                      </a:r>
                    </a:p>
                  </a:txBody>
                  <a:tcPr/>
                </a:tc>
                <a:extLst>
                  <a:ext uri="{0D108BD9-81ED-4DB2-BD59-A6C34878D82A}">
                    <a16:rowId xmlns:a16="http://schemas.microsoft.com/office/drawing/2014/main" val="4183957649"/>
                  </a:ext>
                </a:extLst>
              </a:tr>
            </a:tbl>
          </a:graphicData>
        </a:graphic>
      </p:graphicFrame>
      <p:sp>
        <p:nvSpPr>
          <p:cNvPr id="18" name="Oval 17">
            <a:extLst>
              <a:ext uri="{FF2B5EF4-FFF2-40B4-BE49-F238E27FC236}">
                <a16:creationId xmlns:a16="http://schemas.microsoft.com/office/drawing/2014/main" id="{C1A1C7C7-1917-624C-9736-00C090CAA23D}"/>
              </a:ext>
            </a:extLst>
          </p:cNvPr>
          <p:cNvSpPr/>
          <p:nvPr/>
        </p:nvSpPr>
        <p:spPr>
          <a:xfrm>
            <a:off x="1657349" y="5064918"/>
            <a:ext cx="671513" cy="378619"/>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D1</a:t>
            </a:r>
          </a:p>
        </p:txBody>
      </p:sp>
      <p:sp>
        <p:nvSpPr>
          <p:cNvPr id="19" name="Oval 18">
            <a:extLst>
              <a:ext uri="{FF2B5EF4-FFF2-40B4-BE49-F238E27FC236}">
                <a16:creationId xmlns:a16="http://schemas.microsoft.com/office/drawing/2014/main" id="{1994722B-F2A6-434E-848C-EA6577F04EB5}"/>
              </a:ext>
            </a:extLst>
          </p:cNvPr>
          <p:cNvSpPr/>
          <p:nvPr/>
        </p:nvSpPr>
        <p:spPr>
          <a:xfrm>
            <a:off x="2328862" y="5858256"/>
            <a:ext cx="785810" cy="378619"/>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D2</a:t>
            </a:r>
          </a:p>
        </p:txBody>
      </p:sp>
      <p:sp>
        <p:nvSpPr>
          <p:cNvPr id="20" name="Oval 19">
            <a:extLst>
              <a:ext uri="{FF2B5EF4-FFF2-40B4-BE49-F238E27FC236}">
                <a16:creationId xmlns:a16="http://schemas.microsoft.com/office/drawing/2014/main" id="{FF46F3FF-6D62-6447-9857-56BDADBF1F83}"/>
              </a:ext>
            </a:extLst>
          </p:cNvPr>
          <p:cNvSpPr/>
          <p:nvPr/>
        </p:nvSpPr>
        <p:spPr>
          <a:xfrm>
            <a:off x="3748724" y="4130501"/>
            <a:ext cx="785810" cy="378619"/>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D3</a:t>
            </a:r>
          </a:p>
        </p:txBody>
      </p:sp>
      <p:sp>
        <p:nvSpPr>
          <p:cNvPr id="21" name="Oval 20">
            <a:extLst>
              <a:ext uri="{FF2B5EF4-FFF2-40B4-BE49-F238E27FC236}">
                <a16:creationId xmlns:a16="http://schemas.microsoft.com/office/drawing/2014/main" id="{C0C66D53-393E-204E-83DD-C6CD4AE52161}"/>
              </a:ext>
            </a:extLst>
          </p:cNvPr>
          <p:cNvSpPr/>
          <p:nvPr/>
        </p:nvSpPr>
        <p:spPr>
          <a:xfrm>
            <a:off x="3617119" y="5443522"/>
            <a:ext cx="785810" cy="378619"/>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D4</a:t>
            </a:r>
          </a:p>
        </p:txBody>
      </p:sp>
      <p:cxnSp>
        <p:nvCxnSpPr>
          <p:cNvPr id="7" name="Straight Connector 6">
            <a:extLst>
              <a:ext uri="{FF2B5EF4-FFF2-40B4-BE49-F238E27FC236}">
                <a16:creationId xmlns:a16="http://schemas.microsoft.com/office/drawing/2014/main" id="{3474CB82-3CF8-6E43-B7D9-E1F25D8F6BC3}"/>
              </a:ext>
            </a:extLst>
          </p:cNvPr>
          <p:cNvCxnSpPr/>
          <p:nvPr/>
        </p:nvCxnSpPr>
        <p:spPr>
          <a:xfrm>
            <a:off x="1443038" y="3100387"/>
            <a:ext cx="2557462" cy="3471863"/>
          </a:xfrm>
          <a:prstGeom prst="line">
            <a:avLst/>
          </a:prstGeom>
          <a:ln w="47625">
            <a:solidFill>
              <a:srgbClr val="7030A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046946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Welcome to Neural Networks!</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p:txBody>
          <a:bodyPr>
            <a:normAutofit lnSpcReduction="10000"/>
          </a:bodyPr>
          <a:lstStyle/>
          <a:p>
            <a:r>
              <a:rPr lang="en-US" sz="2400" dirty="0">
                <a:latin typeface="Helvetica" pitchFamily="2" charset="0"/>
              </a:rPr>
              <a:t>But one thing that helps me out, is to always hold in your heart:</a:t>
            </a:r>
          </a:p>
          <a:p>
            <a:endParaRPr lang="en-US" sz="2400" dirty="0">
              <a:latin typeface="Helvetica" pitchFamily="2" charset="0"/>
            </a:endParaRPr>
          </a:p>
          <a:p>
            <a:r>
              <a:rPr lang="en-US" sz="2400" dirty="0">
                <a:latin typeface="Helvetica" pitchFamily="2" charset="0"/>
              </a:rPr>
              <a:t>At the end of the day, it’s just another classifier. Just like a Decision Tree is meant to teach us what label applies to an example… </a:t>
            </a:r>
          </a:p>
          <a:p>
            <a:pPr lvl="1"/>
            <a:r>
              <a:rPr lang="en-US" sz="2200" dirty="0">
                <a:latin typeface="Helvetica" pitchFamily="2" charset="0"/>
              </a:rPr>
              <a:t>e.g., “is this weather good for playing Tennis in?”</a:t>
            </a:r>
            <a:endParaRPr lang="en-US" sz="1300" dirty="0">
              <a:latin typeface="Helvetica" pitchFamily="2" charset="0"/>
            </a:endParaRPr>
          </a:p>
          <a:p>
            <a:endParaRPr lang="en-US" sz="2400" dirty="0">
              <a:latin typeface="Helvetica" pitchFamily="2" charset="0"/>
            </a:endParaRPr>
          </a:p>
          <a:p>
            <a:r>
              <a:rPr lang="en-US" sz="2400" dirty="0">
                <a:latin typeface="Helvetica" pitchFamily="2" charset="0"/>
              </a:rPr>
              <a:t>That’s the same thing that neural networks are doing.</a:t>
            </a:r>
          </a:p>
          <a:p>
            <a:pPr lvl="1"/>
            <a:r>
              <a:rPr lang="en-US" sz="2200" dirty="0">
                <a:latin typeface="Helvetica" pitchFamily="2" charset="0"/>
              </a:rPr>
              <a:t>They’re just way more complicated than decision trees.</a:t>
            </a:r>
          </a:p>
        </p:txBody>
      </p:sp>
    </p:spTree>
    <p:extLst>
      <p:ext uri="{BB962C8B-B14F-4D97-AF65-F5344CB8AC3E}">
        <p14:creationId xmlns:p14="http://schemas.microsoft.com/office/powerpoint/2010/main" val="1387222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animEffect transition="in" filter="dissolve">
                                      <p:cBhvr>
                                        <p:cTn id="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Types of Neural Networks</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p:txBody>
          <a:bodyPr>
            <a:normAutofit/>
          </a:bodyPr>
          <a:lstStyle/>
          <a:p>
            <a:r>
              <a:rPr lang="en-US" sz="2400" dirty="0">
                <a:latin typeface="Helvetica" pitchFamily="2" charset="0"/>
              </a:rPr>
              <a:t>When a neutral network has no cycles, it is called a </a:t>
            </a:r>
            <a:r>
              <a:rPr lang="en-US" sz="2400" b="1" dirty="0">
                <a:latin typeface="Helvetica" pitchFamily="2" charset="0"/>
              </a:rPr>
              <a:t>feed-forward network</a:t>
            </a:r>
            <a:r>
              <a:rPr lang="en-US" sz="2400" dirty="0">
                <a:latin typeface="Helvetica" pitchFamily="2" charset="0"/>
              </a:rPr>
              <a:t>.</a:t>
            </a:r>
          </a:p>
          <a:p>
            <a:pPr lvl="1"/>
            <a:r>
              <a:rPr lang="en-US" sz="2200" dirty="0">
                <a:latin typeface="Helvetica" pitchFamily="2" charset="0"/>
              </a:rPr>
              <a:t>And we saw that! All the edges are all working towards the output nodes. They are “feeding it forward.”</a:t>
            </a:r>
          </a:p>
          <a:p>
            <a:r>
              <a:rPr lang="en-US" sz="2400" dirty="0">
                <a:latin typeface="Helvetica" pitchFamily="2" charset="0"/>
              </a:rPr>
              <a:t>Since </a:t>
            </a:r>
            <a:r>
              <a:rPr lang="en-US" sz="2400" dirty="0" err="1">
                <a:latin typeface="Helvetica" pitchFamily="2" charset="0"/>
              </a:rPr>
              <a:t>perceptrons</a:t>
            </a:r>
            <a:r>
              <a:rPr lang="en-US" sz="2400" dirty="0">
                <a:latin typeface="Helvetica" pitchFamily="2" charset="0"/>
              </a:rPr>
              <a:t> have no cycles, they are always feed-forward.</a:t>
            </a:r>
          </a:p>
          <a:p>
            <a:r>
              <a:rPr lang="en-US" sz="2200" dirty="0">
                <a:latin typeface="Helvetica" pitchFamily="2" charset="0"/>
              </a:rPr>
              <a:t>Once you start introducing hidden layers in your neural network, it is referred to as a </a:t>
            </a:r>
            <a:r>
              <a:rPr lang="en-US" sz="2200" b="1" dirty="0">
                <a:latin typeface="Helvetica" pitchFamily="2" charset="0"/>
              </a:rPr>
              <a:t>multi-layer perceptron</a:t>
            </a:r>
            <a:r>
              <a:rPr lang="en-US" sz="2200" dirty="0">
                <a:latin typeface="Helvetica" pitchFamily="2" charset="0"/>
              </a:rPr>
              <a:t>. These are probably the most common form of neural net!</a:t>
            </a:r>
          </a:p>
        </p:txBody>
      </p:sp>
    </p:spTree>
    <p:extLst>
      <p:ext uri="{BB962C8B-B14F-4D97-AF65-F5344CB8AC3E}">
        <p14:creationId xmlns:p14="http://schemas.microsoft.com/office/powerpoint/2010/main" val="8712614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Types of Neural Networks</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p:txBody>
          <a:bodyPr>
            <a:normAutofit/>
          </a:bodyPr>
          <a:lstStyle/>
          <a:p>
            <a:r>
              <a:rPr lang="en-US" sz="2400" dirty="0">
                <a:latin typeface="Helvetica" pitchFamily="2" charset="0"/>
              </a:rPr>
              <a:t>There are some neural networks that do have cycles.</a:t>
            </a:r>
          </a:p>
          <a:p>
            <a:endParaRPr lang="en-US" sz="2400" dirty="0">
              <a:latin typeface="Helvetica" pitchFamily="2" charset="0"/>
            </a:endParaRPr>
          </a:p>
          <a:p>
            <a:r>
              <a:rPr lang="en-US" sz="2400" dirty="0">
                <a:latin typeface="Helvetica" pitchFamily="2" charset="0"/>
              </a:rPr>
              <a:t>These are called </a:t>
            </a:r>
            <a:r>
              <a:rPr lang="en-US" sz="2400" b="1" dirty="0">
                <a:latin typeface="Helvetica" pitchFamily="2" charset="0"/>
              </a:rPr>
              <a:t>recurrent neural networks</a:t>
            </a:r>
            <a:r>
              <a:rPr lang="en-US" sz="2400" dirty="0">
                <a:latin typeface="Helvetica" pitchFamily="2" charset="0"/>
              </a:rPr>
              <a:t>, and can model a kind of short term memory.</a:t>
            </a:r>
          </a:p>
          <a:p>
            <a:endParaRPr lang="en-US" sz="2400" dirty="0">
              <a:latin typeface="Helvetica" pitchFamily="2" charset="0"/>
            </a:endParaRPr>
          </a:p>
          <a:p>
            <a:r>
              <a:rPr lang="en-US" sz="2400" dirty="0">
                <a:latin typeface="Helvetica" pitchFamily="2" charset="0"/>
              </a:rPr>
              <a:t>Perhaps you’ve heard of “</a:t>
            </a:r>
            <a:r>
              <a:rPr lang="en-US" sz="2400" b="1" dirty="0">
                <a:latin typeface="Helvetica" pitchFamily="2" charset="0"/>
              </a:rPr>
              <a:t>Long Short-Term Memory</a:t>
            </a:r>
            <a:r>
              <a:rPr lang="en-US" sz="2400" dirty="0">
                <a:latin typeface="Helvetica" pitchFamily="2" charset="0"/>
              </a:rPr>
              <a:t>” before? Those are recurrent neural networks! </a:t>
            </a:r>
            <a:endParaRPr lang="en-US" sz="2200" dirty="0">
              <a:latin typeface="Helvetica" pitchFamily="2" charset="0"/>
            </a:endParaRPr>
          </a:p>
        </p:txBody>
      </p:sp>
    </p:spTree>
    <p:extLst>
      <p:ext uri="{BB962C8B-B14F-4D97-AF65-F5344CB8AC3E}">
        <p14:creationId xmlns:p14="http://schemas.microsoft.com/office/powerpoint/2010/main" val="32291774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A Bit of Neural Network History</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p:txBody>
          <a:bodyPr>
            <a:normAutofit lnSpcReduction="10000"/>
          </a:bodyPr>
          <a:lstStyle/>
          <a:p>
            <a:r>
              <a:rPr lang="en-US" sz="2400" dirty="0">
                <a:latin typeface="Helvetica" pitchFamily="2" charset="0"/>
              </a:rPr>
              <a:t>First work on neural networks (</a:t>
            </a:r>
            <a:r>
              <a:rPr lang="en-US" sz="2400" dirty="0" err="1">
                <a:latin typeface="Helvetica" pitchFamily="2" charset="0"/>
              </a:rPr>
              <a:t>perceptrons</a:t>
            </a:r>
            <a:r>
              <a:rPr lang="en-US" sz="2400" dirty="0">
                <a:latin typeface="Helvetica" pitchFamily="2" charset="0"/>
              </a:rPr>
              <a:t>) started in 1957, and was a source of much excitement.</a:t>
            </a:r>
          </a:p>
          <a:p>
            <a:r>
              <a:rPr lang="en-US" sz="2400" dirty="0">
                <a:latin typeface="Helvetica" pitchFamily="2" charset="0"/>
              </a:rPr>
              <a:t>In 1969, Seymour </a:t>
            </a:r>
            <a:r>
              <a:rPr lang="en-US" sz="2400" dirty="0" err="1">
                <a:latin typeface="Helvetica" pitchFamily="2" charset="0"/>
              </a:rPr>
              <a:t>Papert</a:t>
            </a:r>
            <a:r>
              <a:rPr lang="en-US" sz="2400" dirty="0">
                <a:latin typeface="Helvetica" pitchFamily="2" charset="0"/>
              </a:rPr>
              <a:t> (Logo! Lego Mindstorms!) and Marvin </a:t>
            </a:r>
            <a:r>
              <a:rPr lang="en-US" sz="2400" dirty="0" err="1">
                <a:latin typeface="Helvetica" pitchFamily="2" charset="0"/>
              </a:rPr>
              <a:t>Minksy</a:t>
            </a:r>
            <a:r>
              <a:rPr lang="en-US" sz="2400" dirty="0">
                <a:latin typeface="Helvetica" pitchFamily="2" charset="0"/>
              </a:rPr>
              <a:t> (MIT AI Lab co-founder!) published </a:t>
            </a:r>
            <a:r>
              <a:rPr lang="en-US" sz="2400" i="1" dirty="0" err="1">
                <a:latin typeface="Helvetica" pitchFamily="2" charset="0"/>
              </a:rPr>
              <a:t>Perceptrons</a:t>
            </a:r>
            <a:r>
              <a:rPr lang="en-US" sz="2400" dirty="0">
                <a:latin typeface="Helvetica" pitchFamily="2" charset="0"/>
              </a:rPr>
              <a:t>, which demonstrated that many kinds of functions could not be learned by </a:t>
            </a:r>
            <a:r>
              <a:rPr lang="en-US" sz="2400" dirty="0" err="1">
                <a:latin typeface="Helvetica" pitchFamily="2" charset="0"/>
              </a:rPr>
              <a:t>perceptrons</a:t>
            </a:r>
            <a:r>
              <a:rPr lang="en-US" sz="2400" dirty="0">
                <a:latin typeface="Helvetica" pitchFamily="2" charset="0"/>
              </a:rPr>
              <a:t>.</a:t>
            </a:r>
          </a:p>
          <a:p>
            <a:r>
              <a:rPr lang="en-US" sz="2400" dirty="0">
                <a:latin typeface="Helvetica" pitchFamily="2" charset="0"/>
              </a:rPr>
              <a:t>Excitement for neural networks decreased dramatically for more than a decade.</a:t>
            </a:r>
          </a:p>
          <a:p>
            <a:r>
              <a:rPr lang="en-US" sz="2400" dirty="0">
                <a:latin typeface="Helvetica" pitchFamily="2" charset="0"/>
              </a:rPr>
              <a:t>But they are seeing a big resurgence now!</a:t>
            </a:r>
            <a:endParaRPr lang="en-US" sz="2200" dirty="0">
              <a:latin typeface="Helvetica" pitchFamily="2" charset="0"/>
            </a:endParaRPr>
          </a:p>
        </p:txBody>
      </p:sp>
    </p:spTree>
    <p:extLst>
      <p:ext uri="{BB962C8B-B14F-4D97-AF65-F5344CB8AC3E}">
        <p14:creationId xmlns:p14="http://schemas.microsoft.com/office/powerpoint/2010/main" val="382147344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The Value of a Neural Net</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p:txBody>
          <a:bodyPr>
            <a:normAutofit/>
          </a:bodyPr>
          <a:lstStyle/>
          <a:p>
            <a:r>
              <a:rPr lang="en-US" sz="2400" dirty="0">
                <a:latin typeface="Helvetica" pitchFamily="2" charset="0"/>
              </a:rPr>
              <a:t>What number is this?</a:t>
            </a:r>
            <a:endParaRPr lang="en-US" sz="2200" dirty="0">
              <a:latin typeface="Helvetica" pitchFamily="2" charset="0"/>
            </a:endParaRPr>
          </a:p>
        </p:txBody>
      </p:sp>
      <p:sp>
        <p:nvSpPr>
          <p:cNvPr id="7" name="Rectangle 6">
            <a:extLst>
              <a:ext uri="{FF2B5EF4-FFF2-40B4-BE49-F238E27FC236}">
                <a16:creationId xmlns:a16="http://schemas.microsoft.com/office/drawing/2014/main" id="{03DD6A69-4CDF-994E-B464-E3766CF0E57D}"/>
              </a:ext>
            </a:extLst>
          </p:cNvPr>
          <p:cNvSpPr/>
          <p:nvPr/>
        </p:nvSpPr>
        <p:spPr>
          <a:xfrm>
            <a:off x="3186113" y="2886075"/>
            <a:ext cx="857250" cy="671513"/>
          </a:xfrm>
          <a:prstGeom prst="rect">
            <a:avLst/>
          </a:prstGeom>
          <a:solidFill>
            <a:schemeClr val="accent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A698F4A5-7D3A-284D-B4F3-917A3B70D099}"/>
              </a:ext>
            </a:extLst>
          </p:cNvPr>
          <p:cNvSpPr/>
          <p:nvPr/>
        </p:nvSpPr>
        <p:spPr>
          <a:xfrm>
            <a:off x="3186113" y="3557588"/>
            <a:ext cx="857250" cy="671513"/>
          </a:xfrm>
          <a:prstGeom prst="rect">
            <a:avLst/>
          </a:prstGeom>
          <a:solidFill>
            <a:schemeClr val="accent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6E3D0EF3-2D19-D942-A5A9-9273BC410817}"/>
              </a:ext>
            </a:extLst>
          </p:cNvPr>
          <p:cNvSpPr/>
          <p:nvPr/>
        </p:nvSpPr>
        <p:spPr>
          <a:xfrm>
            <a:off x="3186113" y="4229101"/>
            <a:ext cx="857250" cy="671513"/>
          </a:xfrm>
          <a:prstGeom prst="rect">
            <a:avLst/>
          </a:prstGeom>
          <a:solidFill>
            <a:schemeClr val="accent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8C47473-808B-554A-AFB7-58C2E82ACA37}"/>
              </a:ext>
            </a:extLst>
          </p:cNvPr>
          <p:cNvSpPr/>
          <p:nvPr/>
        </p:nvSpPr>
        <p:spPr>
          <a:xfrm>
            <a:off x="3186113" y="4900614"/>
            <a:ext cx="857250" cy="671513"/>
          </a:xfrm>
          <a:prstGeom prst="rect">
            <a:avLst/>
          </a:prstGeom>
          <a:solidFill>
            <a:schemeClr val="accent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D425B3C0-AD1C-8C4D-AE9D-75D80C7BBEA1}"/>
              </a:ext>
            </a:extLst>
          </p:cNvPr>
          <p:cNvSpPr/>
          <p:nvPr/>
        </p:nvSpPr>
        <p:spPr>
          <a:xfrm>
            <a:off x="3186113" y="5572127"/>
            <a:ext cx="857250" cy="671513"/>
          </a:xfrm>
          <a:prstGeom prst="rect">
            <a:avLst/>
          </a:prstGeom>
          <a:solidFill>
            <a:schemeClr val="accent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3C60230-93B5-A049-BE46-6139FCC9BC28}"/>
              </a:ext>
            </a:extLst>
          </p:cNvPr>
          <p:cNvSpPr/>
          <p:nvPr/>
        </p:nvSpPr>
        <p:spPr>
          <a:xfrm>
            <a:off x="4043363" y="2886075"/>
            <a:ext cx="857250" cy="6715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034B760-C441-7846-8D7E-551502267366}"/>
              </a:ext>
            </a:extLst>
          </p:cNvPr>
          <p:cNvSpPr/>
          <p:nvPr/>
        </p:nvSpPr>
        <p:spPr>
          <a:xfrm>
            <a:off x="4043363" y="3557588"/>
            <a:ext cx="857250" cy="671513"/>
          </a:xfrm>
          <a:prstGeom prst="rect">
            <a:avLst/>
          </a:prstGeom>
          <a:solidFill>
            <a:schemeClr val="accent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1B2EC70-0DA7-9D4F-80AF-3AFE8E975420}"/>
              </a:ext>
            </a:extLst>
          </p:cNvPr>
          <p:cNvSpPr/>
          <p:nvPr/>
        </p:nvSpPr>
        <p:spPr>
          <a:xfrm>
            <a:off x="4043363" y="4229101"/>
            <a:ext cx="857250" cy="6715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F0F00A77-7FC9-0E47-9BB7-97E6ABB4BFB9}"/>
              </a:ext>
            </a:extLst>
          </p:cNvPr>
          <p:cNvSpPr/>
          <p:nvPr/>
        </p:nvSpPr>
        <p:spPr>
          <a:xfrm>
            <a:off x="4043363" y="4900614"/>
            <a:ext cx="857250" cy="671513"/>
          </a:xfrm>
          <a:prstGeom prst="rect">
            <a:avLst/>
          </a:prstGeom>
          <a:solidFill>
            <a:schemeClr val="accent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83068CF0-7911-4E4F-AC9D-376C4DBBE1D8}"/>
              </a:ext>
            </a:extLst>
          </p:cNvPr>
          <p:cNvSpPr/>
          <p:nvPr/>
        </p:nvSpPr>
        <p:spPr>
          <a:xfrm>
            <a:off x="4043363" y="5572127"/>
            <a:ext cx="857250" cy="6715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D3F7AA56-C00E-8046-A38C-8C66ABEC90DA}"/>
              </a:ext>
            </a:extLst>
          </p:cNvPr>
          <p:cNvSpPr/>
          <p:nvPr/>
        </p:nvSpPr>
        <p:spPr>
          <a:xfrm>
            <a:off x="4900613" y="2886075"/>
            <a:ext cx="857250" cy="6715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B526D6D4-E13C-3E44-B755-EEF07D754E82}"/>
              </a:ext>
            </a:extLst>
          </p:cNvPr>
          <p:cNvSpPr/>
          <p:nvPr/>
        </p:nvSpPr>
        <p:spPr>
          <a:xfrm>
            <a:off x="4900613" y="3557588"/>
            <a:ext cx="857250" cy="671513"/>
          </a:xfrm>
          <a:prstGeom prst="rect">
            <a:avLst/>
          </a:prstGeom>
          <a:solidFill>
            <a:schemeClr val="accent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C23ABAC5-CBBD-1541-B42F-2CEE49966EAD}"/>
              </a:ext>
            </a:extLst>
          </p:cNvPr>
          <p:cNvSpPr/>
          <p:nvPr/>
        </p:nvSpPr>
        <p:spPr>
          <a:xfrm>
            <a:off x="4900613" y="4229101"/>
            <a:ext cx="857250" cy="6715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4AA0EA1B-27E0-A64D-A81F-7ACBE7303981}"/>
              </a:ext>
            </a:extLst>
          </p:cNvPr>
          <p:cNvSpPr/>
          <p:nvPr/>
        </p:nvSpPr>
        <p:spPr>
          <a:xfrm>
            <a:off x="4900613" y="4900614"/>
            <a:ext cx="857250" cy="671513"/>
          </a:xfrm>
          <a:prstGeom prst="rect">
            <a:avLst/>
          </a:prstGeom>
          <a:solidFill>
            <a:schemeClr val="accent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93497911-6ABB-2C4D-A701-4F83DAB2443C}"/>
              </a:ext>
            </a:extLst>
          </p:cNvPr>
          <p:cNvSpPr/>
          <p:nvPr/>
        </p:nvSpPr>
        <p:spPr>
          <a:xfrm>
            <a:off x="4900613" y="5572127"/>
            <a:ext cx="857250" cy="6715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F92A7799-B5BE-0249-9C1E-9F8C428CA8F1}"/>
              </a:ext>
            </a:extLst>
          </p:cNvPr>
          <p:cNvSpPr/>
          <p:nvPr/>
        </p:nvSpPr>
        <p:spPr>
          <a:xfrm>
            <a:off x="5757863" y="2886075"/>
            <a:ext cx="857250" cy="671513"/>
          </a:xfrm>
          <a:prstGeom prst="rect">
            <a:avLst/>
          </a:prstGeom>
          <a:solidFill>
            <a:schemeClr val="accent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AB9B9D1F-D655-0F4A-A7CA-C1761865FB7F}"/>
              </a:ext>
            </a:extLst>
          </p:cNvPr>
          <p:cNvSpPr/>
          <p:nvPr/>
        </p:nvSpPr>
        <p:spPr>
          <a:xfrm>
            <a:off x="5757863" y="3557588"/>
            <a:ext cx="857250" cy="6715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AE6E5F90-AC5D-8D41-B10C-B6F7AB5628F4}"/>
              </a:ext>
            </a:extLst>
          </p:cNvPr>
          <p:cNvSpPr/>
          <p:nvPr/>
        </p:nvSpPr>
        <p:spPr>
          <a:xfrm>
            <a:off x="5757863" y="4229101"/>
            <a:ext cx="857250" cy="671513"/>
          </a:xfrm>
          <a:prstGeom prst="rect">
            <a:avLst/>
          </a:prstGeom>
          <a:solidFill>
            <a:schemeClr val="accent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43F4CE4D-F802-8B4B-B91C-CFF928C5C253}"/>
              </a:ext>
            </a:extLst>
          </p:cNvPr>
          <p:cNvSpPr/>
          <p:nvPr/>
        </p:nvSpPr>
        <p:spPr>
          <a:xfrm>
            <a:off x="5757863" y="4900614"/>
            <a:ext cx="857250" cy="6715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082EEC3A-AACA-3F4B-AB7F-7B784CCFE905}"/>
              </a:ext>
            </a:extLst>
          </p:cNvPr>
          <p:cNvSpPr/>
          <p:nvPr/>
        </p:nvSpPr>
        <p:spPr>
          <a:xfrm>
            <a:off x="5757863" y="5572127"/>
            <a:ext cx="857250" cy="671513"/>
          </a:xfrm>
          <a:prstGeom prst="rect">
            <a:avLst/>
          </a:prstGeom>
          <a:solidFill>
            <a:schemeClr val="accent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8F1A4E3A-5F46-C547-9CA3-40240BEF1B68}"/>
              </a:ext>
            </a:extLst>
          </p:cNvPr>
          <p:cNvSpPr/>
          <p:nvPr/>
        </p:nvSpPr>
        <p:spPr>
          <a:xfrm>
            <a:off x="6615113" y="2886418"/>
            <a:ext cx="857250" cy="671513"/>
          </a:xfrm>
          <a:prstGeom prst="rect">
            <a:avLst/>
          </a:prstGeom>
          <a:solidFill>
            <a:schemeClr val="accent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1273FDAE-0685-C74D-90D4-D24878A97193}"/>
              </a:ext>
            </a:extLst>
          </p:cNvPr>
          <p:cNvSpPr/>
          <p:nvPr/>
        </p:nvSpPr>
        <p:spPr>
          <a:xfrm>
            <a:off x="6615113" y="3557931"/>
            <a:ext cx="857250" cy="671513"/>
          </a:xfrm>
          <a:prstGeom prst="rect">
            <a:avLst/>
          </a:prstGeom>
          <a:solidFill>
            <a:schemeClr val="accent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E8D5A3A8-2DDE-1C4E-83CA-5B10548BE6AC}"/>
              </a:ext>
            </a:extLst>
          </p:cNvPr>
          <p:cNvSpPr/>
          <p:nvPr/>
        </p:nvSpPr>
        <p:spPr>
          <a:xfrm>
            <a:off x="6615113" y="4229444"/>
            <a:ext cx="857250" cy="671513"/>
          </a:xfrm>
          <a:prstGeom prst="rect">
            <a:avLst/>
          </a:prstGeom>
          <a:solidFill>
            <a:schemeClr val="accent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5931768F-7592-2E4B-A8C7-2D50E76387F1}"/>
              </a:ext>
            </a:extLst>
          </p:cNvPr>
          <p:cNvSpPr/>
          <p:nvPr/>
        </p:nvSpPr>
        <p:spPr>
          <a:xfrm>
            <a:off x="6615113" y="4900957"/>
            <a:ext cx="857250" cy="671513"/>
          </a:xfrm>
          <a:prstGeom prst="rect">
            <a:avLst/>
          </a:prstGeom>
          <a:solidFill>
            <a:schemeClr val="accent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07C68B46-28E7-7143-A14E-8DF8FA3CA862}"/>
              </a:ext>
            </a:extLst>
          </p:cNvPr>
          <p:cNvSpPr/>
          <p:nvPr/>
        </p:nvSpPr>
        <p:spPr>
          <a:xfrm>
            <a:off x="6615113" y="5572470"/>
            <a:ext cx="857250" cy="671513"/>
          </a:xfrm>
          <a:prstGeom prst="rect">
            <a:avLst/>
          </a:prstGeom>
          <a:solidFill>
            <a:schemeClr val="accent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7543339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The Value of a Neural Net</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p:txBody>
          <a:bodyPr>
            <a:normAutofit/>
          </a:bodyPr>
          <a:lstStyle/>
          <a:p>
            <a:r>
              <a:rPr lang="en-US" sz="2400" dirty="0">
                <a:latin typeface="Helvetica" pitchFamily="2" charset="0"/>
              </a:rPr>
              <a:t>How about this?</a:t>
            </a:r>
            <a:endParaRPr lang="en-US" sz="2200" dirty="0">
              <a:latin typeface="Helvetica" pitchFamily="2" charset="0"/>
            </a:endParaRPr>
          </a:p>
        </p:txBody>
      </p:sp>
      <p:grpSp>
        <p:nvGrpSpPr>
          <p:cNvPr id="47" name="Group 46">
            <a:extLst>
              <a:ext uri="{FF2B5EF4-FFF2-40B4-BE49-F238E27FC236}">
                <a16:creationId xmlns:a16="http://schemas.microsoft.com/office/drawing/2014/main" id="{2EE39CE3-08BF-CF46-A905-ED1E93499632}"/>
              </a:ext>
            </a:extLst>
          </p:cNvPr>
          <p:cNvGrpSpPr/>
          <p:nvPr/>
        </p:nvGrpSpPr>
        <p:grpSpPr>
          <a:xfrm>
            <a:off x="3186113" y="2886075"/>
            <a:ext cx="4286250" cy="3357908"/>
            <a:chOff x="3186113" y="2886075"/>
            <a:chExt cx="4286250" cy="3357908"/>
          </a:xfrm>
        </p:grpSpPr>
        <p:sp>
          <p:nvSpPr>
            <p:cNvPr id="7" name="Rectangle 6">
              <a:extLst>
                <a:ext uri="{FF2B5EF4-FFF2-40B4-BE49-F238E27FC236}">
                  <a16:creationId xmlns:a16="http://schemas.microsoft.com/office/drawing/2014/main" id="{2C84B42F-44A4-B34F-990B-D9E9CBE91B87}"/>
                </a:ext>
              </a:extLst>
            </p:cNvPr>
            <p:cNvSpPr/>
            <p:nvPr/>
          </p:nvSpPr>
          <p:spPr>
            <a:xfrm>
              <a:off x="3186113" y="2886075"/>
              <a:ext cx="857250" cy="6715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B567C02D-82CE-F645-853C-E2E0AC859B11}"/>
                </a:ext>
              </a:extLst>
            </p:cNvPr>
            <p:cNvSpPr/>
            <p:nvPr/>
          </p:nvSpPr>
          <p:spPr>
            <a:xfrm>
              <a:off x="3186113" y="3557588"/>
              <a:ext cx="857250" cy="671513"/>
            </a:xfrm>
            <a:prstGeom prst="rect">
              <a:avLst/>
            </a:prstGeom>
            <a:solidFill>
              <a:schemeClr val="accent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40738694-EE84-E544-8378-5F86494EAE1B}"/>
                </a:ext>
              </a:extLst>
            </p:cNvPr>
            <p:cNvSpPr/>
            <p:nvPr/>
          </p:nvSpPr>
          <p:spPr>
            <a:xfrm>
              <a:off x="3186113" y="4229101"/>
              <a:ext cx="857250" cy="6715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C643E05-2F07-AA4B-9091-95B94DC81269}"/>
                </a:ext>
              </a:extLst>
            </p:cNvPr>
            <p:cNvSpPr/>
            <p:nvPr/>
          </p:nvSpPr>
          <p:spPr>
            <a:xfrm>
              <a:off x="3186113" y="4900614"/>
              <a:ext cx="857250" cy="671513"/>
            </a:xfrm>
            <a:prstGeom prst="rect">
              <a:avLst/>
            </a:prstGeom>
            <a:solidFill>
              <a:schemeClr val="accent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2CD4E4A-F371-964A-94B9-676206031AAB}"/>
                </a:ext>
              </a:extLst>
            </p:cNvPr>
            <p:cNvSpPr/>
            <p:nvPr/>
          </p:nvSpPr>
          <p:spPr>
            <a:xfrm>
              <a:off x="3186113" y="5572127"/>
              <a:ext cx="857250" cy="6715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4BC456C3-FEB1-8B4D-A807-8532F44B8C27}"/>
                </a:ext>
              </a:extLst>
            </p:cNvPr>
            <p:cNvSpPr/>
            <p:nvPr/>
          </p:nvSpPr>
          <p:spPr>
            <a:xfrm>
              <a:off x="4043363" y="2886075"/>
              <a:ext cx="857250" cy="6715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EE76D126-04C9-CD4B-B88A-16E872521D99}"/>
                </a:ext>
              </a:extLst>
            </p:cNvPr>
            <p:cNvSpPr/>
            <p:nvPr/>
          </p:nvSpPr>
          <p:spPr>
            <a:xfrm>
              <a:off x="4043363" y="3557588"/>
              <a:ext cx="857250" cy="671513"/>
            </a:xfrm>
            <a:prstGeom prst="rect">
              <a:avLst/>
            </a:prstGeom>
            <a:solidFill>
              <a:schemeClr val="accent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31C9844C-FB15-BB40-B120-233E6763E6F5}"/>
                </a:ext>
              </a:extLst>
            </p:cNvPr>
            <p:cNvSpPr/>
            <p:nvPr/>
          </p:nvSpPr>
          <p:spPr>
            <a:xfrm>
              <a:off x="4043363" y="4229101"/>
              <a:ext cx="857250" cy="6715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6DAD26D8-9B47-8343-BA0B-C68721D16EFD}"/>
                </a:ext>
              </a:extLst>
            </p:cNvPr>
            <p:cNvSpPr/>
            <p:nvPr/>
          </p:nvSpPr>
          <p:spPr>
            <a:xfrm>
              <a:off x="4043363" y="4900614"/>
              <a:ext cx="857250" cy="671513"/>
            </a:xfrm>
            <a:prstGeom prst="rect">
              <a:avLst/>
            </a:prstGeom>
            <a:solidFill>
              <a:schemeClr val="accent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9F7EF8D1-AF6C-0A46-BC6E-7ECA95E27A1B}"/>
                </a:ext>
              </a:extLst>
            </p:cNvPr>
            <p:cNvSpPr/>
            <p:nvPr/>
          </p:nvSpPr>
          <p:spPr>
            <a:xfrm>
              <a:off x="4043363" y="5572127"/>
              <a:ext cx="857250" cy="6715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0479AD21-64EF-EB4F-9238-44D0026464B2}"/>
                </a:ext>
              </a:extLst>
            </p:cNvPr>
            <p:cNvSpPr/>
            <p:nvPr/>
          </p:nvSpPr>
          <p:spPr>
            <a:xfrm>
              <a:off x="4900613" y="2886075"/>
              <a:ext cx="857250" cy="671513"/>
            </a:xfrm>
            <a:prstGeom prst="rect">
              <a:avLst/>
            </a:prstGeom>
            <a:solidFill>
              <a:schemeClr val="accent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93B9078B-A353-6647-B048-D81F319893CC}"/>
                </a:ext>
              </a:extLst>
            </p:cNvPr>
            <p:cNvSpPr/>
            <p:nvPr/>
          </p:nvSpPr>
          <p:spPr>
            <a:xfrm>
              <a:off x="4900613" y="3557588"/>
              <a:ext cx="857250" cy="6715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9A7DDDC9-C18B-BC4C-8458-71E36A5D9F0E}"/>
                </a:ext>
              </a:extLst>
            </p:cNvPr>
            <p:cNvSpPr/>
            <p:nvPr/>
          </p:nvSpPr>
          <p:spPr>
            <a:xfrm>
              <a:off x="4900613" y="4229101"/>
              <a:ext cx="857250" cy="671513"/>
            </a:xfrm>
            <a:prstGeom prst="rect">
              <a:avLst/>
            </a:prstGeom>
            <a:solidFill>
              <a:schemeClr val="accent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80D0D148-31C8-824A-B387-84F4D3F3644A}"/>
                </a:ext>
              </a:extLst>
            </p:cNvPr>
            <p:cNvSpPr/>
            <p:nvPr/>
          </p:nvSpPr>
          <p:spPr>
            <a:xfrm>
              <a:off x="4900613" y="4900614"/>
              <a:ext cx="857250" cy="671513"/>
            </a:xfrm>
            <a:prstGeom prst="rect">
              <a:avLst/>
            </a:prstGeom>
            <a:solidFill>
              <a:schemeClr val="accent1">
                <a:alpha val="9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28C2D891-8FEE-FF45-909E-9D6CFB8B4AA2}"/>
                </a:ext>
              </a:extLst>
            </p:cNvPr>
            <p:cNvSpPr/>
            <p:nvPr/>
          </p:nvSpPr>
          <p:spPr>
            <a:xfrm>
              <a:off x="4900613" y="5572127"/>
              <a:ext cx="857250" cy="671513"/>
            </a:xfrm>
            <a:prstGeom prst="rect">
              <a:avLst/>
            </a:prstGeom>
            <a:solidFill>
              <a:schemeClr val="accent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CD0D3D97-95B1-5340-9352-B0E09A322326}"/>
                </a:ext>
              </a:extLst>
            </p:cNvPr>
            <p:cNvSpPr/>
            <p:nvPr/>
          </p:nvSpPr>
          <p:spPr>
            <a:xfrm>
              <a:off x="5757863" y="2886075"/>
              <a:ext cx="857250" cy="671513"/>
            </a:xfrm>
            <a:prstGeom prst="rect">
              <a:avLst/>
            </a:prstGeom>
            <a:solidFill>
              <a:schemeClr val="accent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C477E1BE-4A22-6141-AD9A-EA97CDEDF0BE}"/>
                </a:ext>
              </a:extLst>
            </p:cNvPr>
            <p:cNvSpPr/>
            <p:nvPr/>
          </p:nvSpPr>
          <p:spPr>
            <a:xfrm>
              <a:off x="5757863" y="3557588"/>
              <a:ext cx="857250" cy="671513"/>
            </a:xfrm>
            <a:prstGeom prst="rect">
              <a:avLst/>
            </a:prstGeom>
            <a:solidFill>
              <a:schemeClr val="accent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EF9F58CA-1350-9C42-837D-6B3950A3666A}"/>
                </a:ext>
              </a:extLst>
            </p:cNvPr>
            <p:cNvSpPr/>
            <p:nvPr/>
          </p:nvSpPr>
          <p:spPr>
            <a:xfrm>
              <a:off x="5757863" y="4229101"/>
              <a:ext cx="857250" cy="671513"/>
            </a:xfrm>
            <a:prstGeom prst="rect">
              <a:avLst/>
            </a:prstGeom>
            <a:solidFill>
              <a:schemeClr val="accent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BE95A03B-E1CA-B344-A5D1-360EEBCBA3B4}"/>
                </a:ext>
              </a:extLst>
            </p:cNvPr>
            <p:cNvSpPr/>
            <p:nvPr/>
          </p:nvSpPr>
          <p:spPr>
            <a:xfrm>
              <a:off x="5757863" y="4900614"/>
              <a:ext cx="857250" cy="671513"/>
            </a:xfrm>
            <a:prstGeom prst="rect">
              <a:avLst/>
            </a:prstGeom>
            <a:solidFill>
              <a:schemeClr val="accent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BF7C8664-93A7-844B-93C3-F69E7BA6F262}"/>
                </a:ext>
              </a:extLst>
            </p:cNvPr>
            <p:cNvSpPr/>
            <p:nvPr/>
          </p:nvSpPr>
          <p:spPr>
            <a:xfrm>
              <a:off x="5757863" y="5572127"/>
              <a:ext cx="857250" cy="671513"/>
            </a:xfrm>
            <a:prstGeom prst="rect">
              <a:avLst/>
            </a:prstGeom>
            <a:solidFill>
              <a:schemeClr val="accent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DC7E2184-23AD-C449-ACD6-76728FE84B95}"/>
                </a:ext>
              </a:extLst>
            </p:cNvPr>
            <p:cNvSpPr/>
            <p:nvPr/>
          </p:nvSpPr>
          <p:spPr>
            <a:xfrm>
              <a:off x="6615113" y="2886418"/>
              <a:ext cx="857250" cy="671513"/>
            </a:xfrm>
            <a:prstGeom prst="rect">
              <a:avLst/>
            </a:prstGeom>
            <a:solidFill>
              <a:schemeClr val="accent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ED17AFC7-FBBB-DC49-92CD-315DCFBE6B38}"/>
                </a:ext>
              </a:extLst>
            </p:cNvPr>
            <p:cNvSpPr/>
            <p:nvPr/>
          </p:nvSpPr>
          <p:spPr>
            <a:xfrm>
              <a:off x="6615113" y="3557931"/>
              <a:ext cx="857250" cy="671513"/>
            </a:xfrm>
            <a:prstGeom prst="rect">
              <a:avLst/>
            </a:prstGeom>
            <a:solidFill>
              <a:schemeClr val="accent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5298C5EF-9749-C349-96B7-64C9EF3EC563}"/>
                </a:ext>
              </a:extLst>
            </p:cNvPr>
            <p:cNvSpPr/>
            <p:nvPr/>
          </p:nvSpPr>
          <p:spPr>
            <a:xfrm>
              <a:off x="6615113" y="4229444"/>
              <a:ext cx="857250" cy="671513"/>
            </a:xfrm>
            <a:prstGeom prst="rect">
              <a:avLst/>
            </a:prstGeom>
            <a:solidFill>
              <a:schemeClr val="accent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AC4F9339-08CF-D946-854A-6CA009FC159C}"/>
                </a:ext>
              </a:extLst>
            </p:cNvPr>
            <p:cNvSpPr/>
            <p:nvPr/>
          </p:nvSpPr>
          <p:spPr>
            <a:xfrm>
              <a:off x="6615113" y="4900957"/>
              <a:ext cx="857250" cy="671513"/>
            </a:xfrm>
            <a:prstGeom prst="rect">
              <a:avLst/>
            </a:prstGeom>
            <a:solidFill>
              <a:schemeClr val="accent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4830D4B4-1102-8548-ACAE-3CC1E0F2CD63}"/>
                </a:ext>
              </a:extLst>
            </p:cNvPr>
            <p:cNvSpPr/>
            <p:nvPr/>
          </p:nvSpPr>
          <p:spPr>
            <a:xfrm>
              <a:off x="6615113" y="5572470"/>
              <a:ext cx="857250" cy="671513"/>
            </a:xfrm>
            <a:prstGeom prst="rect">
              <a:avLst/>
            </a:prstGeom>
            <a:solidFill>
              <a:schemeClr val="accent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04965580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The Value of a Neural Net</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p:txBody>
          <a:bodyPr>
            <a:normAutofit/>
          </a:bodyPr>
          <a:lstStyle/>
          <a:p>
            <a:r>
              <a:rPr lang="en-US" sz="2400" dirty="0">
                <a:latin typeface="Helvetica" pitchFamily="2" charset="0"/>
              </a:rPr>
              <a:t>What about this?</a:t>
            </a:r>
            <a:endParaRPr lang="en-US" sz="2200" dirty="0">
              <a:latin typeface="Helvetica" pitchFamily="2" charset="0"/>
            </a:endParaRPr>
          </a:p>
        </p:txBody>
      </p:sp>
      <p:grpSp>
        <p:nvGrpSpPr>
          <p:cNvPr id="4" name="Group 3">
            <a:extLst>
              <a:ext uri="{FF2B5EF4-FFF2-40B4-BE49-F238E27FC236}">
                <a16:creationId xmlns:a16="http://schemas.microsoft.com/office/drawing/2014/main" id="{EAC53796-7AF1-5D47-A0CF-FA107D0E3CBC}"/>
              </a:ext>
            </a:extLst>
          </p:cNvPr>
          <p:cNvGrpSpPr/>
          <p:nvPr/>
        </p:nvGrpSpPr>
        <p:grpSpPr>
          <a:xfrm>
            <a:off x="3186113" y="2886075"/>
            <a:ext cx="4286250" cy="3357908"/>
            <a:chOff x="3186113" y="2886075"/>
            <a:chExt cx="4286250" cy="3357908"/>
          </a:xfrm>
        </p:grpSpPr>
        <p:sp>
          <p:nvSpPr>
            <p:cNvPr id="32" name="Rectangle 31">
              <a:extLst>
                <a:ext uri="{FF2B5EF4-FFF2-40B4-BE49-F238E27FC236}">
                  <a16:creationId xmlns:a16="http://schemas.microsoft.com/office/drawing/2014/main" id="{7040182C-A9BB-744F-BD0F-7B5FD17DB4EA}"/>
                </a:ext>
              </a:extLst>
            </p:cNvPr>
            <p:cNvSpPr/>
            <p:nvPr/>
          </p:nvSpPr>
          <p:spPr>
            <a:xfrm>
              <a:off x="3186113" y="2886075"/>
              <a:ext cx="857250" cy="671513"/>
            </a:xfrm>
            <a:prstGeom prst="rect">
              <a:avLst/>
            </a:prstGeom>
            <a:solidFill>
              <a:schemeClr val="accent1">
                <a:alpha val="3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D09F0BD7-2716-9444-9A03-4F450700DBAD}"/>
                </a:ext>
              </a:extLst>
            </p:cNvPr>
            <p:cNvSpPr/>
            <p:nvPr/>
          </p:nvSpPr>
          <p:spPr>
            <a:xfrm>
              <a:off x="3186113" y="3557588"/>
              <a:ext cx="857250" cy="671513"/>
            </a:xfrm>
            <a:prstGeom prst="rect">
              <a:avLst/>
            </a:prstGeom>
            <a:solidFill>
              <a:schemeClr val="accent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1976B3CE-C126-2042-AF93-5C9122557B75}"/>
                </a:ext>
              </a:extLst>
            </p:cNvPr>
            <p:cNvSpPr/>
            <p:nvPr/>
          </p:nvSpPr>
          <p:spPr>
            <a:xfrm>
              <a:off x="3186113" y="4229101"/>
              <a:ext cx="857250" cy="671513"/>
            </a:xfrm>
            <a:prstGeom prst="rect">
              <a:avLst/>
            </a:prstGeom>
            <a:solidFill>
              <a:schemeClr val="accent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E74284FA-C04C-5640-82BA-249DD555A354}"/>
                </a:ext>
              </a:extLst>
            </p:cNvPr>
            <p:cNvSpPr/>
            <p:nvPr/>
          </p:nvSpPr>
          <p:spPr>
            <a:xfrm>
              <a:off x="3186113" y="4900614"/>
              <a:ext cx="857250" cy="671513"/>
            </a:xfrm>
            <a:prstGeom prst="rect">
              <a:avLst/>
            </a:prstGeom>
            <a:solidFill>
              <a:schemeClr val="accent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C537746D-9A64-D14E-8789-40742665F2D4}"/>
                </a:ext>
              </a:extLst>
            </p:cNvPr>
            <p:cNvSpPr/>
            <p:nvPr/>
          </p:nvSpPr>
          <p:spPr>
            <a:xfrm>
              <a:off x="3186113" y="5572127"/>
              <a:ext cx="857250" cy="671513"/>
            </a:xfrm>
            <a:prstGeom prst="rect">
              <a:avLst/>
            </a:prstGeom>
            <a:solidFill>
              <a:schemeClr val="accent1">
                <a:alpha val="2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B28BD590-4EF9-B548-A9D6-EDCC3809B299}"/>
                </a:ext>
              </a:extLst>
            </p:cNvPr>
            <p:cNvSpPr/>
            <p:nvPr/>
          </p:nvSpPr>
          <p:spPr>
            <a:xfrm>
              <a:off x="4043363" y="2886075"/>
              <a:ext cx="857250" cy="6715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B53EEF1B-BE12-B84A-9AA4-161D648479B4}"/>
                </a:ext>
              </a:extLst>
            </p:cNvPr>
            <p:cNvSpPr/>
            <p:nvPr/>
          </p:nvSpPr>
          <p:spPr>
            <a:xfrm>
              <a:off x="4043363" y="3557588"/>
              <a:ext cx="857250" cy="671513"/>
            </a:xfrm>
            <a:prstGeom prst="rect">
              <a:avLst/>
            </a:prstGeom>
            <a:solidFill>
              <a:schemeClr val="accent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95EB4C06-B0D0-8C4A-A4FB-EDE7733B6EE7}"/>
                </a:ext>
              </a:extLst>
            </p:cNvPr>
            <p:cNvSpPr/>
            <p:nvPr/>
          </p:nvSpPr>
          <p:spPr>
            <a:xfrm>
              <a:off x="4043363" y="4229101"/>
              <a:ext cx="857250" cy="671513"/>
            </a:xfrm>
            <a:prstGeom prst="rect">
              <a:avLst/>
            </a:prstGeom>
            <a:solidFill>
              <a:schemeClr val="accent1">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3513BB9B-804C-5045-9F48-0A59753846EB}"/>
                </a:ext>
              </a:extLst>
            </p:cNvPr>
            <p:cNvSpPr/>
            <p:nvPr/>
          </p:nvSpPr>
          <p:spPr>
            <a:xfrm>
              <a:off x="4043363" y="4900614"/>
              <a:ext cx="857250" cy="671513"/>
            </a:xfrm>
            <a:prstGeom prst="rect">
              <a:avLst/>
            </a:prstGeom>
            <a:solidFill>
              <a:schemeClr val="accent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10326C1E-BB5E-E146-97B6-3CA39060BB20}"/>
                </a:ext>
              </a:extLst>
            </p:cNvPr>
            <p:cNvSpPr/>
            <p:nvPr/>
          </p:nvSpPr>
          <p:spPr>
            <a:xfrm>
              <a:off x="4043363" y="5572127"/>
              <a:ext cx="857250" cy="671513"/>
            </a:xfrm>
            <a:prstGeom prst="rect">
              <a:avLst/>
            </a:prstGeom>
            <a:solidFill>
              <a:schemeClr val="accent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B5FEA8F2-67A3-C041-B28E-D9CACA8F99D3}"/>
                </a:ext>
              </a:extLst>
            </p:cNvPr>
            <p:cNvSpPr/>
            <p:nvPr/>
          </p:nvSpPr>
          <p:spPr>
            <a:xfrm>
              <a:off x="4900613" y="2886075"/>
              <a:ext cx="857250" cy="6715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761C5C11-F9F1-CB45-B44B-1C44E0F17265}"/>
                </a:ext>
              </a:extLst>
            </p:cNvPr>
            <p:cNvSpPr/>
            <p:nvPr/>
          </p:nvSpPr>
          <p:spPr>
            <a:xfrm>
              <a:off x="4900613" y="3557588"/>
              <a:ext cx="857250" cy="671513"/>
            </a:xfrm>
            <a:prstGeom prst="rect">
              <a:avLst/>
            </a:prstGeom>
            <a:solidFill>
              <a:schemeClr val="accent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CDAC7089-7235-7341-AEF1-4FC256D8F4E3}"/>
                </a:ext>
              </a:extLst>
            </p:cNvPr>
            <p:cNvSpPr/>
            <p:nvPr/>
          </p:nvSpPr>
          <p:spPr>
            <a:xfrm>
              <a:off x="4900613" y="4229101"/>
              <a:ext cx="857250" cy="6715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A0D89DC5-E18D-9A49-9A83-331AF5FAFF0A}"/>
                </a:ext>
              </a:extLst>
            </p:cNvPr>
            <p:cNvSpPr/>
            <p:nvPr/>
          </p:nvSpPr>
          <p:spPr>
            <a:xfrm>
              <a:off x="4900613" y="4900614"/>
              <a:ext cx="857250" cy="671513"/>
            </a:xfrm>
            <a:prstGeom prst="rect">
              <a:avLst/>
            </a:prstGeom>
            <a:solidFill>
              <a:schemeClr val="accent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4D142E04-1CEF-C046-8724-8D09BAAEC88C}"/>
                </a:ext>
              </a:extLst>
            </p:cNvPr>
            <p:cNvSpPr/>
            <p:nvPr/>
          </p:nvSpPr>
          <p:spPr>
            <a:xfrm>
              <a:off x="4900613" y="5572127"/>
              <a:ext cx="857250" cy="6715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5E8BFC71-42FD-4D46-8068-75E7BBEE4923}"/>
                </a:ext>
              </a:extLst>
            </p:cNvPr>
            <p:cNvSpPr/>
            <p:nvPr/>
          </p:nvSpPr>
          <p:spPr>
            <a:xfrm>
              <a:off x="5757863" y="2886075"/>
              <a:ext cx="857250" cy="671513"/>
            </a:xfrm>
            <a:prstGeom prst="rect">
              <a:avLst/>
            </a:prstGeom>
            <a:solidFill>
              <a:schemeClr val="accent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7615D907-54B4-CC42-8D6B-23F4A463864B}"/>
                </a:ext>
              </a:extLst>
            </p:cNvPr>
            <p:cNvSpPr/>
            <p:nvPr/>
          </p:nvSpPr>
          <p:spPr>
            <a:xfrm>
              <a:off x="5757863" y="3557588"/>
              <a:ext cx="857250" cy="6715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C2FD1BD3-D726-934B-98F9-1F3469F9EBF4}"/>
                </a:ext>
              </a:extLst>
            </p:cNvPr>
            <p:cNvSpPr/>
            <p:nvPr/>
          </p:nvSpPr>
          <p:spPr>
            <a:xfrm>
              <a:off x="5757863" y="4229101"/>
              <a:ext cx="857250" cy="671513"/>
            </a:xfrm>
            <a:prstGeom prst="rect">
              <a:avLst/>
            </a:prstGeom>
            <a:solidFill>
              <a:schemeClr val="accent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7B7730D1-98CB-B247-A28C-F135898B09C4}"/>
                </a:ext>
              </a:extLst>
            </p:cNvPr>
            <p:cNvSpPr/>
            <p:nvPr/>
          </p:nvSpPr>
          <p:spPr>
            <a:xfrm>
              <a:off x="5757863" y="4900614"/>
              <a:ext cx="857250" cy="6715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556DAF01-640C-5743-B994-13AE479BD868}"/>
                </a:ext>
              </a:extLst>
            </p:cNvPr>
            <p:cNvSpPr/>
            <p:nvPr/>
          </p:nvSpPr>
          <p:spPr>
            <a:xfrm>
              <a:off x="5757863" y="5572127"/>
              <a:ext cx="857250" cy="671513"/>
            </a:xfrm>
            <a:prstGeom prst="rect">
              <a:avLst/>
            </a:prstGeom>
            <a:solidFill>
              <a:schemeClr val="accent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4DCE5397-DE61-A04A-8874-B4088AFB5A79}"/>
                </a:ext>
              </a:extLst>
            </p:cNvPr>
            <p:cNvSpPr/>
            <p:nvPr/>
          </p:nvSpPr>
          <p:spPr>
            <a:xfrm>
              <a:off x="6615113" y="2886418"/>
              <a:ext cx="857250" cy="671513"/>
            </a:xfrm>
            <a:prstGeom prst="rect">
              <a:avLst/>
            </a:prstGeom>
            <a:solidFill>
              <a:schemeClr val="accent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1B11F8E5-A7AB-124B-B5FD-D7F3C4819207}"/>
                </a:ext>
              </a:extLst>
            </p:cNvPr>
            <p:cNvSpPr/>
            <p:nvPr/>
          </p:nvSpPr>
          <p:spPr>
            <a:xfrm>
              <a:off x="6615113" y="3557931"/>
              <a:ext cx="857250" cy="671513"/>
            </a:xfrm>
            <a:prstGeom prst="rect">
              <a:avLst/>
            </a:prstGeom>
            <a:solidFill>
              <a:schemeClr val="accent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5D66063A-C9E8-2144-817D-E25F865065F8}"/>
                </a:ext>
              </a:extLst>
            </p:cNvPr>
            <p:cNvSpPr/>
            <p:nvPr/>
          </p:nvSpPr>
          <p:spPr>
            <a:xfrm>
              <a:off x="6615113" y="4229444"/>
              <a:ext cx="857250" cy="671513"/>
            </a:xfrm>
            <a:prstGeom prst="rect">
              <a:avLst/>
            </a:prstGeom>
            <a:solidFill>
              <a:schemeClr val="accent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447FFF5D-7176-F04B-B5FE-511C9B12CF47}"/>
                </a:ext>
              </a:extLst>
            </p:cNvPr>
            <p:cNvSpPr/>
            <p:nvPr/>
          </p:nvSpPr>
          <p:spPr>
            <a:xfrm>
              <a:off x="6615113" y="4900957"/>
              <a:ext cx="857250" cy="671513"/>
            </a:xfrm>
            <a:prstGeom prst="rect">
              <a:avLst/>
            </a:prstGeom>
            <a:solidFill>
              <a:schemeClr val="accent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A46AA814-77E5-FB47-BFE1-5BF0CCDCFAFE}"/>
                </a:ext>
              </a:extLst>
            </p:cNvPr>
            <p:cNvSpPr/>
            <p:nvPr/>
          </p:nvSpPr>
          <p:spPr>
            <a:xfrm>
              <a:off x="6615113" y="5572470"/>
              <a:ext cx="857250" cy="671513"/>
            </a:xfrm>
            <a:prstGeom prst="rect">
              <a:avLst/>
            </a:prstGeom>
            <a:solidFill>
              <a:schemeClr val="accent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78324820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The Value of a Neural Net</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p:txBody>
          <a:bodyPr>
            <a:normAutofit/>
          </a:bodyPr>
          <a:lstStyle/>
          <a:p>
            <a:r>
              <a:rPr lang="en-US" sz="2400" dirty="0">
                <a:latin typeface="Helvetica" pitchFamily="2" charset="0"/>
              </a:rPr>
              <a:t>You could (hopefully!) tell they were all the same number! But if you put them side by side, they are clearly (slightly) different!</a:t>
            </a:r>
          </a:p>
          <a:p>
            <a:r>
              <a:rPr lang="en-US" sz="2400" dirty="0">
                <a:latin typeface="Helvetica" pitchFamily="2" charset="0"/>
              </a:rPr>
              <a:t>It turns out that neural networks are very good at this kind of image recognition!</a:t>
            </a:r>
            <a:endParaRPr lang="en-US" sz="2200" dirty="0">
              <a:latin typeface="Helvetica" pitchFamily="2" charset="0"/>
            </a:endParaRPr>
          </a:p>
        </p:txBody>
      </p:sp>
      <p:grpSp>
        <p:nvGrpSpPr>
          <p:cNvPr id="4" name="Group 3">
            <a:extLst>
              <a:ext uri="{FF2B5EF4-FFF2-40B4-BE49-F238E27FC236}">
                <a16:creationId xmlns:a16="http://schemas.microsoft.com/office/drawing/2014/main" id="{AC98EE55-CC0E-CA48-90CE-AC692C968097}"/>
              </a:ext>
            </a:extLst>
          </p:cNvPr>
          <p:cNvGrpSpPr/>
          <p:nvPr/>
        </p:nvGrpSpPr>
        <p:grpSpPr>
          <a:xfrm>
            <a:off x="584385" y="4024695"/>
            <a:ext cx="3015614" cy="2404530"/>
            <a:chOff x="3186113" y="2886075"/>
            <a:chExt cx="4286250" cy="3357908"/>
          </a:xfrm>
        </p:grpSpPr>
        <p:sp>
          <p:nvSpPr>
            <p:cNvPr id="5" name="Rectangle 4">
              <a:extLst>
                <a:ext uri="{FF2B5EF4-FFF2-40B4-BE49-F238E27FC236}">
                  <a16:creationId xmlns:a16="http://schemas.microsoft.com/office/drawing/2014/main" id="{27523592-258A-754E-AD12-C0CCDC996341}"/>
                </a:ext>
              </a:extLst>
            </p:cNvPr>
            <p:cNvSpPr/>
            <p:nvPr/>
          </p:nvSpPr>
          <p:spPr>
            <a:xfrm>
              <a:off x="3186113" y="2886075"/>
              <a:ext cx="857250" cy="671513"/>
            </a:xfrm>
            <a:prstGeom prst="rect">
              <a:avLst/>
            </a:prstGeom>
            <a:solidFill>
              <a:schemeClr val="accent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472B150A-F5A5-264E-AC2C-6BCA685DB783}"/>
                </a:ext>
              </a:extLst>
            </p:cNvPr>
            <p:cNvSpPr/>
            <p:nvPr/>
          </p:nvSpPr>
          <p:spPr>
            <a:xfrm>
              <a:off x="3186113" y="3557588"/>
              <a:ext cx="857250" cy="671513"/>
            </a:xfrm>
            <a:prstGeom prst="rect">
              <a:avLst/>
            </a:prstGeom>
            <a:solidFill>
              <a:schemeClr val="accent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B46EE8D8-570F-B146-9BD9-84D16943FD48}"/>
                </a:ext>
              </a:extLst>
            </p:cNvPr>
            <p:cNvSpPr/>
            <p:nvPr/>
          </p:nvSpPr>
          <p:spPr>
            <a:xfrm>
              <a:off x="3186113" y="4229101"/>
              <a:ext cx="857250" cy="671513"/>
            </a:xfrm>
            <a:prstGeom prst="rect">
              <a:avLst/>
            </a:prstGeom>
            <a:solidFill>
              <a:schemeClr val="accent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32A1EF8-2F66-554D-83F3-0D62DE9B8666}"/>
                </a:ext>
              </a:extLst>
            </p:cNvPr>
            <p:cNvSpPr/>
            <p:nvPr/>
          </p:nvSpPr>
          <p:spPr>
            <a:xfrm>
              <a:off x="3186113" y="4900614"/>
              <a:ext cx="857250" cy="671513"/>
            </a:xfrm>
            <a:prstGeom prst="rect">
              <a:avLst/>
            </a:prstGeom>
            <a:solidFill>
              <a:schemeClr val="accent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B4B418D-34B2-0648-BC1E-3E93EDEFEEBB}"/>
                </a:ext>
              </a:extLst>
            </p:cNvPr>
            <p:cNvSpPr/>
            <p:nvPr/>
          </p:nvSpPr>
          <p:spPr>
            <a:xfrm>
              <a:off x="3186113" y="5572127"/>
              <a:ext cx="857250" cy="671513"/>
            </a:xfrm>
            <a:prstGeom prst="rect">
              <a:avLst/>
            </a:prstGeom>
            <a:solidFill>
              <a:schemeClr val="accent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F66F6DC-0427-6F41-AFCD-648EB5455D5A}"/>
                </a:ext>
              </a:extLst>
            </p:cNvPr>
            <p:cNvSpPr/>
            <p:nvPr/>
          </p:nvSpPr>
          <p:spPr>
            <a:xfrm>
              <a:off x="4043363" y="2886075"/>
              <a:ext cx="857250" cy="6715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7887325-19EA-4548-AC4E-4CBC9AE2AB30}"/>
                </a:ext>
              </a:extLst>
            </p:cNvPr>
            <p:cNvSpPr/>
            <p:nvPr/>
          </p:nvSpPr>
          <p:spPr>
            <a:xfrm>
              <a:off x="4043363" y="3557588"/>
              <a:ext cx="857250" cy="671513"/>
            </a:xfrm>
            <a:prstGeom prst="rect">
              <a:avLst/>
            </a:prstGeom>
            <a:solidFill>
              <a:schemeClr val="accent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DC8E163F-B176-D848-9DC3-712409A308B5}"/>
                </a:ext>
              </a:extLst>
            </p:cNvPr>
            <p:cNvSpPr/>
            <p:nvPr/>
          </p:nvSpPr>
          <p:spPr>
            <a:xfrm>
              <a:off x="4043363" y="4229101"/>
              <a:ext cx="857250" cy="6715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163B595-94C1-6A4A-A71D-0944E1040F2E}"/>
                </a:ext>
              </a:extLst>
            </p:cNvPr>
            <p:cNvSpPr/>
            <p:nvPr/>
          </p:nvSpPr>
          <p:spPr>
            <a:xfrm>
              <a:off x="4043363" y="4900614"/>
              <a:ext cx="857250" cy="671513"/>
            </a:xfrm>
            <a:prstGeom prst="rect">
              <a:avLst/>
            </a:prstGeom>
            <a:solidFill>
              <a:schemeClr val="accent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99507162-60A8-AC41-853C-15A9F8A1F2C7}"/>
                </a:ext>
              </a:extLst>
            </p:cNvPr>
            <p:cNvSpPr/>
            <p:nvPr/>
          </p:nvSpPr>
          <p:spPr>
            <a:xfrm>
              <a:off x="4043363" y="5572127"/>
              <a:ext cx="857250" cy="6715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D42CCCC-F376-8B45-9A84-BAA825F97120}"/>
                </a:ext>
              </a:extLst>
            </p:cNvPr>
            <p:cNvSpPr/>
            <p:nvPr/>
          </p:nvSpPr>
          <p:spPr>
            <a:xfrm>
              <a:off x="4900613" y="2886075"/>
              <a:ext cx="857250" cy="6715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2634103-3696-0C44-8FE7-2FECA8B8CE39}"/>
                </a:ext>
              </a:extLst>
            </p:cNvPr>
            <p:cNvSpPr/>
            <p:nvPr/>
          </p:nvSpPr>
          <p:spPr>
            <a:xfrm>
              <a:off x="4900613" y="3557588"/>
              <a:ext cx="857250" cy="671513"/>
            </a:xfrm>
            <a:prstGeom prst="rect">
              <a:avLst/>
            </a:prstGeom>
            <a:solidFill>
              <a:schemeClr val="accent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65FB68A6-457A-134B-AE3E-814431F59A02}"/>
                </a:ext>
              </a:extLst>
            </p:cNvPr>
            <p:cNvSpPr/>
            <p:nvPr/>
          </p:nvSpPr>
          <p:spPr>
            <a:xfrm>
              <a:off x="4900613" y="4229101"/>
              <a:ext cx="857250" cy="6715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B0D1DCAB-CEEA-1347-A4DC-DEC515C8E44D}"/>
                </a:ext>
              </a:extLst>
            </p:cNvPr>
            <p:cNvSpPr/>
            <p:nvPr/>
          </p:nvSpPr>
          <p:spPr>
            <a:xfrm>
              <a:off x="4900613" y="4900614"/>
              <a:ext cx="857250" cy="671513"/>
            </a:xfrm>
            <a:prstGeom prst="rect">
              <a:avLst/>
            </a:prstGeom>
            <a:solidFill>
              <a:schemeClr val="accent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D20B2C38-E261-9C48-8D82-28EA7694EF6B}"/>
                </a:ext>
              </a:extLst>
            </p:cNvPr>
            <p:cNvSpPr/>
            <p:nvPr/>
          </p:nvSpPr>
          <p:spPr>
            <a:xfrm>
              <a:off x="4900613" y="5572127"/>
              <a:ext cx="857250" cy="6715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F628A373-3115-454C-BF83-F690B2AC3F3D}"/>
                </a:ext>
              </a:extLst>
            </p:cNvPr>
            <p:cNvSpPr/>
            <p:nvPr/>
          </p:nvSpPr>
          <p:spPr>
            <a:xfrm>
              <a:off x="5757863" y="2886075"/>
              <a:ext cx="857250" cy="671513"/>
            </a:xfrm>
            <a:prstGeom prst="rect">
              <a:avLst/>
            </a:prstGeom>
            <a:solidFill>
              <a:schemeClr val="accent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672E2B1A-15C7-E24E-AD27-98B708004103}"/>
                </a:ext>
              </a:extLst>
            </p:cNvPr>
            <p:cNvSpPr/>
            <p:nvPr/>
          </p:nvSpPr>
          <p:spPr>
            <a:xfrm>
              <a:off x="5757863" y="3557588"/>
              <a:ext cx="857250" cy="6715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CD8A00E5-5B72-9240-AA8F-4E9182A32BF9}"/>
                </a:ext>
              </a:extLst>
            </p:cNvPr>
            <p:cNvSpPr/>
            <p:nvPr/>
          </p:nvSpPr>
          <p:spPr>
            <a:xfrm>
              <a:off x="5757863" y="4229101"/>
              <a:ext cx="857250" cy="671513"/>
            </a:xfrm>
            <a:prstGeom prst="rect">
              <a:avLst/>
            </a:prstGeom>
            <a:solidFill>
              <a:schemeClr val="accent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CDAB61A8-2B66-7F41-8955-D25E054CCF6E}"/>
                </a:ext>
              </a:extLst>
            </p:cNvPr>
            <p:cNvSpPr/>
            <p:nvPr/>
          </p:nvSpPr>
          <p:spPr>
            <a:xfrm>
              <a:off x="5757863" y="4900614"/>
              <a:ext cx="857250" cy="6715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8AD4AA72-0740-2146-B8EE-85185F3EBA8C}"/>
                </a:ext>
              </a:extLst>
            </p:cNvPr>
            <p:cNvSpPr/>
            <p:nvPr/>
          </p:nvSpPr>
          <p:spPr>
            <a:xfrm>
              <a:off x="5757863" y="5572127"/>
              <a:ext cx="857250" cy="671513"/>
            </a:xfrm>
            <a:prstGeom prst="rect">
              <a:avLst/>
            </a:prstGeom>
            <a:solidFill>
              <a:schemeClr val="accent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A7C78340-AB45-AF4B-86BE-EB3EFDFE5010}"/>
                </a:ext>
              </a:extLst>
            </p:cNvPr>
            <p:cNvSpPr/>
            <p:nvPr/>
          </p:nvSpPr>
          <p:spPr>
            <a:xfrm>
              <a:off x="6615113" y="2886418"/>
              <a:ext cx="857250" cy="671513"/>
            </a:xfrm>
            <a:prstGeom prst="rect">
              <a:avLst/>
            </a:prstGeom>
            <a:solidFill>
              <a:schemeClr val="accent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3B47536-8DA5-DA47-9DC0-9288188B32FA}"/>
                </a:ext>
              </a:extLst>
            </p:cNvPr>
            <p:cNvSpPr/>
            <p:nvPr/>
          </p:nvSpPr>
          <p:spPr>
            <a:xfrm>
              <a:off x="6615113" y="3557931"/>
              <a:ext cx="857250" cy="671513"/>
            </a:xfrm>
            <a:prstGeom prst="rect">
              <a:avLst/>
            </a:prstGeom>
            <a:solidFill>
              <a:schemeClr val="accent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EABC5DED-979E-D04B-9445-EA09B6CF734C}"/>
                </a:ext>
              </a:extLst>
            </p:cNvPr>
            <p:cNvSpPr/>
            <p:nvPr/>
          </p:nvSpPr>
          <p:spPr>
            <a:xfrm>
              <a:off x="6615113" y="4229444"/>
              <a:ext cx="857250" cy="671513"/>
            </a:xfrm>
            <a:prstGeom prst="rect">
              <a:avLst/>
            </a:prstGeom>
            <a:solidFill>
              <a:schemeClr val="accent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8FA4D242-6D7E-0B41-91A0-33D04B270685}"/>
                </a:ext>
              </a:extLst>
            </p:cNvPr>
            <p:cNvSpPr/>
            <p:nvPr/>
          </p:nvSpPr>
          <p:spPr>
            <a:xfrm>
              <a:off x="6615113" y="4900957"/>
              <a:ext cx="857250" cy="671513"/>
            </a:xfrm>
            <a:prstGeom prst="rect">
              <a:avLst/>
            </a:prstGeom>
            <a:solidFill>
              <a:schemeClr val="accent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B3234E51-1614-FD4B-B38E-3C87693B5CDF}"/>
                </a:ext>
              </a:extLst>
            </p:cNvPr>
            <p:cNvSpPr/>
            <p:nvPr/>
          </p:nvSpPr>
          <p:spPr>
            <a:xfrm>
              <a:off x="6615113" y="5572470"/>
              <a:ext cx="857250" cy="671513"/>
            </a:xfrm>
            <a:prstGeom prst="rect">
              <a:avLst/>
            </a:prstGeom>
            <a:solidFill>
              <a:schemeClr val="accent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1" name="Group 30">
            <a:extLst>
              <a:ext uri="{FF2B5EF4-FFF2-40B4-BE49-F238E27FC236}">
                <a16:creationId xmlns:a16="http://schemas.microsoft.com/office/drawing/2014/main" id="{5BA1977A-09E9-8F4A-A392-82136EF369BD}"/>
              </a:ext>
            </a:extLst>
          </p:cNvPr>
          <p:cNvGrpSpPr/>
          <p:nvPr/>
        </p:nvGrpSpPr>
        <p:grpSpPr>
          <a:xfrm>
            <a:off x="4516187" y="4042432"/>
            <a:ext cx="2771775" cy="2404529"/>
            <a:chOff x="3186113" y="2886075"/>
            <a:chExt cx="4286250" cy="3357908"/>
          </a:xfrm>
        </p:grpSpPr>
        <p:sp>
          <p:nvSpPr>
            <p:cNvPr id="32" name="Rectangle 31">
              <a:extLst>
                <a:ext uri="{FF2B5EF4-FFF2-40B4-BE49-F238E27FC236}">
                  <a16:creationId xmlns:a16="http://schemas.microsoft.com/office/drawing/2014/main" id="{15C42B22-95CE-334C-B121-3C29170C9535}"/>
                </a:ext>
              </a:extLst>
            </p:cNvPr>
            <p:cNvSpPr/>
            <p:nvPr/>
          </p:nvSpPr>
          <p:spPr>
            <a:xfrm>
              <a:off x="3186113" y="2886075"/>
              <a:ext cx="857250" cy="6715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069C35AF-8875-9040-B3E0-A27F8A68C7D7}"/>
                </a:ext>
              </a:extLst>
            </p:cNvPr>
            <p:cNvSpPr/>
            <p:nvPr/>
          </p:nvSpPr>
          <p:spPr>
            <a:xfrm>
              <a:off x="3186113" y="3557588"/>
              <a:ext cx="857250" cy="671513"/>
            </a:xfrm>
            <a:prstGeom prst="rect">
              <a:avLst/>
            </a:prstGeom>
            <a:solidFill>
              <a:schemeClr val="accent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89BB6419-BF78-E046-98B5-384F7ECA2582}"/>
                </a:ext>
              </a:extLst>
            </p:cNvPr>
            <p:cNvSpPr/>
            <p:nvPr/>
          </p:nvSpPr>
          <p:spPr>
            <a:xfrm>
              <a:off x="3186113" y="4229101"/>
              <a:ext cx="857250" cy="6715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583B28DC-D78E-DE4F-AE14-EBE3987BE122}"/>
                </a:ext>
              </a:extLst>
            </p:cNvPr>
            <p:cNvSpPr/>
            <p:nvPr/>
          </p:nvSpPr>
          <p:spPr>
            <a:xfrm>
              <a:off x="3186113" y="4900614"/>
              <a:ext cx="857250" cy="671513"/>
            </a:xfrm>
            <a:prstGeom prst="rect">
              <a:avLst/>
            </a:prstGeom>
            <a:solidFill>
              <a:schemeClr val="accent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57D2A9B5-3889-1B40-AB4B-905F5F08DF0D}"/>
                </a:ext>
              </a:extLst>
            </p:cNvPr>
            <p:cNvSpPr/>
            <p:nvPr/>
          </p:nvSpPr>
          <p:spPr>
            <a:xfrm>
              <a:off x="3186113" y="5572127"/>
              <a:ext cx="857250" cy="6715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7DC7DA2A-A8E9-DB4E-8324-B42F98EBD7C7}"/>
                </a:ext>
              </a:extLst>
            </p:cNvPr>
            <p:cNvSpPr/>
            <p:nvPr/>
          </p:nvSpPr>
          <p:spPr>
            <a:xfrm>
              <a:off x="4043363" y="2886075"/>
              <a:ext cx="857250" cy="6715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11FA80D2-4112-1740-A831-7BCE8A679DD9}"/>
                </a:ext>
              </a:extLst>
            </p:cNvPr>
            <p:cNvSpPr/>
            <p:nvPr/>
          </p:nvSpPr>
          <p:spPr>
            <a:xfrm>
              <a:off x="4043363" y="3557588"/>
              <a:ext cx="857250" cy="671513"/>
            </a:xfrm>
            <a:prstGeom prst="rect">
              <a:avLst/>
            </a:prstGeom>
            <a:solidFill>
              <a:schemeClr val="accent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BBFBA5EB-B301-1B42-B0CE-0750BB953B64}"/>
                </a:ext>
              </a:extLst>
            </p:cNvPr>
            <p:cNvSpPr/>
            <p:nvPr/>
          </p:nvSpPr>
          <p:spPr>
            <a:xfrm>
              <a:off x="4043363" y="4229101"/>
              <a:ext cx="857250" cy="6715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1E9E7197-73EE-3849-9679-1C2046378E00}"/>
                </a:ext>
              </a:extLst>
            </p:cNvPr>
            <p:cNvSpPr/>
            <p:nvPr/>
          </p:nvSpPr>
          <p:spPr>
            <a:xfrm>
              <a:off x="4043363" y="4900614"/>
              <a:ext cx="857250" cy="671513"/>
            </a:xfrm>
            <a:prstGeom prst="rect">
              <a:avLst/>
            </a:prstGeom>
            <a:solidFill>
              <a:schemeClr val="accent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D0BCF766-9BA8-0F40-8EF8-3DF0FC9CF6D8}"/>
                </a:ext>
              </a:extLst>
            </p:cNvPr>
            <p:cNvSpPr/>
            <p:nvPr/>
          </p:nvSpPr>
          <p:spPr>
            <a:xfrm>
              <a:off x="4043363" y="5572127"/>
              <a:ext cx="857250" cy="6715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FBB96E0E-0ED8-D344-B8DB-B880DEB0E958}"/>
                </a:ext>
              </a:extLst>
            </p:cNvPr>
            <p:cNvSpPr/>
            <p:nvPr/>
          </p:nvSpPr>
          <p:spPr>
            <a:xfrm>
              <a:off x="4900613" y="2886075"/>
              <a:ext cx="857250" cy="671513"/>
            </a:xfrm>
            <a:prstGeom prst="rect">
              <a:avLst/>
            </a:prstGeom>
            <a:solidFill>
              <a:schemeClr val="accent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6C1CADFE-E691-D248-8AB3-40D5D99121B5}"/>
                </a:ext>
              </a:extLst>
            </p:cNvPr>
            <p:cNvSpPr/>
            <p:nvPr/>
          </p:nvSpPr>
          <p:spPr>
            <a:xfrm>
              <a:off x="4900613" y="3557588"/>
              <a:ext cx="857250" cy="6715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B4C11D88-1DFB-E946-A95F-CA574153CE4F}"/>
                </a:ext>
              </a:extLst>
            </p:cNvPr>
            <p:cNvSpPr/>
            <p:nvPr/>
          </p:nvSpPr>
          <p:spPr>
            <a:xfrm>
              <a:off x="4900613" y="4229101"/>
              <a:ext cx="857250" cy="671513"/>
            </a:xfrm>
            <a:prstGeom prst="rect">
              <a:avLst/>
            </a:prstGeom>
            <a:solidFill>
              <a:schemeClr val="accent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5D82C711-B577-3441-83E1-34FFC2AA249D}"/>
                </a:ext>
              </a:extLst>
            </p:cNvPr>
            <p:cNvSpPr/>
            <p:nvPr/>
          </p:nvSpPr>
          <p:spPr>
            <a:xfrm>
              <a:off x="4900613" y="4900614"/>
              <a:ext cx="857250" cy="671513"/>
            </a:xfrm>
            <a:prstGeom prst="rect">
              <a:avLst/>
            </a:prstGeom>
            <a:solidFill>
              <a:schemeClr val="accent1">
                <a:alpha val="9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A43E5D1C-F7E2-CC4B-95FA-603C4BEAAD49}"/>
                </a:ext>
              </a:extLst>
            </p:cNvPr>
            <p:cNvSpPr/>
            <p:nvPr/>
          </p:nvSpPr>
          <p:spPr>
            <a:xfrm>
              <a:off x="4900613" y="5572127"/>
              <a:ext cx="857250" cy="671513"/>
            </a:xfrm>
            <a:prstGeom prst="rect">
              <a:avLst/>
            </a:prstGeom>
            <a:solidFill>
              <a:schemeClr val="accent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BB792145-AB25-9349-AD31-36B52FCB58E5}"/>
                </a:ext>
              </a:extLst>
            </p:cNvPr>
            <p:cNvSpPr/>
            <p:nvPr/>
          </p:nvSpPr>
          <p:spPr>
            <a:xfrm>
              <a:off x="5757863" y="2886075"/>
              <a:ext cx="857250" cy="671513"/>
            </a:xfrm>
            <a:prstGeom prst="rect">
              <a:avLst/>
            </a:prstGeom>
            <a:solidFill>
              <a:schemeClr val="accent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ABF2148F-2524-2345-9EBB-065A0134383B}"/>
                </a:ext>
              </a:extLst>
            </p:cNvPr>
            <p:cNvSpPr/>
            <p:nvPr/>
          </p:nvSpPr>
          <p:spPr>
            <a:xfrm>
              <a:off x="5757863" y="3557588"/>
              <a:ext cx="857250" cy="671513"/>
            </a:xfrm>
            <a:prstGeom prst="rect">
              <a:avLst/>
            </a:prstGeom>
            <a:solidFill>
              <a:schemeClr val="accent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1E2B226F-887B-9140-93AC-6916D75CEEBF}"/>
                </a:ext>
              </a:extLst>
            </p:cNvPr>
            <p:cNvSpPr/>
            <p:nvPr/>
          </p:nvSpPr>
          <p:spPr>
            <a:xfrm>
              <a:off x="5757863" y="4229101"/>
              <a:ext cx="857250" cy="671513"/>
            </a:xfrm>
            <a:prstGeom prst="rect">
              <a:avLst/>
            </a:prstGeom>
            <a:solidFill>
              <a:schemeClr val="accent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1D9CEEAD-E451-A941-9F83-05BD46893C77}"/>
                </a:ext>
              </a:extLst>
            </p:cNvPr>
            <p:cNvSpPr/>
            <p:nvPr/>
          </p:nvSpPr>
          <p:spPr>
            <a:xfrm>
              <a:off x="5757863" y="4900614"/>
              <a:ext cx="857250" cy="671513"/>
            </a:xfrm>
            <a:prstGeom prst="rect">
              <a:avLst/>
            </a:prstGeom>
            <a:solidFill>
              <a:schemeClr val="accent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31FD97F6-1B86-CD48-BA24-40D2102E9EDA}"/>
                </a:ext>
              </a:extLst>
            </p:cNvPr>
            <p:cNvSpPr/>
            <p:nvPr/>
          </p:nvSpPr>
          <p:spPr>
            <a:xfrm>
              <a:off x="5757863" y="5572127"/>
              <a:ext cx="857250" cy="671513"/>
            </a:xfrm>
            <a:prstGeom prst="rect">
              <a:avLst/>
            </a:prstGeom>
            <a:solidFill>
              <a:schemeClr val="accent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CBB6DDC6-3536-6E40-A8F0-3174DD8D7E0F}"/>
                </a:ext>
              </a:extLst>
            </p:cNvPr>
            <p:cNvSpPr/>
            <p:nvPr/>
          </p:nvSpPr>
          <p:spPr>
            <a:xfrm>
              <a:off x="6615113" y="2886418"/>
              <a:ext cx="857250" cy="671513"/>
            </a:xfrm>
            <a:prstGeom prst="rect">
              <a:avLst/>
            </a:prstGeom>
            <a:solidFill>
              <a:schemeClr val="accent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5D6D1D5B-D943-554B-96CE-CEA0FAB08391}"/>
                </a:ext>
              </a:extLst>
            </p:cNvPr>
            <p:cNvSpPr/>
            <p:nvPr/>
          </p:nvSpPr>
          <p:spPr>
            <a:xfrm>
              <a:off x="6615113" y="3557931"/>
              <a:ext cx="857250" cy="671513"/>
            </a:xfrm>
            <a:prstGeom prst="rect">
              <a:avLst/>
            </a:prstGeom>
            <a:solidFill>
              <a:schemeClr val="accent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35620032-61FC-4C4F-90C8-04283B6FE942}"/>
                </a:ext>
              </a:extLst>
            </p:cNvPr>
            <p:cNvSpPr/>
            <p:nvPr/>
          </p:nvSpPr>
          <p:spPr>
            <a:xfrm>
              <a:off x="6615113" y="4229444"/>
              <a:ext cx="857250" cy="671513"/>
            </a:xfrm>
            <a:prstGeom prst="rect">
              <a:avLst/>
            </a:prstGeom>
            <a:solidFill>
              <a:schemeClr val="accent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FFB9A363-0E39-3D40-8363-C54A2EE8C783}"/>
                </a:ext>
              </a:extLst>
            </p:cNvPr>
            <p:cNvSpPr/>
            <p:nvPr/>
          </p:nvSpPr>
          <p:spPr>
            <a:xfrm>
              <a:off x="6615113" y="4900957"/>
              <a:ext cx="857250" cy="671513"/>
            </a:xfrm>
            <a:prstGeom prst="rect">
              <a:avLst/>
            </a:prstGeom>
            <a:solidFill>
              <a:schemeClr val="accent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7C5C32E2-81F9-774A-AFA6-EE4BF1EFBC15}"/>
                </a:ext>
              </a:extLst>
            </p:cNvPr>
            <p:cNvSpPr/>
            <p:nvPr/>
          </p:nvSpPr>
          <p:spPr>
            <a:xfrm>
              <a:off x="6615113" y="5572470"/>
              <a:ext cx="857250" cy="671513"/>
            </a:xfrm>
            <a:prstGeom prst="rect">
              <a:avLst/>
            </a:prstGeom>
            <a:solidFill>
              <a:schemeClr val="accent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7" name="Group 56">
            <a:extLst>
              <a:ext uri="{FF2B5EF4-FFF2-40B4-BE49-F238E27FC236}">
                <a16:creationId xmlns:a16="http://schemas.microsoft.com/office/drawing/2014/main" id="{7CBFB43D-99B7-884F-A025-E2DEDBCFC585}"/>
              </a:ext>
            </a:extLst>
          </p:cNvPr>
          <p:cNvGrpSpPr/>
          <p:nvPr/>
        </p:nvGrpSpPr>
        <p:grpSpPr>
          <a:xfrm>
            <a:off x="7980238" y="3991575"/>
            <a:ext cx="3144962" cy="2437899"/>
            <a:chOff x="3186113" y="2886075"/>
            <a:chExt cx="4286250" cy="3357908"/>
          </a:xfrm>
        </p:grpSpPr>
        <p:sp>
          <p:nvSpPr>
            <p:cNvPr id="58" name="Rectangle 57">
              <a:extLst>
                <a:ext uri="{FF2B5EF4-FFF2-40B4-BE49-F238E27FC236}">
                  <a16:creationId xmlns:a16="http://schemas.microsoft.com/office/drawing/2014/main" id="{0EF4CAEA-F346-4C41-A173-DA84900E9B17}"/>
                </a:ext>
              </a:extLst>
            </p:cNvPr>
            <p:cNvSpPr/>
            <p:nvPr/>
          </p:nvSpPr>
          <p:spPr>
            <a:xfrm>
              <a:off x="3186113" y="2886075"/>
              <a:ext cx="857250" cy="671513"/>
            </a:xfrm>
            <a:prstGeom prst="rect">
              <a:avLst/>
            </a:prstGeom>
            <a:solidFill>
              <a:schemeClr val="accent1">
                <a:alpha val="3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E0018154-E99F-9F41-98F8-273DE9D1CC93}"/>
                </a:ext>
              </a:extLst>
            </p:cNvPr>
            <p:cNvSpPr/>
            <p:nvPr/>
          </p:nvSpPr>
          <p:spPr>
            <a:xfrm>
              <a:off x="3186113" y="3557588"/>
              <a:ext cx="857250" cy="671513"/>
            </a:xfrm>
            <a:prstGeom prst="rect">
              <a:avLst/>
            </a:prstGeom>
            <a:solidFill>
              <a:schemeClr val="accent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6724A968-E9E5-B442-A705-D35E8A1F2FCB}"/>
                </a:ext>
              </a:extLst>
            </p:cNvPr>
            <p:cNvSpPr/>
            <p:nvPr/>
          </p:nvSpPr>
          <p:spPr>
            <a:xfrm>
              <a:off x="3186113" y="4229101"/>
              <a:ext cx="857250" cy="671513"/>
            </a:xfrm>
            <a:prstGeom prst="rect">
              <a:avLst/>
            </a:prstGeom>
            <a:solidFill>
              <a:schemeClr val="accent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C2648416-78FD-534B-97F4-F04E9353DC81}"/>
                </a:ext>
              </a:extLst>
            </p:cNvPr>
            <p:cNvSpPr/>
            <p:nvPr/>
          </p:nvSpPr>
          <p:spPr>
            <a:xfrm>
              <a:off x="3186113" y="4900614"/>
              <a:ext cx="857250" cy="671513"/>
            </a:xfrm>
            <a:prstGeom prst="rect">
              <a:avLst/>
            </a:prstGeom>
            <a:solidFill>
              <a:schemeClr val="accent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8DDEB147-2D27-DB4B-8CD5-F334F10362F0}"/>
                </a:ext>
              </a:extLst>
            </p:cNvPr>
            <p:cNvSpPr/>
            <p:nvPr/>
          </p:nvSpPr>
          <p:spPr>
            <a:xfrm>
              <a:off x="3186113" y="5572127"/>
              <a:ext cx="857250" cy="671513"/>
            </a:xfrm>
            <a:prstGeom prst="rect">
              <a:avLst/>
            </a:prstGeom>
            <a:solidFill>
              <a:schemeClr val="accent1">
                <a:alpha val="2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41F6D2EB-02C8-DC47-AE11-D9E26D07502F}"/>
                </a:ext>
              </a:extLst>
            </p:cNvPr>
            <p:cNvSpPr/>
            <p:nvPr/>
          </p:nvSpPr>
          <p:spPr>
            <a:xfrm>
              <a:off x="4043363" y="2886075"/>
              <a:ext cx="857250" cy="6715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78879754-365A-A449-9247-4D92914A7E2C}"/>
                </a:ext>
              </a:extLst>
            </p:cNvPr>
            <p:cNvSpPr/>
            <p:nvPr/>
          </p:nvSpPr>
          <p:spPr>
            <a:xfrm>
              <a:off x="4043363" y="3557588"/>
              <a:ext cx="857250" cy="671513"/>
            </a:xfrm>
            <a:prstGeom prst="rect">
              <a:avLst/>
            </a:prstGeom>
            <a:solidFill>
              <a:schemeClr val="accent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B0F13273-4754-2942-B783-4F8F060801C1}"/>
                </a:ext>
              </a:extLst>
            </p:cNvPr>
            <p:cNvSpPr/>
            <p:nvPr/>
          </p:nvSpPr>
          <p:spPr>
            <a:xfrm>
              <a:off x="4043363" y="4229101"/>
              <a:ext cx="857250" cy="671513"/>
            </a:xfrm>
            <a:prstGeom prst="rect">
              <a:avLst/>
            </a:prstGeom>
            <a:solidFill>
              <a:schemeClr val="accent1">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924DF600-1648-3E49-A515-15B067D5B038}"/>
                </a:ext>
              </a:extLst>
            </p:cNvPr>
            <p:cNvSpPr/>
            <p:nvPr/>
          </p:nvSpPr>
          <p:spPr>
            <a:xfrm>
              <a:off x="4043363" y="4900614"/>
              <a:ext cx="857250" cy="671513"/>
            </a:xfrm>
            <a:prstGeom prst="rect">
              <a:avLst/>
            </a:prstGeom>
            <a:solidFill>
              <a:schemeClr val="accent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44CCDB7E-5779-6D49-8092-9AF4A111930E}"/>
                </a:ext>
              </a:extLst>
            </p:cNvPr>
            <p:cNvSpPr/>
            <p:nvPr/>
          </p:nvSpPr>
          <p:spPr>
            <a:xfrm>
              <a:off x="4043363" y="5572127"/>
              <a:ext cx="857250" cy="671513"/>
            </a:xfrm>
            <a:prstGeom prst="rect">
              <a:avLst/>
            </a:prstGeom>
            <a:solidFill>
              <a:schemeClr val="accent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3B17949B-6B00-834E-B985-A0D8AB99BD8E}"/>
                </a:ext>
              </a:extLst>
            </p:cNvPr>
            <p:cNvSpPr/>
            <p:nvPr/>
          </p:nvSpPr>
          <p:spPr>
            <a:xfrm>
              <a:off x="4900613" y="2886075"/>
              <a:ext cx="857250" cy="6715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8A9B27A7-300A-5749-8544-E5FD041D65D1}"/>
                </a:ext>
              </a:extLst>
            </p:cNvPr>
            <p:cNvSpPr/>
            <p:nvPr/>
          </p:nvSpPr>
          <p:spPr>
            <a:xfrm>
              <a:off x="4900613" y="3557588"/>
              <a:ext cx="857250" cy="671513"/>
            </a:xfrm>
            <a:prstGeom prst="rect">
              <a:avLst/>
            </a:prstGeom>
            <a:solidFill>
              <a:schemeClr val="accent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0F326F9D-4268-3741-8B92-8517ABB57E1C}"/>
                </a:ext>
              </a:extLst>
            </p:cNvPr>
            <p:cNvSpPr/>
            <p:nvPr/>
          </p:nvSpPr>
          <p:spPr>
            <a:xfrm>
              <a:off x="4900613" y="4229101"/>
              <a:ext cx="857250" cy="6715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a:extLst>
                <a:ext uri="{FF2B5EF4-FFF2-40B4-BE49-F238E27FC236}">
                  <a16:creationId xmlns:a16="http://schemas.microsoft.com/office/drawing/2014/main" id="{CCA5B2CE-0F30-A34A-8B33-0F95D72A3049}"/>
                </a:ext>
              </a:extLst>
            </p:cNvPr>
            <p:cNvSpPr/>
            <p:nvPr/>
          </p:nvSpPr>
          <p:spPr>
            <a:xfrm>
              <a:off x="4900613" y="4900614"/>
              <a:ext cx="857250" cy="671513"/>
            </a:xfrm>
            <a:prstGeom prst="rect">
              <a:avLst/>
            </a:prstGeom>
            <a:solidFill>
              <a:schemeClr val="accent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a:extLst>
                <a:ext uri="{FF2B5EF4-FFF2-40B4-BE49-F238E27FC236}">
                  <a16:creationId xmlns:a16="http://schemas.microsoft.com/office/drawing/2014/main" id="{E4E03467-C523-C445-B8E1-77517BF67E6D}"/>
                </a:ext>
              </a:extLst>
            </p:cNvPr>
            <p:cNvSpPr/>
            <p:nvPr/>
          </p:nvSpPr>
          <p:spPr>
            <a:xfrm>
              <a:off x="4900613" y="5572127"/>
              <a:ext cx="857250" cy="6715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149BCAB8-701F-A843-AD2E-1968F1AF938A}"/>
                </a:ext>
              </a:extLst>
            </p:cNvPr>
            <p:cNvSpPr/>
            <p:nvPr/>
          </p:nvSpPr>
          <p:spPr>
            <a:xfrm>
              <a:off x="5757863" y="2886075"/>
              <a:ext cx="857250" cy="671513"/>
            </a:xfrm>
            <a:prstGeom prst="rect">
              <a:avLst/>
            </a:prstGeom>
            <a:solidFill>
              <a:schemeClr val="accent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CA306D79-332F-704B-A3B5-D4BE24EDAF75}"/>
                </a:ext>
              </a:extLst>
            </p:cNvPr>
            <p:cNvSpPr/>
            <p:nvPr/>
          </p:nvSpPr>
          <p:spPr>
            <a:xfrm>
              <a:off x="5757863" y="3557588"/>
              <a:ext cx="857250" cy="6715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4F4C4948-6F24-5B48-94C8-7014CE8F10D5}"/>
                </a:ext>
              </a:extLst>
            </p:cNvPr>
            <p:cNvSpPr/>
            <p:nvPr/>
          </p:nvSpPr>
          <p:spPr>
            <a:xfrm>
              <a:off x="5757863" y="4229101"/>
              <a:ext cx="857250" cy="671513"/>
            </a:xfrm>
            <a:prstGeom prst="rect">
              <a:avLst/>
            </a:prstGeom>
            <a:solidFill>
              <a:schemeClr val="accent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80C2B382-5CB2-034F-83C8-1244D74B0F44}"/>
                </a:ext>
              </a:extLst>
            </p:cNvPr>
            <p:cNvSpPr/>
            <p:nvPr/>
          </p:nvSpPr>
          <p:spPr>
            <a:xfrm>
              <a:off x="5757863" y="4900614"/>
              <a:ext cx="857250" cy="6715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44C374CE-E748-4047-A43C-0FE13813E5E5}"/>
                </a:ext>
              </a:extLst>
            </p:cNvPr>
            <p:cNvSpPr/>
            <p:nvPr/>
          </p:nvSpPr>
          <p:spPr>
            <a:xfrm>
              <a:off x="5757863" y="5572127"/>
              <a:ext cx="857250" cy="671513"/>
            </a:xfrm>
            <a:prstGeom prst="rect">
              <a:avLst/>
            </a:prstGeom>
            <a:solidFill>
              <a:schemeClr val="accent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F8D41661-1C65-BA42-901D-F8567E984509}"/>
                </a:ext>
              </a:extLst>
            </p:cNvPr>
            <p:cNvSpPr/>
            <p:nvPr/>
          </p:nvSpPr>
          <p:spPr>
            <a:xfrm>
              <a:off x="6615113" y="2886418"/>
              <a:ext cx="857250" cy="671513"/>
            </a:xfrm>
            <a:prstGeom prst="rect">
              <a:avLst/>
            </a:prstGeom>
            <a:solidFill>
              <a:schemeClr val="accent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A5DF978E-A1FC-374C-98E8-64D5BA42DBE8}"/>
                </a:ext>
              </a:extLst>
            </p:cNvPr>
            <p:cNvSpPr/>
            <p:nvPr/>
          </p:nvSpPr>
          <p:spPr>
            <a:xfrm>
              <a:off x="6615113" y="3557931"/>
              <a:ext cx="857250" cy="671513"/>
            </a:xfrm>
            <a:prstGeom prst="rect">
              <a:avLst/>
            </a:prstGeom>
            <a:solidFill>
              <a:schemeClr val="accent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90D9E693-9AF8-2B4A-B1DB-BD4992D5E3DA}"/>
                </a:ext>
              </a:extLst>
            </p:cNvPr>
            <p:cNvSpPr/>
            <p:nvPr/>
          </p:nvSpPr>
          <p:spPr>
            <a:xfrm>
              <a:off x="6615113" y="4229444"/>
              <a:ext cx="857250" cy="671513"/>
            </a:xfrm>
            <a:prstGeom prst="rect">
              <a:avLst/>
            </a:prstGeom>
            <a:solidFill>
              <a:schemeClr val="accent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a:extLst>
                <a:ext uri="{FF2B5EF4-FFF2-40B4-BE49-F238E27FC236}">
                  <a16:creationId xmlns:a16="http://schemas.microsoft.com/office/drawing/2014/main" id="{2F08DBFB-51BA-0F4C-9837-42233C3D0524}"/>
                </a:ext>
              </a:extLst>
            </p:cNvPr>
            <p:cNvSpPr/>
            <p:nvPr/>
          </p:nvSpPr>
          <p:spPr>
            <a:xfrm>
              <a:off x="6615113" y="4900957"/>
              <a:ext cx="857250" cy="671513"/>
            </a:xfrm>
            <a:prstGeom prst="rect">
              <a:avLst/>
            </a:prstGeom>
            <a:solidFill>
              <a:schemeClr val="accent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a:extLst>
                <a:ext uri="{FF2B5EF4-FFF2-40B4-BE49-F238E27FC236}">
                  <a16:creationId xmlns:a16="http://schemas.microsoft.com/office/drawing/2014/main" id="{6A6E3602-B188-5948-9384-390769B59A9D}"/>
                </a:ext>
              </a:extLst>
            </p:cNvPr>
            <p:cNvSpPr/>
            <p:nvPr/>
          </p:nvSpPr>
          <p:spPr>
            <a:xfrm>
              <a:off x="6615113" y="5572470"/>
              <a:ext cx="857250" cy="671513"/>
            </a:xfrm>
            <a:prstGeom prst="rect">
              <a:avLst/>
            </a:prstGeom>
            <a:solidFill>
              <a:schemeClr val="accent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12766831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The Value of a Neural Net</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1066800" y="1685204"/>
            <a:ext cx="10058400" cy="3849624"/>
          </a:xfrm>
        </p:spPr>
        <p:txBody>
          <a:bodyPr>
            <a:normAutofit/>
          </a:bodyPr>
          <a:lstStyle/>
          <a:p>
            <a:r>
              <a:rPr lang="en-US" sz="2400" dirty="0">
                <a:latin typeface="Helvetica" pitchFamily="2" charset="0"/>
              </a:rPr>
              <a:t>You can represent an image as a vector of numbers from 0 to 1 (think greyscale).  Each number corresponding to a pixel of the image!</a:t>
            </a:r>
          </a:p>
          <a:p>
            <a:pPr lvl="1"/>
            <a:r>
              <a:rPr lang="en-US" sz="2200" dirty="0">
                <a:latin typeface="Helvetica" pitchFamily="2" charset="0"/>
              </a:rPr>
              <a:t>0 means white, 1 means black, and numbers in between are greys. </a:t>
            </a:r>
          </a:p>
          <a:p>
            <a:r>
              <a:rPr lang="en-US" sz="2400" dirty="0">
                <a:latin typeface="Helvetica" pitchFamily="2" charset="0"/>
              </a:rPr>
              <a:t>So this 5x5 image could be a vector of length 25…</a:t>
            </a:r>
            <a:endParaRPr lang="en-US" sz="2200" dirty="0">
              <a:latin typeface="Helvetica" pitchFamily="2" charset="0"/>
            </a:endParaRPr>
          </a:p>
        </p:txBody>
      </p:sp>
      <p:grpSp>
        <p:nvGrpSpPr>
          <p:cNvPr id="4" name="Group 3">
            <a:extLst>
              <a:ext uri="{FF2B5EF4-FFF2-40B4-BE49-F238E27FC236}">
                <a16:creationId xmlns:a16="http://schemas.microsoft.com/office/drawing/2014/main" id="{331ACB7E-94A3-2A47-8A59-2253B118B508}"/>
              </a:ext>
            </a:extLst>
          </p:cNvPr>
          <p:cNvGrpSpPr/>
          <p:nvPr/>
        </p:nvGrpSpPr>
        <p:grpSpPr>
          <a:xfrm>
            <a:off x="4643438" y="3686175"/>
            <a:ext cx="3500437" cy="2786408"/>
            <a:chOff x="3186113" y="2886075"/>
            <a:chExt cx="4286250" cy="3357908"/>
          </a:xfrm>
        </p:grpSpPr>
        <p:sp>
          <p:nvSpPr>
            <p:cNvPr id="7" name="Rectangle 6">
              <a:extLst>
                <a:ext uri="{FF2B5EF4-FFF2-40B4-BE49-F238E27FC236}">
                  <a16:creationId xmlns:a16="http://schemas.microsoft.com/office/drawing/2014/main" id="{03DD6A69-4CDF-994E-B464-E3766CF0E57D}"/>
                </a:ext>
              </a:extLst>
            </p:cNvPr>
            <p:cNvSpPr/>
            <p:nvPr/>
          </p:nvSpPr>
          <p:spPr>
            <a:xfrm>
              <a:off x="3186113" y="2886075"/>
              <a:ext cx="857250" cy="671513"/>
            </a:xfrm>
            <a:prstGeom prst="rect">
              <a:avLst/>
            </a:prstGeom>
            <a:solidFill>
              <a:schemeClr val="bg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8" name="Rectangle 7">
              <a:extLst>
                <a:ext uri="{FF2B5EF4-FFF2-40B4-BE49-F238E27FC236}">
                  <a16:creationId xmlns:a16="http://schemas.microsoft.com/office/drawing/2014/main" id="{A698F4A5-7D3A-284D-B4F3-917A3B70D099}"/>
                </a:ext>
              </a:extLst>
            </p:cNvPr>
            <p:cNvSpPr/>
            <p:nvPr/>
          </p:nvSpPr>
          <p:spPr>
            <a:xfrm>
              <a:off x="3186113" y="3557588"/>
              <a:ext cx="857250" cy="671513"/>
            </a:xfrm>
            <a:prstGeom prst="rect">
              <a:avLst/>
            </a:prstGeom>
            <a:solidFill>
              <a:schemeClr val="bg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9" name="Rectangle 8">
              <a:extLst>
                <a:ext uri="{FF2B5EF4-FFF2-40B4-BE49-F238E27FC236}">
                  <a16:creationId xmlns:a16="http://schemas.microsoft.com/office/drawing/2014/main" id="{6E3D0EF3-2D19-D942-A5A9-9273BC410817}"/>
                </a:ext>
              </a:extLst>
            </p:cNvPr>
            <p:cNvSpPr/>
            <p:nvPr/>
          </p:nvSpPr>
          <p:spPr>
            <a:xfrm>
              <a:off x="3186113" y="4229101"/>
              <a:ext cx="857250" cy="671513"/>
            </a:xfrm>
            <a:prstGeom prst="rect">
              <a:avLst/>
            </a:prstGeom>
            <a:solidFill>
              <a:schemeClr val="bg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10" name="Rectangle 9">
              <a:extLst>
                <a:ext uri="{FF2B5EF4-FFF2-40B4-BE49-F238E27FC236}">
                  <a16:creationId xmlns:a16="http://schemas.microsoft.com/office/drawing/2014/main" id="{78C47473-808B-554A-AFB7-58C2E82ACA37}"/>
                </a:ext>
              </a:extLst>
            </p:cNvPr>
            <p:cNvSpPr/>
            <p:nvPr/>
          </p:nvSpPr>
          <p:spPr>
            <a:xfrm>
              <a:off x="3186113" y="4900614"/>
              <a:ext cx="857250" cy="671513"/>
            </a:xfrm>
            <a:prstGeom prst="rect">
              <a:avLst/>
            </a:prstGeom>
            <a:solidFill>
              <a:schemeClr val="bg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11" name="Rectangle 10">
              <a:extLst>
                <a:ext uri="{FF2B5EF4-FFF2-40B4-BE49-F238E27FC236}">
                  <a16:creationId xmlns:a16="http://schemas.microsoft.com/office/drawing/2014/main" id="{D425B3C0-AD1C-8C4D-AE9D-75D80C7BBEA1}"/>
                </a:ext>
              </a:extLst>
            </p:cNvPr>
            <p:cNvSpPr/>
            <p:nvPr/>
          </p:nvSpPr>
          <p:spPr>
            <a:xfrm>
              <a:off x="3186113" y="5572127"/>
              <a:ext cx="857250" cy="671513"/>
            </a:xfrm>
            <a:prstGeom prst="rect">
              <a:avLst/>
            </a:prstGeom>
            <a:solidFill>
              <a:schemeClr val="bg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12" name="Rectangle 11">
              <a:extLst>
                <a:ext uri="{FF2B5EF4-FFF2-40B4-BE49-F238E27FC236}">
                  <a16:creationId xmlns:a16="http://schemas.microsoft.com/office/drawing/2014/main" id="{D3C60230-93B5-A049-BE46-6139FCC9BC28}"/>
                </a:ext>
              </a:extLst>
            </p:cNvPr>
            <p:cNvSpPr/>
            <p:nvPr/>
          </p:nvSpPr>
          <p:spPr>
            <a:xfrm>
              <a:off x="4043363" y="2886075"/>
              <a:ext cx="857250" cy="6715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3" name="Rectangle 12">
              <a:extLst>
                <a:ext uri="{FF2B5EF4-FFF2-40B4-BE49-F238E27FC236}">
                  <a16:creationId xmlns:a16="http://schemas.microsoft.com/office/drawing/2014/main" id="{0034B760-C441-7846-8D7E-551502267366}"/>
                </a:ext>
              </a:extLst>
            </p:cNvPr>
            <p:cNvSpPr/>
            <p:nvPr/>
          </p:nvSpPr>
          <p:spPr>
            <a:xfrm>
              <a:off x="4043363" y="3557588"/>
              <a:ext cx="857250" cy="671513"/>
            </a:xfrm>
            <a:prstGeom prst="rect">
              <a:avLst/>
            </a:prstGeom>
            <a:solidFill>
              <a:schemeClr val="bg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14" name="Rectangle 13">
              <a:extLst>
                <a:ext uri="{FF2B5EF4-FFF2-40B4-BE49-F238E27FC236}">
                  <a16:creationId xmlns:a16="http://schemas.microsoft.com/office/drawing/2014/main" id="{81B2EC70-0DA7-9D4F-80AF-3AFE8E975420}"/>
                </a:ext>
              </a:extLst>
            </p:cNvPr>
            <p:cNvSpPr/>
            <p:nvPr/>
          </p:nvSpPr>
          <p:spPr>
            <a:xfrm>
              <a:off x="4043363" y="4229101"/>
              <a:ext cx="857250" cy="6715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5" name="Rectangle 14">
              <a:extLst>
                <a:ext uri="{FF2B5EF4-FFF2-40B4-BE49-F238E27FC236}">
                  <a16:creationId xmlns:a16="http://schemas.microsoft.com/office/drawing/2014/main" id="{F0F00A77-7FC9-0E47-9BB7-97E6ABB4BFB9}"/>
                </a:ext>
              </a:extLst>
            </p:cNvPr>
            <p:cNvSpPr/>
            <p:nvPr/>
          </p:nvSpPr>
          <p:spPr>
            <a:xfrm>
              <a:off x="4043363" y="4900614"/>
              <a:ext cx="857250" cy="671513"/>
            </a:xfrm>
            <a:prstGeom prst="rect">
              <a:avLst/>
            </a:prstGeom>
            <a:solidFill>
              <a:schemeClr val="bg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16" name="Rectangle 15">
              <a:extLst>
                <a:ext uri="{FF2B5EF4-FFF2-40B4-BE49-F238E27FC236}">
                  <a16:creationId xmlns:a16="http://schemas.microsoft.com/office/drawing/2014/main" id="{83068CF0-7911-4E4F-AC9D-376C4DBBE1D8}"/>
                </a:ext>
              </a:extLst>
            </p:cNvPr>
            <p:cNvSpPr/>
            <p:nvPr/>
          </p:nvSpPr>
          <p:spPr>
            <a:xfrm>
              <a:off x="4043363" y="5572127"/>
              <a:ext cx="857250" cy="6715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7" name="Rectangle 16">
              <a:extLst>
                <a:ext uri="{FF2B5EF4-FFF2-40B4-BE49-F238E27FC236}">
                  <a16:creationId xmlns:a16="http://schemas.microsoft.com/office/drawing/2014/main" id="{D3F7AA56-C00E-8046-A38C-8C66ABEC90DA}"/>
                </a:ext>
              </a:extLst>
            </p:cNvPr>
            <p:cNvSpPr/>
            <p:nvPr/>
          </p:nvSpPr>
          <p:spPr>
            <a:xfrm>
              <a:off x="4900613" y="2886075"/>
              <a:ext cx="857250" cy="6715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8" name="Rectangle 17">
              <a:extLst>
                <a:ext uri="{FF2B5EF4-FFF2-40B4-BE49-F238E27FC236}">
                  <a16:creationId xmlns:a16="http://schemas.microsoft.com/office/drawing/2014/main" id="{B526D6D4-E13C-3E44-B755-EEF07D754E82}"/>
                </a:ext>
              </a:extLst>
            </p:cNvPr>
            <p:cNvSpPr/>
            <p:nvPr/>
          </p:nvSpPr>
          <p:spPr>
            <a:xfrm>
              <a:off x="4900613" y="3557588"/>
              <a:ext cx="857250" cy="671513"/>
            </a:xfrm>
            <a:prstGeom prst="rect">
              <a:avLst/>
            </a:prstGeom>
            <a:solidFill>
              <a:schemeClr val="bg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19" name="Rectangle 18">
              <a:extLst>
                <a:ext uri="{FF2B5EF4-FFF2-40B4-BE49-F238E27FC236}">
                  <a16:creationId xmlns:a16="http://schemas.microsoft.com/office/drawing/2014/main" id="{C23ABAC5-CBBD-1541-B42F-2CEE49966EAD}"/>
                </a:ext>
              </a:extLst>
            </p:cNvPr>
            <p:cNvSpPr/>
            <p:nvPr/>
          </p:nvSpPr>
          <p:spPr>
            <a:xfrm>
              <a:off x="4900613" y="4229101"/>
              <a:ext cx="857250" cy="6715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20" name="Rectangle 19">
              <a:extLst>
                <a:ext uri="{FF2B5EF4-FFF2-40B4-BE49-F238E27FC236}">
                  <a16:creationId xmlns:a16="http://schemas.microsoft.com/office/drawing/2014/main" id="{4AA0EA1B-27E0-A64D-A81F-7ACBE7303981}"/>
                </a:ext>
              </a:extLst>
            </p:cNvPr>
            <p:cNvSpPr/>
            <p:nvPr/>
          </p:nvSpPr>
          <p:spPr>
            <a:xfrm>
              <a:off x="4900613" y="4900614"/>
              <a:ext cx="857250" cy="671513"/>
            </a:xfrm>
            <a:prstGeom prst="rect">
              <a:avLst/>
            </a:prstGeom>
            <a:solidFill>
              <a:schemeClr val="bg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21" name="Rectangle 20">
              <a:extLst>
                <a:ext uri="{FF2B5EF4-FFF2-40B4-BE49-F238E27FC236}">
                  <a16:creationId xmlns:a16="http://schemas.microsoft.com/office/drawing/2014/main" id="{93497911-6ABB-2C4D-A701-4F83DAB2443C}"/>
                </a:ext>
              </a:extLst>
            </p:cNvPr>
            <p:cNvSpPr/>
            <p:nvPr/>
          </p:nvSpPr>
          <p:spPr>
            <a:xfrm>
              <a:off x="4900613" y="5572127"/>
              <a:ext cx="857250" cy="6715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22" name="Rectangle 21">
              <a:extLst>
                <a:ext uri="{FF2B5EF4-FFF2-40B4-BE49-F238E27FC236}">
                  <a16:creationId xmlns:a16="http://schemas.microsoft.com/office/drawing/2014/main" id="{F92A7799-B5BE-0249-9C1E-9F8C428CA8F1}"/>
                </a:ext>
              </a:extLst>
            </p:cNvPr>
            <p:cNvSpPr/>
            <p:nvPr/>
          </p:nvSpPr>
          <p:spPr>
            <a:xfrm>
              <a:off x="5757863" y="2886075"/>
              <a:ext cx="857250" cy="671513"/>
            </a:xfrm>
            <a:prstGeom prst="rect">
              <a:avLst/>
            </a:prstGeom>
            <a:solidFill>
              <a:schemeClr val="bg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23" name="Rectangle 22">
              <a:extLst>
                <a:ext uri="{FF2B5EF4-FFF2-40B4-BE49-F238E27FC236}">
                  <a16:creationId xmlns:a16="http://schemas.microsoft.com/office/drawing/2014/main" id="{AB9B9D1F-D655-0F4A-A7CA-C1761865FB7F}"/>
                </a:ext>
              </a:extLst>
            </p:cNvPr>
            <p:cNvSpPr/>
            <p:nvPr/>
          </p:nvSpPr>
          <p:spPr>
            <a:xfrm>
              <a:off x="5757863" y="3557588"/>
              <a:ext cx="857250" cy="6715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24" name="Rectangle 23">
              <a:extLst>
                <a:ext uri="{FF2B5EF4-FFF2-40B4-BE49-F238E27FC236}">
                  <a16:creationId xmlns:a16="http://schemas.microsoft.com/office/drawing/2014/main" id="{AE6E5F90-AC5D-8D41-B10C-B6F7AB5628F4}"/>
                </a:ext>
              </a:extLst>
            </p:cNvPr>
            <p:cNvSpPr/>
            <p:nvPr/>
          </p:nvSpPr>
          <p:spPr>
            <a:xfrm>
              <a:off x="5757863" y="4229101"/>
              <a:ext cx="857250" cy="671513"/>
            </a:xfrm>
            <a:prstGeom prst="rect">
              <a:avLst/>
            </a:prstGeom>
            <a:solidFill>
              <a:schemeClr val="bg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25" name="Rectangle 24">
              <a:extLst>
                <a:ext uri="{FF2B5EF4-FFF2-40B4-BE49-F238E27FC236}">
                  <a16:creationId xmlns:a16="http://schemas.microsoft.com/office/drawing/2014/main" id="{43F4CE4D-F802-8B4B-B91C-CFF928C5C253}"/>
                </a:ext>
              </a:extLst>
            </p:cNvPr>
            <p:cNvSpPr/>
            <p:nvPr/>
          </p:nvSpPr>
          <p:spPr>
            <a:xfrm>
              <a:off x="5757863" y="4900614"/>
              <a:ext cx="857250" cy="6715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26" name="Rectangle 25">
              <a:extLst>
                <a:ext uri="{FF2B5EF4-FFF2-40B4-BE49-F238E27FC236}">
                  <a16:creationId xmlns:a16="http://schemas.microsoft.com/office/drawing/2014/main" id="{082EEC3A-AACA-3F4B-AB7F-7B784CCFE905}"/>
                </a:ext>
              </a:extLst>
            </p:cNvPr>
            <p:cNvSpPr/>
            <p:nvPr/>
          </p:nvSpPr>
          <p:spPr>
            <a:xfrm>
              <a:off x="5757863" y="5572127"/>
              <a:ext cx="857250" cy="671513"/>
            </a:xfrm>
            <a:prstGeom prst="rect">
              <a:avLst/>
            </a:prstGeom>
            <a:solidFill>
              <a:schemeClr val="bg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27" name="Rectangle 26">
              <a:extLst>
                <a:ext uri="{FF2B5EF4-FFF2-40B4-BE49-F238E27FC236}">
                  <a16:creationId xmlns:a16="http://schemas.microsoft.com/office/drawing/2014/main" id="{8F1A4E3A-5F46-C547-9CA3-40240BEF1B68}"/>
                </a:ext>
              </a:extLst>
            </p:cNvPr>
            <p:cNvSpPr/>
            <p:nvPr/>
          </p:nvSpPr>
          <p:spPr>
            <a:xfrm>
              <a:off x="6615113" y="2886418"/>
              <a:ext cx="857250" cy="671513"/>
            </a:xfrm>
            <a:prstGeom prst="rect">
              <a:avLst/>
            </a:prstGeom>
            <a:solidFill>
              <a:schemeClr val="bg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28" name="Rectangle 27">
              <a:extLst>
                <a:ext uri="{FF2B5EF4-FFF2-40B4-BE49-F238E27FC236}">
                  <a16:creationId xmlns:a16="http://schemas.microsoft.com/office/drawing/2014/main" id="{1273FDAE-0685-C74D-90D4-D24878A97193}"/>
                </a:ext>
              </a:extLst>
            </p:cNvPr>
            <p:cNvSpPr/>
            <p:nvPr/>
          </p:nvSpPr>
          <p:spPr>
            <a:xfrm>
              <a:off x="6615113" y="3557931"/>
              <a:ext cx="857250" cy="671513"/>
            </a:xfrm>
            <a:prstGeom prst="rect">
              <a:avLst/>
            </a:prstGeom>
            <a:solidFill>
              <a:schemeClr val="bg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29" name="Rectangle 28">
              <a:extLst>
                <a:ext uri="{FF2B5EF4-FFF2-40B4-BE49-F238E27FC236}">
                  <a16:creationId xmlns:a16="http://schemas.microsoft.com/office/drawing/2014/main" id="{E8D5A3A8-2DDE-1C4E-83CA-5B10548BE6AC}"/>
                </a:ext>
              </a:extLst>
            </p:cNvPr>
            <p:cNvSpPr/>
            <p:nvPr/>
          </p:nvSpPr>
          <p:spPr>
            <a:xfrm>
              <a:off x="6615113" y="4229444"/>
              <a:ext cx="857250" cy="671513"/>
            </a:xfrm>
            <a:prstGeom prst="rect">
              <a:avLst/>
            </a:prstGeom>
            <a:solidFill>
              <a:schemeClr val="bg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30" name="Rectangle 29">
              <a:extLst>
                <a:ext uri="{FF2B5EF4-FFF2-40B4-BE49-F238E27FC236}">
                  <a16:creationId xmlns:a16="http://schemas.microsoft.com/office/drawing/2014/main" id="{5931768F-7592-2E4B-A8C7-2D50E76387F1}"/>
                </a:ext>
              </a:extLst>
            </p:cNvPr>
            <p:cNvSpPr/>
            <p:nvPr/>
          </p:nvSpPr>
          <p:spPr>
            <a:xfrm>
              <a:off x="6615113" y="4900957"/>
              <a:ext cx="857250" cy="671513"/>
            </a:xfrm>
            <a:prstGeom prst="rect">
              <a:avLst/>
            </a:prstGeom>
            <a:solidFill>
              <a:schemeClr val="bg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31" name="Rectangle 30">
              <a:extLst>
                <a:ext uri="{FF2B5EF4-FFF2-40B4-BE49-F238E27FC236}">
                  <a16:creationId xmlns:a16="http://schemas.microsoft.com/office/drawing/2014/main" id="{07C68B46-28E7-7143-A14E-8DF8FA3CA862}"/>
                </a:ext>
              </a:extLst>
            </p:cNvPr>
            <p:cNvSpPr/>
            <p:nvPr/>
          </p:nvSpPr>
          <p:spPr>
            <a:xfrm>
              <a:off x="6615113" y="5572470"/>
              <a:ext cx="857250" cy="671513"/>
            </a:xfrm>
            <a:prstGeom prst="rect">
              <a:avLst/>
            </a:prstGeom>
            <a:solidFill>
              <a:schemeClr val="bg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grpSp>
    </p:spTree>
    <p:extLst>
      <p:ext uri="{BB962C8B-B14F-4D97-AF65-F5344CB8AC3E}">
        <p14:creationId xmlns:p14="http://schemas.microsoft.com/office/powerpoint/2010/main" val="351856026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The Value of a Neural Net</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1066800" y="1503785"/>
            <a:ext cx="10058400" cy="3849624"/>
          </a:xfrm>
        </p:spPr>
        <p:txBody>
          <a:bodyPr>
            <a:normAutofit/>
          </a:bodyPr>
          <a:lstStyle/>
          <a:p>
            <a:r>
              <a:rPr lang="en-US" sz="2400" dirty="0">
                <a:latin typeface="Helvetica" pitchFamily="2" charset="0"/>
              </a:rPr>
              <a:t>These are the same ‘pixel numbers’, just arranged as one sequence of numbers (as they might be in, say, an array)!</a:t>
            </a:r>
            <a:endParaRPr lang="en-US" sz="2200" dirty="0">
              <a:latin typeface="Helvetica" pitchFamily="2" charset="0"/>
            </a:endParaRPr>
          </a:p>
        </p:txBody>
      </p:sp>
      <p:grpSp>
        <p:nvGrpSpPr>
          <p:cNvPr id="35" name="Group 34">
            <a:extLst>
              <a:ext uri="{FF2B5EF4-FFF2-40B4-BE49-F238E27FC236}">
                <a16:creationId xmlns:a16="http://schemas.microsoft.com/office/drawing/2014/main" id="{EFC86B79-275A-AF44-80BC-97847DD0CA58}"/>
              </a:ext>
            </a:extLst>
          </p:cNvPr>
          <p:cNvGrpSpPr/>
          <p:nvPr/>
        </p:nvGrpSpPr>
        <p:grpSpPr>
          <a:xfrm>
            <a:off x="1299297" y="2667149"/>
            <a:ext cx="9266833" cy="416472"/>
            <a:chOff x="656274" y="3808366"/>
            <a:chExt cx="9266833" cy="416472"/>
          </a:xfrm>
        </p:grpSpPr>
        <p:grpSp>
          <p:nvGrpSpPr>
            <p:cNvPr id="5" name="Group 4">
              <a:extLst>
                <a:ext uri="{FF2B5EF4-FFF2-40B4-BE49-F238E27FC236}">
                  <a16:creationId xmlns:a16="http://schemas.microsoft.com/office/drawing/2014/main" id="{CD25B154-9524-4B40-A89A-E027A76AD729}"/>
                </a:ext>
              </a:extLst>
            </p:cNvPr>
            <p:cNvGrpSpPr/>
            <p:nvPr/>
          </p:nvGrpSpPr>
          <p:grpSpPr>
            <a:xfrm>
              <a:off x="656274" y="3808579"/>
              <a:ext cx="1714501" cy="416259"/>
              <a:chOff x="4643438" y="3686175"/>
              <a:chExt cx="3500437" cy="557510"/>
            </a:xfrm>
          </p:grpSpPr>
          <p:sp>
            <p:nvSpPr>
              <p:cNvPr id="7" name="Rectangle 6">
                <a:extLst>
                  <a:ext uri="{FF2B5EF4-FFF2-40B4-BE49-F238E27FC236}">
                    <a16:creationId xmlns:a16="http://schemas.microsoft.com/office/drawing/2014/main" id="{03DD6A69-4CDF-994E-B464-E3766CF0E57D}"/>
                  </a:ext>
                </a:extLst>
              </p:cNvPr>
              <p:cNvSpPr/>
              <p:nvPr/>
            </p:nvSpPr>
            <p:spPr>
              <a:xfrm>
                <a:off x="4643438" y="3686175"/>
                <a:ext cx="700087" cy="557225"/>
              </a:xfrm>
              <a:prstGeom prst="rect">
                <a:avLst/>
              </a:prstGeom>
              <a:solidFill>
                <a:schemeClr val="bg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12" name="Rectangle 11">
                <a:extLst>
                  <a:ext uri="{FF2B5EF4-FFF2-40B4-BE49-F238E27FC236}">
                    <a16:creationId xmlns:a16="http://schemas.microsoft.com/office/drawing/2014/main" id="{D3C60230-93B5-A049-BE46-6139FCC9BC28}"/>
                  </a:ext>
                </a:extLst>
              </p:cNvPr>
              <p:cNvSpPr/>
              <p:nvPr/>
            </p:nvSpPr>
            <p:spPr>
              <a:xfrm>
                <a:off x="5343525" y="3686175"/>
                <a:ext cx="700087" cy="55722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7" name="Rectangle 16">
                <a:extLst>
                  <a:ext uri="{FF2B5EF4-FFF2-40B4-BE49-F238E27FC236}">
                    <a16:creationId xmlns:a16="http://schemas.microsoft.com/office/drawing/2014/main" id="{D3F7AA56-C00E-8046-A38C-8C66ABEC90DA}"/>
                  </a:ext>
                </a:extLst>
              </p:cNvPr>
              <p:cNvSpPr/>
              <p:nvPr/>
            </p:nvSpPr>
            <p:spPr>
              <a:xfrm>
                <a:off x="6043613" y="3686175"/>
                <a:ext cx="700087" cy="55722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22" name="Rectangle 21">
                <a:extLst>
                  <a:ext uri="{FF2B5EF4-FFF2-40B4-BE49-F238E27FC236}">
                    <a16:creationId xmlns:a16="http://schemas.microsoft.com/office/drawing/2014/main" id="{F92A7799-B5BE-0249-9C1E-9F8C428CA8F1}"/>
                  </a:ext>
                </a:extLst>
              </p:cNvPr>
              <p:cNvSpPr/>
              <p:nvPr/>
            </p:nvSpPr>
            <p:spPr>
              <a:xfrm>
                <a:off x="6743700" y="3686175"/>
                <a:ext cx="700087" cy="557225"/>
              </a:xfrm>
              <a:prstGeom prst="rect">
                <a:avLst/>
              </a:prstGeom>
              <a:solidFill>
                <a:schemeClr val="bg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27" name="Rectangle 26">
                <a:extLst>
                  <a:ext uri="{FF2B5EF4-FFF2-40B4-BE49-F238E27FC236}">
                    <a16:creationId xmlns:a16="http://schemas.microsoft.com/office/drawing/2014/main" id="{8F1A4E3A-5F46-C547-9CA3-40240BEF1B68}"/>
                  </a:ext>
                </a:extLst>
              </p:cNvPr>
              <p:cNvSpPr/>
              <p:nvPr/>
            </p:nvSpPr>
            <p:spPr>
              <a:xfrm>
                <a:off x="7443788" y="3686460"/>
                <a:ext cx="700087" cy="557225"/>
              </a:xfrm>
              <a:prstGeom prst="rect">
                <a:avLst/>
              </a:prstGeom>
              <a:solidFill>
                <a:schemeClr val="bg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grpSp>
        <p:grpSp>
          <p:nvGrpSpPr>
            <p:cNvPr id="6" name="Group 5">
              <a:extLst>
                <a:ext uri="{FF2B5EF4-FFF2-40B4-BE49-F238E27FC236}">
                  <a16:creationId xmlns:a16="http://schemas.microsoft.com/office/drawing/2014/main" id="{4AD68727-2AAF-7A4A-8B46-FAA6E9A476AE}"/>
                </a:ext>
              </a:extLst>
            </p:cNvPr>
            <p:cNvGrpSpPr/>
            <p:nvPr/>
          </p:nvGrpSpPr>
          <p:grpSpPr>
            <a:xfrm>
              <a:off x="2498016" y="3808578"/>
              <a:ext cx="1648363" cy="416047"/>
              <a:chOff x="4643438" y="4243400"/>
              <a:chExt cx="3500437" cy="557509"/>
            </a:xfrm>
          </p:grpSpPr>
          <p:sp>
            <p:nvSpPr>
              <p:cNvPr id="8" name="Rectangle 7">
                <a:extLst>
                  <a:ext uri="{FF2B5EF4-FFF2-40B4-BE49-F238E27FC236}">
                    <a16:creationId xmlns:a16="http://schemas.microsoft.com/office/drawing/2014/main" id="{A698F4A5-7D3A-284D-B4F3-917A3B70D099}"/>
                  </a:ext>
                </a:extLst>
              </p:cNvPr>
              <p:cNvSpPr/>
              <p:nvPr/>
            </p:nvSpPr>
            <p:spPr>
              <a:xfrm>
                <a:off x="4643438" y="4243400"/>
                <a:ext cx="700087" cy="557225"/>
              </a:xfrm>
              <a:prstGeom prst="rect">
                <a:avLst/>
              </a:prstGeom>
              <a:solidFill>
                <a:schemeClr val="bg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13" name="Rectangle 12">
                <a:extLst>
                  <a:ext uri="{FF2B5EF4-FFF2-40B4-BE49-F238E27FC236}">
                    <a16:creationId xmlns:a16="http://schemas.microsoft.com/office/drawing/2014/main" id="{0034B760-C441-7846-8D7E-551502267366}"/>
                  </a:ext>
                </a:extLst>
              </p:cNvPr>
              <p:cNvSpPr/>
              <p:nvPr/>
            </p:nvSpPr>
            <p:spPr>
              <a:xfrm>
                <a:off x="5343525" y="4243400"/>
                <a:ext cx="700087" cy="557225"/>
              </a:xfrm>
              <a:prstGeom prst="rect">
                <a:avLst/>
              </a:prstGeom>
              <a:solidFill>
                <a:schemeClr val="bg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18" name="Rectangle 17">
                <a:extLst>
                  <a:ext uri="{FF2B5EF4-FFF2-40B4-BE49-F238E27FC236}">
                    <a16:creationId xmlns:a16="http://schemas.microsoft.com/office/drawing/2014/main" id="{B526D6D4-E13C-3E44-B755-EEF07D754E82}"/>
                  </a:ext>
                </a:extLst>
              </p:cNvPr>
              <p:cNvSpPr/>
              <p:nvPr/>
            </p:nvSpPr>
            <p:spPr>
              <a:xfrm>
                <a:off x="6043613" y="4243400"/>
                <a:ext cx="700087" cy="557225"/>
              </a:xfrm>
              <a:prstGeom prst="rect">
                <a:avLst/>
              </a:prstGeom>
              <a:solidFill>
                <a:schemeClr val="bg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23" name="Rectangle 22">
                <a:extLst>
                  <a:ext uri="{FF2B5EF4-FFF2-40B4-BE49-F238E27FC236}">
                    <a16:creationId xmlns:a16="http://schemas.microsoft.com/office/drawing/2014/main" id="{AB9B9D1F-D655-0F4A-A7CA-C1761865FB7F}"/>
                  </a:ext>
                </a:extLst>
              </p:cNvPr>
              <p:cNvSpPr/>
              <p:nvPr/>
            </p:nvSpPr>
            <p:spPr>
              <a:xfrm>
                <a:off x="6743700" y="4243400"/>
                <a:ext cx="700087" cy="55722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28" name="Rectangle 27">
                <a:extLst>
                  <a:ext uri="{FF2B5EF4-FFF2-40B4-BE49-F238E27FC236}">
                    <a16:creationId xmlns:a16="http://schemas.microsoft.com/office/drawing/2014/main" id="{1273FDAE-0685-C74D-90D4-D24878A97193}"/>
                  </a:ext>
                </a:extLst>
              </p:cNvPr>
              <p:cNvSpPr/>
              <p:nvPr/>
            </p:nvSpPr>
            <p:spPr>
              <a:xfrm>
                <a:off x="7443788" y="4243684"/>
                <a:ext cx="700087" cy="557225"/>
              </a:xfrm>
              <a:prstGeom prst="rect">
                <a:avLst/>
              </a:prstGeom>
              <a:solidFill>
                <a:schemeClr val="bg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grpSp>
        <p:grpSp>
          <p:nvGrpSpPr>
            <p:cNvPr id="32" name="Group 31">
              <a:extLst>
                <a:ext uri="{FF2B5EF4-FFF2-40B4-BE49-F238E27FC236}">
                  <a16:creationId xmlns:a16="http://schemas.microsoft.com/office/drawing/2014/main" id="{FE3FD5F5-D14B-A846-8D35-2D9757C52510}"/>
                </a:ext>
              </a:extLst>
            </p:cNvPr>
            <p:cNvGrpSpPr/>
            <p:nvPr/>
          </p:nvGrpSpPr>
          <p:grpSpPr>
            <a:xfrm>
              <a:off x="4207869" y="3808366"/>
              <a:ext cx="1920248" cy="416047"/>
              <a:chOff x="4643438" y="4800624"/>
              <a:chExt cx="3500437" cy="557510"/>
            </a:xfrm>
          </p:grpSpPr>
          <p:sp>
            <p:nvSpPr>
              <p:cNvPr id="9" name="Rectangle 8">
                <a:extLst>
                  <a:ext uri="{FF2B5EF4-FFF2-40B4-BE49-F238E27FC236}">
                    <a16:creationId xmlns:a16="http://schemas.microsoft.com/office/drawing/2014/main" id="{6E3D0EF3-2D19-D942-A5A9-9273BC410817}"/>
                  </a:ext>
                </a:extLst>
              </p:cNvPr>
              <p:cNvSpPr/>
              <p:nvPr/>
            </p:nvSpPr>
            <p:spPr>
              <a:xfrm>
                <a:off x="4643438" y="4800624"/>
                <a:ext cx="700087" cy="557225"/>
              </a:xfrm>
              <a:prstGeom prst="rect">
                <a:avLst/>
              </a:prstGeom>
              <a:solidFill>
                <a:schemeClr val="bg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14" name="Rectangle 13">
                <a:extLst>
                  <a:ext uri="{FF2B5EF4-FFF2-40B4-BE49-F238E27FC236}">
                    <a16:creationId xmlns:a16="http://schemas.microsoft.com/office/drawing/2014/main" id="{81B2EC70-0DA7-9D4F-80AF-3AFE8E975420}"/>
                  </a:ext>
                </a:extLst>
              </p:cNvPr>
              <p:cNvSpPr/>
              <p:nvPr/>
            </p:nvSpPr>
            <p:spPr>
              <a:xfrm>
                <a:off x="5343525" y="4800624"/>
                <a:ext cx="700087" cy="55722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9" name="Rectangle 18">
                <a:extLst>
                  <a:ext uri="{FF2B5EF4-FFF2-40B4-BE49-F238E27FC236}">
                    <a16:creationId xmlns:a16="http://schemas.microsoft.com/office/drawing/2014/main" id="{C23ABAC5-CBBD-1541-B42F-2CEE49966EAD}"/>
                  </a:ext>
                </a:extLst>
              </p:cNvPr>
              <p:cNvSpPr/>
              <p:nvPr/>
            </p:nvSpPr>
            <p:spPr>
              <a:xfrm>
                <a:off x="6043613" y="4800624"/>
                <a:ext cx="700087" cy="55722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24" name="Rectangle 23">
                <a:extLst>
                  <a:ext uri="{FF2B5EF4-FFF2-40B4-BE49-F238E27FC236}">
                    <a16:creationId xmlns:a16="http://schemas.microsoft.com/office/drawing/2014/main" id="{AE6E5F90-AC5D-8D41-B10C-B6F7AB5628F4}"/>
                  </a:ext>
                </a:extLst>
              </p:cNvPr>
              <p:cNvSpPr/>
              <p:nvPr/>
            </p:nvSpPr>
            <p:spPr>
              <a:xfrm>
                <a:off x="6743700" y="4800624"/>
                <a:ext cx="700087" cy="557225"/>
              </a:xfrm>
              <a:prstGeom prst="rect">
                <a:avLst/>
              </a:prstGeom>
              <a:solidFill>
                <a:schemeClr val="bg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29" name="Rectangle 28">
                <a:extLst>
                  <a:ext uri="{FF2B5EF4-FFF2-40B4-BE49-F238E27FC236}">
                    <a16:creationId xmlns:a16="http://schemas.microsoft.com/office/drawing/2014/main" id="{E8D5A3A8-2DDE-1C4E-83CA-5B10548BE6AC}"/>
                  </a:ext>
                </a:extLst>
              </p:cNvPr>
              <p:cNvSpPr/>
              <p:nvPr/>
            </p:nvSpPr>
            <p:spPr>
              <a:xfrm>
                <a:off x="7443788" y="4800909"/>
                <a:ext cx="700087" cy="557225"/>
              </a:xfrm>
              <a:prstGeom prst="rect">
                <a:avLst/>
              </a:prstGeom>
              <a:solidFill>
                <a:schemeClr val="bg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grpSp>
        <p:grpSp>
          <p:nvGrpSpPr>
            <p:cNvPr id="33" name="Group 32">
              <a:extLst>
                <a:ext uri="{FF2B5EF4-FFF2-40B4-BE49-F238E27FC236}">
                  <a16:creationId xmlns:a16="http://schemas.microsoft.com/office/drawing/2014/main" id="{3DEA0475-568C-3F49-9B0B-87ECF15C12E4}"/>
                </a:ext>
              </a:extLst>
            </p:cNvPr>
            <p:cNvGrpSpPr/>
            <p:nvPr/>
          </p:nvGrpSpPr>
          <p:grpSpPr>
            <a:xfrm>
              <a:off x="6197183" y="3864133"/>
              <a:ext cx="1926848" cy="327598"/>
              <a:chOff x="4643438" y="5357849"/>
              <a:chExt cx="3500437" cy="557510"/>
            </a:xfrm>
          </p:grpSpPr>
          <p:sp>
            <p:nvSpPr>
              <p:cNvPr id="10" name="Rectangle 9">
                <a:extLst>
                  <a:ext uri="{FF2B5EF4-FFF2-40B4-BE49-F238E27FC236}">
                    <a16:creationId xmlns:a16="http://schemas.microsoft.com/office/drawing/2014/main" id="{78C47473-808B-554A-AFB7-58C2E82ACA37}"/>
                  </a:ext>
                </a:extLst>
              </p:cNvPr>
              <p:cNvSpPr/>
              <p:nvPr/>
            </p:nvSpPr>
            <p:spPr>
              <a:xfrm>
                <a:off x="4643438" y="5357849"/>
                <a:ext cx="700087" cy="557225"/>
              </a:xfrm>
              <a:prstGeom prst="rect">
                <a:avLst/>
              </a:prstGeom>
              <a:solidFill>
                <a:schemeClr val="bg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15" name="Rectangle 14">
                <a:extLst>
                  <a:ext uri="{FF2B5EF4-FFF2-40B4-BE49-F238E27FC236}">
                    <a16:creationId xmlns:a16="http://schemas.microsoft.com/office/drawing/2014/main" id="{F0F00A77-7FC9-0E47-9BB7-97E6ABB4BFB9}"/>
                  </a:ext>
                </a:extLst>
              </p:cNvPr>
              <p:cNvSpPr/>
              <p:nvPr/>
            </p:nvSpPr>
            <p:spPr>
              <a:xfrm>
                <a:off x="5343525" y="5357849"/>
                <a:ext cx="700087" cy="557225"/>
              </a:xfrm>
              <a:prstGeom prst="rect">
                <a:avLst/>
              </a:prstGeom>
              <a:solidFill>
                <a:schemeClr val="bg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20" name="Rectangle 19">
                <a:extLst>
                  <a:ext uri="{FF2B5EF4-FFF2-40B4-BE49-F238E27FC236}">
                    <a16:creationId xmlns:a16="http://schemas.microsoft.com/office/drawing/2014/main" id="{4AA0EA1B-27E0-A64D-A81F-7ACBE7303981}"/>
                  </a:ext>
                </a:extLst>
              </p:cNvPr>
              <p:cNvSpPr/>
              <p:nvPr/>
            </p:nvSpPr>
            <p:spPr>
              <a:xfrm>
                <a:off x="6043613" y="5357849"/>
                <a:ext cx="700087" cy="557225"/>
              </a:xfrm>
              <a:prstGeom prst="rect">
                <a:avLst/>
              </a:prstGeom>
              <a:solidFill>
                <a:schemeClr val="bg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25" name="Rectangle 24">
                <a:extLst>
                  <a:ext uri="{FF2B5EF4-FFF2-40B4-BE49-F238E27FC236}">
                    <a16:creationId xmlns:a16="http://schemas.microsoft.com/office/drawing/2014/main" id="{43F4CE4D-F802-8B4B-B91C-CFF928C5C253}"/>
                  </a:ext>
                </a:extLst>
              </p:cNvPr>
              <p:cNvSpPr/>
              <p:nvPr/>
            </p:nvSpPr>
            <p:spPr>
              <a:xfrm>
                <a:off x="6743700" y="5357849"/>
                <a:ext cx="700087" cy="55722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30" name="Rectangle 29">
                <a:extLst>
                  <a:ext uri="{FF2B5EF4-FFF2-40B4-BE49-F238E27FC236}">
                    <a16:creationId xmlns:a16="http://schemas.microsoft.com/office/drawing/2014/main" id="{5931768F-7592-2E4B-A8C7-2D50E76387F1}"/>
                  </a:ext>
                </a:extLst>
              </p:cNvPr>
              <p:cNvSpPr/>
              <p:nvPr/>
            </p:nvSpPr>
            <p:spPr>
              <a:xfrm>
                <a:off x="7443788" y="5358134"/>
                <a:ext cx="700087" cy="557225"/>
              </a:xfrm>
              <a:prstGeom prst="rect">
                <a:avLst/>
              </a:prstGeom>
              <a:solidFill>
                <a:schemeClr val="bg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grpSp>
        <p:grpSp>
          <p:nvGrpSpPr>
            <p:cNvPr id="34" name="Group 33">
              <a:extLst>
                <a:ext uri="{FF2B5EF4-FFF2-40B4-BE49-F238E27FC236}">
                  <a16:creationId xmlns:a16="http://schemas.microsoft.com/office/drawing/2014/main" id="{A20746B3-0ECE-354F-9774-023C323D1695}"/>
                </a:ext>
              </a:extLst>
            </p:cNvPr>
            <p:cNvGrpSpPr/>
            <p:nvPr/>
          </p:nvGrpSpPr>
          <p:grpSpPr>
            <a:xfrm>
              <a:off x="8191657" y="3852567"/>
              <a:ext cx="1731450" cy="327431"/>
              <a:chOff x="4643438" y="5915074"/>
              <a:chExt cx="3500437" cy="557509"/>
            </a:xfrm>
          </p:grpSpPr>
          <p:sp>
            <p:nvSpPr>
              <p:cNvPr id="11" name="Rectangle 10">
                <a:extLst>
                  <a:ext uri="{FF2B5EF4-FFF2-40B4-BE49-F238E27FC236}">
                    <a16:creationId xmlns:a16="http://schemas.microsoft.com/office/drawing/2014/main" id="{D425B3C0-AD1C-8C4D-AE9D-75D80C7BBEA1}"/>
                  </a:ext>
                </a:extLst>
              </p:cNvPr>
              <p:cNvSpPr/>
              <p:nvPr/>
            </p:nvSpPr>
            <p:spPr>
              <a:xfrm>
                <a:off x="4643438" y="5915074"/>
                <a:ext cx="700087" cy="557225"/>
              </a:xfrm>
              <a:prstGeom prst="rect">
                <a:avLst/>
              </a:prstGeom>
              <a:solidFill>
                <a:schemeClr val="bg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16" name="Rectangle 15">
                <a:extLst>
                  <a:ext uri="{FF2B5EF4-FFF2-40B4-BE49-F238E27FC236}">
                    <a16:creationId xmlns:a16="http://schemas.microsoft.com/office/drawing/2014/main" id="{83068CF0-7911-4E4F-AC9D-376C4DBBE1D8}"/>
                  </a:ext>
                </a:extLst>
              </p:cNvPr>
              <p:cNvSpPr/>
              <p:nvPr/>
            </p:nvSpPr>
            <p:spPr>
              <a:xfrm>
                <a:off x="5343525" y="5915074"/>
                <a:ext cx="700087" cy="55722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21" name="Rectangle 20">
                <a:extLst>
                  <a:ext uri="{FF2B5EF4-FFF2-40B4-BE49-F238E27FC236}">
                    <a16:creationId xmlns:a16="http://schemas.microsoft.com/office/drawing/2014/main" id="{93497911-6ABB-2C4D-A701-4F83DAB2443C}"/>
                  </a:ext>
                </a:extLst>
              </p:cNvPr>
              <p:cNvSpPr/>
              <p:nvPr/>
            </p:nvSpPr>
            <p:spPr>
              <a:xfrm>
                <a:off x="6043613" y="5915074"/>
                <a:ext cx="700087" cy="55722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26" name="Rectangle 25">
                <a:extLst>
                  <a:ext uri="{FF2B5EF4-FFF2-40B4-BE49-F238E27FC236}">
                    <a16:creationId xmlns:a16="http://schemas.microsoft.com/office/drawing/2014/main" id="{082EEC3A-AACA-3F4B-AB7F-7B784CCFE905}"/>
                  </a:ext>
                </a:extLst>
              </p:cNvPr>
              <p:cNvSpPr/>
              <p:nvPr/>
            </p:nvSpPr>
            <p:spPr>
              <a:xfrm>
                <a:off x="6743700" y="5915074"/>
                <a:ext cx="700087" cy="557225"/>
              </a:xfrm>
              <a:prstGeom prst="rect">
                <a:avLst/>
              </a:prstGeom>
              <a:solidFill>
                <a:schemeClr val="bg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31" name="Rectangle 30">
                <a:extLst>
                  <a:ext uri="{FF2B5EF4-FFF2-40B4-BE49-F238E27FC236}">
                    <a16:creationId xmlns:a16="http://schemas.microsoft.com/office/drawing/2014/main" id="{07C68B46-28E7-7143-A14E-8DF8FA3CA862}"/>
                  </a:ext>
                </a:extLst>
              </p:cNvPr>
              <p:cNvSpPr/>
              <p:nvPr/>
            </p:nvSpPr>
            <p:spPr>
              <a:xfrm>
                <a:off x="7443788" y="5915358"/>
                <a:ext cx="700087" cy="557225"/>
              </a:xfrm>
              <a:prstGeom prst="rect">
                <a:avLst/>
              </a:prstGeom>
              <a:solidFill>
                <a:schemeClr val="bg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grpSp>
      </p:grpSp>
      <p:grpSp>
        <p:nvGrpSpPr>
          <p:cNvPr id="4" name="Group 3">
            <a:extLst>
              <a:ext uri="{FF2B5EF4-FFF2-40B4-BE49-F238E27FC236}">
                <a16:creationId xmlns:a16="http://schemas.microsoft.com/office/drawing/2014/main" id="{17CDD45F-7C97-D2CA-090A-B4BF3FAF067A}"/>
              </a:ext>
            </a:extLst>
          </p:cNvPr>
          <p:cNvGrpSpPr/>
          <p:nvPr/>
        </p:nvGrpSpPr>
        <p:grpSpPr>
          <a:xfrm>
            <a:off x="4065220" y="3702002"/>
            <a:ext cx="3500437" cy="2786408"/>
            <a:chOff x="3186113" y="2886075"/>
            <a:chExt cx="4286250" cy="3357908"/>
          </a:xfrm>
        </p:grpSpPr>
        <p:sp>
          <p:nvSpPr>
            <p:cNvPr id="36" name="Rectangle 35">
              <a:extLst>
                <a:ext uri="{FF2B5EF4-FFF2-40B4-BE49-F238E27FC236}">
                  <a16:creationId xmlns:a16="http://schemas.microsoft.com/office/drawing/2014/main" id="{2CC92150-280F-5319-27C8-55C8D8BA7FD3}"/>
                </a:ext>
              </a:extLst>
            </p:cNvPr>
            <p:cNvSpPr/>
            <p:nvPr/>
          </p:nvSpPr>
          <p:spPr>
            <a:xfrm>
              <a:off x="3186113" y="2886075"/>
              <a:ext cx="857250" cy="671513"/>
            </a:xfrm>
            <a:prstGeom prst="rect">
              <a:avLst/>
            </a:prstGeom>
            <a:solidFill>
              <a:schemeClr val="bg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37" name="Rectangle 36">
              <a:extLst>
                <a:ext uri="{FF2B5EF4-FFF2-40B4-BE49-F238E27FC236}">
                  <a16:creationId xmlns:a16="http://schemas.microsoft.com/office/drawing/2014/main" id="{06117124-8222-F3B2-E827-A8C8716D7B46}"/>
                </a:ext>
              </a:extLst>
            </p:cNvPr>
            <p:cNvSpPr/>
            <p:nvPr/>
          </p:nvSpPr>
          <p:spPr>
            <a:xfrm>
              <a:off x="3186113" y="3557588"/>
              <a:ext cx="857250" cy="671513"/>
            </a:xfrm>
            <a:prstGeom prst="rect">
              <a:avLst/>
            </a:prstGeom>
            <a:solidFill>
              <a:schemeClr val="bg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38" name="Rectangle 37">
              <a:extLst>
                <a:ext uri="{FF2B5EF4-FFF2-40B4-BE49-F238E27FC236}">
                  <a16:creationId xmlns:a16="http://schemas.microsoft.com/office/drawing/2014/main" id="{C495D0E4-40F3-D229-68F6-0D195D5F65F2}"/>
                </a:ext>
              </a:extLst>
            </p:cNvPr>
            <p:cNvSpPr/>
            <p:nvPr/>
          </p:nvSpPr>
          <p:spPr>
            <a:xfrm>
              <a:off x="3186113" y="4229101"/>
              <a:ext cx="857250" cy="671513"/>
            </a:xfrm>
            <a:prstGeom prst="rect">
              <a:avLst/>
            </a:prstGeom>
            <a:solidFill>
              <a:schemeClr val="bg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39" name="Rectangle 38">
              <a:extLst>
                <a:ext uri="{FF2B5EF4-FFF2-40B4-BE49-F238E27FC236}">
                  <a16:creationId xmlns:a16="http://schemas.microsoft.com/office/drawing/2014/main" id="{DEBE17FC-1F85-348C-0684-D591DDB8F59D}"/>
                </a:ext>
              </a:extLst>
            </p:cNvPr>
            <p:cNvSpPr/>
            <p:nvPr/>
          </p:nvSpPr>
          <p:spPr>
            <a:xfrm>
              <a:off x="3186113" y="4900614"/>
              <a:ext cx="857250" cy="671513"/>
            </a:xfrm>
            <a:prstGeom prst="rect">
              <a:avLst/>
            </a:prstGeom>
            <a:solidFill>
              <a:schemeClr val="bg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40" name="Rectangle 39">
              <a:extLst>
                <a:ext uri="{FF2B5EF4-FFF2-40B4-BE49-F238E27FC236}">
                  <a16:creationId xmlns:a16="http://schemas.microsoft.com/office/drawing/2014/main" id="{99973944-A1F0-6B6F-52E6-ABAFCB0F7FAB}"/>
                </a:ext>
              </a:extLst>
            </p:cNvPr>
            <p:cNvSpPr/>
            <p:nvPr/>
          </p:nvSpPr>
          <p:spPr>
            <a:xfrm>
              <a:off x="3186113" y="5572127"/>
              <a:ext cx="857250" cy="671513"/>
            </a:xfrm>
            <a:prstGeom prst="rect">
              <a:avLst/>
            </a:prstGeom>
            <a:solidFill>
              <a:schemeClr val="bg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41" name="Rectangle 40">
              <a:extLst>
                <a:ext uri="{FF2B5EF4-FFF2-40B4-BE49-F238E27FC236}">
                  <a16:creationId xmlns:a16="http://schemas.microsoft.com/office/drawing/2014/main" id="{D9BE33C7-840E-5846-2EA5-E44DF00037CA}"/>
                </a:ext>
              </a:extLst>
            </p:cNvPr>
            <p:cNvSpPr/>
            <p:nvPr/>
          </p:nvSpPr>
          <p:spPr>
            <a:xfrm>
              <a:off x="4043363" y="2886075"/>
              <a:ext cx="857250" cy="6715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42" name="Rectangle 41">
              <a:extLst>
                <a:ext uri="{FF2B5EF4-FFF2-40B4-BE49-F238E27FC236}">
                  <a16:creationId xmlns:a16="http://schemas.microsoft.com/office/drawing/2014/main" id="{C8E03738-F5EA-A2B1-C94C-2EB363B69C03}"/>
                </a:ext>
              </a:extLst>
            </p:cNvPr>
            <p:cNvSpPr/>
            <p:nvPr/>
          </p:nvSpPr>
          <p:spPr>
            <a:xfrm>
              <a:off x="4043363" y="3557588"/>
              <a:ext cx="857250" cy="671513"/>
            </a:xfrm>
            <a:prstGeom prst="rect">
              <a:avLst/>
            </a:prstGeom>
            <a:solidFill>
              <a:schemeClr val="bg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43" name="Rectangle 42">
              <a:extLst>
                <a:ext uri="{FF2B5EF4-FFF2-40B4-BE49-F238E27FC236}">
                  <a16:creationId xmlns:a16="http://schemas.microsoft.com/office/drawing/2014/main" id="{F59A6787-93D5-E865-5B72-7A542EBDBFFB}"/>
                </a:ext>
              </a:extLst>
            </p:cNvPr>
            <p:cNvSpPr/>
            <p:nvPr/>
          </p:nvSpPr>
          <p:spPr>
            <a:xfrm>
              <a:off x="4043363" y="4229101"/>
              <a:ext cx="857250" cy="6715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44" name="Rectangle 43">
              <a:extLst>
                <a:ext uri="{FF2B5EF4-FFF2-40B4-BE49-F238E27FC236}">
                  <a16:creationId xmlns:a16="http://schemas.microsoft.com/office/drawing/2014/main" id="{FA3EE6E0-4E93-A814-52F1-BD50A7330240}"/>
                </a:ext>
              </a:extLst>
            </p:cNvPr>
            <p:cNvSpPr/>
            <p:nvPr/>
          </p:nvSpPr>
          <p:spPr>
            <a:xfrm>
              <a:off x="4043363" y="4900614"/>
              <a:ext cx="857250" cy="671513"/>
            </a:xfrm>
            <a:prstGeom prst="rect">
              <a:avLst/>
            </a:prstGeom>
            <a:solidFill>
              <a:schemeClr val="bg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45" name="Rectangle 44">
              <a:extLst>
                <a:ext uri="{FF2B5EF4-FFF2-40B4-BE49-F238E27FC236}">
                  <a16:creationId xmlns:a16="http://schemas.microsoft.com/office/drawing/2014/main" id="{1C24E329-B1A1-D978-B7A4-992F069E2B3D}"/>
                </a:ext>
              </a:extLst>
            </p:cNvPr>
            <p:cNvSpPr/>
            <p:nvPr/>
          </p:nvSpPr>
          <p:spPr>
            <a:xfrm>
              <a:off x="4043363" y="5572127"/>
              <a:ext cx="857250" cy="6715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46" name="Rectangle 45">
              <a:extLst>
                <a:ext uri="{FF2B5EF4-FFF2-40B4-BE49-F238E27FC236}">
                  <a16:creationId xmlns:a16="http://schemas.microsoft.com/office/drawing/2014/main" id="{724E7DAF-AD63-8E51-5D5E-0E1A495F83C7}"/>
                </a:ext>
              </a:extLst>
            </p:cNvPr>
            <p:cNvSpPr/>
            <p:nvPr/>
          </p:nvSpPr>
          <p:spPr>
            <a:xfrm>
              <a:off x="4900613" y="2886075"/>
              <a:ext cx="857250" cy="6715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47" name="Rectangle 46">
              <a:extLst>
                <a:ext uri="{FF2B5EF4-FFF2-40B4-BE49-F238E27FC236}">
                  <a16:creationId xmlns:a16="http://schemas.microsoft.com/office/drawing/2014/main" id="{E0D748DB-680C-D261-0C92-D620617C478E}"/>
                </a:ext>
              </a:extLst>
            </p:cNvPr>
            <p:cNvSpPr/>
            <p:nvPr/>
          </p:nvSpPr>
          <p:spPr>
            <a:xfrm>
              <a:off x="4900613" y="3557588"/>
              <a:ext cx="857250" cy="671513"/>
            </a:xfrm>
            <a:prstGeom prst="rect">
              <a:avLst/>
            </a:prstGeom>
            <a:solidFill>
              <a:schemeClr val="bg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48" name="Rectangle 47">
              <a:extLst>
                <a:ext uri="{FF2B5EF4-FFF2-40B4-BE49-F238E27FC236}">
                  <a16:creationId xmlns:a16="http://schemas.microsoft.com/office/drawing/2014/main" id="{FB25FC7B-75CA-69E0-2A0D-45291E60D338}"/>
                </a:ext>
              </a:extLst>
            </p:cNvPr>
            <p:cNvSpPr/>
            <p:nvPr/>
          </p:nvSpPr>
          <p:spPr>
            <a:xfrm>
              <a:off x="4900613" y="4229101"/>
              <a:ext cx="857250" cy="6715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49" name="Rectangle 48">
              <a:extLst>
                <a:ext uri="{FF2B5EF4-FFF2-40B4-BE49-F238E27FC236}">
                  <a16:creationId xmlns:a16="http://schemas.microsoft.com/office/drawing/2014/main" id="{3179A3F7-9CF6-A084-0149-CBD658B82482}"/>
                </a:ext>
              </a:extLst>
            </p:cNvPr>
            <p:cNvSpPr/>
            <p:nvPr/>
          </p:nvSpPr>
          <p:spPr>
            <a:xfrm>
              <a:off x="4900613" y="4900614"/>
              <a:ext cx="857250" cy="671513"/>
            </a:xfrm>
            <a:prstGeom prst="rect">
              <a:avLst/>
            </a:prstGeom>
            <a:solidFill>
              <a:schemeClr val="bg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50" name="Rectangle 49">
              <a:extLst>
                <a:ext uri="{FF2B5EF4-FFF2-40B4-BE49-F238E27FC236}">
                  <a16:creationId xmlns:a16="http://schemas.microsoft.com/office/drawing/2014/main" id="{C46DBE51-F333-4E9E-A1CA-BBC614394B09}"/>
                </a:ext>
              </a:extLst>
            </p:cNvPr>
            <p:cNvSpPr/>
            <p:nvPr/>
          </p:nvSpPr>
          <p:spPr>
            <a:xfrm>
              <a:off x="4900613" y="5572127"/>
              <a:ext cx="857250" cy="6715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51" name="Rectangle 50">
              <a:extLst>
                <a:ext uri="{FF2B5EF4-FFF2-40B4-BE49-F238E27FC236}">
                  <a16:creationId xmlns:a16="http://schemas.microsoft.com/office/drawing/2014/main" id="{666CD227-4C33-6AC1-309C-EC6EB17352A3}"/>
                </a:ext>
              </a:extLst>
            </p:cNvPr>
            <p:cNvSpPr/>
            <p:nvPr/>
          </p:nvSpPr>
          <p:spPr>
            <a:xfrm>
              <a:off x="5757863" y="2886075"/>
              <a:ext cx="857250" cy="671513"/>
            </a:xfrm>
            <a:prstGeom prst="rect">
              <a:avLst/>
            </a:prstGeom>
            <a:solidFill>
              <a:schemeClr val="bg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52" name="Rectangle 51">
              <a:extLst>
                <a:ext uri="{FF2B5EF4-FFF2-40B4-BE49-F238E27FC236}">
                  <a16:creationId xmlns:a16="http://schemas.microsoft.com/office/drawing/2014/main" id="{16FFB698-C042-0000-0A2A-B4BC8A152D92}"/>
                </a:ext>
              </a:extLst>
            </p:cNvPr>
            <p:cNvSpPr/>
            <p:nvPr/>
          </p:nvSpPr>
          <p:spPr>
            <a:xfrm>
              <a:off x="5757863" y="3557588"/>
              <a:ext cx="857250" cy="6715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53" name="Rectangle 52">
              <a:extLst>
                <a:ext uri="{FF2B5EF4-FFF2-40B4-BE49-F238E27FC236}">
                  <a16:creationId xmlns:a16="http://schemas.microsoft.com/office/drawing/2014/main" id="{23267587-2DAA-C0B5-BDA8-123FC6206A19}"/>
                </a:ext>
              </a:extLst>
            </p:cNvPr>
            <p:cNvSpPr/>
            <p:nvPr/>
          </p:nvSpPr>
          <p:spPr>
            <a:xfrm>
              <a:off x="5757863" y="4229101"/>
              <a:ext cx="857250" cy="671513"/>
            </a:xfrm>
            <a:prstGeom prst="rect">
              <a:avLst/>
            </a:prstGeom>
            <a:solidFill>
              <a:schemeClr val="bg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54" name="Rectangle 53">
              <a:extLst>
                <a:ext uri="{FF2B5EF4-FFF2-40B4-BE49-F238E27FC236}">
                  <a16:creationId xmlns:a16="http://schemas.microsoft.com/office/drawing/2014/main" id="{1D8454BE-8328-F645-A1EB-16B5F9705D0E}"/>
                </a:ext>
              </a:extLst>
            </p:cNvPr>
            <p:cNvSpPr/>
            <p:nvPr/>
          </p:nvSpPr>
          <p:spPr>
            <a:xfrm>
              <a:off x="5757863" y="4900614"/>
              <a:ext cx="857250" cy="6715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55" name="Rectangle 54">
              <a:extLst>
                <a:ext uri="{FF2B5EF4-FFF2-40B4-BE49-F238E27FC236}">
                  <a16:creationId xmlns:a16="http://schemas.microsoft.com/office/drawing/2014/main" id="{54F583D5-5BCB-27A4-DE58-B8354B55B079}"/>
                </a:ext>
              </a:extLst>
            </p:cNvPr>
            <p:cNvSpPr/>
            <p:nvPr/>
          </p:nvSpPr>
          <p:spPr>
            <a:xfrm>
              <a:off x="5757863" y="5572127"/>
              <a:ext cx="857250" cy="671513"/>
            </a:xfrm>
            <a:prstGeom prst="rect">
              <a:avLst/>
            </a:prstGeom>
            <a:solidFill>
              <a:schemeClr val="bg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56" name="Rectangle 55">
              <a:extLst>
                <a:ext uri="{FF2B5EF4-FFF2-40B4-BE49-F238E27FC236}">
                  <a16:creationId xmlns:a16="http://schemas.microsoft.com/office/drawing/2014/main" id="{B88CA495-C6F3-5E13-CAAB-D2705641A201}"/>
                </a:ext>
              </a:extLst>
            </p:cNvPr>
            <p:cNvSpPr/>
            <p:nvPr/>
          </p:nvSpPr>
          <p:spPr>
            <a:xfrm>
              <a:off x="6615113" y="2886418"/>
              <a:ext cx="857250" cy="671513"/>
            </a:xfrm>
            <a:prstGeom prst="rect">
              <a:avLst/>
            </a:prstGeom>
            <a:solidFill>
              <a:schemeClr val="bg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57" name="Rectangle 56">
              <a:extLst>
                <a:ext uri="{FF2B5EF4-FFF2-40B4-BE49-F238E27FC236}">
                  <a16:creationId xmlns:a16="http://schemas.microsoft.com/office/drawing/2014/main" id="{FC76E6A9-F8E3-C379-79D6-BD05896A314B}"/>
                </a:ext>
              </a:extLst>
            </p:cNvPr>
            <p:cNvSpPr/>
            <p:nvPr/>
          </p:nvSpPr>
          <p:spPr>
            <a:xfrm>
              <a:off x="6615113" y="3557931"/>
              <a:ext cx="857250" cy="671513"/>
            </a:xfrm>
            <a:prstGeom prst="rect">
              <a:avLst/>
            </a:prstGeom>
            <a:solidFill>
              <a:schemeClr val="bg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58" name="Rectangle 57">
              <a:extLst>
                <a:ext uri="{FF2B5EF4-FFF2-40B4-BE49-F238E27FC236}">
                  <a16:creationId xmlns:a16="http://schemas.microsoft.com/office/drawing/2014/main" id="{BE974441-C20D-380E-5DDA-7D28BF727F7D}"/>
                </a:ext>
              </a:extLst>
            </p:cNvPr>
            <p:cNvSpPr/>
            <p:nvPr/>
          </p:nvSpPr>
          <p:spPr>
            <a:xfrm>
              <a:off x="6615113" y="4229444"/>
              <a:ext cx="857250" cy="671513"/>
            </a:xfrm>
            <a:prstGeom prst="rect">
              <a:avLst/>
            </a:prstGeom>
            <a:solidFill>
              <a:schemeClr val="bg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59" name="Rectangle 58">
              <a:extLst>
                <a:ext uri="{FF2B5EF4-FFF2-40B4-BE49-F238E27FC236}">
                  <a16:creationId xmlns:a16="http://schemas.microsoft.com/office/drawing/2014/main" id="{87B080E6-798C-86C5-AC06-699D674F578B}"/>
                </a:ext>
              </a:extLst>
            </p:cNvPr>
            <p:cNvSpPr/>
            <p:nvPr/>
          </p:nvSpPr>
          <p:spPr>
            <a:xfrm>
              <a:off x="6615113" y="4900957"/>
              <a:ext cx="857250" cy="671513"/>
            </a:xfrm>
            <a:prstGeom prst="rect">
              <a:avLst/>
            </a:prstGeom>
            <a:solidFill>
              <a:schemeClr val="bg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60" name="Rectangle 59">
              <a:extLst>
                <a:ext uri="{FF2B5EF4-FFF2-40B4-BE49-F238E27FC236}">
                  <a16:creationId xmlns:a16="http://schemas.microsoft.com/office/drawing/2014/main" id="{CDD0B6B2-5BFE-EF32-C7E2-AF8C21F1A858}"/>
                </a:ext>
              </a:extLst>
            </p:cNvPr>
            <p:cNvSpPr/>
            <p:nvPr/>
          </p:nvSpPr>
          <p:spPr>
            <a:xfrm>
              <a:off x="6615113" y="5572470"/>
              <a:ext cx="857250" cy="671513"/>
            </a:xfrm>
            <a:prstGeom prst="rect">
              <a:avLst/>
            </a:prstGeom>
            <a:solidFill>
              <a:schemeClr val="bg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grpSp>
    </p:spTree>
    <p:extLst>
      <p:ext uri="{BB962C8B-B14F-4D97-AF65-F5344CB8AC3E}">
        <p14:creationId xmlns:p14="http://schemas.microsoft.com/office/powerpoint/2010/main" val="230653695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The Value of a Neural Net</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885825" y="1746735"/>
            <a:ext cx="10915649" cy="3849624"/>
          </a:xfrm>
        </p:spPr>
        <p:txBody>
          <a:bodyPr>
            <a:normAutofit/>
          </a:bodyPr>
          <a:lstStyle/>
          <a:p>
            <a:r>
              <a:rPr lang="en-US" sz="2400" dirty="0">
                <a:latin typeface="Helvetica" pitchFamily="2" charset="0"/>
              </a:rPr>
              <a:t>And you can imagine each of these numbers being the input layer for a neural network! You’d have 25 input nodes, one for each pixel.</a:t>
            </a:r>
            <a:endParaRPr lang="en-US" sz="2200" dirty="0">
              <a:latin typeface="Helvetica" pitchFamily="2" charset="0"/>
            </a:endParaRPr>
          </a:p>
        </p:txBody>
      </p:sp>
      <p:grpSp>
        <p:nvGrpSpPr>
          <p:cNvPr id="35" name="Group 34">
            <a:extLst>
              <a:ext uri="{FF2B5EF4-FFF2-40B4-BE49-F238E27FC236}">
                <a16:creationId xmlns:a16="http://schemas.microsoft.com/office/drawing/2014/main" id="{EFC86B79-275A-AF44-80BC-97847DD0CA58}"/>
              </a:ext>
            </a:extLst>
          </p:cNvPr>
          <p:cNvGrpSpPr/>
          <p:nvPr/>
        </p:nvGrpSpPr>
        <p:grpSpPr>
          <a:xfrm rot="16200000">
            <a:off x="12498" y="4436590"/>
            <a:ext cx="3849624" cy="416472"/>
            <a:chOff x="656274" y="3808366"/>
            <a:chExt cx="9266833" cy="416472"/>
          </a:xfrm>
        </p:grpSpPr>
        <p:grpSp>
          <p:nvGrpSpPr>
            <p:cNvPr id="5" name="Group 4">
              <a:extLst>
                <a:ext uri="{FF2B5EF4-FFF2-40B4-BE49-F238E27FC236}">
                  <a16:creationId xmlns:a16="http://schemas.microsoft.com/office/drawing/2014/main" id="{CD25B154-9524-4B40-A89A-E027A76AD729}"/>
                </a:ext>
              </a:extLst>
            </p:cNvPr>
            <p:cNvGrpSpPr/>
            <p:nvPr/>
          </p:nvGrpSpPr>
          <p:grpSpPr>
            <a:xfrm>
              <a:off x="656274" y="3808579"/>
              <a:ext cx="1714501" cy="416259"/>
              <a:chOff x="4643438" y="3686175"/>
              <a:chExt cx="3500437" cy="557510"/>
            </a:xfrm>
          </p:grpSpPr>
          <p:sp>
            <p:nvSpPr>
              <p:cNvPr id="7" name="Rectangle 6">
                <a:extLst>
                  <a:ext uri="{FF2B5EF4-FFF2-40B4-BE49-F238E27FC236}">
                    <a16:creationId xmlns:a16="http://schemas.microsoft.com/office/drawing/2014/main" id="{03DD6A69-4CDF-994E-B464-E3766CF0E57D}"/>
                  </a:ext>
                </a:extLst>
              </p:cNvPr>
              <p:cNvSpPr/>
              <p:nvPr/>
            </p:nvSpPr>
            <p:spPr>
              <a:xfrm>
                <a:off x="4643438" y="3686175"/>
                <a:ext cx="700087" cy="557225"/>
              </a:xfrm>
              <a:prstGeom prst="rect">
                <a:avLst/>
              </a:prstGeom>
              <a:solidFill>
                <a:schemeClr val="bg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12" name="Rectangle 11">
                <a:extLst>
                  <a:ext uri="{FF2B5EF4-FFF2-40B4-BE49-F238E27FC236}">
                    <a16:creationId xmlns:a16="http://schemas.microsoft.com/office/drawing/2014/main" id="{D3C60230-93B5-A049-BE46-6139FCC9BC28}"/>
                  </a:ext>
                </a:extLst>
              </p:cNvPr>
              <p:cNvSpPr/>
              <p:nvPr/>
            </p:nvSpPr>
            <p:spPr>
              <a:xfrm>
                <a:off x="5343525" y="3686175"/>
                <a:ext cx="700087" cy="55722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7" name="Rectangle 16">
                <a:extLst>
                  <a:ext uri="{FF2B5EF4-FFF2-40B4-BE49-F238E27FC236}">
                    <a16:creationId xmlns:a16="http://schemas.microsoft.com/office/drawing/2014/main" id="{D3F7AA56-C00E-8046-A38C-8C66ABEC90DA}"/>
                  </a:ext>
                </a:extLst>
              </p:cNvPr>
              <p:cNvSpPr/>
              <p:nvPr/>
            </p:nvSpPr>
            <p:spPr>
              <a:xfrm>
                <a:off x="6043613" y="3686175"/>
                <a:ext cx="700087" cy="55722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22" name="Rectangle 21">
                <a:extLst>
                  <a:ext uri="{FF2B5EF4-FFF2-40B4-BE49-F238E27FC236}">
                    <a16:creationId xmlns:a16="http://schemas.microsoft.com/office/drawing/2014/main" id="{F92A7799-B5BE-0249-9C1E-9F8C428CA8F1}"/>
                  </a:ext>
                </a:extLst>
              </p:cNvPr>
              <p:cNvSpPr/>
              <p:nvPr/>
            </p:nvSpPr>
            <p:spPr>
              <a:xfrm>
                <a:off x="6743700" y="3686175"/>
                <a:ext cx="700087" cy="557225"/>
              </a:xfrm>
              <a:prstGeom prst="rect">
                <a:avLst/>
              </a:prstGeom>
              <a:solidFill>
                <a:schemeClr val="bg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27" name="Rectangle 26">
                <a:extLst>
                  <a:ext uri="{FF2B5EF4-FFF2-40B4-BE49-F238E27FC236}">
                    <a16:creationId xmlns:a16="http://schemas.microsoft.com/office/drawing/2014/main" id="{8F1A4E3A-5F46-C547-9CA3-40240BEF1B68}"/>
                  </a:ext>
                </a:extLst>
              </p:cNvPr>
              <p:cNvSpPr/>
              <p:nvPr/>
            </p:nvSpPr>
            <p:spPr>
              <a:xfrm>
                <a:off x="7443788" y="3686460"/>
                <a:ext cx="700087" cy="557225"/>
              </a:xfrm>
              <a:prstGeom prst="rect">
                <a:avLst/>
              </a:prstGeom>
              <a:solidFill>
                <a:schemeClr val="bg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grpSp>
        <p:grpSp>
          <p:nvGrpSpPr>
            <p:cNvPr id="6" name="Group 5">
              <a:extLst>
                <a:ext uri="{FF2B5EF4-FFF2-40B4-BE49-F238E27FC236}">
                  <a16:creationId xmlns:a16="http://schemas.microsoft.com/office/drawing/2014/main" id="{4AD68727-2AAF-7A4A-8B46-FAA6E9A476AE}"/>
                </a:ext>
              </a:extLst>
            </p:cNvPr>
            <p:cNvGrpSpPr/>
            <p:nvPr/>
          </p:nvGrpSpPr>
          <p:grpSpPr>
            <a:xfrm>
              <a:off x="2498016" y="3808578"/>
              <a:ext cx="1648363" cy="416047"/>
              <a:chOff x="4643438" y="4243400"/>
              <a:chExt cx="3500437" cy="557509"/>
            </a:xfrm>
          </p:grpSpPr>
          <p:sp>
            <p:nvSpPr>
              <p:cNvPr id="8" name="Rectangle 7">
                <a:extLst>
                  <a:ext uri="{FF2B5EF4-FFF2-40B4-BE49-F238E27FC236}">
                    <a16:creationId xmlns:a16="http://schemas.microsoft.com/office/drawing/2014/main" id="{A698F4A5-7D3A-284D-B4F3-917A3B70D099}"/>
                  </a:ext>
                </a:extLst>
              </p:cNvPr>
              <p:cNvSpPr/>
              <p:nvPr/>
            </p:nvSpPr>
            <p:spPr>
              <a:xfrm>
                <a:off x="4643438" y="4243400"/>
                <a:ext cx="700087" cy="557225"/>
              </a:xfrm>
              <a:prstGeom prst="rect">
                <a:avLst/>
              </a:prstGeom>
              <a:solidFill>
                <a:schemeClr val="bg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13" name="Rectangle 12">
                <a:extLst>
                  <a:ext uri="{FF2B5EF4-FFF2-40B4-BE49-F238E27FC236}">
                    <a16:creationId xmlns:a16="http://schemas.microsoft.com/office/drawing/2014/main" id="{0034B760-C441-7846-8D7E-551502267366}"/>
                  </a:ext>
                </a:extLst>
              </p:cNvPr>
              <p:cNvSpPr/>
              <p:nvPr/>
            </p:nvSpPr>
            <p:spPr>
              <a:xfrm>
                <a:off x="5343525" y="4243400"/>
                <a:ext cx="700087" cy="557225"/>
              </a:xfrm>
              <a:prstGeom prst="rect">
                <a:avLst/>
              </a:prstGeom>
              <a:solidFill>
                <a:schemeClr val="bg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18" name="Rectangle 17">
                <a:extLst>
                  <a:ext uri="{FF2B5EF4-FFF2-40B4-BE49-F238E27FC236}">
                    <a16:creationId xmlns:a16="http://schemas.microsoft.com/office/drawing/2014/main" id="{B526D6D4-E13C-3E44-B755-EEF07D754E82}"/>
                  </a:ext>
                </a:extLst>
              </p:cNvPr>
              <p:cNvSpPr/>
              <p:nvPr/>
            </p:nvSpPr>
            <p:spPr>
              <a:xfrm>
                <a:off x="6043613" y="4243400"/>
                <a:ext cx="700087" cy="557225"/>
              </a:xfrm>
              <a:prstGeom prst="rect">
                <a:avLst/>
              </a:prstGeom>
              <a:solidFill>
                <a:schemeClr val="bg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23" name="Rectangle 22">
                <a:extLst>
                  <a:ext uri="{FF2B5EF4-FFF2-40B4-BE49-F238E27FC236}">
                    <a16:creationId xmlns:a16="http://schemas.microsoft.com/office/drawing/2014/main" id="{AB9B9D1F-D655-0F4A-A7CA-C1761865FB7F}"/>
                  </a:ext>
                </a:extLst>
              </p:cNvPr>
              <p:cNvSpPr/>
              <p:nvPr/>
            </p:nvSpPr>
            <p:spPr>
              <a:xfrm>
                <a:off x="6743700" y="4243400"/>
                <a:ext cx="700087" cy="55722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28" name="Rectangle 27">
                <a:extLst>
                  <a:ext uri="{FF2B5EF4-FFF2-40B4-BE49-F238E27FC236}">
                    <a16:creationId xmlns:a16="http://schemas.microsoft.com/office/drawing/2014/main" id="{1273FDAE-0685-C74D-90D4-D24878A97193}"/>
                  </a:ext>
                </a:extLst>
              </p:cNvPr>
              <p:cNvSpPr/>
              <p:nvPr/>
            </p:nvSpPr>
            <p:spPr>
              <a:xfrm>
                <a:off x="7443788" y="4243684"/>
                <a:ext cx="700087" cy="557225"/>
              </a:xfrm>
              <a:prstGeom prst="rect">
                <a:avLst/>
              </a:prstGeom>
              <a:solidFill>
                <a:schemeClr val="bg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grpSp>
        <p:grpSp>
          <p:nvGrpSpPr>
            <p:cNvPr id="32" name="Group 31">
              <a:extLst>
                <a:ext uri="{FF2B5EF4-FFF2-40B4-BE49-F238E27FC236}">
                  <a16:creationId xmlns:a16="http://schemas.microsoft.com/office/drawing/2014/main" id="{FE3FD5F5-D14B-A846-8D35-2D9757C52510}"/>
                </a:ext>
              </a:extLst>
            </p:cNvPr>
            <p:cNvGrpSpPr/>
            <p:nvPr/>
          </p:nvGrpSpPr>
          <p:grpSpPr>
            <a:xfrm>
              <a:off x="4207869" y="3808366"/>
              <a:ext cx="1920248" cy="416047"/>
              <a:chOff x="4643438" y="4800624"/>
              <a:chExt cx="3500437" cy="557510"/>
            </a:xfrm>
          </p:grpSpPr>
          <p:sp>
            <p:nvSpPr>
              <p:cNvPr id="9" name="Rectangle 8">
                <a:extLst>
                  <a:ext uri="{FF2B5EF4-FFF2-40B4-BE49-F238E27FC236}">
                    <a16:creationId xmlns:a16="http://schemas.microsoft.com/office/drawing/2014/main" id="{6E3D0EF3-2D19-D942-A5A9-9273BC410817}"/>
                  </a:ext>
                </a:extLst>
              </p:cNvPr>
              <p:cNvSpPr/>
              <p:nvPr/>
            </p:nvSpPr>
            <p:spPr>
              <a:xfrm>
                <a:off x="4643438" y="4800624"/>
                <a:ext cx="700087" cy="557225"/>
              </a:xfrm>
              <a:prstGeom prst="rect">
                <a:avLst/>
              </a:prstGeom>
              <a:solidFill>
                <a:schemeClr val="bg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14" name="Rectangle 13">
                <a:extLst>
                  <a:ext uri="{FF2B5EF4-FFF2-40B4-BE49-F238E27FC236}">
                    <a16:creationId xmlns:a16="http://schemas.microsoft.com/office/drawing/2014/main" id="{81B2EC70-0DA7-9D4F-80AF-3AFE8E975420}"/>
                  </a:ext>
                </a:extLst>
              </p:cNvPr>
              <p:cNvSpPr/>
              <p:nvPr/>
            </p:nvSpPr>
            <p:spPr>
              <a:xfrm>
                <a:off x="5343525" y="4800624"/>
                <a:ext cx="700087" cy="55722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9" name="Rectangle 18">
                <a:extLst>
                  <a:ext uri="{FF2B5EF4-FFF2-40B4-BE49-F238E27FC236}">
                    <a16:creationId xmlns:a16="http://schemas.microsoft.com/office/drawing/2014/main" id="{C23ABAC5-CBBD-1541-B42F-2CEE49966EAD}"/>
                  </a:ext>
                </a:extLst>
              </p:cNvPr>
              <p:cNvSpPr/>
              <p:nvPr/>
            </p:nvSpPr>
            <p:spPr>
              <a:xfrm>
                <a:off x="6043613" y="4800624"/>
                <a:ext cx="700087" cy="55722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24" name="Rectangle 23">
                <a:extLst>
                  <a:ext uri="{FF2B5EF4-FFF2-40B4-BE49-F238E27FC236}">
                    <a16:creationId xmlns:a16="http://schemas.microsoft.com/office/drawing/2014/main" id="{AE6E5F90-AC5D-8D41-B10C-B6F7AB5628F4}"/>
                  </a:ext>
                </a:extLst>
              </p:cNvPr>
              <p:cNvSpPr/>
              <p:nvPr/>
            </p:nvSpPr>
            <p:spPr>
              <a:xfrm>
                <a:off x="6743700" y="4800624"/>
                <a:ext cx="700087" cy="557225"/>
              </a:xfrm>
              <a:prstGeom prst="rect">
                <a:avLst/>
              </a:prstGeom>
              <a:solidFill>
                <a:schemeClr val="bg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29" name="Rectangle 28">
                <a:extLst>
                  <a:ext uri="{FF2B5EF4-FFF2-40B4-BE49-F238E27FC236}">
                    <a16:creationId xmlns:a16="http://schemas.microsoft.com/office/drawing/2014/main" id="{E8D5A3A8-2DDE-1C4E-83CA-5B10548BE6AC}"/>
                  </a:ext>
                </a:extLst>
              </p:cNvPr>
              <p:cNvSpPr/>
              <p:nvPr/>
            </p:nvSpPr>
            <p:spPr>
              <a:xfrm>
                <a:off x="7443788" y="4800909"/>
                <a:ext cx="700087" cy="557225"/>
              </a:xfrm>
              <a:prstGeom prst="rect">
                <a:avLst/>
              </a:prstGeom>
              <a:solidFill>
                <a:schemeClr val="bg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grpSp>
        <p:grpSp>
          <p:nvGrpSpPr>
            <p:cNvPr id="33" name="Group 32">
              <a:extLst>
                <a:ext uri="{FF2B5EF4-FFF2-40B4-BE49-F238E27FC236}">
                  <a16:creationId xmlns:a16="http://schemas.microsoft.com/office/drawing/2014/main" id="{3DEA0475-568C-3F49-9B0B-87ECF15C12E4}"/>
                </a:ext>
              </a:extLst>
            </p:cNvPr>
            <p:cNvGrpSpPr/>
            <p:nvPr/>
          </p:nvGrpSpPr>
          <p:grpSpPr>
            <a:xfrm>
              <a:off x="6197183" y="3864133"/>
              <a:ext cx="1926848" cy="327598"/>
              <a:chOff x="4643438" y="5357849"/>
              <a:chExt cx="3500437" cy="557510"/>
            </a:xfrm>
          </p:grpSpPr>
          <p:sp>
            <p:nvSpPr>
              <p:cNvPr id="10" name="Rectangle 9">
                <a:extLst>
                  <a:ext uri="{FF2B5EF4-FFF2-40B4-BE49-F238E27FC236}">
                    <a16:creationId xmlns:a16="http://schemas.microsoft.com/office/drawing/2014/main" id="{78C47473-808B-554A-AFB7-58C2E82ACA37}"/>
                  </a:ext>
                </a:extLst>
              </p:cNvPr>
              <p:cNvSpPr/>
              <p:nvPr/>
            </p:nvSpPr>
            <p:spPr>
              <a:xfrm>
                <a:off x="4643438" y="5357849"/>
                <a:ext cx="700087" cy="557225"/>
              </a:xfrm>
              <a:prstGeom prst="rect">
                <a:avLst/>
              </a:prstGeom>
              <a:solidFill>
                <a:schemeClr val="bg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15" name="Rectangle 14">
                <a:extLst>
                  <a:ext uri="{FF2B5EF4-FFF2-40B4-BE49-F238E27FC236}">
                    <a16:creationId xmlns:a16="http://schemas.microsoft.com/office/drawing/2014/main" id="{F0F00A77-7FC9-0E47-9BB7-97E6ABB4BFB9}"/>
                  </a:ext>
                </a:extLst>
              </p:cNvPr>
              <p:cNvSpPr/>
              <p:nvPr/>
            </p:nvSpPr>
            <p:spPr>
              <a:xfrm>
                <a:off x="5343525" y="5357849"/>
                <a:ext cx="700087" cy="557225"/>
              </a:xfrm>
              <a:prstGeom prst="rect">
                <a:avLst/>
              </a:prstGeom>
              <a:solidFill>
                <a:schemeClr val="bg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20" name="Rectangle 19">
                <a:extLst>
                  <a:ext uri="{FF2B5EF4-FFF2-40B4-BE49-F238E27FC236}">
                    <a16:creationId xmlns:a16="http://schemas.microsoft.com/office/drawing/2014/main" id="{4AA0EA1B-27E0-A64D-A81F-7ACBE7303981}"/>
                  </a:ext>
                </a:extLst>
              </p:cNvPr>
              <p:cNvSpPr/>
              <p:nvPr/>
            </p:nvSpPr>
            <p:spPr>
              <a:xfrm>
                <a:off x="6043613" y="5357849"/>
                <a:ext cx="700087" cy="557225"/>
              </a:xfrm>
              <a:prstGeom prst="rect">
                <a:avLst/>
              </a:prstGeom>
              <a:solidFill>
                <a:schemeClr val="bg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25" name="Rectangle 24">
                <a:extLst>
                  <a:ext uri="{FF2B5EF4-FFF2-40B4-BE49-F238E27FC236}">
                    <a16:creationId xmlns:a16="http://schemas.microsoft.com/office/drawing/2014/main" id="{43F4CE4D-F802-8B4B-B91C-CFF928C5C253}"/>
                  </a:ext>
                </a:extLst>
              </p:cNvPr>
              <p:cNvSpPr/>
              <p:nvPr/>
            </p:nvSpPr>
            <p:spPr>
              <a:xfrm>
                <a:off x="6743700" y="5357849"/>
                <a:ext cx="700087" cy="55722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30" name="Rectangle 29">
                <a:extLst>
                  <a:ext uri="{FF2B5EF4-FFF2-40B4-BE49-F238E27FC236}">
                    <a16:creationId xmlns:a16="http://schemas.microsoft.com/office/drawing/2014/main" id="{5931768F-7592-2E4B-A8C7-2D50E76387F1}"/>
                  </a:ext>
                </a:extLst>
              </p:cNvPr>
              <p:cNvSpPr/>
              <p:nvPr/>
            </p:nvSpPr>
            <p:spPr>
              <a:xfrm>
                <a:off x="7443788" y="5358134"/>
                <a:ext cx="700087" cy="557225"/>
              </a:xfrm>
              <a:prstGeom prst="rect">
                <a:avLst/>
              </a:prstGeom>
              <a:solidFill>
                <a:schemeClr val="bg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grpSp>
        <p:grpSp>
          <p:nvGrpSpPr>
            <p:cNvPr id="34" name="Group 33">
              <a:extLst>
                <a:ext uri="{FF2B5EF4-FFF2-40B4-BE49-F238E27FC236}">
                  <a16:creationId xmlns:a16="http://schemas.microsoft.com/office/drawing/2014/main" id="{A20746B3-0ECE-354F-9774-023C323D1695}"/>
                </a:ext>
              </a:extLst>
            </p:cNvPr>
            <p:cNvGrpSpPr/>
            <p:nvPr/>
          </p:nvGrpSpPr>
          <p:grpSpPr>
            <a:xfrm>
              <a:off x="8191657" y="3852567"/>
              <a:ext cx="1731450" cy="327431"/>
              <a:chOff x="4643438" y="5915074"/>
              <a:chExt cx="3500437" cy="557509"/>
            </a:xfrm>
          </p:grpSpPr>
          <p:sp>
            <p:nvSpPr>
              <p:cNvPr id="11" name="Rectangle 10">
                <a:extLst>
                  <a:ext uri="{FF2B5EF4-FFF2-40B4-BE49-F238E27FC236}">
                    <a16:creationId xmlns:a16="http://schemas.microsoft.com/office/drawing/2014/main" id="{D425B3C0-AD1C-8C4D-AE9D-75D80C7BBEA1}"/>
                  </a:ext>
                </a:extLst>
              </p:cNvPr>
              <p:cNvSpPr/>
              <p:nvPr/>
            </p:nvSpPr>
            <p:spPr>
              <a:xfrm>
                <a:off x="4643438" y="5915074"/>
                <a:ext cx="700087" cy="557225"/>
              </a:xfrm>
              <a:prstGeom prst="rect">
                <a:avLst/>
              </a:prstGeom>
              <a:solidFill>
                <a:schemeClr val="bg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16" name="Rectangle 15">
                <a:extLst>
                  <a:ext uri="{FF2B5EF4-FFF2-40B4-BE49-F238E27FC236}">
                    <a16:creationId xmlns:a16="http://schemas.microsoft.com/office/drawing/2014/main" id="{83068CF0-7911-4E4F-AC9D-376C4DBBE1D8}"/>
                  </a:ext>
                </a:extLst>
              </p:cNvPr>
              <p:cNvSpPr/>
              <p:nvPr/>
            </p:nvSpPr>
            <p:spPr>
              <a:xfrm>
                <a:off x="5343525" y="5915074"/>
                <a:ext cx="700087" cy="55722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21" name="Rectangle 20">
                <a:extLst>
                  <a:ext uri="{FF2B5EF4-FFF2-40B4-BE49-F238E27FC236}">
                    <a16:creationId xmlns:a16="http://schemas.microsoft.com/office/drawing/2014/main" id="{93497911-6ABB-2C4D-A701-4F83DAB2443C}"/>
                  </a:ext>
                </a:extLst>
              </p:cNvPr>
              <p:cNvSpPr/>
              <p:nvPr/>
            </p:nvSpPr>
            <p:spPr>
              <a:xfrm>
                <a:off x="6043613" y="5915074"/>
                <a:ext cx="700087" cy="55722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26" name="Rectangle 25">
                <a:extLst>
                  <a:ext uri="{FF2B5EF4-FFF2-40B4-BE49-F238E27FC236}">
                    <a16:creationId xmlns:a16="http://schemas.microsoft.com/office/drawing/2014/main" id="{082EEC3A-AACA-3F4B-AB7F-7B784CCFE905}"/>
                  </a:ext>
                </a:extLst>
              </p:cNvPr>
              <p:cNvSpPr/>
              <p:nvPr/>
            </p:nvSpPr>
            <p:spPr>
              <a:xfrm>
                <a:off x="6743700" y="5915074"/>
                <a:ext cx="700087" cy="557225"/>
              </a:xfrm>
              <a:prstGeom prst="rect">
                <a:avLst/>
              </a:prstGeom>
              <a:solidFill>
                <a:schemeClr val="bg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31" name="Rectangle 30">
                <a:extLst>
                  <a:ext uri="{FF2B5EF4-FFF2-40B4-BE49-F238E27FC236}">
                    <a16:creationId xmlns:a16="http://schemas.microsoft.com/office/drawing/2014/main" id="{07C68B46-28E7-7143-A14E-8DF8FA3CA862}"/>
                  </a:ext>
                </a:extLst>
              </p:cNvPr>
              <p:cNvSpPr/>
              <p:nvPr/>
            </p:nvSpPr>
            <p:spPr>
              <a:xfrm>
                <a:off x="7443788" y="5915358"/>
                <a:ext cx="700087" cy="557225"/>
              </a:xfrm>
              <a:prstGeom prst="rect">
                <a:avLst/>
              </a:prstGeom>
              <a:solidFill>
                <a:schemeClr val="bg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grpSp>
      </p:grpSp>
      <p:grpSp>
        <p:nvGrpSpPr>
          <p:cNvPr id="4" name="Group 3">
            <a:extLst>
              <a:ext uri="{FF2B5EF4-FFF2-40B4-BE49-F238E27FC236}">
                <a16:creationId xmlns:a16="http://schemas.microsoft.com/office/drawing/2014/main" id="{648652F8-1603-F744-8BB0-317AAA4A18C7}"/>
              </a:ext>
            </a:extLst>
          </p:cNvPr>
          <p:cNvGrpSpPr/>
          <p:nvPr/>
        </p:nvGrpSpPr>
        <p:grpSpPr>
          <a:xfrm>
            <a:off x="1580206" y="2887682"/>
            <a:ext cx="9131090" cy="3726023"/>
            <a:chOff x="484394" y="2552541"/>
            <a:chExt cx="9131090" cy="3726023"/>
          </a:xfrm>
        </p:grpSpPr>
        <p:grpSp>
          <p:nvGrpSpPr>
            <p:cNvPr id="36" name="Group 35">
              <a:extLst>
                <a:ext uri="{FF2B5EF4-FFF2-40B4-BE49-F238E27FC236}">
                  <a16:creationId xmlns:a16="http://schemas.microsoft.com/office/drawing/2014/main" id="{2A7BB0B1-0EB2-CA4C-AC9E-FC6FC21D685E}"/>
                </a:ext>
              </a:extLst>
            </p:cNvPr>
            <p:cNvGrpSpPr/>
            <p:nvPr/>
          </p:nvGrpSpPr>
          <p:grpSpPr>
            <a:xfrm>
              <a:off x="1066797" y="2714625"/>
              <a:ext cx="461966" cy="3563939"/>
              <a:chOff x="1066797" y="2714625"/>
              <a:chExt cx="461966" cy="3563939"/>
            </a:xfrm>
          </p:grpSpPr>
          <p:sp>
            <p:nvSpPr>
              <p:cNvPr id="37" name="Oval 36">
                <a:extLst>
                  <a:ext uri="{FF2B5EF4-FFF2-40B4-BE49-F238E27FC236}">
                    <a16:creationId xmlns:a16="http://schemas.microsoft.com/office/drawing/2014/main" id="{14EFB2EC-FC93-FD47-AD2E-56F98663A622}"/>
                  </a:ext>
                </a:extLst>
              </p:cNvPr>
              <p:cNvSpPr/>
              <p:nvPr/>
            </p:nvSpPr>
            <p:spPr>
              <a:xfrm>
                <a:off x="1066800" y="2714625"/>
                <a:ext cx="461963" cy="414338"/>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72B1D5B1-483E-2D40-A541-9CB4A4DF6887}"/>
                  </a:ext>
                </a:extLst>
              </p:cNvPr>
              <p:cNvSpPr/>
              <p:nvPr/>
            </p:nvSpPr>
            <p:spPr>
              <a:xfrm>
                <a:off x="1066799" y="3149653"/>
                <a:ext cx="461963" cy="414338"/>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36E5E7D2-E61F-2445-9990-7CD94B98EAC2}"/>
                  </a:ext>
                </a:extLst>
              </p:cNvPr>
              <p:cNvSpPr/>
              <p:nvPr/>
            </p:nvSpPr>
            <p:spPr>
              <a:xfrm>
                <a:off x="1066799" y="3563991"/>
                <a:ext cx="461963" cy="414338"/>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4BE1DC87-9A17-784C-B15A-EFD3F35665B0}"/>
                  </a:ext>
                </a:extLst>
              </p:cNvPr>
              <p:cNvSpPr/>
              <p:nvPr/>
            </p:nvSpPr>
            <p:spPr>
              <a:xfrm>
                <a:off x="1066798" y="5024862"/>
                <a:ext cx="461963" cy="414338"/>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AFE6B9C8-86FB-674A-B6DC-2CC9A6D4F989}"/>
                  </a:ext>
                </a:extLst>
              </p:cNvPr>
              <p:cNvSpPr/>
              <p:nvPr/>
            </p:nvSpPr>
            <p:spPr>
              <a:xfrm>
                <a:off x="1066798" y="5439200"/>
                <a:ext cx="461963" cy="414338"/>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6F08ED6F-1027-8145-BD76-894DCBA51F86}"/>
                  </a:ext>
                </a:extLst>
              </p:cNvPr>
              <p:cNvSpPr/>
              <p:nvPr/>
            </p:nvSpPr>
            <p:spPr>
              <a:xfrm>
                <a:off x="1066797" y="5864226"/>
                <a:ext cx="461963" cy="414338"/>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30F589A6-7E42-1242-839E-B01C5455487A}"/>
                  </a:ext>
                </a:extLst>
              </p:cNvPr>
              <p:cNvSpPr txBox="1"/>
              <p:nvPr/>
            </p:nvSpPr>
            <p:spPr>
              <a:xfrm>
                <a:off x="1204909" y="3989017"/>
                <a:ext cx="185737" cy="923330"/>
              </a:xfrm>
              <a:prstGeom prst="rect">
                <a:avLst/>
              </a:prstGeom>
              <a:noFill/>
            </p:spPr>
            <p:txBody>
              <a:bodyPr wrap="square" rtlCol="0">
                <a:spAutoFit/>
              </a:bodyPr>
              <a:lstStyle/>
              <a:p>
                <a:r>
                  <a:rPr lang="en-US" dirty="0"/>
                  <a:t>.</a:t>
                </a:r>
              </a:p>
              <a:p>
                <a:r>
                  <a:rPr lang="en-US" dirty="0"/>
                  <a:t>.</a:t>
                </a:r>
              </a:p>
              <a:p>
                <a:r>
                  <a:rPr lang="en-US" dirty="0"/>
                  <a:t>.</a:t>
                </a:r>
              </a:p>
            </p:txBody>
          </p:sp>
        </p:grpSp>
        <p:grpSp>
          <p:nvGrpSpPr>
            <p:cNvPr id="44" name="Group 43">
              <a:extLst>
                <a:ext uri="{FF2B5EF4-FFF2-40B4-BE49-F238E27FC236}">
                  <a16:creationId xmlns:a16="http://schemas.microsoft.com/office/drawing/2014/main" id="{566708EF-501C-A048-A343-772BBADC0C1E}"/>
                </a:ext>
              </a:extLst>
            </p:cNvPr>
            <p:cNvGrpSpPr/>
            <p:nvPr/>
          </p:nvGrpSpPr>
          <p:grpSpPr>
            <a:xfrm>
              <a:off x="3762374" y="3221831"/>
              <a:ext cx="461964" cy="2642547"/>
              <a:chOff x="3762374" y="3221831"/>
              <a:chExt cx="461964" cy="2642547"/>
            </a:xfrm>
          </p:grpSpPr>
          <p:sp>
            <p:nvSpPr>
              <p:cNvPr id="45" name="Oval 44">
                <a:extLst>
                  <a:ext uri="{FF2B5EF4-FFF2-40B4-BE49-F238E27FC236}">
                    <a16:creationId xmlns:a16="http://schemas.microsoft.com/office/drawing/2014/main" id="{AC0A19C5-CE90-5D48-BE1B-EB5E634E1AA4}"/>
                  </a:ext>
                </a:extLst>
              </p:cNvPr>
              <p:cNvSpPr/>
              <p:nvPr/>
            </p:nvSpPr>
            <p:spPr>
              <a:xfrm>
                <a:off x="3762375" y="3221831"/>
                <a:ext cx="461963" cy="414338"/>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87FD8288-3201-0D43-BF84-9947FD456304}"/>
                  </a:ext>
                </a:extLst>
              </p:cNvPr>
              <p:cNvSpPr/>
              <p:nvPr/>
            </p:nvSpPr>
            <p:spPr>
              <a:xfrm>
                <a:off x="3762375" y="3644053"/>
                <a:ext cx="461963" cy="414338"/>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40DA0EC0-8314-5345-99F6-C27BC7205EB4}"/>
                  </a:ext>
                </a:extLst>
              </p:cNvPr>
              <p:cNvSpPr/>
              <p:nvPr/>
            </p:nvSpPr>
            <p:spPr>
              <a:xfrm>
                <a:off x="3762375" y="5017177"/>
                <a:ext cx="461963" cy="414338"/>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73EE2670-489C-E54E-9A23-EE1EFC479D8C}"/>
                  </a:ext>
                </a:extLst>
              </p:cNvPr>
              <p:cNvSpPr/>
              <p:nvPr/>
            </p:nvSpPr>
            <p:spPr>
              <a:xfrm>
                <a:off x="3762374" y="5450040"/>
                <a:ext cx="461963" cy="414338"/>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Box 48">
                <a:extLst>
                  <a:ext uri="{FF2B5EF4-FFF2-40B4-BE49-F238E27FC236}">
                    <a16:creationId xmlns:a16="http://schemas.microsoft.com/office/drawing/2014/main" id="{816CD141-80C4-BB4E-AEC4-08398494B01B}"/>
                  </a:ext>
                </a:extLst>
              </p:cNvPr>
              <p:cNvSpPr txBox="1"/>
              <p:nvPr/>
            </p:nvSpPr>
            <p:spPr>
              <a:xfrm>
                <a:off x="3871910" y="4034283"/>
                <a:ext cx="185737" cy="923330"/>
              </a:xfrm>
              <a:prstGeom prst="rect">
                <a:avLst/>
              </a:prstGeom>
              <a:noFill/>
            </p:spPr>
            <p:txBody>
              <a:bodyPr wrap="square" rtlCol="0">
                <a:spAutoFit/>
              </a:bodyPr>
              <a:lstStyle/>
              <a:p>
                <a:r>
                  <a:rPr lang="en-US" dirty="0"/>
                  <a:t>.</a:t>
                </a:r>
              </a:p>
              <a:p>
                <a:r>
                  <a:rPr lang="en-US" dirty="0"/>
                  <a:t>.</a:t>
                </a:r>
              </a:p>
              <a:p>
                <a:r>
                  <a:rPr lang="en-US" dirty="0"/>
                  <a:t>.</a:t>
                </a:r>
              </a:p>
            </p:txBody>
          </p:sp>
        </p:grpSp>
        <p:grpSp>
          <p:nvGrpSpPr>
            <p:cNvPr id="50" name="Group 49">
              <a:extLst>
                <a:ext uri="{FF2B5EF4-FFF2-40B4-BE49-F238E27FC236}">
                  <a16:creationId xmlns:a16="http://schemas.microsoft.com/office/drawing/2014/main" id="{ADE1AFB6-9B8B-E14B-B8CB-43AE96078233}"/>
                </a:ext>
              </a:extLst>
            </p:cNvPr>
            <p:cNvGrpSpPr/>
            <p:nvPr/>
          </p:nvGrpSpPr>
          <p:grpSpPr>
            <a:xfrm>
              <a:off x="6688929" y="3221831"/>
              <a:ext cx="461964" cy="2642547"/>
              <a:chOff x="6688929" y="3221831"/>
              <a:chExt cx="461964" cy="2642547"/>
            </a:xfrm>
          </p:grpSpPr>
          <p:sp>
            <p:nvSpPr>
              <p:cNvPr id="51" name="Oval 50">
                <a:extLst>
                  <a:ext uri="{FF2B5EF4-FFF2-40B4-BE49-F238E27FC236}">
                    <a16:creationId xmlns:a16="http://schemas.microsoft.com/office/drawing/2014/main" id="{300D1ED4-53FB-1646-8864-60F845224E76}"/>
                  </a:ext>
                </a:extLst>
              </p:cNvPr>
              <p:cNvSpPr/>
              <p:nvPr/>
            </p:nvSpPr>
            <p:spPr>
              <a:xfrm>
                <a:off x="6688930" y="3221831"/>
                <a:ext cx="461963" cy="414338"/>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676F225C-4523-E64C-8CB3-23C4EFA8B65C}"/>
                  </a:ext>
                </a:extLst>
              </p:cNvPr>
              <p:cNvSpPr/>
              <p:nvPr/>
            </p:nvSpPr>
            <p:spPr>
              <a:xfrm>
                <a:off x="6688930" y="3644053"/>
                <a:ext cx="461963" cy="414338"/>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EB9A18F7-E613-6448-A605-1ACB68716A9D}"/>
                  </a:ext>
                </a:extLst>
              </p:cNvPr>
              <p:cNvSpPr/>
              <p:nvPr/>
            </p:nvSpPr>
            <p:spPr>
              <a:xfrm>
                <a:off x="6688930" y="5017177"/>
                <a:ext cx="461963" cy="414338"/>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5E9CA7D7-AB0F-1145-8559-9373BF03F9B6}"/>
                  </a:ext>
                </a:extLst>
              </p:cNvPr>
              <p:cNvSpPr/>
              <p:nvPr/>
            </p:nvSpPr>
            <p:spPr>
              <a:xfrm>
                <a:off x="6688929" y="5450040"/>
                <a:ext cx="461963" cy="414338"/>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70636C76-8C12-E948-8C77-6404B87E5E0E}"/>
                  </a:ext>
                </a:extLst>
              </p:cNvPr>
              <p:cNvSpPr txBox="1"/>
              <p:nvPr/>
            </p:nvSpPr>
            <p:spPr>
              <a:xfrm>
                <a:off x="6798464" y="3978329"/>
                <a:ext cx="185737" cy="923330"/>
              </a:xfrm>
              <a:prstGeom prst="rect">
                <a:avLst/>
              </a:prstGeom>
              <a:noFill/>
            </p:spPr>
            <p:txBody>
              <a:bodyPr wrap="square" rtlCol="0">
                <a:spAutoFit/>
              </a:bodyPr>
              <a:lstStyle/>
              <a:p>
                <a:r>
                  <a:rPr lang="en-US" dirty="0"/>
                  <a:t>.</a:t>
                </a:r>
              </a:p>
              <a:p>
                <a:r>
                  <a:rPr lang="en-US" dirty="0"/>
                  <a:t>.</a:t>
                </a:r>
              </a:p>
              <a:p>
                <a:r>
                  <a:rPr lang="en-US" dirty="0"/>
                  <a:t>.</a:t>
                </a:r>
              </a:p>
            </p:txBody>
          </p:sp>
        </p:grpSp>
        <p:grpSp>
          <p:nvGrpSpPr>
            <p:cNvPr id="56" name="Group 55">
              <a:extLst>
                <a:ext uri="{FF2B5EF4-FFF2-40B4-BE49-F238E27FC236}">
                  <a16:creationId xmlns:a16="http://schemas.microsoft.com/office/drawing/2014/main" id="{4B973968-17B7-5C4B-8EB6-56D64178FD8C}"/>
                </a:ext>
              </a:extLst>
            </p:cNvPr>
            <p:cNvGrpSpPr/>
            <p:nvPr/>
          </p:nvGrpSpPr>
          <p:grpSpPr>
            <a:xfrm>
              <a:off x="9132088" y="3436884"/>
              <a:ext cx="483396" cy="2100351"/>
              <a:chOff x="9132088" y="3436884"/>
              <a:chExt cx="483396" cy="2100351"/>
            </a:xfrm>
          </p:grpSpPr>
          <p:sp>
            <p:nvSpPr>
              <p:cNvPr id="57" name="Oval 56">
                <a:extLst>
                  <a:ext uri="{FF2B5EF4-FFF2-40B4-BE49-F238E27FC236}">
                    <a16:creationId xmlns:a16="http://schemas.microsoft.com/office/drawing/2014/main" id="{846E0BE2-2106-3A42-84EF-154EDF5F5CF7}"/>
                  </a:ext>
                </a:extLst>
              </p:cNvPr>
              <p:cNvSpPr/>
              <p:nvPr/>
            </p:nvSpPr>
            <p:spPr>
              <a:xfrm>
                <a:off x="9132089" y="3436884"/>
                <a:ext cx="461963" cy="414338"/>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1589C948-849E-EF40-94E1-15BE6D40489C}"/>
                  </a:ext>
                </a:extLst>
              </p:cNvPr>
              <p:cNvSpPr/>
              <p:nvPr/>
            </p:nvSpPr>
            <p:spPr>
              <a:xfrm>
                <a:off x="9132088" y="3851222"/>
                <a:ext cx="461963" cy="414338"/>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71220967-AE32-B247-B2C2-0EB25EDB165D}"/>
                  </a:ext>
                </a:extLst>
              </p:cNvPr>
              <p:cNvSpPr/>
              <p:nvPr/>
            </p:nvSpPr>
            <p:spPr>
              <a:xfrm>
                <a:off x="9141603" y="4302020"/>
                <a:ext cx="461963" cy="414338"/>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6C56E5B9-9CAD-1745-B477-9B03B355B470}"/>
                  </a:ext>
                </a:extLst>
              </p:cNvPr>
              <p:cNvSpPr/>
              <p:nvPr/>
            </p:nvSpPr>
            <p:spPr>
              <a:xfrm>
                <a:off x="9141603" y="4716358"/>
                <a:ext cx="461963" cy="414338"/>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2B800BC8-66F5-A243-933F-46C2F8D333E3}"/>
                  </a:ext>
                </a:extLst>
              </p:cNvPr>
              <p:cNvSpPr/>
              <p:nvPr/>
            </p:nvSpPr>
            <p:spPr>
              <a:xfrm>
                <a:off x="9153521" y="5122897"/>
                <a:ext cx="461963" cy="414338"/>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62" name="Straight Connector 61">
              <a:extLst>
                <a:ext uri="{FF2B5EF4-FFF2-40B4-BE49-F238E27FC236}">
                  <a16:creationId xmlns:a16="http://schemas.microsoft.com/office/drawing/2014/main" id="{12C83DAC-1501-6A47-8A48-60D895215E87}"/>
                </a:ext>
              </a:extLst>
            </p:cNvPr>
            <p:cNvCxnSpPr>
              <a:stCxn id="37" idx="6"/>
              <a:endCxn id="45" idx="2"/>
            </p:cNvCxnSpPr>
            <p:nvPr/>
          </p:nvCxnSpPr>
          <p:spPr>
            <a:xfrm>
              <a:off x="1528763" y="2921794"/>
              <a:ext cx="2233612" cy="507206"/>
            </a:xfrm>
            <a:prstGeom prst="line">
              <a:avLst/>
            </a:prstGeom>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CFD9ADF6-6A2D-854C-BAD6-F49093AE6735}"/>
                </a:ext>
              </a:extLst>
            </p:cNvPr>
            <p:cNvCxnSpPr>
              <a:cxnSpLocks/>
              <a:stCxn id="37" idx="6"/>
              <a:endCxn id="46" idx="2"/>
            </p:cNvCxnSpPr>
            <p:nvPr/>
          </p:nvCxnSpPr>
          <p:spPr>
            <a:xfrm>
              <a:off x="1528763" y="2921794"/>
              <a:ext cx="2233612" cy="929428"/>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3BE2EE35-0F10-CC41-86E8-A5EFCD7166BF}"/>
                </a:ext>
              </a:extLst>
            </p:cNvPr>
            <p:cNvCxnSpPr>
              <a:cxnSpLocks/>
              <a:stCxn id="37" idx="6"/>
              <a:endCxn id="47" idx="1"/>
            </p:cNvCxnSpPr>
            <p:nvPr/>
          </p:nvCxnSpPr>
          <p:spPr>
            <a:xfrm>
              <a:off x="1528763" y="2921794"/>
              <a:ext cx="2301265" cy="2156061"/>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769E0F79-36CC-DF4B-B20B-D75A30EE0FD4}"/>
                </a:ext>
              </a:extLst>
            </p:cNvPr>
            <p:cNvCxnSpPr>
              <a:cxnSpLocks/>
              <a:stCxn id="37" idx="6"/>
              <a:endCxn id="48" idx="2"/>
            </p:cNvCxnSpPr>
            <p:nvPr/>
          </p:nvCxnSpPr>
          <p:spPr>
            <a:xfrm>
              <a:off x="1528763" y="2921794"/>
              <a:ext cx="2233611" cy="2735415"/>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25698C2D-D93D-764E-808C-90E4382D6933}"/>
                </a:ext>
              </a:extLst>
            </p:cNvPr>
            <p:cNvCxnSpPr>
              <a:cxnSpLocks/>
              <a:endCxn id="45" idx="2"/>
            </p:cNvCxnSpPr>
            <p:nvPr/>
          </p:nvCxnSpPr>
          <p:spPr>
            <a:xfrm>
              <a:off x="1481142" y="3276521"/>
              <a:ext cx="2281233" cy="152479"/>
            </a:xfrm>
            <a:prstGeom prst="line">
              <a:avLst/>
            </a:prstGeom>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218F7CBA-2FAA-284F-9301-1D260716952C}"/>
                </a:ext>
              </a:extLst>
            </p:cNvPr>
            <p:cNvCxnSpPr>
              <a:cxnSpLocks/>
              <a:endCxn id="46" idx="2"/>
            </p:cNvCxnSpPr>
            <p:nvPr/>
          </p:nvCxnSpPr>
          <p:spPr>
            <a:xfrm>
              <a:off x="1481142" y="3276521"/>
              <a:ext cx="2281233" cy="574701"/>
            </a:xfrm>
            <a:prstGeom prst="line">
              <a:avLst/>
            </a:prstGeom>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06994951-9099-6A43-91A5-AF283027A845}"/>
                </a:ext>
              </a:extLst>
            </p:cNvPr>
            <p:cNvCxnSpPr>
              <a:cxnSpLocks/>
              <a:endCxn id="47" idx="1"/>
            </p:cNvCxnSpPr>
            <p:nvPr/>
          </p:nvCxnSpPr>
          <p:spPr>
            <a:xfrm>
              <a:off x="1481142" y="3276521"/>
              <a:ext cx="2348886" cy="1801334"/>
            </a:xfrm>
            <a:prstGeom prst="line">
              <a:avLst/>
            </a:prstGeom>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94BCFEA9-2BD8-B84F-83E7-B343BAB7B398}"/>
                </a:ext>
              </a:extLst>
            </p:cNvPr>
            <p:cNvCxnSpPr>
              <a:cxnSpLocks/>
              <a:endCxn id="48" idx="2"/>
            </p:cNvCxnSpPr>
            <p:nvPr/>
          </p:nvCxnSpPr>
          <p:spPr>
            <a:xfrm>
              <a:off x="1481142" y="3276521"/>
              <a:ext cx="2281232" cy="2380688"/>
            </a:xfrm>
            <a:prstGeom prst="line">
              <a:avLst/>
            </a:prstGeom>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3695F188-CBFB-8D40-A4CE-638F18BB35E4}"/>
                </a:ext>
              </a:extLst>
            </p:cNvPr>
            <p:cNvCxnSpPr>
              <a:cxnSpLocks/>
              <a:endCxn id="45" idx="2"/>
            </p:cNvCxnSpPr>
            <p:nvPr/>
          </p:nvCxnSpPr>
          <p:spPr>
            <a:xfrm flipV="1">
              <a:off x="1515162" y="3429000"/>
              <a:ext cx="2247213" cy="315928"/>
            </a:xfrm>
            <a:prstGeom prst="line">
              <a:avLst/>
            </a:prstGeom>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4D98964D-458A-5447-AAB7-54C5922C4365}"/>
                </a:ext>
              </a:extLst>
            </p:cNvPr>
            <p:cNvCxnSpPr>
              <a:cxnSpLocks/>
              <a:endCxn id="46" idx="2"/>
            </p:cNvCxnSpPr>
            <p:nvPr/>
          </p:nvCxnSpPr>
          <p:spPr>
            <a:xfrm>
              <a:off x="1515162" y="3744927"/>
              <a:ext cx="2247213" cy="106295"/>
            </a:xfrm>
            <a:prstGeom prst="line">
              <a:avLst/>
            </a:prstGeom>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09232899-50F8-A245-9CFF-68A9ABBD571F}"/>
                </a:ext>
              </a:extLst>
            </p:cNvPr>
            <p:cNvCxnSpPr>
              <a:cxnSpLocks/>
              <a:endCxn id="47" idx="1"/>
            </p:cNvCxnSpPr>
            <p:nvPr/>
          </p:nvCxnSpPr>
          <p:spPr>
            <a:xfrm>
              <a:off x="1515162" y="3744927"/>
              <a:ext cx="2314866" cy="1332928"/>
            </a:xfrm>
            <a:prstGeom prst="line">
              <a:avLst/>
            </a:prstGeom>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394054EC-92C8-A440-A985-BD05A8C118B2}"/>
                </a:ext>
              </a:extLst>
            </p:cNvPr>
            <p:cNvCxnSpPr>
              <a:cxnSpLocks/>
              <a:endCxn id="48" idx="2"/>
            </p:cNvCxnSpPr>
            <p:nvPr/>
          </p:nvCxnSpPr>
          <p:spPr>
            <a:xfrm>
              <a:off x="1515162" y="3744927"/>
              <a:ext cx="2247212" cy="1912282"/>
            </a:xfrm>
            <a:prstGeom prst="line">
              <a:avLst/>
            </a:prstGeom>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972B86FB-EC2A-FE45-9F33-1C95D4C0F36C}"/>
                </a:ext>
              </a:extLst>
            </p:cNvPr>
            <p:cNvCxnSpPr>
              <a:cxnSpLocks/>
              <a:endCxn id="45" idx="2"/>
            </p:cNvCxnSpPr>
            <p:nvPr/>
          </p:nvCxnSpPr>
          <p:spPr>
            <a:xfrm flipV="1">
              <a:off x="1494934" y="3429000"/>
              <a:ext cx="2267441" cy="1761370"/>
            </a:xfrm>
            <a:prstGeom prst="line">
              <a:avLst/>
            </a:prstGeom>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3037D766-012F-654D-B9A0-F91CDA5193BB}"/>
                </a:ext>
              </a:extLst>
            </p:cNvPr>
            <p:cNvCxnSpPr>
              <a:cxnSpLocks/>
              <a:endCxn id="46" idx="2"/>
            </p:cNvCxnSpPr>
            <p:nvPr/>
          </p:nvCxnSpPr>
          <p:spPr>
            <a:xfrm flipV="1">
              <a:off x="1494934" y="3851222"/>
              <a:ext cx="2267441" cy="1339148"/>
            </a:xfrm>
            <a:prstGeom prst="line">
              <a:avLst/>
            </a:prstGeom>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ED0FA009-4CA8-AC4B-9F24-42E43FAEA7D5}"/>
                </a:ext>
              </a:extLst>
            </p:cNvPr>
            <p:cNvCxnSpPr>
              <a:cxnSpLocks/>
              <a:endCxn id="47" idx="2"/>
            </p:cNvCxnSpPr>
            <p:nvPr/>
          </p:nvCxnSpPr>
          <p:spPr>
            <a:xfrm>
              <a:off x="1494934" y="5190370"/>
              <a:ext cx="2267441" cy="33976"/>
            </a:xfrm>
            <a:prstGeom prst="line">
              <a:avLst/>
            </a:prstGeom>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4C8CAFFC-10DD-5648-87D0-9152DE2171E1}"/>
                </a:ext>
              </a:extLst>
            </p:cNvPr>
            <p:cNvCxnSpPr>
              <a:cxnSpLocks/>
              <a:endCxn id="48" idx="2"/>
            </p:cNvCxnSpPr>
            <p:nvPr/>
          </p:nvCxnSpPr>
          <p:spPr>
            <a:xfrm>
              <a:off x="1494934" y="5190370"/>
              <a:ext cx="2267440" cy="466839"/>
            </a:xfrm>
            <a:prstGeom prst="line">
              <a:avLst/>
            </a:prstGeom>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46BCE648-255A-F04C-97B4-34901F9A9402}"/>
                </a:ext>
              </a:extLst>
            </p:cNvPr>
            <p:cNvCxnSpPr>
              <a:cxnSpLocks/>
              <a:endCxn id="45" idx="2"/>
            </p:cNvCxnSpPr>
            <p:nvPr/>
          </p:nvCxnSpPr>
          <p:spPr>
            <a:xfrm flipV="1">
              <a:off x="1494934" y="3429000"/>
              <a:ext cx="2267441" cy="2217370"/>
            </a:xfrm>
            <a:prstGeom prst="line">
              <a:avLst/>
            </a:prstGeom>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561025DC-B406-D94C-8DBD-B8E7055C0859}"/>
                </a:ext>
              </a:extLst>
            </p:cNvPr>
            <p:cNvCxnSpPr>
              <a:cxnSpLocks/>
              <a:endCxn id="46" idx="2"/>
            </p:cNvCxnSpPr>
            <p:nvPr/>
          </p:nvCxnSpPr>
          <p:spPr>
            <a:xfrm flipV="1">
              <a:off x="1494934" y="3851222"/>
              <a:ext cx="2267441" cy="1795148"/>
            </a:xfrm>
            <a:prstGeom prst="line">
              <a:avLst/>
            </a:prstGeom>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DAF86217-87F6-094D-A9DD-FC15F571A7FE}"/>
                </a:ext>
              </a:extLst>
            </p:cNvPr>
            <p:cNvCxnSpPr>
              <a:cxnSpLocks/>
              <a:endCxn id="47" idx="2"/>
            </p:cNvCxnSpPr>
            <p:nvPr/>
          </p:nvCxnSpPr>
          <p:spPr>
            <a:xfrm flipV="1">
              <a:off x="1494934" y="5224346"/>
              <a:ext cx="2267441" cy="422024"/>
            </a:xfrm>
            <a:prstGeom prst="line">
              <a:avLst/>
            </a:prstGeom>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0C5282B0-B825-B445-8A52-93E44F567E37}"/>
                </a:ext>
              </a:extLst>
            </p:cNvPr>
            <p:cNvCxnSpPr>
              <a:cxnSpLocks/>
              <a:endCxn id="48" idx="2"/>
            </p:cNvCxnSpPr>
            <p:nvPr/>
          </p:nvCxnSpPr>
          <p:spPr>
            <a:xfrm>
              <a:off x="1494934" y="5646369"/>
              <a:ext cx="2267440" cy="10840"/>
            </a:xfrm>
            <a:prstGeom prst="line">
              <a:avLst/>
            </a:prstGeom>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2B6C1060-37A8-4D46-9F70-29CC66CA7105}"/>
                </a:ext>
              </a:extLst>
            </p:cNvPr>
            <p:cNvCxnSpPr>
              <a:cxnSpLocks/>
              <a:endCxn id="45" idx="2"/>
            </p:cNvCxnSpPr>
            <p:nvPr/>
          </p:nvCxnSpPr>
          <p:spPr>
            <a:xfrm flipV="1">
              <a:off x="1528760" y="3429000"/>
              <a:ext cx="2233615" cy="2602520"/>
            </a:xfrm>
            <a:prstGeom prst="line">
              <a:avLst/>
            </a:prstGeom>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0EACD1B5-D67A-2845-B724-A717F07D91E7}"/>
                </a:ext>
              </a:extLst>
            </p:cNvPr>
            <p:cNvCxnSpPr>
              <a:cxnSpLocks/>
              <a:endCxn id="46" idx="2"/>
            </p:cNvCxnSpPr>
            <p:nvPr/>
          </p:nvCxnSpPr>
          <p:spPr>
            <a:xfrm flipV="1">
              <a:off x="1528760" y="3851222"/>
              <a:ext cx="2233615" cy="2180298"/>
            </a:xfrm>
            <a:prstGeom prst="line">
              <a:avLst/>
            </a:prstGeom>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63A02012-8248-7140-BAEB-07A80BF15077}"/>
                </a:ext>
              </a:extLst>
            </p:cNvPr>
            <p:cNvCxnSpPr>
              <a:cxnSpLocks/>
              <a:endCxn id="47" idx="2"/>
            </p:cNvCxnSpPr>
            <p:nvPr/>
          </p:nvCxnSpPr>
          <p:spPr>
            <a:xfrm flipV="1">
              <a:off x="1528760" y="5224346"/>
              <a:ext cx="2233615" cy="807174"/>
            </a:xfrm>
            <a:prstGeom prst="line">
              <a:avLst/>
            </a:prstGeom>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F02B9994-5552-EA4D-A45D-BB6742E40525}"/>
                </a:ext>
              </a:extLst>
            </p:cNvPr>
            <p:cNvCxnSpPr>
              <a:cxnSpLocks/>
              <a:stCxn id="42" idx="6"/>
              <a:endCxn id="48" idx="2"/>
            </p:cNvCxnSpPr>
            <p:nvPr/>
          </p:nvCxnSpPr>
          <p:spPr>
            <a:xfrm flipV="1">
              <a:off x="1528760" y="5657209"/>
              <a:ext cx="2233614" cy="414186"/>
            </a:xfrm>
            <a:prstGeom prst="line">
              <a:avLst/>
            </a:prstGeom>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82DEB5CA-AA35-BF42-8BBA-E0463C554226}"/>
                </a:ext>
              </a:extLst>
            </p:cNvPr>
            <p:cNvCxnSpPr>
              <a:cxnSpLocks/>
              <a:endCxn id="51" idx="2"/>
            </p:cNvCxnSpPr>
            <p:nvPr/>
          </p:nvCxnSpPr>
          <p:spPr>
            <a:xfrm flipV="1">
              <a:off x="4208862" y="3429000"/>
              <a:ext cx="2480068" cy="7884"/>
            </a:xfrm>
            <a:prstGeom prst="line">
              <a:avLst/>
            </a:prstGeom>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F3BC430D-E12C-C24E-9F19-64DEA8840A6C}"/>
                </a:ext>
              </a:extLst>
            </p:cNvPr>
            <p:cNvCxnSpPr>
              <a:cxnSpLocks/>
              <a:endCxn id="52" idx="2"/>
            </p:cNvCxnSpPr>
            <p:nvPr/>
          </p:nvCxnSpPr>
          <p:spPr>
            <a:xfrm>
              <a:off x="4208862" y="3436884"/>
              <a:ext cx="2480068" cy="414338"/>
            </a:xfrm>
            <a:prstGeom prst="line">
              <a:avLst/>
            </a:prstGeom>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0B5F9D45-E548-4A44-A28F-133C72ED6616}"/>
                </a:ext>
              </a:extLst>
            </p:cNvPr>
            <p:cNvCxnSpPr>
              <a:cxnSpLocks/>
              <a:endCxn id="53" idx="2"/>
            </p:cNvCxnSpPr>
            <p:nvPr/>
          </p:nvCxnSpPr>
          <p:spPr>
            <a:xfrm>
              <a:off x="4208862" y="3436884"/>
              <a:ext cx="2480068" cy="1787462"/>
            </a:xfrm>
            <a:prstGeom prst="line">
              <a:avLst/>
            </a:prstGeom>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DD1B29C6-2FE9-224A-A4D5-B1CCC207DD51}"/>
                </a:ext>
              </a:extLst>
            </p:cNvPr>
            <p:cNvCxnSpPr>
              <a:cxnSpLocks/>
              <a:endCxn id="54" idx="2"/>
            </p:cNvCxnSpPr>
            <p:nvPr/>
          </p:nvCxnSpPr>
          <p:spPr>
            <a:xfrm>
              <a:off x="4208862" y="3436884"/>
              <a:ext cx="2480067" cy="2220325"/>
            </a:xfrm>
            <a:prstGeom prst="line">
              <a:avLst/>
            </a:prstGeom>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68A75205-53AC-E84B-8830-0551C5CF8E41}"/>
                </a:ext>
              </a:extLst>
            </p:cNvPr>
            <p:cNvCxnSpPr>
              <a:cxnSpLocks/>
              <a:endCxn id="51" idx="2"/>
            </p:cNvCxnSpPr>
            <p:nvPr/>
          </p:nvCxnSpPr>
          <p:spPr>
            <a:xfrm flipV="1">
              <a:off x="4234465" y="3429000"/>
              <a:ext cx="2454465" cy="430106"/>
            </a:xfrm>
            <a:prstGeom prst="line">
              <a:avLst/>
            </a:prstGeom>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A843ACE2-89B0-574B-A1B1-B1CDF536C4D3}"/>
                </a:ext>
              </a:extLst>
            </p:cNvPr>
            <p:cNvCxnSpPr>
              <a:cxnSpLocks/>
              <a:endCxn id="52" idx="2"/>
            </p:cNvCxnSpPr>
            <p:nvPr/>
          </p:nvCxnSpPr>
          <p:spPr>
            <a:xfrm flipV="1">
              <a:off x="4234465" y="3851222"/>
              <a:ext cx="2454465" cy="7884"/>
            </a:xfrm>
            <a:prstGeom prst="line">
              <a:avLst/>
            </a:prstGeom>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4D777356-D585-2744-852E-9269011ADC22}"/>
                </a:ext>
              </a:extLst>
            </p:cNvPr>
            <p:cNvCxnSpPr>
              <a:cxnSpLocks/>
              <a:endCxn id="53" idx="2"/>
            </p:cNvCxnSpPr>
            <p:nvPr/>
          </p:nvCxnSpPr>
          <p:spPr>
            <a:xfrm>
              <a:off x="4234465" y="3859106"/>
              <a:ext cx="2454465" cy="1365240"/>
            </a:xfrm>
            <a:prstGeom prst="line">
              <a:avLst/>
            </a:prstGeom>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0356CF81-2841-CA46-9C4C-C27FC2AB43DD}"/>
                </a:ext>
              </a:extLst>
            </p:cNvPr>
            <p:cNvCxnSpPr>
              <a:cxnSpLocks/>
              <a:endCxn id="54" idx="2"/>
            </p:cNvCxnSpPr>
            <p:nvPr/>
          </p:nvCxnSpPr>
          <p:spPr>
            <a:xfrm>
              <a:off x="4234465" y="3859106"/>
              <a:ext cx="2454464" cy="1798103"/>
            </a:xfrm>
            <a:prstGeom prst="line">
              <a:avLst/>
            </a:prstGeom>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FFFA3FD8-B04D-C247-A509-465D2FF2CC68}"/>
                </a:ext>
              </a:extLst>
            </p:cNvPr>
            <p:cNvCxnSpPr>
              <a:cxnSpLocks/>
              <a:stCxn id="47" idx="6"/>
              <a:endCxn id="51" idx="2"/>
            </p:cNvCxnSpPr>
            <p:nvPr/>
          </p:nvCxnSpPr>
          <p:spPr>
            <a:xfrm flipV="1">
              <a:off x="4224338" y="3429000"/>
              <a:ext cx="2464592" cy="1795346"/>
            </a:xfrm>
            <a:prstGeom prst="line">
              <a:avLst/>
            </a:prstGeom>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3D4ADAA1-3843-D44A-B3E6-6E4649DB56E4}"/>
                </a:ext>
              </a:extLst>
            </p:cNvPr>
            <p:cNvCxnSpPr>
              <a:cxnSpLocks/>
              <a:endCxn id="52" idx="2"/>
            </p:cNvCxnSpPr>
            <p:nvPr/>
          </p:nvCxnSpPr>
          <p:spPr>
            <a:xfrm flipV="1">
              <a:off x="4218391" y="3851222"/>
              <a:ext cx="2470539" cy="1365398"/>
            </a:xfrm>
            <a:prstGeom prst="line">
              <a:avLst/>
            </a:prstGeom>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ADFA0500-1B81-BF41-BBE6-F5DD7B3306DA}"/>
                </a:ext>
              </a:extLst>
            </p:cNvPr>
            <p:cNvCxnSpPr>
              <a:cxnSpLocks/>
              <a:endCxn id="53" idx="2"/>
            </p:cNvCxnSpPr>
            <p:nvPr/>
          </p:nvCxnSpPr>
          <p:spPr>
            <a:xfrm>
              <a:off x="4176716" y="5216620"/>
              <a:ext cx="2512214" cy="7726"/>
            </a:xfrm>
            <a:prstGeom prst="line">
              <a:avLst/>
            </a:prstGeom>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BDB7C03F-F734-5A42-87EB-CB6741039006}"/>
                </a:ext>
              </a:extLst>
            </p:cNvPr>
            <p:cNvCxnSpPr>
              <a:cxnSpLocks/>
              <a:stCxn id="47" idx="6"/>
              <a:endCxn id="54" idx="2"/>
            </p:cNvCxnSpPr>
            <p:nvPr/>
          </p:nvCxnSpPr>
          <p:spPr>
            <a:xfrm>
              <a:off x="4224338" y="5224346"/>
              <a:ext cx="2464591" cy="432863"/>
            </a:xfrm>
            <a:prstGeom prst="line">
              <a:avLst/>
            </a:prstGeom>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4CCBAB89-703D-FB46-B617-5398888AF768}"/>
                </a:ext>
              </a:extLst>
            </p:cNvPr>
            <p:cNvCxnSpPr>
              <a:cxnSpLocks/>
              <a:endCxn id="51" idx="2"/>
            </p:cNvCxnSpPr>
            <p:nvPr/>
          </p:nvCxnSpPr>
          <p:spPr>
            <a:xfrm flipV="1">
              <a:off x="4234465" y="3429000"/>
              <a:ext cx="2454465" cy="2228210"/>
            </a:xfrm>
            <a:prstGeom prst="line">
              <a:avLst/>
            </a:prstGeom>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9DC0BA5C-A1B8-B242-92B3-58EFE17F6B18}"/>
                </a:ext>
              </a:extLst>
            </p:cNvPr>
            <p:cNvCxnSpPr>
              <a:cxnSpLocks/>
              <a:endCxn id="52" idx="2"/>
            </p:cNvCxnSpPr>
            <p:nvPr/>
          </p:nvCxnSpPr>
          <p:spPr>
            <a:xfrm flipV="1">
              <a:off x="4234465" y="3851222"/>
              <a:ext cx="2454465" cy="1805988"/>
            </a:xfrm>
            <a:prstGeom prst="line">
              <a:avLst/>
            </a:prstGeom>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F0AEF4DB-F46E-6C47-9D6E-BC003D904168}"/>
                </a:ext>
              </a:extLst>
            </p:cNvPr>
            <p:cNvCxnSpPr>
              <a:cxnSpLocks/>
              <a:endCxn id="53" idx="2"/>
            </p:cNvCxnSpPr>
            <p:nvPr/>
          </p:nvCxnSpPr>
          <p:spPr>
            <a:xfrm flipV="1">
              <a:off x="4234465" y="5224346"/>
              <a:ext cx="2454465" cy="432864"/>
            </a:xfrm>
            <a:prstGeom prst="line">
              <a:avLst/>
            </a:prstGeom>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183ABAF2-43F9-9247-B1EA-B499578028BD}"/>
                </a:ext>
              </a:extLst>
            </p:cNvPr>
            <p:cNvCxnSpPr>
              <a:cxnSpLocks/>
              <a:endCxn id="54" idx="2"/>
            </p:cNvCxnSpPr>
            <p:nvPr/>
          </p:nvCxnSpPr>
          <p:spPr>
            <a:xfrm>
              <a:off x="4234465" y="5657209"/>
              <a:ext cx="245446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D3A2A241-8F69-B64E-81E1-72F6B88C6CD6}"/>
                </a:ext>
              </a:extLst>
            </p:cNvPr>
            <p:cNvCxnSpPr>
              <a:cxnSpLocks/>
              <a:endCxn id="57" idx="2"/>
            </p:cNvCxnSpPr>
            <p:nvPr/>
          </p:nvCxnSpPr>
          <p:spPr>
            <a:xfrm>
              <a:off x="7150892" y="3432447"/>
              <a:ext cx="1981197" cy="211606"/>
            </a:xfrm>
            <a:prstGeom prst="line">
              <a:avLst/>
            </a:prstGeom>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DE24CAC1-32A9-4841-9955-654A44D96487}"/>
                </a:ext>
              </a:extLst>
            </p:cNvPr>
            <p:cNvCxnSpPr>
              <a:cxnSpLocks/>
              <a:endCxn id="58" idx="2"/>
            </p:cNvCxnSpPr>
            <p:nvPr/>
          </p:nvCxnSpPr>
          <p:spPr>
            <a:xfrm>
              <a:off x="7150892" y="3432447"/>
              <a:ext cx="1981196" cy="625944"/>
            </a:xfrm>
            <a:prstGeom prst="line">
              <a:avLst/>
            </a:prstGeom>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DF9D3B66-0FCC-F640-909D-5EDD6B956775}"/>
                </a:ext>
              </a:extLst>
            </p:cNvPr>
            <p:cNvCxnSpPr>
              <a:cxnSpLocks/>
              <a:endCxn id="59" idx="2"/>
            </p:cNvCxnSpPr>
            <p:nvPr/>
          </p:nvCxnSpPr>
          <p:spPr>
            <a:xfrm>
              <a:off x="7150892" y="3432447"/>
              <a:ext cx="1990711" cy="1076742"/>
            </a:xfrm>
            <a:prstGeom prst="line">
              <a:avLst/>
            </a:prstGeom>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473594FD-35C9-EA49-ADC8-EB98E02C3D0E}"/>
                </a:ext>
              </a:extLst>
            </p:cNvPr>
            <p:cNvCxnSpPr>
              <a:cxnSpLocks/>
              <a:endCxn id="60" idx="2"/>
            </p:cNvCxnSpPr>
            <p:nvPr/>
          </p:nvCxnSpPr>
          <p:spPr>
            <a:xfrm>
              <a:off x="7150892" y="3432447"/>
              <a:ext cx="1990711" cy="149108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B1FD78EC-1AA4-BA4B-81DC-470ABC19C0AA}"/>
                </a:ext>
              </a:extLst>
            </p:cNvPr>
            <p:cNvCxnSpPr>
              <a:cxnSpLocks/>
              <a:stCxn id="51" idx="6"/>
              <a:endCxn id="61" idx="2"/>
            </p:cNvCxnSpPr>
            <p:nvPr/>
          </p:nvCxnSpPr>
          <p:spPr>
            <a:xfrm>
              <a:off x="7150893" y="3429000"/>
              <a:ext cx="2002628" cy="1901066"/>
            </a:xfrm>
            <a:prstGeom prst="line">
              <a:avLst/>
            </a:prstGeom>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F2DE5F94-B9D4-2B41-808D-473EB9975A17}"/>
                </a:ext>
              </a:extLst>
            </p:cNvPr>
            <p:cNvCxnSpPr>
              <a:cxnSpLocks/>
              <a:endCxn id="57" idx="2"/>
            </p:cNvCxnSpPr>
            <p:nvPr/>
          </p:nvCxnSpPr>
          <p:spPr>
            <a:xfrm flipV="1">
              <a:off x="7134227" y="3644053"/>
              <a:ext cx="1997862" cy="199286"/>
            </a:xfrm>
            <a:prstGeom prst="line">
              <a:avLst/>
            </a:prstGeom>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555598FE-5BDD-CD4E-9643-1551D33D1DE5}"/>
                </a:ext>
              </a:extLst>
            </p:cNvPr>
            <p:cNvCxnSpPr>
              <a:cxnSpLocks/>
              <a:endCxn id="58" idx="2"/>
            </p:cNvCxnSpPr>
            <p:nvPr/>
          </p:nvCxnSpPr>
          <p:spPr>
            <a:xfrm>
              <a:off x="7134227" y="3843338"/>
              <a:ext cx="1997861" cy="215053"/>
            </a:xfrm>
            <a:prstGeom prst="line">
              <a:avLst/>
            </a:prstGeom>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921BEA88-5D03-2E43-A13E-620C70BB5CE2}"/>
                </a:ext>
              </a:extLst>
            </p:cNvPr>
            <p:cNvCxnSpPr>
              <a:cxnSpLocks/>
              <a:endCxn id="59" idx="2"/>
            </p:cNvCxnSpPr>
            <p:nvPr/>
          </p:nvCxnSpPr>
          <p:spPr>
            <a:xfrm>
              <a:off x="7134227" y="3843338"/>
              <a:ext cx="2007376" cy="665851"/>
            </a:xfrm>
            <a:prstGeom prst="line">
              <a:avLst/>
            </a:prstGeom>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A5C26A38-00B7-8A4F-8436-D13705DA29E0}"/>
                </a:ext>
              </a:extLst>
            </p:cNvPr>
            <p:cNvCxnSpPr>
              <a:cxnSpLocks/>
              <a:endCxn id="60" idx="2"/>
            </p:cNvCxnSpPr>
            <p:nvPr/>
          </p:nvCxnSpPr>
          <p:spPr>
            <a:xfrm>
              <a:off x="7134227" y="3843338"/>
              <a:ext cx="2007376" cy="1080189"/>
            </a:xfrm>
            <a:prstGeom prst="line">
              <a:avLst/>
            </a:prstGeom>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0DB8330E-83CE-0B4C-B690-9A81F135DE27}"/>
                </a:ext>
              </a:extLst>
            </p:cNvPr>
            <p:cNvCxnSpPr>
              <a:cxnSpLocks/>
              <a:endCxn id="61" idx="2"/>
            </p:cNvCxnSpPr>
            <p:nvPr/>
          </p:nvCxnSpPr>
          <p:spPr>
            <a:xfrm>
              <a:off x="7134228" y="3839891"/>
              <a:ext cx="2019293" cy="1490175"/>
            </a:xfrm>
            <a:prstGeom prst="line">
              <a:avLst/>
            </a:prstGeom>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863924E2-4406-2445-B376-401ED97FE854}"/>
                </a:ext>
              </a:extLst>
            </p:cNvPr>
            <p:cNvCxnSpPr>
              <a:cxnSpLocks/>
              <a:endCxn id="57" idx="2"/>
            </p:cNvCxnSpPr>
            <p:nvPr/>
          </p:nvCxnSpPr>
          <p:spPr>
            <a:xfrm flipV="1">
              <a:off x="7147313" y="3644053"/>
              <a:ext cx="1984776" cy="158374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FB2234EB-97B8-774E-A17B-2353B4514885}"/>
                </a:ext>
              </a:extLst>
            </p:cNvPr>
            <p:cNvCxnSpPr>
              <a:cxnSpLocks/>
              <a:endCxn id="58" idx="2"/>
            </p:cNvCxnSpPr>
            <p:nvPr/>
          </p:nvCxnSpPr>
          <p:spPr>
            <a:xfrm flipV="1">
              <a:off x="7147313" y="4058391"/>
              <a:ext cx="1984775" cy="1169402"/>
            </a:xfrm>
            <a:prstGeom prst="line">
              <a:avLst/>
            </a:prstGeom>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AB120DE1-3A45-E846-B199-E969A1D91A19}"/>
                </a:ext>
              </a:extLst>
            </p:cNvPr>
            <p:cNvCxnSpPr>
              <a:cxnSpLocks/>
              <a:endCxn id="59" idx="2"/>
            </p:cNvCxnSpPr>
            <p:nvPr/>
          </p:nvCxnSpPr>
          <p:spPr>
            <a:xfrm flipV="1">
              <a:off x="7147313" y="4509189"/>
              <a:ext cx="1994290" cy="718604"/>
            </a:xfrm>
            <a:prstGeom prst="line">
              <a:avLst/>
            </a:prstGeom>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AEE3CA69-5F99-B747-9BB2-62E57EBC81F5}"/>
                </a:ext>
              </a:extLst>
            </p:cNvPr>
            <p:cNvCxnSpPr>
              <a:cxnSpLocks/>
              <a:endCxn id="60" idx="2"/>
            </p:cNvCxnSpPr>
            <p:nvPr/>
          </p:nvCxnSpPr>
          <p:spPr>
            <a:xfrm flipV="1">
              <a:off x="7147313" y="4923527"/>
              <a:ext cx="1994290" cy="304266"/>
            </a:xfrm>
            <a:prstGeom prst="line">
              <a:avLst/>
            </a:prstGeom>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02044DBA-8A3E-9F4B-8529-B95771D6B3DE}"/>
                </a:ext>
              </a:extLst>
            </p:cNvPr>
            <p:cNvCxnSpPr>
              <a:cxnSpLocks/>
              <a:endCxn id="61" idx="2"/>
            </p:cNvCxnSpPr>
            <p:nvPr/>
          </p:nvCxnSpPr>
          <p:spPr>
            <a:xfrm>
              <a:off x="7147314" y="5224346"/>
              <a:ext cx="2006207" cy="10572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3572E1C7-D774-BA45-9AA4-50DC2F198924}"/>
                </a:ext>
              </a:extLst>
            </p:cNvPr>
            <p:cNvCxnSpPr>
              <a:cxnSpLocks/>
              <a:endCxn id="57" idx="2"/>
            </p:cNvCxnSpPr>
            <p:nvPr/>
          </p:nvCxnSpPr>
          <p:spPr>
            <a:xfrm flipV="1">
              <a:off x="7129459" y="3644053"/>
              <a:ext cx="2002630" cy="1982478"/>
            </a:xfrm>
            <a:prstGeom prst="line">
              <a:avLst/>
            </a:prstGeom>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54095279-7659-5741-893D-EB9142F9DB1A}"/>
                </a:ext>
              </a:extLst>
            </p:cNvPr>
            <p:cNvCxnSpPr>
              <a:cxnSpLocks/>
              <a:endCxn id="58" idx="2"/>
            </p:cNvCxnSpPr>
            <p:nvPr/>
          </p:nvCxnSpPr>
          <p:spPr>
            <a:xfrm flipV="1">
              <a:off x="7129459" y="4058391"/>
              <a:ext cx="2002629" cy="156814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FF474500-35A4-744D-8EDE-70D7F6C01430}"/>
                </a:ext>
              </a:extLst>
            </p:cNvPr>
            <p:cNvCxnSpPr>
              <a:cxnSpLocks/>
              <a:endCxn id="59" idx="2"/>
            </p:cNvCxnSpPr>
            <p:nvPr/>
          </p:nvCxnSpPr>
          <p:spPr>
            <a:xfrm flipV="1">
              <a:off x="7129459" y="4509189"/>
              <a:ext cx="2012144" cy="1117342"/>
            </a:xfrm>
            <a:prstGeom prst="line">
              <a:avLst/>
            </a:prstGeom>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B5C086BD-AD29-D747-BF61-5B92E4A82E3C}"/>
                </a:ext>
              </a:extLst>
            </p:cNvPr>
            <p:cNvCxnSpPr>
              <a:cxnSpLocks/>
              <a:endCxn id="60" idx="2"/>
            </p:cNvCxnSpPr>
            <p:nvPr/>
          </p:nvCxnSpPr>
          <p:spPr>
            <a:xfrm flipV="1">
              <a:off x="7129459" y="4923527"/>
              <a:ext cx="2012144" cy="703004"/>
            </a:xfrm>
            <a:prstGeom prst="line">
              <a:avLst/>
            </a:prstGeom>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C162AAB6-ED01-E24B-B4F9-112401297D32}"/>
                </a:ext>
              </a:extLst>
            </p:cNvPr>
            <p:cNvCxnSpPr>
              <a:cxnSpLocks/>
              <a:endCxn id="61" idx="2"/>
            </p:cNvCxnSpPr>
            <p:nvPr/>
          </p:nvCxnSpPr>
          <p:spPr>
            <a:xfrm flipV="1">
              <a:off x="7129460" y="5330066"/>
              <a:ext cx="2024061" cy="293018"/>
            </a:xfrm>
            <a:prstGeom prst="line">
              <a:avLst/>
            </a:prstGeom>
          </p:spPr>
          <p:style>
            <a:lnRef idx="1">
              <a:schemeClr val="accent1"/>
            </a:lnRef>
            <a:fillRef idx="0">
              <a:schemeClr val="accent1"/>
            </a:fillRef>
            <a:effectRef idx="0">
              <a:schemeClr val="accent1"/>
            </a:effectRef>
            <a:fontRef idx="minor">
              <a:schemeClr val="tx1"/>
            </a:fontRef>
          </p:style>
        </p:cxnSp>
        <p:sp>
          <p:nvSpPr>
            <p:cNvPr id="122" name="TextBox 121">
              <a:extLst>
                <a:ext uri="{FF2B5EF4-FFF2-40B4-BE49-F238E27FC236}">
                  <a16:creationId xmlns:a16="http://schemas.microsoft.com/office/drawing/2014/main" id="{E378EDBD-18E6-174F-B107-7A92083957B3}"/>
                </a:ext>
              </a:extLst>
            </p:cNvPr>
            <p:cNvSpPr txBox="1"/>
            <p:nvPr/>
          </p:nvSpPr>
          <p:spPr>
            <a:xfrm>
              <a:off x="484394" y="2552541"/>
              <a:ext cx="184731" cy="307777"/>
            </a:xfrm>
            <a:prstGeom prst="rect">
              <a:avLst/>
            </a:prstGeom>
            <a:noFill/>
          </p:spPr>
          <p:txBody>
            <a:bodyPr wrap="none" rtlCol="0">
              <a:spAutoFit/>
            </a:bodyPr>
            <a:lstStyle/>
            <a:p>
              <a:endParaRPr lang="en-US" sz="1400" dirty="0"/>
            </a:p>
          </p:txBody>
        </p:sp>
      </p:grpSp>
    </p:spTree>
    <p:extLst>
      <p:ext uri="{BB962C8B-B14F-4D97-AF65-F5344CB8AC3E}">
        <p14:creationId xmlns:p14="http://schemas.microsoft.com/office/powerpoint/2010/main" val="21243855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p:txBody>
          <a:bodyPr>
            <a:normAutofit/>
          </a:bodyPr>
          <a:lstStyle/>
          <a:p>
            <a:r>
              <a:rPr lang="en-US" sz="2400" dirty="0">
                <a:latin typeface="Helvetica" pitchFamily="2" charset="0"/>
              </a:rPr>
              <a:t>Here is the beginning of what a neural network might look like.</a:t>
            </a:r>
            <a:endParaRPr lang="en-US" sz="1500" dirty="0">
              <a:latin typeface="Helvetica" pitchFamily="2" charset="0"/>
            </a:endParaRPr>
          </a:p>
        </p:txBody>
      </p:sp>
      <p:grpSp>
        <p:nvGrpSpPr>
          <p:cNvPr id="34" name="Group 33">
            <a:extLst>
              <a:ext uri="{FF2B5EF4-FFF2-40B4-BE49-F238E27FC236}">
                <a16:creationId xmlns:a16="http://schemas.microsoft.com/office/drawing/2014/main" id="{E7596C49-A122-C243-ADC3-4BDAE2A9FB11}"/>
              </a:ext>
            </a:extLst>
          </p:cNvPr>
          <p:cNvGrpSpPr/>
          <p:nvPr/>
        </p:nvGrpSpPr>
        <p:grpSpPr>
          <a:xfrm>
            <a:off x="1066797" y="2714625"/>
            <a:ext cx="461966" cy="3563939"/>
            <a:chOff x="1066797" y="2714625"/>
            <a:chExt cx="461966" cy="3563939"/>
          </a:xfrm>
        </p:grpSpPr>
        <p:sp>
          <p:nvSpPr>
            <p:cNvPr id="4" name="Oval 3">
              <a:extLst>
                <a:ext uri="{FF2B5EF4-FFF2-40B4-BE49-F238E27FC236}">
                  <a16:creationId xmlns:a16="http://schemas.microsoft.com/office/drawing/2014/main" id="{6101BDEF-80C8-6D44-B172-40FE6F2FE943}"/>
                </a:ext>
              </a:extLst>
            </p:cNvPr>
            <p:cNvSpPr/>
            <p:nvPr/>
          </p:nvSpPr>
          <p:spPr>
            <a:xfrm>
              <a:off x="1066800" y="2714625"/>
              <a:ext cx="461963" cy="414338"/>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4D21943A-718F-F94A-9CC1-93D7450912F4}"/>
                </a:ext>
              </a:extLst>
            </p:cNvPr>
            <p:cNvSpPr/>
            <p:nvPr/>
          </p:nvSpPr>
          <p:spPr>
            <a:xfrm>
              <a:off x="1066799" y="3149653"/>
              <a:ext cx="461963" cy="414338"/>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1BDD82B4-70F9-EA47-A805-08DE46896730}"/>
                </a:ext>
              </a:extLst>
            </p:cNvPr>
            <p:cNvSpPr/>
            <p:nvPr/>
          </p:nvSpPr>
          <p:spPr>
            <a:xfrm>
              <a:off x="1066799" y="3563991"/>
              <a:ext cx="461963" cy="414338"/>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3D8CC964-3D9D-3143-8526-FEE8A52DE58F}"/>
                </a:ext>
              </a:extLst>
            </p:cNvPr>
            <p:cNvSpPr/>
            <p:nvPr/>
          </p:nvSpPr>
          <p:spPr>
            <a:xfrm>
              <a:off x="1066798" y="5024862"/>
              <a:ext cx="461963" cy="414338"/>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C5B79BAC-660C-9D4F-9AB3-D89031DDB7F8}"/>
                </a:ext>
              </a:extLst>
            </p:cNvPr>
            <p:cNvSpPr/>
            <p:nvPr/>
          </p:nvSpPr>
          <p:spPr>
            <a:xfrm>
              <a:off x="1066798" y="5439200"/>
              <a:ext cx="461963" cy="414338"/>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FEC05DDD-F804-D04F-BB2E-8E5ABC3F862C}"/>
                </a:ext>
              </a:extLst>
            </p:cNvPr>
            <p:cNvSpPr/>
            <p:nvPr/>
          </p:nvSpPr>
          <p:spPr>
            <a:xfrm>
              <a:off x="1066797" y="5864226"/>
              <a:ext cx="461963" cy="414338"/>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97718B2B-4AE8-AC4B-939B-E60C0FE98A4A}"/>
                </a:ext>
              </a:extLst>
            </p:cNvPr>
            <p:cNvSpPr txBox="1"/>
            <p:nvPr/>
          </p:nvSpPr>
          <p:spPr>
            <a:xfrm>
              <a:off x="1204909" y="3989017"/>
              <a:ext cx="185737" cy="923330"/>
            </a:xfrm>
            <a:prstGeom prst="rect">
              <a:avLst/>
            </a:prstGeom>
            <a:noFill/>
          </p:spPr>
          <p:txBody>
            <a:bodyPr wrap="square" rtlCol="0">
              <a:spAutoFit/>
            </a:bodyPr>
            <a:lstStyle/>
            <a:p>
              <a:r>
                <a:rPr lang="en-US" dirty="0"/>
                <a:t>.</a:t>
              </a:r>
            </a:p>
            <a:p>
              <a:r>
                <a:rPr lang="en-US" dirty="0"/>
                <a:t>.</a:t>
              </a:r>
            </a:p>
            <a:p>
              <a:r>
                <a:rPr lang="en-US" dirty="0"/>
                <a:t>.</a:t>
              </a:r>
            </a:p>
          </p:txBody>
        </p:sp>
      </p:grpSp>
      <p:grpSp>
        <p:nvGrpSpPr>
          <p:cNvPr id="35" name="Group 34">
            <a:extLst>
              <a:ext uri="{FF2B5EF4-FFF2-40B4-BE49-F238E27FC236}">
                <a16:creationId xmlns:a16="http://schemas.microsoft.com/office/drawing/2014/main" id="{333A4914-F1DA-FC4E-AB49-485F59D2CD7E}"/>
              </a:ext>
            </a:extLst>
          </p:cNvPr>
          <p:cNvGrpSpPr/>
          <p:nvPr/>
        </p:nvGrpSpPr>
        <p:grpSpPr>
          <a:xfrm>
            <a:off x="3762374" y="3221831"/>
            <a:ext cx="461964" cy="2642547"/>
            <a:chOff x="3762374" y="3221831"/>
            <a:chExt cx="461964" cy="2642547"/>
          </a:xfrm>
        </p:grpSpPr>
        <p:sp>
          <p:nvSpPr>
            <p:cNvPr id="12" name="Oval 11">
              <a:extLst>
                <a:ext uri="{FF2B5EF4-FFF2-40B4-BE49-F238E27FC236}">
                  <a16:creationId xmlns:a16="http://schemas.microsoft.com/office/drawing/2014/main" id="{4FA8464E-4820-0D4F-9BB2-C0E10B200ECE}"/>
                </a:ext>
              </a:extLst>
            </p:cNvPr>
            <p:cNvSpPr/>
            <p:nvPr/>
          </p:nvSpPr>
          <p:spPr>
            <a:xfrm>
              <a:off x="3762375" y="3221831"/>
              <a:ext cx="461963" cy="414338"/>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360BE1C9-33C5-644F-9C5F-32F8762E813B}"/>
                </a:ext>
              </a:extLst>
            </p:cNvPr>
            <p:cNvSpPr/>
            <p:nvPr/>
          </p:nvSpPr>
          <p:spPr>
            <a:xfrm>
              <a:off x="3762375" y="3644053"/>
              <a:ext cx="461963" cy="414338"/>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501E0F2F-1142-604F-9470-D467CF15630D}"/>
                </a:ext>
              </a:extLst>
            </p:cNvPr>
            <p:cNvSpPr/>
            <p:nvPr/>
          </p:nvSpPr>
          <p:spPr>
            <a:xfrm>
              <a:off x="3762375" y="5017177"/>
              <a:ext cx="461963" cy="414338"/>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3BB03C6B-86E9-8648-BD9E-E412A5187F14}"/>
                </a:ext>
              </a:extLst>
            </p:cNvPr>
            <p:cNvSpPr/>
            <p:nvPr/>
          </p:nvSpPr>
          <p:spPr>
            <a:xfrm>
              <a:off x="3762374" y="5450040"/>
              <a:ext cx="461963" cy="414338"/>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081ECB4B-5C7C-0743-A83E-7DD611529577}"/>
                </a:ext>
              </a:extLst>
            </p:cNvPr>
            <p:cNvSpPr txBox="1"/>
            <p:nvPr/>
          </p:nvSpPr>
          <p:spPr>
            <a:xfrm>
              <a:off x="3871910" y="4034283"/>
              <a:ext cx="185737" cy="923330"/>
            </a:xfrm>
            <a:prstGeom prst="rect">
              <a:avLst/>
            </a:prstGeom>
            <a:noFill/>
          </p:spPr>
          <p:txBody>
            <a:bodyPr wrap="square" rtlCol="0">
              <a:spAutoFit/>
            </a:bodyPr>
            <a:lstStyle/>
            <a:p>
              <a:r>
                <a:rPr lang="en-US" dirty="0"/>
                <a:t>.</a:t>
              </a:r>
            </a:p>
            <a:p>
              <a:r>
                <a:rPr lang="en-US" dirty="0"/>
                <a:t>.</a:t>
              </a:r>
            </a:p>
            <a:p>
              <a:r>
                <a:rPr lang="en-US" dirty="0"/>
                <a:t>.</a:t>
              </a:r>
            </a:p>
          </p:txBody>
        </p:sp>
      </p:grpSp>
      <p:grpSp>
        <p:nvGrpSpPr>
          <p:cNvPr id="36" name="Group 35">
            <a:extLst>
              <a:ext uri="{FF2B5EF4-FFF2-40B4-BE49-F238E27FC236}">
                <a16:creationId xmlns:a16="http://schemas.microsoft.com/office/drawing/2014/main" id="{470D2E71-6334-6648-9891-9FCC49635657}"/>
              </a:ext>
            </a:extLst>
          </p:cNvPr>
          <p:cNvGrpSpPr/>
          <p:nvPr/>
        </p:nvGrpSpPr>
        <p:grpSpPr>
          <a:xfrm>
            <a:off x="6688929" y="3221831"/>
            <a:ext cx="461964" cy="2642547"/>
            <a:chOff x="6688929" y="3221831"/>
            <a:chExt cx="461964" cy="2642547"/>
          </a:xfrm>
        </p:grpSpPr>
        <p:sp>
          <p:nvSpPr>
            <p:cNvPr id="19" name="Oval 18">
              <a:extLst>
                <a:ext uri="{FF2B5EF4-FFF2-40B4-BE49-F238E27FC236}">
                  <a16:creationId xmlns:a16="http://schemas.microsoft.com/office/drawing/2014/main" id="{7EBB5E09-197E-1D40-BEFA-5509D1AD7DC6}"/>
                </a:ext>
              </a:extLst>
            </p:cNvPr>
            <p:cNvSpPr/>
            <p:nvPr/>
          </p:nvSpPr>
          <p:spPr>
            <a:xfrm>
              <a:off x="6688930" y="3221831"/>
              <a:ext cx="461963" cy="414338"/>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16451F44-15ED-274D-A734-082027BA3D86}"/>
                </a:ext>
              </a:extLst>
            </p:cNvPr>
            <p:cNvSpPr/>
            <p:nvPr/>
          </p:nvSpPr>
          <p:spPr>
            <a:xfrm>
              <a:off x="6688930" y="3644053"/>
              <a:ext cx="461963" cy="414338"/>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BEEE62FC-39F5-274A-9E43-E1EE1944CA46}"/>
                </a:ext>
              </a:extLst>
            </p:cNvPr>
            <p:cNvSpPr/>
            <p:nvPr/>
          </p:nvSpPr>
          <p:spPr>
            <a:xfrm>
              <a:off x="6688930" y="5017177"/>
              <a:ext cx="461963" cy="414338"/>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0AF3FE92-D36D-2E45-9328-BA2744C48B5F}"/>
                </a:ext>
              </a:extLst>
            </p:cNvPr>
            <p:cNvSpPr/>
            <p:nvPr/>
          </p:nvSpPr>
          <p:spPr>
            <a:xfrm>
              <a:off x="6688929" y="5450040"/>
              <a:ext cx="461963" cy="414338"/>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9FCEE4FD-CA9B-7947-A7C7-D8888AC47540}"/>
                </a:ext>
              </a:extLst>
            </p:cNvPr>
            <p:cNvSpPr txBox="1"/>
            <p:nvPr/>
          </p:nvSpPr>
          <p:spPr>
            <a:xfrm>
              <a:off x="6798464" y="3978329"/>
              <a:ext cx="185737" cy="923330"/>
            </a:xfrm>
            <a:prstGeom prst="rect">
              <a:avLst/>
            </a:prstGeom>
            <a:noFill/>
          </p:spPr>
          <p:txBody>
            <a:bodyPr wrap="square" rtlCol="0">
              <a:spAutoFit/>
            </a:bodyPr>
            <a:lstStyle/>
            <a:p>
              <a:r>
                <a:rPr lang="en-US" dirty="0"/>
                <a:t>.</a:t>
              </a:r>
            </a:p>
            <a:p>
              <a:r>
                <a:rPr lang="en-US" dirty="0"/>
                <a:t>.</a:t>
              </a:r>
            </a:p>
            <a:p>
              <a:r>
                <a:rPr lang="en-US" dirty="0"/>
                <a:t>.</a:t>
              </a:r>
            </a:p>
          </p:txBody>
        </p:sp>
      </p:grpSp>
      <p:grpSp>
        <p:nvGrpSpPr>
          <p:cNvPr id="37" name="Group 36">
            <a:extLst>
              <a:ext uri="{FF2B5EF4-FFF2-40B4-BE49-F238E27FC236}">
                <a16:creationId xmlns:a16="http://schemas.microsoft.com/office/drawing/2014/main" id="{EC4B585F-D806-594F-B3B3-BBAD4FCB4BCA}"/>
              </a:ext>
            </a:extLst>
          </p:cNvPr>
          <p:cNvGrpSpPr/>
          <p:nvPr/>
        </p:nvGrpSpPr>
        <p:grpSpPr>
          <a:xfrm>
            <a:off x="9132088" y="3436884"/>
            <a:ext cx="483396" cy="2100351"/>
            <a:chOff x="9132088" y="3436884"/>
            <a:chExt cx="483396" cy="2100351"/>
          </a:xfrm>
        </p:grpSpPr>
        <p:sp>
          <p:nvSpPr>
            <p:cNvPr id="29" name="Oval 28">
              <a:extLst>
                <a:ext uri="{FF2B5EF4-FFF2-40B4-BE49-F238E27FC236}">
                  <a16:creationId xmlns:a16="http://schemas.microsoft.com/office/drawing/2014/main" id="{338D9667-7308-D64E-A5B2-2B7046FB108E}"/>
                </a:ext>
              </a:extLst>
            </p:cNvPr>
            <p:cNvSpPr/>
            <p:nvPr/>
          </p:nvSpPr>
          <p:spPr>
            <a:xfrm>
              <a:off x="9132089" y="3436884"/>
              <a:ext cx="461963" cy="414338"/>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473D6C21-ADF1-B546-96DB-EE63D3C28D57}"/>
                </a:ext>
              </a:extLst>
            </p:cNvPr>
            <p:cNvSpPr/>
            <p:nvPr/>
          </p:nvSpPr>
          <p:spPr>
            <a:xfrm>
              <a:off x="9132088" y="3851222"/>
              <a:ext cx="461963" cy="414338"/>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ED2E56FD-DC2F-9241-9CE7-6616A40C406C}"/>
                </a:ext>
              </a:extLst>
            </p:cNvPr>
            <p:cNvSpPr/>
            <p:nvPr/>
          </p:nvSpPr>
          <p:spPr>
            <a:xfrm>
              <a:off x="9141603" y="4302020"/>
              <a:ext cx="461963" cy="414338"/>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3569D032-E8FF-8246-AB64-15B3D0879E18}"/>
                </a:ext>
              </a:extLst>
            </p:cNvPr>
            <p:cNvSpPr/>
            <p:nvPr/>
          </p:nvSpPr>
          <p:spPr>
            <a:xfrm>
              <a:off x="9141603" y="4716358"/>
              <a:ext cx="461963" cy="414338"/>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4C7F8644-091A-8744-A2ED-CEA5B63E383B}"/>
                </a:ext>
              </a:extLst>
            </p:cNvPr>
            <p:cNvSpPr/>
            <p:nvPr/>
          </p:nvSpPr>
          <p:spPr>
            <a:xfrm>
              <a:off x="9153521" y="5122897"/>
              <a:ext cx="461963" cy="414338"/>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44290880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The Value of a Neural Net</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638175" y="1563282"/>
            <a:ext cx="10915649" cy="3849624"/>
          </a:xfrm>
        </p:spPr>
        <p:txBody>
          <a:bodyPr>
            <a:normAutofit/>
          </a:bodyPr>
          <a:lstStyle/>
          <a:p>
            <a:r>
              <a:rPr lang="en-US" sz="2400" b="1" dirty="0">
                <a:solidFill>
                  <a:schemeClr val="accent1"/>
                </a:solidFill>
                <a:latin typeface="Helvetica" pitchFamily="2" charset="0"/>
              </a:rPr>
              <a:t>And how many nodes would you have on your output layer, presumably, for this classification task? </a:t>
            </a:r>
          </a:p>
          <a:p>
            <a:pPr lvl="1"/>
            <a:r>
              <a:rPr lang="en-US" sz="2200" dirty="0">
                <a:latin typeface="Helvetica" pitchFamily="2" charset="0"/>
              </a:rPr>
              <a:t>Don’t just count these nodes… it is not drawn to scale!</a:t>
            </a:r>
            <a:endParaRPr lang="en-US" sz="2000" dirty="0">
              <a:latin typeface="Helvetica" pitchFamily="2" charset="0"/>
            </a:endParaRPr>
          </a:p>
        </p:txBody>
      </p:sp>
      <p:grpSp>
        <p:nvGrpSpPr>
          <p:cNvPr id="35" name="Group 34">
            <a:extLst>
              <a:ext uri="{FF2B5EF4-FFF2-40B4-BE49-F238E27FC236}">
                <a16:creationId xmlns:a16="http://schemas.microsoft.com/office/drawing/2014/main" id="{EFC86B79-275A-AF44-80BC-97847DD0CA58}"/>
              </a:ext>
            </a:extLst>
          </p:cNvPr>
          <p:cNvGrpSpPr/>
          <p:nvPr/>
        </p:nvGrpSpPr>
        <p:grpSpPr>
          <a:xfrm rot="16200000">
            <a:off x="48361" y="4453578"/>
            <a:ext cx="3849624" cy="416472"/>
            <a:chOff x="656274" y="3808366"/>
            <a:chExt cx="9266833" cy="416472"/>
          </a:xfrm>
        </p:grpSpPr>
        <p:grpSp>
          <p:nvGrpSpPr>
            <p:cNvPr id="5" name="Group 4">
              <a:extLst>
                <a:ext uri="{FF2B5EF4-FFF2-40B4-BE49-F238E27FC236}">
                  <a16:creationId xmlns:a16="http://schemas.microsoft.com/office/drawing/2014/main" id="{CD25B154-9524-4B40-A89A-E027A76AD729}"/>
                </a:ext>
              </a:extLst>
            </p:cNvPr>
            <p:cNvGrpSpPr/>
            <p:nvPr/>
          </p:nvGrpSpPr>
          <p:grpSpPr>
            <a:xfrm>
              <a:off x="656274" y="3808579"/>
              <a:ext cx="1714501" cy="416259"/>
              <a:chOff x="4643438" y="3686175"/>
              <a:chExt cx="3500437" cy="557510"/>
            </a:xfrm>
          </p:grpSpPr>
          <p:sp>
            <p:nvSpPr>
              <p:cNvPr id="7" name="Rectangle 6">
                <a:extLst>
                  <a:ext uri="{FF2B5EF4-FFF2-40B4-BE49-F238E27FC236}">
                    <a16:creationId xmlns:a16="http://schemas.microsoft.com/office/drawing/2014/main" id="{03DD6A69-4CDF-994E-B464-E3766CF0E57D}"/>
                  </a:ext>
                </a:extLst>
              </p:cNvPr>
              <p:cNvSpPr/>
              <p:nvPr/>
            </p:nvSpPr>
            <p:spPr>
              <a:xfrm>
                <a:off x="4643438" y="3686175"/>
                <a:ext cx="700087" cy="557225"/>
              </a:xfrm>
              <a:prstGeom prst="rect">
                <a:avLst/>
              </a:prstGeom>
              <a:solidFill>
                <a:schemeClr val="bg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12" name="Rectangle 11">
                <a:extLst>
                  <a:ext uri="{FF2B5EF4-FFF2-40B4-BE49-F238E27FC236}">
                    <a16:creationId xmlns:a16="http://schemas.microsoft.com/office/drawing/2014/main" id="{D3C60230-93B5-A049-BE46-6139FCC9BC28}"/>
                  </a:ext>
                </a:extLst>
              </p:cNvPr>
              <p:cNvSpPr/>
              <p:nvPr/>
            </p:nvSpPr>
            <p:spPr>
              <a:xfrm>
                <a:off x="5343525" y="3686175"/>
                <a:ext cx="700087" cy="55722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7" name="Rectangle 16">
                <a:extLst>
                  <a:ext uri="{FF2B5EF4-FFF2-40B4-BE49-F238E27FC236}">
                    <a16:creationId xmlns:a16="http://schemas.microsoft.com/office/drawing/2014/main" id="{D3F7AA56-C00E-8046-A38C-8C66ABEC90DA}"/>
                  </a:ext>
                </a:extLst>
              </p:cNvPr>
              <p:cNvSpPr/>
              <p:nvPr/>
            </p:nvSpPr>
            <p:spPr>
              <a:xfrm>
                <a:off x="6043613" y="3686175"/>
                <a:ext cx="700087" cy="55722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22" name="Rectangle 21">
                <a:extLst>
                  <a:ext uri="{FF2B5EF4-FFF2-40B4-BE49-F238E27FC236}">
                    <a16:creationId xmlns:a16="http://schemas.microsoft.com/office/drawing/2014/main" id="{F92A7799-B5BE-0249-9C1E-9F8C428CA8F1}"/>
                  </a:ext>
                </a:extLst>
              </p:cNvPr>
              <p:cNvSpPr/>
              <p:nvPr/>
            </p:nvSpPr>
            <p:spPr>
              <a:xfrm>
                <a:off x="6743700" y="3686175"/>
                <a:ext cx="700087" cy="557225"/>
              </a:xfrm>
              <a:prstGeom prst="rect">
                <a:avLst/>
              </a:prstGeom>
              <a:solidFill>
                <a:schemeClr val="bg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27" name="Rectangle 26">
                <a:extLst>
                  <a:ext uri="{FF2B5EF4-FFF2-40B4-BE49-F238E27FC236}">
                    <a16:creationId xmlns:a16="http://schemas.microsoft.com/office/drawing/2014/main" id="{8F1A4E3A-5F46-C547-9CA3-40240BEF1B68}"/>
                  </a:ext>
                </a:extLst>
              </p:cNvPr>
              <p:cNvSpPr/>
              <p:nvPr/>
            </p:nvSpPr>
            <p:spPr>
              <a:xfrm>
                <a:off x="7443788" y="3686460"/>
                <a:ext cx="700087" cy="557225"/>
              </a:xfrm>
              <a:prstGeom prst="rect">
                <a:avLst/>
              </a:prstGeom>
              <a:solidFill>
                <a:schemeClr val="bg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grpSp>
        <p:grpSp>
          <p:nvGrpSpPr>
            <p:cNvPr id="6" name="Group 5">
              <a:extLst>
                <a:ext uri="{FF2B5EF4-FFF2-40B4-BE49-F238E27FC236}">
                  <a16:creationId xmlns:a16="http://schemas.microsoft.com/office/drawing/2014/main" id="{4AD68727-2AAF-7A4A-8B46-FAA6E9A476AE}"/>
                </a:ext>
              </a:extLst>
            </p:cNvPr>
            <p:cNvGrpSpPr/>
            <p:nvPr/>
          </p:nvGrpSpPr>
          <p:grpSpPr>
            <a:xfrm>
              <a:off x="2498016" y="3808578"/>
              <a:ext cx="1648363" cy="416047"/>
              <a:chOff x="4643438" y="4243400"/>
              <a:chExt cx="3500437" cy="557509"/>
            </a:xfrm>
          </p:grpSpPr>
          <p:sp>
            <p:nvSpPr>
              <p:cNvPr id="8" name="Rectangle 7">
                <a:extLst>
                  <a:ext uri="{FF2B5EF4-FFF2-40B4-BE49-F238E27FC236}">
                    <a16:creationId xmlns:a16="http://schemas.microsoft.com/office/drawing/2014/main" id="{A698F4A5-7D3A-284D-B4F3-917A3B70D099}"/>
                  </a:ext>
                </a:extLst>
              </p:cNvPr>
              <p:cNvSpPr/>
              <p:nvPr/>
            </p:nvSpPr>
            <p:spPr>
              <a:xfrm>
                <a:off x="4643438" y="4243400"/>
                <a:ext cx="700087" cy="557225"/>
              </a:xfrm>
              <a:prstGeom prst="rect">
                <a:avLst/>
              </a:prstGeom>
              <a:solidFill>
                <a:schemeClr val="bg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13" name="Rectangle 12">
                <a:extLst>
                  <a:ext uri="{FF2B5EF4-FFF2-40B4-BE49-F238E27FC236}">
                    <a16:creationId xmlns:a16="http://schemas.microsoft.com/office/drawing/2014/main" id="{0034B760-C441-7846-8D7E-551502267366}"/>
                  </a:ext>
                </a:extLst>
              </p:cNvPr>
              <p:cNvSpPr/>
              <p:nvPr/>
            </p:nvSpPr>
            <p:spPr>
              <a:xfrm>
                <a:off x="5343525" y="4243400"/>
                <a:ext cx="700087" cy="557225"/>
              </a:xfrm>
              <a:prstGeom prst="rect">
                <a:avLst/>
              </a:prstGeom>
              <a:solidFill>
                <a:schemeClr val="bg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18" name="Rectangle 17">
                <a:extLst>
                  <a:ext uri="{FF2B5EF4-FFF2-40B4-BE49-F238E27FC236}">
                    <a16:creationId xmlns:a16="http://schemas.microsoft.com/office/drawing/2014/main" id="{B526D6D4-E13C-3E44-B755-EEF07D754E82}"/>
                  </a:ext>
                </a:extLst>
              </p:cNvPr>
              <p:cNvSpPr/>
              <p:nvPr/>
            </p:nvSpPr>
            <p:spPr>
              <a:xfrm>
                <a:off x="6043613" y="4243400"/>
                <a:ext cx="700087" cy="557225"/>
              </a:xfrm>
              <a:prstGeom prst="rect">
                <a:avLst/>
              </a:prstGeom>
              <a:solidFill>
                <a:schemeClr val="bg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23" name="Rectangle 22">
                <a:extLst>
                  <a:ext uri="{FF2B5EF4-FFF2-40B4-BE49-F238E27FC236}">
                    <a16:creationId xmlns:a16="http://schemas.microsoft.com/office/drawing/2014/main" id="{AB9B9D1F-D655-0F4A-A7CA-C1761865FB7F}"/>
                  </a:ext>
                </a:extLst>
              </p:cNvPr>
              <p:cNvSpPr/>
              <p:nvPr/>
            </p:nvSpPr>
            <p:spPr>
              <a:xfrm>
                <a:off x="6743700" y="4243400"/>
                <a:ext cx="700087" cy="55722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28" name="Rectangle 27">
                <a:extLst>
                  <a:ext uri="{FF2B5EF4-FFF2-40B4-BE49-F238E27FC236}">
                    <a16:creationId xmlns:a16="http://schemas.microsoft.com/office/drawing/2014/main" id="{1273FDAE-0685-C74D-90D4-D24878A97193}"/>
                  </a:ext>
                </a:extLst>
              </p:cNvPr>
              <p:cNvSpPr/>
              <p:nvPr/>
            </p:nvSpPr>
            <p:spPr>
              <a:xfrm>
                <a:off x="7443788" y="4243684"/>
                <a:ext cx="700087" cy="557225"/>
              </a:xfrm>
              <a:prstGeom prst="rect">
                <a:avLst/>
              </a:prstGeom>
              <a:solidFill>
                <a:schemeClr val="bg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grpSp>
        <p:grpSp>
          <p:nvGrpSpPr>
            <p:cNvPr id="32" name="Group 31">
              <a:extLst>
                <a:ext uri="{FF2B5EF4-FFF2-40B4-BE49-F238E27FC236}">
                  <a16:creationId xmlns:a16="http://schemas.microsoft.com/office/drawing/2014/main" id="{FE3FD5F5-D14B-A846-8D35-2D9757C52510}"/>
                </a:ext>
              </a:extLst>
            </p:cNvPr>
            <p:cNvGrpSpPr/>
            <p:nvPr/>
          </p:nvGrpSpPr>
          <p:grpSpPr>
            <a:xfrm>
              <a:off x="4207869" y="3808366"/>
              <a:ext cx="1920248" cy="416047"/>
              <a:chOff x="4643438" y="4800624"/>
              <a:chExt cx="3500437" cy="557510"/>
            </a:xfrm>
          </p:grpSpPr>
          <p:sp>
            <p:nvSpPr>
              <p:cNvPr id="9" name="Rectangle 8">
                <a:extLst>
                  <a:ext uri="{FF2B5EF4-FFF2-40B4-BE49-F238E27FC236}">
                    <a16:creationId xmlns:a16="http://schemas.microsoft.com/office/drawing/2014/main" id="{6E3D0EF3-2D19-D942-A5A9-9273BC410817}"/>
                  </a:ext>
                </a:extLst>
              </p:cNvPr>
              <p:cNvSpPr/>
              <p:nvPr/>
            </p:nvSpPr>
            <p:spPr>
              <a:xfrm>
                <a:off x="4643438" y="4800624"/>
                <a:ext cx="700087" cy="557225"/>
              </a:xfrm>
              <a:prstGeom prst="rect">
                <a:avLst/>
              </a:prstGeom>
              <a:solidFill>
                <a:schemeClr val="bg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14" name="Rectangle 13">
                <a:extLst>
                  <a:ext uri="{FF2B5EF4-FFF2-40B4-BE49-F238E27FC236}">
                    <a16:creationId xmlns:a16="http://schemas.microsoft.com/office/drawing/2014/main" id="{81B2EC70-0DA7-9D4F-80AF-3AFE8E975420}"/>
                  </a:ext>
                </a:extLst>
              </p:cNvPr>
              <p:cNvSpPr/>
              <p:nvPr/>
            </p:nvSpPr>
            <p:spPr>
              <a:xfrm>
                <a:off x="5343525" y="4800624"/>
                <a:ext cx="700087" cy="55722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9" name="Rectangle 18">
                <a:extLst>
                  <a:ext uri="{FF2B5EF4-FFF2-40B4-BE49-F238E27FC236}">
                    <a16:creationId xmlns:a16="http://schemas.microsoft.com/office/drawing/2014/main" id="{C23ABAC5-CBBD-1541-B42F-2CEE49966EAD}"/>
                  </a:ext>
                </a:extLst>
              </p:cNvPr>
              <p:cNvSpPr/>
              <p:nvPr/>
            </p:nvSpPr>
            <p:spPr>
              <a:xfrm>
                <a:off x="6043613" y="4800624"/>
                <a:ext cx="700087" cy="55722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24" name="Rectangle 23">
                <a:extLst>
                  <a:ext uri="{FF2B5EF4-FFF2-40B4-BE49-F238E27FC236}">
                    <a16:creationId xmlns:a16="http://schemas.microsoft.com/office/drawing/2014/main" id="{AE6E5F90-AC5D-8D41-B10C-B6F7AB5628F4}"/>
                  </a:ext>
                </a:extLst>
              </p:cNvPr>
              <p:cNvSpPr/>
              <p:nvPr/>
            </p:nvSpPr>
            <p:spPr>
              <a:xfrm>
                <a:off x="6743700" y="4800624"/>
                <a:ext cx="700087" cy="557225"/>
              </a:xfrm>
              <a:prstGeom prst="rect">
                <a:avLst/>
              </a:prstGeom>
              <a:solidFill>
                <a:schemeClr val="bg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29" name="Rectangle 28">
                <a:extLst>
                  <a:ext uri="{FF2B5EF4-FFF2-40B4-BE49-F238E27FC236}">
                    <a16:creationId xmlns:a16="http://schemas.microsoft.com/office/drawing/2014/main" id="{E8D5A3A8-2DDE-1C4E-83CA-5B10548BE6AC}"/>
                  </a:ext>
                </a:extLst>
              </p:cNvPr>
              <p:cNvSpPr/>
              <p:nvPr/>
            </p:nvSpPr>
            <p:spPr>
              <a:xfrm>
                <a:off x="7443788" y="4800909"/>
                <a:ext cx="700087" cy="557225"/>
              </a:xfrm>
              <a:prstGeom prst="rect">
                <a:avLst/>
              </a:prstGeom>
              <a:solidFill>
                <a:schemeClr val="bg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grpSp>
        <p:grpSp>
          <p:nvGrpSpPr>
            <p:cNvPr id="33" name="Group 32">
              <a:extLst>
                <a:ext uri="{FF2B5EF4-FFF2-40B4-BE49-F238E27FC236}">
                  <a16:creationId xmlns:a16="http://schemas.microsoft.com/office/drawing/2014/main" id="{3DEA0475-568C-3F49-9B0B-87ECF15C12E4}"/>
                </a:ext>
              </a:extLst>
            </p:cNvPr>
            <p:cNvGrpSpPr/>
            <p:nvPr/>
          </p:nvGrpSpPr>
          <p:grpSpPr>
            <a:xfrm>
              <a:off x="6197183" y="3864133"/>
              <a:ext cx="1926848" cy="327598"/>
              <a:chOff x="4643438" y="5357849"/>
              <a:chExt cx="3500437" cy="557510"/>
            </a:xfrm>
          </p:grpSpPr>
          <p:sp>
            <p:nvSpPr>
              <p:cNvPr id="10" name="Rectangle 9">
                <a:extLst>
                  <a:ext uri="{FF2B5EF4-FFF2-40B4-BE49-F238E27FC236}">
                    <a16:creationId xmlns:a16="http://schemas.microsoft.com/office/drawing/2014/main" id="{78C47473-808B-554A-AFB7-58C2E82ACA37}"/>
                  </a:ext>
                </a:extLst>
              </p:cNvPr>
              <p:cNvSpPr/>
              <p:nvPr/>
            </p:nvSpPr>
            <p:spPr>
              <a:xfrm>
                <a:off x="4643438" y="5357849"/>
                <a:ext cx="700087" cy="557225"/>
              </a:xfrm>
              <a:prstGeom prst="rect">
                <a:avLst/>
              </a:prstGeom>
              <a:solidFill>
                <a:schemeClr val="bg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15" name="Rectangle 14">
                <a:extLst>
                  <a:ext uri="{FF2B5EF4-FFF2-40B4-BE49-F238E27FC236}">
                    <a16:creationId xmlns:a16="http://schemas.microsoft.com/office/drawing/2014/main" id="{F0F00A77-7FC9-0E47-9BB7-97E6ABB4BFB9}"/>
                  </a:ext>
                </a:extLst>
              </p:cNvPr>
              <p:cNvSpPr/>
              <p:nvPr/>
            </p:nvSpPr>
            <p:spPr>
              <a:xfrm>
                <a:off x="5343525" y="5357849"/>
                <a:ext cx="700087" cy="557225"/>
              </a:xfrm>
              <a:prstGeom prst="rect">
                <a:avLst/>
              </a:prstGeom>
              <a:solidFill>
                <a:schemeClr val="bg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20" name="Rectangle 19">
                <a:extLst>
                  <a:ext uri="{FF2B5EF4-FFF2-40B4-BE49-F238E27FC236}">
                    <a16:creationId xmlns:a16="http://schemas.microsoft.com/office/drawing/2014/main" id="{4AA0EA1B-27E0-A64D-A81F-7ACBE7303981}"/>
                  </a:ext>
                </a:extLst>
              </p:cNvPr>
              <p:cNvSpPr/>
              <p:nvPr/>
            </p:nvSpPr>
            <p:spPr>
              <a:xfrm>
                <a:off x="6043613" y="5357849"/>
                <a:ext cx="700087" cy="557225"/>
              </a:xfrm>
              <a:prstGeom prst="rect">
                <a:avLst/>
              </a:prstGeom>
              <a:solidFill>
                <a:schemeClr val="bg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25" name="Rectangle 24">
                <a:extLst>
                  <a:ext uri="{FF2B5EF4-FFF2-40B4-BE49-F238E27FC236}">
                    <a16:creationId xmlns:a16="http://schemas.microsoft.com/office/drawing/2014/main" id="{43F4CE4D-F802-8B4B-B91C-CFF928C5C253}"/>
                  </a:ext>
                </a:extLst>
              </p:cNvPr>
              <p:cNvSpPr/>
              <p:nvPr/>
            </p:nvSpPr>
            <p:spPr>
              <a:xfrm>
                <a:off x="6743700" y="5357849"/>
                <a:ext cx="700087" cy="55722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30" name="Rectangle 29">
                <a:extLst>
                  <a:ext uri="{FF2B5EF4-FFF2-40B4-BE49-F238E27FC236}">
                    <a16:creationId xmlns:a16="http://schemas.microsoft.com/office/drawing/2014/main" id="{5931768F-7592-2E4B-A8C7-2D50E76387F1}"/>
                  </a:ext>
                </a:extLst>
              </p:cNvPr>
              <p:cNvSpPr/>
              <p:nvPr/>
            </p:nvSpPr>
            <p:spPr>
              <a:xfrm>
                <a:off x="7443788" y="5358134"/>
                <a:ext cx="700087" cy="557225"/>
              </a:xfrm>
              <a:prstGeom prst="rect">
                <a:avLst/>
              </a:prstGeom>
              <a:solidFill>
                <a:schemeClr val="bg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grpSp>
        <p:grpSp>
          <p:nvGrpSpPr>
            <p:cNvPr id="34" name="Group 33">
              <a:extLst>
                <a:ext uri="{FF2B5EF4-FFF2-40B4-BE49-F238E27FC236}">
                  <a16:creationId xmlns:a16="http://schemas.microsoft.com/office/drawing/2014/main" id="{A20746B3-0ECE-354F-9774-023C323D1695}"/>
                </a:ext>
              </a:extLst>
            </p:cNvPr>
            <p:cNvGrpSpPr/>
            <p:nvPr/>
          </p:nvGrpSpPr>
          <p:grpSpPr>
            <a:xfrm>
              <a:off x="8191657" y="3852567"/>
              <a:ext cx="1731450" cy="327431"/>
              <a:chOff x="4643438" y="5915074"/>
              <a:chExt cx="3500437" cy="557509"/>
            </a:xfrm>
          </p:grpSpPr>
          <p:sp>
            <p:nvSpPr>
              <p:cNvPr id="11" name="Rectangle 10">
                <a:extLst>
                  <a:ext uri="{FF2B5EF4-FFF2-40B4-BE49-F238E27FC236}">
                    <a16:creationId xmlns:a16="http://schemas.microsoft.com/office/drawing/2014/main" id="{D425B3C0-AD1C-8C4D-AE9D-75D80C7BBEA1}"/>
                  </a:ext>
                </a:extLst>
              </p:cNvPr>
              <p:cNvSpPr/>
              <p:nvPr/>
            </p:nvSpPr>
            <p:spPr>
              <a:xfrm>
                <a:off x="4643438" y="5915074"/>
                <a:ext cx="700087" cy="557225"/>
              </a:xfrm>
              <a:prstGeom prst="rect">
                <a:avLst/>
              </a:prstGeom>
              <a:solidFill>
                <a:schemeClr val="bg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16" name="Rectangle 15">
                <a:extLst>
                  <a:ext uri="{FF2B5EF4-FFF2-40B4-BE49-F238E27FC236}">
                    <a16:creationId xmlns:a16="http://schemas.microsoft.com/office/drawing/2014/main" id="{83068CF0-7911-4E4F-AC9D-376C4DBBE1D8}"/>
                  </a:ext>
                </a:extLst>
              </p:cNvPr>
              <p:cNvSpPr/>
              <p:nvPr/>
            </p:nvSpPr>
            <p:spPr>
              <a:xfrm>
                <a:off x="5343525" y="5915074"/>
                <a:ext cx="700087" cy="55722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21" name="Rectangle 20">
                <a:extLst>
                  <a:ext uri="{FF2B5EF4-FFF2-40B4-BE49-F238E27FC236}">
                    <a16:creationId xmlns:a16="http://schemas.microsoft.com/office/drawing/2014/main" id="{93497911-6ABB-2C4D-A701-4F83DAB2443C}"/>
                  </a:ext>
                </a:extLst>
              </p:cNvPr>
              <p:cNvSpPr/>
              <p:nvPr/>
            </p:nvSpPr>
            <p:spPr>
              <a:xfrm>
                <a:off x="6043613" y="5915074"/>
                <a:ext cx="700087" cy="55722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26" name="Rectangle 25">
                <a:extLst>
                  <a:ext uri="{FF2B5EF4-FFF2-40B4-BE49-F238E27FC236}">
                    <a16:creationId xmlns:a16="http://schemas.microsoft.com/office/drawing/2014/main" id="{082EEC3A-AACA-3F4B-AB7F-7B784CCFE905}"/>
                  </a:ext>
                </a:extLst>
              </p:cNvPr>
              <p:cNvSpPr/>
              <p:nvPr/>
            </p:nvSpPr>
            <p:spPr>
              <a:xfrm>
                <a:off x="6743700" y="5915074"/>
                <a:ext cx="700087" cy="557225"/>
              </a:xfrm>
              <a:prstGeom prst="rect">
                <a:avLst/>
              </a:prstGeom>
              <a:solidFill>
                <a:schemeClr val="bg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31" name="Rectangle 30">
                <a:extLst>
                  <a:ext uri="{FF2B5EF4-FFF2-40B4-BE49-F238E27FC236}">
                    <a16:creationId xmlns:a16="http://schemas.microsoft.com/office/drawing/2014/main" id="{07C68B46-28E7-7143-A14E-8DF8FA3CA862}"/>
                  </a:ext>
                </a:extLst>
              </p:cNvPr>
              <p:cNvSpPr/>
              <p:nvPr/>
            </p:nvSpPr>
            <p:spPr>
              <a:xfrm>
                <a:off x="7443788" y="5915358"/>
                <a:ext cx="700087" cy="557225"/>
              </a:xfrm>
              <a:prstGeom prst="rect">
                <a:avLst/>
              </a:prstGeom>
              <a:solidFill>
                <a:schemeClr val="bg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grpSp>
      </p:grpSp>
      <p:grpSp>
        <p:nvGrpSpPr>
          <p:cNvPr id="4" name="Group 3">
            <a:extLst>
              <a:ext uri="{FF2B5EF4-FFF2-40B4-BE49-F238E27FC236}">
                <a16:creationId xmlns:a16="http://schemas.microsoft.com/office/drawing/2014/main" id="{648652F8-1603-F744-8BB0-317AAA4A18C7}"/>
              </a:ext>
            </a:extLst>
          </p:cNvPr>
          <p:cNvGrpSpPr/>
          <p:nvPr/>
        </p:nvGrpSpPr>
        <p:grpSpPr>
          <a:xfrm>
            <a:off x="1580206" y="2887682"/>
            <a:ext cx="9131090" cy="3726023"/>
            <a:chOff x="484394" y="2552541"/>
            <a:chExt cx="9131090" cy="3726023"/>
          </a:xfrm>
        </p:grpSpPr>
        <p:grpSp>
          <p:nvGrpSpPr>
            <p:cNvPr id="36" name="Group 35">
              <a:extLst>
                <a:ext uri="{FF2B5EF4-FFF2-40B4-BE49-F238E27FC236}">
                  <a16:creationId xmlns:a16="http://schemas.microsoft.com/office/drawing/2014/main" id="{2A7BB0B1-0EB2-CA4C-AC9E-FC6FC21D685E}"/>
                </a:ext>
              </a:extLst>
            </p:cNvPr>
            <p:cNvGrpSpPr/>
            <p:nvPr/>
          </p:nvGrpSpPr>
          <p:grpSpPr>
            <a:xfrm>
              <a:off x="1066797" y="2714625"/>
              <a:ext cx="461966" cy="3563939"/>
              <a:chOff x="1066797" y="2714625"/>
              <a:chExt cx="461966" cy="3563939"/>
            </a:xfrm>
          </p:grpSpPr>
          <p:sp>
            <p:nvSpPr>
              <p:cNvPr id="37" name="Oval 36">
                <a:extLst>
                  <a:ext uri="{FF2B5EF4-FFF2-40B4-BE49-F238E27FC236}">
                    <a16:creationId xmlns:a16="http://schemas.microsoft.com/office/drawing/2014/main" id="{14EFB2EC-FC93-FD47-AD2E-56F98663A622}"/>
                  </a:ext>
                </a:extLst>
              </p:cNvPr>
              <p:cNvSpPr/>
              <p:nvPr/>
            </p:nvSpPr>
            <p:spPr>
              <a:xfrm>
                <a:off x="1066800" y="2714625"/>
                <a:ext cx="461963" cy="414338"/>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72B1D5B1-483E-2D40-A541-9CB4A4DF6887}"/>
                  </a:ext>
                </a:extLst>
              </p:cNvPr>
              <p:cNvSpPr/>
              <p:nvPr/>
            </p:nvSpPr>
            <p:spPr>
              <a:xfrm>
                <a:off x="1066799" y="3149653"/>
                <a:ext cx="461963" cy="414338"/>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36E5E7D2-E61F-2445-9990-7CD94B98EAC2}"/>
                  </a:ext>
                </a:extLst>
              </p:cNvPr>
              <p:cNvSpPr/>
              <p:nvPr/>
            </p:nvSpPr>
            <p:spPr>
              <a:xfrm>
                <a:off x="1066799" y="3563991"/>
                <a:ext cx="461963" cy="414338"/>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4BE1DC87-9A17-784C-B15A-EFD3F35665B0}"/>
                  </a:ext>
                </a:extLst>
              </p:cNvPr>
              <p:cNvSpPr/>
              <p:nvPr/>
            </p:nvSpPr>
            <p:spPr>
              <a:xfrm>
                <a:off x="1066798" y="5024862"/>
                <a:ext cx="461963" cy="414338"/>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AFE6B9C8-86FB-674A-B6DC-2CC9A6D4F989}"/>
                  </a:ext>
                </a:extLst>
              </p:cNvPr>
              <p:cNvSpPr/>
              <p:nvPr/>
            </p:nvSpPr>
            <p:spPr>
              <a:xfrm>
                <a:off x="1066798" y="5439200"/>
                <a:ext cx="461963" cy="414338"/>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6F08ED6F-1027-8145-BD76-894DCBA51F86}"/>
                  </a:ext>
                </a:extLst>
              </p:cNvPr>
              <p:cNvSpPr/>
              <p:nvPr/>
            </p:nvSpPr>
            <p:spPr>
              <a:xfrm>
                <a:off x="1066797" y="5864226"/>
                <a:ext cx="461963" cy="414338"/>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30F589A6-7E42-1242-839E-B01C5455487A}"/>
                  </a:ext>
                </a:extLst>
              </p:cNvPr>
              <p:cNvSpPr txBox="1"/>
              <p:nvPr/>
            </p:nvSpPr>
            <p:spPr>
              <a:xfrm>
                <a:off x="1204909" y="3989017"/>
                <a:ext cx="185737" cy="923330"/>
              </a:xfrm>
              <a:prstGeom prst="rect">
                <a:avLst/>
              </a:prstGeom>
              <a:noFill/>
            </p:spPr>
            <p:txBody>
              <a:bodyPr wrap="square" rtlCol="0">
                <a:spAutoFit/>
              </a:bodyPr>
              <a:lstStyle/>
              <a:p>
                <a:r>
                  <a:rPr lang="en-US" dirty="0"/>
                  <a:t>.</a:t>
                </a:r>
              </a:p>
              <a:p>
                <a:r>
                  <a:rPr lang="en-US" dirty="0"/>
                  <a:t>.</a:t>
                </a:r>
              </a:p>
              <a:p>
                <a:r>
                  <a:rPr lang="en-US" dirty="0"/>
                  <a:t>.</a:t>
                </a:r>
              </a:p>
            </p:txBody>
          </p:sp>
        </p:grpSp>
        <p:grpSp>
          <p:nvGrpSpPr>
            <p:cNvPr id="44" name="Group 43">
              <a:extLst>
                <a:ext uri="{FF2B5EF4-FFF2-40B4-BE49-F238E27FC236}">
                  <a16:creationId xmlns:a16="http://schemas.microsoft.com/office/drawing/2014/main" id="{566708EF-501C-A048-A343-772BBADC0C1E}"/>
                </a:ext>
              </a:extLst>
            </p:cNvPr>
            <p:cNvGrpSpPr/>
            <p:nvPr/>
          </p:nvGrpSpPr>
          <p:grpSpPr>
            <a:xfrm>
              <a:off x="3762374" y="3221831"/>
              <a:ext cx="461964" cy="2642547"/>
              <a:chOff x="3762374" y="3221831"/>
              <a:chExt cx="461964" cy="2642547"/>
            </a:xfrm>
          </p:grpSpPr>
          <p:sp>
            <p:nvSpPr>
              <p:cNvPr id="45" name="Oval 44">
                <a:extLst>
                  <a:ext uri="{FF2B5EF4-FFF2-40B4-BE49-F238E27FC236}">
                    <a16:creationId xmlns:a16="http://schemas.microsoft.com/office/drawing/2014/main" id="{AC0A19C5-CE90-5D48-BE1B-EB5E634E1AA4}"/>
                  </a:ext>
                </a:extLst>
              </p:cNvPr>
              <p:cNvSpPr/>
              <p:nvPr/>
            </p:nvSpPr>
            <p:spPr>
              <a:xfrm>
                <a:off x="3762375" y="3221831"/>
                <a:ext cx="461963" cy="414338"/>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87FD8288-3201-0D43-BF84-9947FD456304}"/>
                  </a:ext>
                </a:extLst>
              </p:cNvPr>
              <p:cNvSpPr/>
              <p:nvPr/>
            </p:nvSpPr>
            <p:spPr>
              <a:xfrm>
                <a:off x="3762375" y="3644053"/>
                <a:ext cx="461963" cy="414338"/>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40DA0EC0-8314-5345-99F6-C27BC7205EB4}"/>
                  </a:ext>
                </a:extLst>
              </p:cNvPr>
              <p:cNvSpPr/>
              <p:nvPr/>
            </p:nvSpPr>
            <p:spPr>
              <a:xfrm>
                <a:off x="3762375" y="5017177"/>
                <a:ext cx="461963" cy="414338"/>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73EE2670-489C-E54E-9A23-EE1EFC479D8C}"/>
                  </a:ext>
                </a:extLst>
              </p:cNvPr>
              <p:cNvSpPr/>
              <p:nvPr/>
            </p:nvSpPr>
            <p:spPr>
              <a:xfrm>
                <a:off x="3762374" y="5450040"/>
                <a:ext cx="461963" cy="414338"/>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Box 48">
                <a:extLst>
                  <a:ext uri="{FF2B5EF4-FFF2-40B4-BE49-F238E27FC236}">
                    <a16:creationId xmlns:a16="http://schemas.microsoft.com/office/drawing/2014/main" id="{816CD141-80C4-BB4E-AEC4-08398494B01B}"/>
                  </a:ext>
                </a:extLst>
              </p:cNvPr>
              <p:cNvSpPr txBox="1"/>
              <p:nvPr/>
            </p:nvSpPr>
            <p:spPr>
              <a:xfrm>
                <a:off x="3871910" y="4034283"/>
                <a:ext cx="185737" cy="923330"/>
              </a:xfrm>
              <a:prstGeom prst="rect">
                <a:avLst/>
              </a:prstGeom>
              <a:noFill/>
            </p:spPr>
            <p:txBody>
              <a:bodyPr wrap="square" rtlCol="0">
                <a:spAutoFit/>
              </a:bodyPr>
              <a:lstStyle/>
              <a:p>
                <a:r>
                  <a:rPr lang="en-US" dirty="0"/>
                  <a:t>.</a:t>
                </a:r>
              </a:p>
              <a:p>
                <a:r>
                  <a:rPr lang="en-US" dirty="0"/>
                  <a:t>.</a:t>
                </a:r>
              </a:p>
              <a:p>
                <a:r>
                  <a:rPr lang="en-US" dirty="0"/>
                  <a:t>.</a:t>
                </a:r>
              </a:p>
            </p:txBody>
          </p:sp>
        </p:grpSp>
        <p:grpSp>
          <p:nvGrpSpPr>
            <p:cNvPr id="50" name="Group 49">
              <a:extLst>
                <a:ext uri="{FF2B5EF4-FFF2-40B4-BE49-F238E27FC236}">
                  <a16:creationId xmlns:a16="http://schemas.microsoft.com/office/drawing/2014/main" id="{ADE1AFB6-9B8B-E14B-B8CB-43AE96078233}"/>
                </a:ext>
              </a:extLst>
            </p:cNvPr>
            <p:cNvGrpSpPr/>
            <p:nvPr/>
          </p:nvGrpSpPr>
          <p:grpSpPr>
            <a:xfrm>
              <a:off x="6688929" y="3221831"/>
              <a:ext cx="461964" cy="2642547"/>
              <a:chOff x="6688929" y="3221831"/>
              <a:chExt cx="461964" cy="2642547"/>
            </a:xfrm>
          </p:grpSpPr>
          <p:sp>
            <p:nvSpPr>
              <p:cNvPr id="51" name="Oval 50">
                <a:extLst>
                  <a:ext uri="{FF2B5EF4-FFF2-40B4-BE49-F238E27FC236}">
                    <a16:creationId xmlns:a16="http://schemas.microsoft.com/office/drawing/2014/main" id="{300D1ED4-53FB-1646-8864-60F845224E76}"/>
                  </a:ext>
                </a:extLst>
              </p:cNvPr>
              <p:cNvSpPr/>
              <p:nvPr/>
            </p:nvSpPr>
            <p:spPr>
              <a:xfrm>
                <a:off x="6688930" y="3221831"/>
                <a:ext cx="461963" cy="414338"/>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676F225C-4523-E64C-8CB3-23C4EFA8B65C}"/>
                  </a:ext>
                </a:extLst>
              </p:cNvPr>
              <p:cNvSpPr/>
              <p:nvPr/>
            </p:nvSpPr>
            <p:spPr>
              <a:xfrm>
                <a:off x="6688930" y="3644053"/>
                <a:ext cx="461963" cy="414338"/>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EB9A18F7-E613-6448-A605-1ACB68716A9D}"/>
                  </a:ext>
                </a:extLst>
              </p:cNvPr>
              <p:cNvSpPr/>
              <p:nvPr/>
            </p:nvSpPr>
            <p:spPr>
              <a:xfrm>
                <a:off x="6688930" y="5017177"/>
                <a:ext cx="461963" cy="414338"/>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5E9CA7D7-AB0F-1145-8559-9373BF03F9B6}"/>
                  </a:ext>
                </a:extLst>
              </p:cNvPr>
              <p:cNvSpPr/>
              <p:nvPr/>
            </p:nvSpPr>
            <p:spPr>
              <a:xfrm>
                <a:off x="6688929" y="5450040"/>
                <a:ext cx="461963" cy="414338"/>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70636C76-8C12-E948-8C77-6404B87E5E0E}"/>
                  </a:ext>
                </a:extLst>
              </p:cNvPr>
              <p:cNvSpPr txBox="1"/>
              <p:nvPr/>
            </p:nvSpPr>
            <p:spPr>
              <a:xfrm>
                <a:off x="6798464" y="3978329"/>
                <a:ext cx="185737" cy="923330"/>
              </a:xfrm>
              <a:prstGeom prst="rect">
                <a:avLst/>
              </a:prstGeom>
              <a:noFill/>
            </p:spPr>
            <p:txBody>
              <a:bodyPr wrap="square" rtlCol="0">
                <a:spAutoFit/>
              </a:bodyPr>
              <a:lstStyle/>
              <a:p>
                <a:r>
                  <a:rPr lang="en-US" dirty="0"/>
                  <a:t>.</a:t>
                </a:r>
              </a:p>
              <a:p>
                <a:r>
                  <a:rPr lang="en-US" dirty="0"/>
                  <a:t>.</a:t>
                </a:r>
              </a:p>
              <a:p>
                <a:r>
                  <a:rPr lang="en-US" dirty="0"/>
                  <a:t>.</a:t>
                </a:r>
              </a:p>
            </p:txBody>
          </p:sp>
        </p:grpSp>
        <p:grpSp>
          <p:nvGrpSpPr>
            <p:cNvPr id="56" name="Group 55">
              <a:extLst>
                <a:ext uri="{FF2B5EF4-FFF2-40B4-BE49-F238E27FC236}">
                  <a16:creationId xmlns:a16="http://schemas.microsoft.com/office/drawing/2014/main" id="{4B973968-17B7-5C4B-8EB6-56D64178FD8C}"/>
                </a:ext>
              </a:extLst>
            </p:cNvPr>
            <p:cNvGrpSpPr/>
            <p:nvPr/>
          </p:nvGrpSpPr>
          <p:grpSpPr>
            <a:xfrm>
              <a:off x="9132088" y="3436884"/>
              <a:ext cx="483396" cy="2100351"/>
              <a:chOff x="9132088" y="3436884"/>
              <a:chExt cx="483396" cy="2100351"/>
            </a:xfrm>
          </p:grpSpPr>
          <p:sp>
            <p:nvSpPr>
              <p:cNvPr id="57" name="Oval 56">
                <a:extLst>
                  <a:ext uri="{FF2B5EF4-FFF2-40B4-BE49-F238E27FC236}">
                    <a16:creationId xmlns:a16="http://schemas.microsoft.com/office/drawing/2014/main" id="{846E0BE2-2106-3A42-84EF-154EDF5F5CF7}"/>
                  </a:ext>
                </a:extLst>
              </p:cNvPr>
              <p:cNvSpPr/>
              <p:nvPr/>
            </p:nvSpPr>
            <p:spPr>
              <a:xfrm>
                <a:off x="9132089" y="3436884"/>
                <a:ext cx="461963" cy="414338"/>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1589C948-849E-EF40-94E1-15BE6D40489C}"/>
                  </a:ext>
                </a:extLst>
              </p:cNvPr>
              <p:cNvSpPr/>
              <p:nvPr/>
            </p:nvSpPr>
            <p:spPr>
              <a:xfrm>
                <a:off x="9132088" y="3851222"/>
                <a:ext cx="461963" cy="414338"/>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71220967-AE32-B247-B2C2-0EB25EDB165D}"/>
                  </a:ext>
                </a:extLst>
              </p:cNvPr>
              <p:cNvSpPr/>
              <p:nvPr/>
            </p:nvSpPr>
            <p:spPr>
              <a:xfrm>
                <a:off x="9141603" y="4302020"/>
                <a:ext cx="461963" cy="414338"/>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6C56E5B9-9CAD-1745-B477-9B03B355B470}"/>
                  </a:ext>
                </a:extLst>
              </p:cNvPr>
              <p:cNvSpPr/>
              <p:nvPr/>
            </p:nvSpPr>
            <p:spPr>
              <a:xfrm>
                <a:off x="9141603" y="4716358"/>
                <a:ext cx="461963" cy="414338"/>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2B800BC8-66F5-A243-933F-46C2F8D333E3}"/>
                  </a:ext>
                </a:extLst>
              </p:cNvPr>
              <p:cNvSpPr/>
              <p:nvPr/>
            </p:nvSpPr>
            <p:spPr>
              <a:xfrm>
                <a:off x="9153521" y="5122897"/>
                <a:ext cx="461963" cy="414338"/>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62" name="Straight Connector 61">
              <a:extLst>
                <a:ext uri="{FF2B5EF4-FFF2-40B4-BE49-F238E27FC236}">
                  <a16:creationId xmlns:a16="http://schemas.microsoft.com/office/drawing/2014/main" id="{12C83DAC-1501-6A47-8A48-60D895215E87}"/>
                </a:ext>
              </a:extLst>
            </p:cNvPr>
            <p:cNvCxnSpPr>
              <a:stCxn id="37" idx="6"/>
              <a:endCxn id="45" idx="2"/>
            </p:cNvCxnSpPr>
            <p:nvPr/>
          </p:nvCxnSpPr>
          <p:spPr>
            <a:xfrm>
              <a:off x="1528763" y="2921794"/>
              <a:ext cx="2233612" cy="507206"/>
            </a:xfrm>
            <a:prstGeom prst="line">
              <a:avLst/>
            </a:prstGeom>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CFD9ADF6-6A2D-854C-BAD6-F49093AE6735}"/>
                </a:ext>
              </a:extLst>
            </p:cNvPr>
            <p:cNvCxnSpPr>
              <a:cxnSpLocks/>
              <a:stCxn id="37" idx="6"/>
              <a:endCxn id="46" idx="2"/>
            </p:cNvCxnSpPr>
            <p:nvPr/>
          </p:nvCxnSpPr>
          <p:spPr>
            <a:xfrm>
              <a:off x="1528763" y="2921794"/>
              <a:ext cx="2233612" cy="929428"/>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3BE2EE35-0F10-CC41-86E8-A5EFCD7166BF}"/>
                </a:ext>
              </a:extLst>
            </p:cNvPr>
            <p:cNvCxnSpPr>
              <a:cxnSpLocks/>
              <a:stCxn id="37" idx="6"/>
              <a:endCxn id="47" idx="1"/>
            </p:cNvCxnSpPr>
            <p:nvPr/>
          </p:nvCxnSpPr>
          <p:spPr>
            <a:xfrm>
              <a:off x="1528763" y="2921794"/>
              <a:ext cx="2301265" cy="2156061"/>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769E0F79-36CC-DF4B-B20B-D75A30EE0FD4}"/>
                </a:ext>
              </a:extLst>
            </p:cNvPr>
            <p:cNvCxnSpPr>
              <a:cxnSpLocks/>
              <a:stCxn id="37" idx="6"/>
              <a:endCxn id="48" idx="2"/>
            </p:cNvCxnSpPr>
            <p:nvPr/>
          </p:nvCxnSpPr>
          <p:spPr>
            <a:xfrm>
              <a:off x="1528763" y="2921794"/>
              <a:ext cx="2233611" cy="2735415"/>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25698C2D-D93D-764E-808C-90E4382D6933}"/>
                </a:ext>
              </a:extLst>
            </p:cNvPr>
            <p:cNvCxnSpPr>
              <a:cxnSpLocks/>
              <a:endCxn id="45" idx="2"/>
            </p:cNvCxnSpPr>
            <p:nvPr/>
          </p:nvCxnSpPr>
          <p:spPr>
            <a:xfrm>
              <a:off x="1481142" y="3276521"/>
              <a:ext cx="2281233" cy="152479"/>
            </a:xfrm>
            <a:prstGeom prst="line">
              <a:avLst/>
            </a:prstGeom>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218F7CBA-2FAA-284F-9301-1D260716952C}"/>
                </a:ext>
              </a:extLst>
            </p:cNvPr>
            <p:cNvCxnSpPr>
              <a:cxnSpLocks/>
              <a:endCxn id="46" idx="2"/>
            </p:cNvCxnSpPr>
            <p:nvPr/>
          </p:nvCxnSpPr>
          <p:spPr>
            <a:xfrm>
              <a:off x="1481142" y="3276521"/>
              <a:ext cx="2281233" cy="574701"/>
            </a:xfrm>
            <a:prstGeom prst="line">
              <a:avLst/>
            </a:prstGeom>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06994951-9099-6A43-91A5-AF283027A845}"/>
                </a:ext>
              </a:extLst>
            </p:cNvPr>
            <p:cNvCxnSpPr>
              <a:cxnSpLocks/>
              <a:endCxn id="47" idx="1"/>
            </p:cNvCxnSpPr>
            <p:nvPr/>
          </p:nvCxnSpPr>
          <p:spPr>
            <a:xfrm>
              <a:off x="1481142" y="3276521"/>
              <a:ext cx="2348886" cy="1801334"/>
            </a:xfrm>
            <a:prstGeom prst="line">
              <a:avLst/>
            </a:prstGeom>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94BCFEA9-2BD8-B84F-83E7-B343BAB7B398}"/>
                </a:ext>
              </a:extLst>
            </p:cNvPr>
            <p:cNvCxnSpPr>
              <a:cxnSpLocks/>
              <a:endCxn id="48" idx="2"/>
            </p:cNvCxnSpPr>
            <p:nvPr/>
          </p:nvCxnSpPr>
          <p:spPr>
            <a:xfrm>
              <a:off x="1481142" y="3276521"/>
              <a:ext cx="2281232" cy="2380688"/>
            </a:xfrm>
            <a:prstGeom prst="line">
              <a:avLst/>
            </a:prstGeom>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3695F188-CBFB-8D40-A4CE-638F18BB35E4}"/>
                </a:ext>
              </a:extLst>
            </p:cNvPr>
            <p:cNvCxnSpPr>
              <a:cxnSpLocks/>
              <a:endCxn id="45" idx="2"/>
            </p:cNvCxnSpPr>
            <p:nvPr/>
          </p:nvCxnSpPr>
          <p:spPr>
            <a:xfrm flipV="1">
              <a:off x="1515162" y="3429000"/>
              <a:ext cx="2247213" cy="315928"/>
            </a:xfrm>
            <a:prstGeom prst="line">
              <a:avLst/>
            </a:prstGeom>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4D98964D-458A-5447-AAB7-54C5922C4365}"/>
                </a:ext>
              </a:extLst>
            </p:cNvPr>
            <p:cNvCxnSpPr>
              <a:cxnSpLocks/>
              <a:endCxn id="46" idx="2"/>
            </p:cNvCxnSpPr>
            <p:nvPr/>
          </p:nvCxnSpPr>
          <p:spPr>
            <a:xfrm>
              <a:off x="1515162" y="3744927"/>
              <a:ext cx="2247213" cy="106295"/>
            </a:xfrm>
            <a:prstGeom prst="line">
              <a:avLst/>
            </a:prstGeom>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09232899-50F8-A245-9CFF-68A9ABBD571F}"/>
                </a:ext>
              </a:extLst>
            </p:cNvPr>
            <p:cNvCxnSpPr>
              <a:cxnSpLocks/>
              <a:endCxn id="47" idx="1"/>
            </p:cNvCxnSpPr>
            <p:nvPr/>
          </p:nvCxnSpPr>
          <p:spPr>
            <a:xfrm>
              <a:off x="1515162" y="3744927"/>
              <a:ext cx="2314866" cy="1332928"/>
            </a:xfrm>
            <a:prstGeom prst="line">
              <a:avLst/>
            </a:prstGeom>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394054EC-92C8-A440-A985-BD05A8C118B2}"/>
                </a:ext>
              </a:extLst>
            </p:cNvPr>
            <p:cNvCxnSpPr>
              <a:cxnSpLocks/>
              <a:endCxn id="48" idx="2"/>
            </p:cNvCxnSpPr>
            <p:nvPr/>
          </p:nvCxnSpPr>
          <p:spPr>
            <a:xfrm>
              <a:off x="1515162" y="3744927"/>
              <a:ext cx="2247212" cy="1912282"/>
            </a:xfrm>
            <a:prstGeom prst="line">
              <a:avLst/>
            </a:prstGeom>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972B86FB-EC2A-FE45-9F33-1C95D4C0F36C}"/>
                </a:ext>
              </a:extLst>
            </p:cNvPr>
            <p:cNvCxnSpPr>
              <a:cxnSpLocks/>
              <a:endCxn id="45" idx="2"/>
            </p:cNvCxnSpPr>
            <p:nvPr/>
          </p:nvCxnSpPr>
          <p:spPr>
            <a:xfrm flipV="1">
              <a:off x="1494934" y="3429000"/>
              <a:ext cx="2267441" cy="1761370"/>
            </a:xfrm>
            <a:prstGeom prst="line">
              <a:avLst/>
            </a:prstGeom>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3037D766-012F-654D-B9A0-F91CDA5193BB}"/>
                </a:ext>
              </a:extLst>
            </p:cNvPr>
            <p:cNvCxnSpPr>
              <a:cxnSpLocks/>
              <a:endCxn id="46" idx="2"/>
            </p:cNvCxnSpPr>
            <p:nvPr/>
          </p:nvCxnSpPr>
          <p:spPr>
            <a:xfrm flipV="1">
              <a:off x="1494934" y="3851222"/>
              <a:ext cx="2267441" cy="1339148"/>
            </a:xfrm>
            <a:prstGeom prst="line">
              <a:avLst/>
            </a:prstGeom>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ED0FA009-4CA8-AC4B-9F24-42E43FAEA7D5}"/>
                </a:ext>
              </a:extLst>
            </p:cNvPr>
            <p:cNvCxnSpPr>
              <a:cxnSpLocks/>
              <a:endCxn id="47" idx="2"/>
            </p:cNvCxnSpPr>
            <p:nvPr/>
          </p:nvCxnSpPr>
          <p:spPr>
            <a:xfrm>
              <a:off x="1494934" y="5190370"/>
              <a:ext cx="2267441" cy="33976"/>
            </a:xfrm>
            <a:prstGeom prst="line">
              <a:avLst/>
            </a:prstGeom>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4C8CAFFC-10DD-5648-87D0-9152DE2171E1}"/>
                </a:ext>
              </a:extLst>
            </p:cNvPr>
            <p:cNvCxnSpPr>
              <a:cxnSpLocks/>
              <a:endCxn id="48" idx="2"/>
            </p:cNvCxnSpPr>
            <p:nvPr/>
          </p:nvCxnSpPr>
          <p:spPr>
            <a:xfrm>
              <a:off x="1494934" y="5190370"/>
              <a:ext cx="2267440" cy="466839"/>
            </a:xfrm>
            <a:prstGeom prst="line">
              <a:avLst/>
            </a:prstGeom>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46BCE648-255A-F04C-97B4-34901F9A9402}"/>
                </a:ext>
              </a:extLst>
            </p:cNvPr>
            <p:cNvCxnSpPr>
              <a:cxnSpLocks/>
              <a:endCxn id="45" idx="2"/>
            </p:cNvCxnSpPr>
            <p:nvPr/>
          </p:nvCxnSpPr>
          <p:spPr>
            <a:xfrm flipV="1">
              <a:off x="1494934" y="3429000"/>
              <a:ext cx="2267441" cy="2217370"/>
            </a:xfrm>
            <a:prstGeom prst="line">
              <a:avLst/>
            </a:prstGeom>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561025DC-B406-D94C-8DBD-B8E7055C0859}"/>
                </a:ext>
              </a:extLst>
            </p:cNvPr>
            <p:cNvCxnSpPr>
              <a:cxnSpLocks/>
              <a:endCxn id="46" idx="2"/>
            </p:cNvCxnSpPr>
            <p:nvPr/>
          </p:nvCxnSpPr>
          <p:spPr>
            <a:xfrm flipV="1">
              <a:off x="1494934" y="3851222"/>
              <a:ext cx="2267441" cy="1795148"/>
            </a:xfrm>
            <a:prstGeom prst="line">
              <a:avLst/>
            </a:prstGeom>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DAF86217-87F6-094D-A9DD-FC15F571A7FE}"/>
                </a:ext>
              </a:extLst>
            </p:cNvPr>
            <p:cNvCxnSpPr>
              <a:cxnSpLocks/>
              <a:endCxn id="47" idx="2"/>
            </p:cNvCxnSpPr>
            <p:nvPr/>
          </p:nvCxnSpPr>
          <p:spPr>
            <a:xfrm flipV="1">
              <a:off x="1494934" y="5224346"/>
              <a:ext cx="2267441" cy="422024"/>
            </a:xfrm>
            <a:prstGeom prst="line">
              <a:avLst/>
            </a:prstGeom>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0C5282B0-B825-B445-8A52-93E44F567E37}"/>
                </a:ext>
              </a:extLst>
            </p:cNvPr>
            <p:cNvCxnSpPr>
              <a:cxnSpLocks/>
              <a:endCxn id="48" idx="2"/>
            </p:cNvCxnSpPr>
            <p:nvPr/>
          </p:nvCxnSpPr>
          <p:spPr>
            <a:xfrm>
              <a:off x="1494934" y="5646369"/>
              <a:ext cx="2267440" cy="10840"/>
            </a:xfrm>
            <a:prstGeom prst="line">
              <a:avLst/>
            </a:prstGeom>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2B6C1060-37A8-4D46-9F70-29CC66CA7105}"/>
                </a:ext>
              </a:extLst>
            </p:cNvPr>
            <p:cNvCxnSpPr>
              <a:cxnSpLocks/>
              <a:endCxn id="45" idx="2"/>
            </p:cNvCxnSpPr>
            <p:nvPr/>
          </p:nvCxnSpPr>
          <p:spPr>
            <a:xfrm flipV="1">
              <a:off x="1528760" y="3429000"/>
              <a:ext cx="2233615" cy="2602520"/>
            </a:xfrm>
            <a:prstGeom prst="line">
              <a:avLst/>
            </a:prstGeom>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0EACD1B5-D67A-2845-B724-A717F07D91E7}"/>
                </a:ext>
              </a:extLst>
            </p:cNvPr>
            <p:cNvCxnSpPr>
              <a:cxnSpLocks/>
              <a:endCxn id="46" idx="2"/>
            </p:cNvCxnSpPr>
            <p:nvPr/>
          </p:nvCxnSpPr>
          <p:spPr>
            <a:xfrm flipV="1">
              <a:off x="1528760" y="3851222"/>
              <a:ext cx="2233615" cy="2180298"/>
            </a:xfrm>
            <a:prstGeom prst="line">
              <a:avLst/>
            </a:prstGeom>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63A02012-8248-7140-BAEB-07A80BF15077}"/>
                </a:ext>
              </a:extLst>
            </p:cNvPr>
            <p:cNvCxnSpPr>
              <a:cxnSpLocks/>
              <a:endCxn id="47" idx="2"/>
            </p:cNvCxnSpPr>
            <p:nvPr/>
          </p:nvCxnSpPr>
          <p:spPr>
            <a:xfrm flipV="1">
              <a:off x="1528760" y="5224346"/>
              <a:ext cx="2233615" cy="807174"/>
            </a:xfrm>
            <a:prstGeom prst="line">
              <a:avLst/>
            </a:prstGeom>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F02B9994-5552-EA4D-A45D-BB6742E40525}"/>
                </a:ext>
              </a:extLst>
            </p:cNvPr>
            <p:cNvCxnSpPr>
              <a:cxnSpLocks/>
              <a:stCxn id="42" idx="6"/>
              <a:endCxn id="48" idx="2"/>
            </p:cNvCxnSpPr>
            <p:nvPr/>
          </p:nvCxnSpPr>
          <p:spPr>
            <a:xfrm flipV="1">
              <a:off x="1528760" y="5657209"/>
              <a:ext cx="2233614" cy="414186"/>
            </a:xfrm>
            <a:prstGeom prst="line">
              <a:avLst/>
            </a:prstGeom>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82DEB5CA-AA35-BF42-8BBA-E0463C554226}"/>
                </a:ext>
              </a:extLst>
            </p:cNvPr>
            <p:cNvCxnSpPr>
              <a:cxnSpLocks/>
              <a:endCxn id="51" idx="2"/>
            </p:cNvCxnSpPr>
            <p:nvPr/>
          </p:nvCxnSpPr>
          <p:spPr>
            <a:xfrm flipV="1">
              <a:off x="4208862" y="3429000"/>
              <a:ext cx="2480068" cy="7884"/>
            </a:xfrm>
            <a:prstGeom prst="line">
              <a:avLst/>
            </a:prstGeom>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F3BC430D-E12C-C24E-9F19-64DEA8840A6C}"/>
                </a:ext>
              </a:extLst>
            </p:cNvPr>
            <p:cNvCxnSpPr>
              <a:cxnSpLocks/>
              <a:endCxn id="52" idx="2"/>
            </p:cNvCxnSpPr>
            <p:nvPr/>
          </p:nvCxnSpPr>
          <p:spPr>
            <a:xfrm>
              <a:off x="4208862" y="3436884"/>
              <a:ext cx="2480068" cy="414338"/>
            </a:xfrm>
            <a:prstGeom prst="line">
              <a:avLst/>
            </a:prstGeom>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0B5F9D45-E548-4A44-A28F-133C72ED6616}"/>
                </a:ext>
              </a:extLst>
            </p:cNvPr>
            <p:cNvCxnSpPr>
              <a:cxnSpLocks/>
              <a:endCxn id="53" idx="2"/>
            </p:cNvCxnSpPr>
            <p:nvPr/>
          </p:nvCxnSpPr>
          <p:spPr>
            <a:xfrm>
              <a:off x="4208862" y="3436884"/>
              <a:ext cx="2480068" cy="1787462"/>
            </a:xfrm>
            <a:prstGeom prst="line">
              <a:avLst/>
            </a:prstGeom>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DD1B29C6-2FE9-224A-A4D5-B1CCC207DD51}"/>
                </a:ext>
              </a:extLst>
            </p:cNvPr>
            <p:cNvCxnSpPr>
              <a:cxnSpLocks/>
              <a:endCxn id="54" idx="2"/>
            </p:cNvCxnSpPr>
            <p:nvPr/>
          </p:nvCxnSpPr>
          <p:spPr>
            <a:xfrm>
              <a:off x="4208862" y="3436884"/>
              <a:ext cx="2480067" cy="2220325"/>
            </a:xfrm>
            <a:prstGeom prst="line">
              <a:avLst/>
            </a:prstGeom>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68A75205-53AC-E84B-8830-0551C5CF8E41}"/>
                </a:ext>
              </a:extLst>
            </p:cNvPr>
            <p:cNvCxnSpPr>
              <a:cxnSpLocks/>
              <a:endCxn id="51" idx="2"/>
            </p:cNvCxnSpPr>
            <p:nvPr/>
          </p:nvCxnSpPr>
          <p:spPr>
            <a:xfrm flipV="1">
              <a:off x="4234465" y="3429000"/>
              <a:ext cx="2454465" cy="430106"/>
            </a:xfrm>
            <a:prstGeom prst="line">
              <a:avLst/>
            </a:prstGeom>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A843ACE2-89B0-574B-A1B1-B1CDF536C4D3}"/>
                </a:ext>
              </a:extLst>
            </p:cNvPr>
            <p:cNvCxnSpPr>
              <a:cxnSpLocks/>
              <a:endCxn id="52" idx="2"/>
            </p:cNvCxnSpPr>
            <p:nvPr/>
          </p:nvCxnSpPr>
          <p:spPr>
            <a:xfrm flipV="1">
              <a:off x="4234465" y="3851222"/>
              <a:ext cx="2454465" cy="7884"/>
            </a:xfrm>
            <a:prstGeom prst="line">
              <a:avLst/>
            </a:prstGeom>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4D777356-D585-2744-852E-9269011ADC22}"/>
                </a:ext>
              </a:extLst>
            </p:cNvPr>
            <p:cNvCxnSpPr>
              <a:cxnSpLocks/>
              <a:endCxn id="53" idx="2"/>
            </p:cNvCxnSpPr>
            <p:nvPr/>
          </p:nvCxnSpPr>
          <p:spPr>
            <a:xfrm>
              <a:off x="4234465" y="3859106"/>
              <a:ext cx="2454465" cy="1365240"/>
            </a:xfrm>
            <a:prstGeom prst="line">
              <a:avLst/>
            </a:prstGeom>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0356CF81-2841-CA46-9C4C-C27FC2AB43DD}"/>
                </a:ext>
              </a:extLst>
            </p:cNvPr>
            <p:cNvCxnSpPr>
              <a:cxnSpLocks/>
              <a:endCxn id="54" idx="2"/>
            </p:cNvCxnSpPr>
            <p:nvPr/>
          </p:nvCxnSpPr>
          <p:spPr>
            <a:xfrm>
              <a:off x="4234465" y="3859106"/>
              <a:ext cx="2454464" cy="1798103"/>
            </a:xfrm>
            <a:prstGeom prst="line">
              <a:avLst/>
            </a:prstGeom>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FFFA3FD8-B04D-C247-A509-465D2FF2CC68}"/>
                </a:ext>
              </a:extLst>
            </p:cNvPr>
            <p:cNvCxnSpPr>
              <a:cxnSpLocks/>
              <a:stCxn id="47" idx="6"/>
              <a:endCxn id="51" idx="2"/>
            </p:cNvCxnSpPr>
            <p:nvPr/>
          </p:nvCxnSpPr>
          <p:spPr>
            <a:xfrm flipV="1">
              <a:off x="4224338" y="3429000"/>
              <a:ext cx="2464592" cy="1795346"/>
            </a:xfrm>
            <a:prstGeom prst="line">
              <a:avLst/>
            </a:prstGeom>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3D4ADAA1-3843-D44A-B3E6-6E4649DB56E4}"/>
                </a:ext>
              </a:extLst>
            </p:cNvPr>
            <p:cNvCxnSpPr>
              <a:cxnSpLocks/>
              <a:endCxn id="52" idx="2"/>
            </p:cNvCxnSpPr>
            <p:nvPr/>
          </p:nvCxnSpPr>
          <p:spPr>
            <a:xfrm flipV="1">
              <a:off x="4218391" y="3851222"/>
              <a:ext cx="2470539" cy="1365398"/>
            </a:xfrm>
            <a:prstGeom prst="line">
              <a:avLst/>
            </a:prstGeom>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ADFA0500-1B81-BF41-BBE6-F5DD7B3306DA}"/>
                </a:ext>
              </a:extLst>
            </p:cNvPr>
            <p:cNvCxnSpPr>
              <a:cxnSpLocks/>
              <a:endCxn id="53" idx="2"/>
            </p:cNvCxnSpPr>
            <p:nvPr/>
          </p:nvCxnSpPr>
          <p:spPr>
            <a:xfrm>
              <a:off x="4176716" y="5216620"/>
              <a:ext cx="2512214" cy="7726"/>
            </a:xfrm>
            <a:prstGeom prst="line">
              <a:avLst/>
            </a:prstGeom>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BDB7C03F-F734-5A42-87EB-CB6741039006}"/>
                </a:ext>
              </a:extLst>
            </p:cNvPr>
            <p:cNvCxnSpPr>
              <a:cxnSpLocks/>
              <a:stCxn id="47" idx="6"/>
              <a:endCxn id="54" idx="2"/>
            </p:cNvCxnSpPr>
            <p:nvPr/>
          </p:nvCxnSpPr>
          <p:spPr>
            <a:xfrm>
              <a:off x="4224338" y="5224346"/>
              <a:ext cx="2464591" cy="432863"/>
            </a:xfrm>
            <a:prstGeom prst="line">
              <a:avLst/>
            </a:prstGeom>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4CCBAB89-703D-FB46-B617-5398888AF768}"/>
                </a:ext>
              </a:extLst>
            </p:cNvPr>
            <p:cNvCxnSpPr>
              <a:cxnSpLocks/>
              <a:endCxn id="51" idx="2"/>
            </p:cNvCxnSpPr>
            <p:nvPr/>
          </p:nvCxnSpPr>
          <p:spPr>
            <a:xfrm flipV="1">
              <a:off x="4234465" y="3429000"/>
              <a:ext cx="2454465" cy="2228210"/>
            </a:xfrm>
            <a:prstGeom prst="line">
              <a:avLst/>
            </a:prstGeom>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9DC0BA5C-A1B8-B242-92B3-58EFE17F6B18}"/>
                </a:ext>
              </a:extLst>
            </p:cNvPr>
            <p:cNvCxnSpPr>
              <a:cxnSpLocks/>
              <a:endCxn id="52" idx="2"/>
            </p:cNvCxnSpPr>
            <p:nvPr/>
          </p:nvCxnSpPr>
          <p:spPr>
            <a:xfrm flipV="1">
              <a:off x="4234465" y="3851222"/>
              <a:ext cx="2454465" cy="1805988"/>
            </a:xfrm>
            <a:prstGeom prst="line">
              <a:avLst/>
            </a:prstGeom>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F0AEF4DB-F46E-6C47-9D6E-BC003D904168}"/>
                </a:ext>
              </a:extLst>
            </p:cNvPr>
            <p:cNvCxnSpPr>
              <a:cxnSpLocks/>
              <a:endCxn id="53" idx="2"/>
            </p:cNvCxnSpPr>
            <p:nvPr/>
          </p:nvCxnSpPr>
          <p:spPr>
            <a:xfrm flipV="1">
              <a:off x="4234465" y="5224346"/>
              <a:ext cx="2454465" cy="432864"/>
            </a:xfrm>
            <a:prstGeom prst="line">
              <a:avLst/>
            </a:prstGeom>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183ABAF2-43F9-9247-B1EA-B499578028BD}"/>
                </a:ext>
              </a:extLst>
            </p:cNvPr>
            <p:cNvCxnSpPr>
              <a:cxnSpLocks/>
              <a:endCxn id="54" idx="2"/>
            </p:cNvCxnSpPr>
            <p:nvPr/>
          </p:nvCxnSpPr>
          <p:spPr>
            <a:xfrm>
              <a:off x="4234465" y="5657209"/>
              <a:ext cx="245446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D3A2A241-8F69-B64E-81E1-72F6B88C6CD6}"/>
                </a:ext>
              </a:extLst>
            </p:cNvPr>
            <p:cNvCxnSpPr>
              <a:cxnSpLocks/>
              <a:endCxn id="57" idx="2"/>
            </p:cNvCxnSpPr>
            <p:nvPr/>
          </p:nvCxnSpPr>
          <p:spPr>
            <a:xfrm>
              <a:off x="7150892" y="3432447"/>
              <a:ext cx="1981197" cy="211606"/>
            </a:xfrm>
            <a:prstGeom prst="line">
              <a:avLst/>
            </a:prstGeom>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DE24CAC1-32A9-4841-9955-654A44D96487}"/>
                </a:ext>
              </a:extLst>
            </p:cNvPr>
            <p:cNvCxnSpPr>
              <a:cxnSpLocks/>
              <a:endCxn id="58" idx="2"/>
            </p:cNvCxnSpPr>
            <p:nvPr/>
          </p:nvCxnSpPr>
          <p:spPr>
            <a:xfrm>
              <a:off x="7150892" y="3432447"/>
              <a:ext cx="1981196" cy="625944"/>
            </a:xfrm>
            <a:prstGeom prst="line">
              <a:avLst/>
            </a:prstGeom>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DF9D3B66-0FCC-F640-909D-5EDD6B956775}"/>
                </a:ext>
              </a:extLst>
            </p:cNvPr>
            <p:cNvCxnSpPr>
              <a:cxnSpLocks/>
              <a:endCxn id="59" idx="2"/>
            </p:cNvCxnSpPr>
            <p:nvPr/>
          </p:nvCxnSpPr>
          <p:spPr>
            <a:xfrm>
              <a:off x="7150892" y="3432447"/>
              <a:ext cx="1990711" cy="1076742"/>
            </a:xfrm>
            <a:prstGeom prst="line">
              <a:avLst/>
            </a:prstGeom>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473594FD-35C9-EA49-ADC8-EB98E02C3D0E}"/>
                </a:ext>
              </a:extLst>
            </p:cNvPr>
            <p:cNvCxnSpPr>
              <a:cxnSpLocks/>
              <a:endCxn id="60" idx="2"/>
            </p:cNvCxnSpPr>
            <p:nvPr/>
          </p:nvCxnSpPr>
          <p:spPr>
            <a:xfrm>
              <a:off x="7150892" y="3432447"/>
              <a:ext cx="1990711" cy="149108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B1FD78EC-1AA4-BA4B-81DC-470ABC19C0AA}"/>
                </a:ext>
              </a:extLst>
            </p:cNvPr>
            <p:cNvCxnSpPr>
              <a:cxnSpLocks/>
              <a:stCxn id="51" idx="6"/>
              <a:endCxn id="61" idx="2"/>
            </p:cNvCxnSpPr>
            <p:nvPr/>
          </p:nvCxnSpPr>
          <p:spPr>
            <a:xfrm>
              <a:off x="7150893" y="3429000"/>
              <a:ext cx="2002628" cy="1901066"/>
            </a:xfrm>
            <a:prstGeom prst="line">
              <a:avLst/>
            </a:prstGeom>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F2DE5F94-B9D4-2B41-808D-473EB9975A17}"/>
                </a:ext>
              </a:extLst>
            </p:cNvPr>
            <p:cNvCxnSpPr>
              <a:cxnSpLocks/>
              <a:endCxn id="57" idx="2"/>
            </p:cNvCxnSpPr>
            <p:nvPr/>
          </p:nvCxnSpPr>
          <p:spPr>
            <a:xfrm flipV="1">
              <a:off x="7134227" y="3644053"/>
              <a:ext cx="1997862" cy="199286"/>
            </a:xfrm>
            <a:prstGeom prst="line">
              <a:avLst/>
            </a:prstGeom>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555598FE-5BDD-CD4E-9643-1551D33D1DE5}"/>
                </a:ext>
              </a:extLst>
            </p:cNvPr>
            <p:cNvCxnSpPr>
              <a:cxnSpLocks/>
              <a:endCxn id="58" idx="2"/>
            </p:cNvCxnSpPr>
            <p:nvPr/>
          </p:nvCxnSpPr>
          <p:spPr>
            <a:xfrm>
              <a:off x="7134227" y="3843338"/>
              <a:ext cx="1997861" cy="215053"/>
            </a:xfrm>
            <a:prstGeom prst="line">
              <a:avLst/>
            </a:prstGeom>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921BEA88-5D03-2E43-A13E-620C70BB5CE2}"/>
                </a:ext>
              </a:extLst>
            </p:cNvPr>
            <p:cNvCxnSpPr>
              <a:cxnSpLocks/>
              <a:endCxn id="59" idx="2"/>
            </p:cNvCxnSpPr>
            <p:nvPr/>
          </p:nvCxnSpPr>
          <p:spPr>
            <a:xfrm>
              <a:off x="7134227" y="3843338"/>
              <a:ext cx="2007376" cy="665851"/>
            </a:xfrm>
            <a:prstGeom prst="line">
              <a:avLst/>
            </a:prstGeom>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A5C26A38-00B7-8A4F-8436-D13705DA29E0}"/>
                </a:ext>
              </a:extLst>
            </p:cNvPr>
            <p:cNvCxnSpPr>
              <a:cxnSpLocks/>
              <a:endCxn id="60" idx="2"/>
            </p:cNvCxnSpPr>
            <p:nvPr/>
          </p:nvCxnSpPr>
          <p:spPr>
            <a:xfrm>
              <a:off x="7134227" y="3843338"/>
              <a:ext cx="2007376" cy="1080189"/>
            </a:xfrm>
            <a:prstGeom prst="line">
              <a:avLst/>
            </a:prstGeom>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0DB8330E-83CE-0B4C-B690-9A81F135DE27}"/>
                </a:ext>
              </a:extLst>
            </p:cNvPr>
            <p:cNvCxnSpPr>
              <a:cxnSpLocks/>
              <a:endCxn id="61" idx="2"/>
            </p:cNvCxnSpPr>
            <p:nvPr/>
          </p:nvCxnSpPr>
          <p:spPr>
            <a:xfrm>
              <a:off x="7134228" y="3839891"/>
              <a:ext cx="2019293" cy="1490175"/>
            </a:xfrm>
            <a:prstGeom prst="line">
              <a:avLst/>
            </a:prstGeom>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863924E2-4406-2445-B376-401ED97FE854}"/>
                </a:ext>
              </a:extLst>
            </p:cNvPr>
            <p:cNvCxnSpPr>
              <a:cxnSpLocks/>
              <a:endCxn id="57" idx="2"/>
            </p:cNvCxnSpPr>
            <p:nvPr/>
          </p:nvCxnSpPr>
          <p:spPr>
            <a:xfrm flipV="1">
              <a:off x="7147313" y="3644053"/>
              <a:ext cx="1984776" cy="158374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FB2234EB-97B8-774E-A17B-2353B4514885}"/>
                </a:ext>
              </a:extLst>
            </p:cNvPr>
            <p:cNvCxnSpPr>
              <a:cxnSpLocks/>
              <a:endCxn id="58" idx="2"/>
            </p:cNvCxnSpPr>
            <p:nvPr/>
          </p:nvCxnSpPr>
          <p:spPr>
            <a:xfrm flipV="1">
              <a:off x="7147313" y="4058391"/>
              <a:ext cx="1984775" cy="1169402"/>
            </a:xfrm>
            <a:prstGeom prst="line">
              <a:avLst/>
            </a:prstGeom>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AB120DE1-3A45-E846-B199-E969A1D91A19}"/>
                </a:ext>
              </a:extLst>
            </p:cNvPr>
            <p:cNvCxnSpPr>
              <a:cxnSpLocks/>
              <a:endCxn id="59" idx="2"/>
            </p:cNvCxnSpPr>
            <p:nvPr/>
          </p:nvCxnSpPr>
          <p:spPr>
            <a:xfrm flipV="1">
              <a:off x="7147313" y="4509189"/>
              <a:ext cx="1994290" cy="718604"/>
            </a:xfrm>
            <a:prstGeom prst="line">
              <a:avLst/>
            </a:prstGeom>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AEE3CA69-5F99-B747-9BB2-62E57EBC81F5}"/>
                </a:ext>
              </a:extLst>
            </p:cNvPr>
            <p:cNvCxnSpPr>
              <a:cxnSpLocks/>
              <a:endCxn id="60" idx="2"/>
            </p:cNvCxnSpPr>
            <p:nvPr/>
          </p:nvCxnSpPr>
          <p:spPr>
            <a:xfrm flipV="1">
              <a:off x="7147313" y="4923527"/>
              <a:ext cx="1994290" cy="304266"/>
            </a:xfrm>
            <a:prstGeom prst="line">
              <a:avLst/>
            </a:prstGeom>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02044DBA-8A3E-9F4B-8529-B95771D6B3DE}"/>
                </a:ext>
              </a:extLst>
            </p:cNvPr>
            <p:cNvCxnSpPr>
              <a:cxnSpLocks/>
              <a:endCxn id="61" idx="2"/>
            </p:cNvCxnSpPr>
            <p:nvPr/>
          </p:nvCxnSpPr>
          <p:spPr>
            <a:xfrm>
              <a:off x="7147314" y="5224346"/>
              <a:ext cx="2006207" cy="10572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3572E1C7-D774-BA45-9AA4-50DC2F198924}"/>
                </a:ext>
              </a:extLst>
            </p:cNvPr>
            <p:cNvCxnSpPr>
              <a:cxnSpLocks/>
              <a:endCxn id="57" idx="2"/>
            </p:cNvCxnSpPr>
            <p:nvPr/>
          </p:nvCxnSpPr>
          <p:spPr>
            <a:xfrm flipV="1">
              <a:off x="7129459" y="3644053"/>
              <a:ext cx="2002630" cy="1982478"/>
            </a:xfrm>
            <a:prstGeom prst="line">
              <a:avLst/>
            </a:prstGeom>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54095279-7659-5741-893D-EB9142F9DB1A}"/>
                </a:ext>
              </a:extLst>
            </p:cNvPr>
            <p:cNvCxnSpPr>
              <a:cxnSpLocks/>
              <a:endCxn id="58" idx="2"/>
            </p:cNvCxnSpPr>
            <p:nvPr/>
          </p:nvCxnSpPr>
          <p:spPr>
            <a:xfrm flipV="1">
              <a:off x="7129459" y="4058391"/>
              <a:ext cx="2002629" cy="156814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FF474500-35A4-744D-8EDE-70D7F6C01430}"/>
                </a:ext>
              </a:extLst>
            </p:cNvPr>
            <p:cNvCxnSpPr>
              <a:cxnSpLocks/>
              <a:endCxn id="59" idx="2"/>
            </p:cNvCxnSpPr>
            <p:nvPr/>
          </p:nvCxnSpPr>
          <p:spPr>
            <a:xfrm flipV="1">
              <a:off x="7129459" y="4509189"/>
              <a:ext cx="2012144" cy="1117342"/>
            </a:xfrm>
            <a:prstGeom prst="line">
              <a:avLst/>
            </a:prstGeom>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B5C086BD-AD29-D747-BF61-5B92E4A82E3C}"/>
                </a:ext>
              </a:extLst>
            </p:cNvPr>
            <p:cNvCxnSpPr>
              <a:cxnSpLocks/>
              <a:endCxn id="60" idx="2"/>
            </p:cNvCxnSpPr>
            <p:nvPr/>
          </p:nvCxnSpPr>
          <p:spPr>
            <a:xfrm flipV="1">
              <a:off x="7129459" y="4923527"/>
              <a:ext cx="2012144" cy="703004"/>
            </a:xfrm>
            <a:prstGeom prst="line">
              <a:avLst/>
            </a:prstGeom>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C162AAB6-ED01-E24B-B4F9-112401297D32}"/>
                </a:ext>
              </a:extLst>
            </p:cNvPr>
            <p:cNvCxnSpPr>
              <a:cxnSpLocks/>
              <a:endCxn id="61" idx="2"/>
            </p:cNvCxnSpPr>
            <p:nvPr/>
          </p:nvCxnSpPr>
          <p:spPr>
            <a:xfrm flipV="1">
              <a:off x="7129460" y="5330066"/>
              <a:ext cx="2024061" cy="293018"/>
            </a:xfrm>
            <a:prstGeom prst="line">
              <a:avLst/>
            </a:prstGeom>
          </p:spPr>
          <p:style>
            <a:lnRef idx="1">
              <a:schemeClr val="accent1"/>
            </a:lnRef>
            <a:fillRef idx="0">
              <a:schemeClr val="accent1"/>
            </a:fillRef>
            <a:effectRef idx="0">
              <a:schemeClr val="accent1"/>
            </a:effectRef>
            <a:fontRef idx="minor">
              <a:schemeClr val="tx1"/>
            </a:fontRef>
          </p:style>
        </p:cxnSp>
        <p:sp>
          <p:nvSpPr>
            <p:cNvPr id="122" name="TextBox 121">
              <a:extLst>
                <a:ext uri="{FF2B5EF4-FFF2-40B4-BE49-F238E27FC236}">
                  <a16:creationId xmlns:a16="http://schemas.microsoft.com/office/drawing/2014/main" id="{E378EDBD-18E6-174F-B107-7A92083957B3}"/>
                </a:ext>
              </a:extLst>
            </p:cNvPr>
            <p:cNvSpPr txBox="1"/>
            <p:nvPr/>
          </p:nvSpPr>
          <p:spPr>
            <a:xfrm>
              <a:off x="484394" y="2552541"/>
              <a:ext cx="184731" cy="307777"/>
            </a:xfrm>
            <a:prstGeom prst="rect">
              <a:avLst/>
            </a:prstGeom>
            <a:noFill/>
          </p:spPr>
          <p:txBody>
            <a:bodyPr wrap="none" rtlCol="0">
              <a:spAutoFit/>
            </a:bodyPr>
            <a:lstStyle/>
            <a:p>
              <a:endParaRPr lang="en-US" sz="1400" dirty="0"/>
            </a:p>
          </p:txBody>
        </p:sp>
      </p:grpSp>
    </p:spTree>
    <p:extLst>
      <p:ext uri="{BB962C8B-B14F-4D97-AF65-F5344CB8AC3E}">
        <p14:creationId xmlns:p14="http://schemas.microsoft.com/office/powerpoint/2010/main" val="223882103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The Value of a Neural Net</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836839" y="1679476"/>
            <a:ext cx="10915649" cy="3849624"/>
          </a:xfrm>
        </p:spPr>
        <p:txBody>
          <a:bodyPr>
            <a:normAutofit/>
          </a:bodyPr>
          <a:lstStyle/>
          <a:p>
            <a:r>
              <a:rPr lang="en-US" sz="2400" dirty="0">
                <a:latin typeface="Helvetica" pitchFamily="2" charset="0"/>
              </a:rPr>
              <a:t>If this is just about classifying numbers…</a:t>
            </a:r>
          </a:p>
          <a:p>
            <a:r>
              <a:rPr lang="en-US" sz="2400" dirty="0">
                <a:latin typeface="Helvetica" pitchFamily="2" charset="0"/>
              </a:rPr>
              <a:t>Then presumably you’d have 10 output nodes, one for each digit.</a:t>
            </a:r>
            <a:endParaRPr lang="en-US" sz="2200" dirty="0">
              <a:latin typeface="Helvetica" pitchFamily="2" charset="0"/>
            </a:endParaRPr>
          </a:p>
        </p:txBody>
      </p:sp>
      <p:grpSp>
        <p:nvGrpSpPr>
          <p:cNvPr id="35" name="Group 34">
            <a:extLst>
              <a:ext uri="{FF2B5EF4-FFF2-40B4-BE49-F238E27FC236}">
                <a16:creationId xmlns:a16="http://schemas.microsoft.com/office/drawing/2014/main" id="{EFC86B79-275A-AF44-80BC-97847DD0CA58}"/>
              </a:ext>
            </a:extLst>
          </p:cNvPr>
          <p:cNvGrpSpPr/>
          <p:nvPr/>
        </p:nvGrpSpPr>
        <p:grpSpPr>
          <a:xfrm rot="16200000">
            <a:off x="48361" y="4453578"/>
            <a:ext cx="3849624" cy="416472"/>
            <a:chOff x="656274" y="3808366"/>
            <a:chExt cx="9266833" cy="416472"/>
          </a:xfrm>
        </p:grpSpPr>
        <p:grpSp>
          <p:nvGrpSpPr>
            <p:cNvPr id="5" name="Group 4">
              <a:extLst>
                <a:ext uri="{FF2B5EF4-FFF2-40B4-BE49-F238E27FC236}">
                  <a16:creationId xmlns:a16="http://schemas.microsoft.com/office/drawing/2014/main" id="{CD25B154-9524-4B40-A89A-E027A76AD729}"/>
                </a:ext>
              </a:extLst>
            </p:cNvPr>
            <p:cNvGrpSpPr/>
            <p:nvPr/>
          </p:nvGrpSpPr>
          <p:grpSpPr>
            <a:xfrm>
              <a:off x="656274" y="3808579"/>
              <a:ext cx="1714501" cy="416259"/>
              <a:chOff x="4643438" y="3686175"/>
              <a:chExt cx="3500437" cy="557510"/>
            </a:xfrm>
          </p:grpSpPr>
          <p:sp>
            <p:nvSpPr>
              <p:cNvPr id="7" name="Rectangle 6">
                <a:extLst>
                  <a:ext uri="{FF2B5EF4-FFF2-40B4-BE49-F238E27FC236}">
                    <a16:creationId xmlns:a16="http://schemas.microsoft.com/office/drawing/2014/main" id="{03DD6A69-4CDF-994E-B464-E3766CF0E57D}"/>
                  </a:ext>
                </a:extLst>
              </p:cNvPr>
              <p:cNvSpPr/>
              <p:nvPr/>
            </p:nvSpPr>
            <p:spPr>
              <a:xfrm>
                <a:off x="4643438" y="3686175"/>
                <a:ext cx="700087" cy="557225"/>
              </a:xfrm>
              <a:prstGeom prst="rect">
                <a:avLst/>
              </a:prstGeom>
              <a:solidFill>
                <a:schemeClr val="bg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12" name="Rectangle 11">
                <a:extLst>
                  <a:ext uri="{FF2B5EF4-FFF2-40B4-BE49-F238E27FC236}">
                    <a16:creationId xmlns:a16="http://schemas.microsoft.com/office/drawing/2014/main" id="{D3C60230-93B5-A049-BE46-6139FCC9BC28}"/>
                  </a:ext>
                </a:extLst>
              </p:cNvPr>
              <p:cNvSpPr/>
              <p:nvPr/>
            </p:nvSpPr>
            <p:spPr>
              <a:xfrm>
                <a:off x="5343525" y="3686175"/>
                <a:ext cx="700087" cy="55722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7" name="Rectangle 16">
                <a:extLst>
                  <a:ext uri="{FF2B5EF4-FFF2-40B4-BE49-F238E27FC236}">
                    <a16:creationId xmlns:a16="http://schemas.microsoft.com/office/drawing/2014/main" id="{D3F7AA56-C00E-8046-A38C-8C66ABEC90DA}"/>
                  </a:ext>
                </a:extLst>
              </p:cNvPr>
              <p:cNvSpPr/>
              <p:nvPr/>
            </p:nvSpPr>
            <p:spPr>
              <a:xfrm>
                <a:off x="6043613" y="3686175"/>
                <a:ext cx="700087" cy="55722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22" name="Rectangle 21">
                <a:extLst>
                  <a:ext uri="{FF2B5EF4-FFF2-40B4-BE49-F238E27FC236}">
                    <a16:creationId xmlns:a16="http://schemas.microsoft.com/office/drawing/2014/main" id="{F92A7799-B5BE-0249-9C1E-9F8C428CA8F1}"/>
                  </a:ext>
                </a:extLst>
              </p:cNvPr>
              <p:cNvSpPr/>
              <p:nvPr/>
            </p:nvSpPr>
            <p:spPr>
              <a:xfrm>
                <a:off x="6743700" y="3686175"/>
                <a:ext cx="700087" cy="557225"/>
              </a:xfrm>
              <a:prstGeom prst="rect">
                <a:avLst/>
              </a:prstGeom>
              <a:solidFill>
                <a:schemeClr val="bg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27" name="Rectangle 26">
                <a:extLst>
                  <a:ext uri="{FF2B5EF4-FFF2-40B4-BE49-F238E27FC236}">
                    <a16:creationId xmlns:a16="http://schemas.microsoft.com/office/drawing/2014/main" id="{8F1A4E3A-5F46-C547-9CA3-40240BEF1B68}"/>
                  </a:ext>
                </a:extLst>
              </p:cNvPr>
              <p:cNvSpPr/>
              <p:nvPr/>
            </p:nvSpPr>
            <p:spPr>
              <a:xfrm>
                <a:off x="7443788" y="3686460"/>
                <a:ext cx="700087" cy="557225"/>
              </a:xfrm>
              <a:prstGeom prst="rect">
                <a:avLst/>
              </a:prstGeom>
              <a:solidFill>
                <a:schemeClr val="bg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grpSp>
        <p:grpSp>
          <p:nvGrpSpPr>
            <p:cNvPr id="6" name="Group 5">
              <a:extLst>
                <a:ext uri="{FF2B5EF4-FFF2-40B4-BE49-F238E27FC236}">
                  <a16:creationId xmlns:a16="http://schemas.microsoft.com/office/drawing/2014/main" id="{4AD68727-2AAF-7A4A-8B46-FAA6E9A476AE}"/>
                </a:ext>
              </a:extLst>
            </p:cNvPr>
            <p:cNvGrpSpPr/>
            <p:nvPr/>
          </p:nvGrpSpPr>
          <p:grpSpPr>
            <a:xfrm>
              <a:off x="2498016" y="3808578"/>
              <a:ext cx="1648363" cy="416047"/>
              <a:chOff x="4643438" y="4243400"/>
              <a:chExt cx="3500437" cy="557509"/>
            </a:xfrm>
          </p:grpSpPr>
          <p:sp>
            <p:nvSpPr>
              <p:cNvPr id="8" name="Rectangle 7">
                <a:extLst>
                  <a:ext uri="{FF2B5EF4-FFF2-40B4-BE49-F238E27FC236}">
                    <a16:creationId xmlns:a16="http://schemas.microsoft.com/office/drawing/2014/main" id="{A698F4A5-7D3A-284D-B4F3-917A3B70D099}"/>
                  </a:ext>
                </a:extLst>
              </p:cNvPr>
              <p:cNvSpPr/>
              <p:nvPr/>
            </p:nvSpPr>
            <p:spPr>
              <a:xfrm>
                <a:off x="4643438" y="4243400"/>
                <a:ext cx="700087" cy="557225"/>
              </a:xfrm>
              <a:prstGeom prst="rect">
                <a:avLst/>
              </a:prstGeom>
              <a:solidFill>
                <a:schemeClr val="bg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13" name="Rectangle 12">
                <a:extLst>
                  <a:ext uri="{FF2B5EF4-FFF2-40B4-BE49-F238E27FC236}">
                    <a16:creationId xmlns:a16="http://schemas.microsoft.com/office/drawing/2014/main" id="{0034B760-C441-7846-8D7E-551502267366}"/>
                  </a:ext>
                </a:extLst>
              </p:cNvPr>
              <p:cNvSpPr/>
              <p:nvPr/>
            </p:nvSpPr>
            <p:spPr>
              <a:xfrm>
                <a:off x="5343525" y="4243400"/>
                <a:ext cx="700087" cy="557225"/>
              </a:xfrm>
              <a:prstGeom prst="rect">
                <a:avLst/>
              </a:prstGeom>
              <a:solidFill>
                <a:schemeClr val="bg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18" name="Rectangle 17">
                <a:extLst>
                  <a:ext uri="{FF2B5EF4-FFF2-40B4-BE49-F238E27FC236}">
                    <a16:creationId xmlns:a16="http://schemas.microsoft.com/office/drawing/2014/main" id="{B526D6D4-E13C-3E44-B755-EEF07D754E82}"/>
                  </a:ext>
                </a:extLst>
              </p:cNvPr>
              <p:cNvSpPr/>
              <p:nvPr/>
            </p:nvSpPr>
            <p:spPr>
              <a:xfrm>
                <a:off x="6043613" y="4243400"/>
                <a:ext cx="700087" cy="557225"/>
              </a:xfrm>
              <a:prstGeom prst="rect">
                <a:avLst/>
              </a:prstGeom>
              <a:solidFill>
                <a:schemeClr val="bg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23" name="Rectangle 22">
                <a:extLst>
                  <a:ext uri="{FF2B5EF4-FFF2-40B4-BE49-F238E27FC236}">
                    <a16:creationId xmlns:a16="http://schemas.microsoft.com/office/drawing/2014/main" id="{AB9B9D1F-D655-0F4A-A7CA-C1761865FB7F}"/>
                  </a:ext>
                </a:extLst>
              </p:cNvPr>
              <p:cNvSpPr/>
              <p:nvPr/>
            </p:nvSpPr>
            <p:spPr>
              <a:xfrm>
                <a:off x="6743700" y="4243400"/>
                <a:ext cx="700087" cy="55722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28" name="Rectangle 27">
                <a:extLst>
                  <a:ext uri="{FF2B5EF4-FFF2-40B4-BE49-F238E27FC236}">
                    <a16:creationId xmlns:a16="http://schemas.microsoft.com/office/drawing/2014/main" id="{1273FDAE-0685-C74D-90D4-D24878A97193}"/>
                  </a:ext>
                </a:extLst>
              </p:cNvPr>
              <p:cNvSpPr/>
              <p:nvPr/>
            </p:nvSpPr>
            <p:spPr>
              <a:xfrm>
                <a:off x="7443788" y="4243684"/>
                <a:ext cx="700087" cy="557225"/>
              </a:xfrm>
              <a:prstGeom prst="rect">
                <a:avLst/>
              </a:prstGeom>
              <a:solidFill>
                <a:schemeClr val="bg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grpSp>
        <p:grpSp>
          <p:nvGrpSpPr>
            <p:cNvPr id="32" name="Group 31">
              <a:extLst>
                <a:ext uri="{FF2B5EF4-FFF2-40B4-BE49-F238E27FC236}">
                  <a16:creationId xmlns:a16="http://schemas.microsoft.com/office/drawing/2014/main" id="{FE3FD5F5-D14B-A846-8D35-2D9757C52510}"/>
                </a:ext>
              </a:extLst>
            </p:cNvPr>
            <p:cNvGrpSpPr/>
            <p:nvPr/>
          </p:nvGrpSpPr>
          <p:grpSpPr>
            <a:xfrm>
              <a:off x="4207869" y="3808366"/>
              <a:ext cx="1920248" cy="416047"/>
              <a:chOff x="4643438" y="4800624"/>
              <a:chExt cx="3500437" cy="557510"/>
            </a:xfrm>
          </p:grpSpPr>
          <p:sp>
            <p:nvSpPr>
              <p:cNvPr id="9" name="Rectangle 8">
                <a:extLst>
                  <a:ext uri="{FF2B5EF4-FFF2-40B4-BE49-F238E27FC236}">
                    <a16:creationId xmlns:a16="http://schemas.microsoft.com/office/drawing/2014/main" id="{6E3D0EF3-2D19-D942-A5A9-9273BC410817}"/>
                  </a:ext>
                </a:extLst>
              </p:cNvPr>
              <p:cNvSpPr/>
              <p:nvPr/>
            </p:nvSpPr>
            <p:spPr>
              <a:xfrm>
                <a:off x="4643438" y="4800624"/>
                <a:ext cx="700087" cy="557225"/>
              </a:xfrm>
              <a:prstGeom prst="rect">
                <a:avLst/>
              </a:prstGeom>
              <a:solidFill>
                <a:schemeClr val="bg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14" name="Rectangle 13">
                <a:extLst>
                  <a:ext uri="{FF2B5EF4-FFF2-40B4-BE49-F238E27FC236}">
                    <a16:creationId xmlns:a16="http://schemas.microsoft.com/office/drawing/2014/main" id="{81B2EC70-0DA7-9D4F-80AF-3AFE8E975420}"/>
                  </a:ext>
                </a:extLst>
              </p:cNvPr>
              <p:cNvSpPr/>
              <p:nvPr/>
            </p:nvSpPr>
            <p:spPr>
              <a:xfrm>
                <a:off x="5343525" y="4800624"/>
                <a:ext cx="700087" cy="55722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9" name="Rectangle 18">
                <a:extLst>
                  <a:ext uri="{FF2B5EF4-FFF2-40B4-BE49-F238E27FC236}">
                    <a16:creationId xmlns:a16="http://schemas.microsoft.com/office/drawing/2014/main" id="{C23ABAC5-CBBD-1541-B42F-2CEE49966EAD}"/>
                  </a:ext>
                </a:extLst>
              </p:cNvPr>
              <p:cNvSpPr/>
              <p:nvPr/>
            </p:nvSpPr>
            <p:spPr>
              <a:xfrm>
                <a:off x="6043613" y="4800624"/>
                <a:ext cx="700087" cy="55722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24" name="Rectangle 23">
                <a:extLst>
                  <a:ext uri="{FF2B5EF4-FFF2-40B4-BE49-F238E27FC236}">
                    <a16:creationId xmlns:a16="http://schemas.microsoft.com/office/drawing/2014/main" id="{AE6E5F90-AC5D-8D41-B10C-B6F7AB5628F4}"/>
                  </a:ext>
                </a:extLst>
              </p:cNvPr>
              <p:cNvSpPr/>
              <p:nvPr/>
            </p:nvSpPr>
            <p:spPr>
              <a:xfrm>
                <a:off x="6743700" y="4800624"/>
                <a:ext cx="700087" cy="557225"/>
              </a:xfrm>
              <a:prstGeom prst="rect">
                <a:avLst/>
              </a:prstGeom>
              <a:solidFill>
                <a:schemeClr val="bg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29" name="Rectangle 28">
                <a:extLst>
                  <a:ext uri="{FF2B5EF4-FFF2-40B4-BE49-F238E27FC236}">
                    <a16:creationId xmlns:a16="http://schemas.microsoft.com/office/drawing/2014/main" id="{E8D5A3A8-2DDE-1C4E-83CA-5B10548BE6AC}"/>
                  </a:ext>
                </a:extLst>
              </p:cNvPr>
              <p:cNvSpPr/>
              <p:nvPr/>
            </p:nvSpPr>
            <p:spPr>
              <a:xfrm>
                <a:off x="7443788" y="4800909"/>
                <a:ext cx="700087" cy="557225"/>
              </a:xfrm>
              <a:prstGeom prst="rect">
                <a:avLst/>
              </a:prstGeom>
              <a:solidFill>
                <a:schemeClr val="bg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grpSp>
        <p:grpSp>
          <p:nvGrpSpPr>
            <p:cNvPr id="33" name="Group 32">
              <a:extLst>
                <a:ext uri="{FF2B5EF4-FFF2-40B4-BE49-F238E27FC236}">
                  <a16:creationId xmlns:a16="http://schemas.microsoft.com/office/drawing/2014/main" id="{3DEA0475-568C-3F49-9B0B-87ECF15C12E4}"/>
                </a:ext>
              </a:extLst>
            </p:cNvPr>
            <p:cNvGrpSpPr/>
            <p:nvPr/>
          </p:nvGrpSpPr>
          <p:grpSpPr>
            <a:xfrm>
              <a:off x="6197183" y="3864133"/>
              <a:ext cx="1926848" cy="327598"/>
              <a:chOff x="4643438" y="5357849"/>
              <a:chExt cx="3500437" cy="557510"/>
            </a:xfrm>
          </p:grpSpPr>
          <p:sp>
            <p:nvSpPr>
              <p:cNvPr id="10" name="Rectangle 9">
                <a:extLst>
                  <a:ext uri="{FF2B5EF4-FFF2-40B4-BE49-F238E27FC236}">
                    <a16:creationId xmlns:a16="http://schemas.microsoft.com/office/drawing/2014/main" id="{78C47473-808B-554A-AFB7-58C2E82ACA37}"/>
                  </a:ext>
                </a:extLst>
              </p:cNvPr>
              <p:cNvSpPr/>
              <p:nvPr/>
            </p:nvSpPr>
            <p:spPr>
              <a:xfrm>
                <a:off x="4643438" y="5357849"/>
                <a:ext cx="700087" cy="557225"/>
              </a:xfrm>
              <a:prstGeom prst="rect">
                <a:avLst/>
              </a:prstGeom>
              <a:solidFill>
                <a:schemeClr val="bg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15" name="Rectangle 14">
                <a:extLst>
                  <a:ext uri="{FF2B5EF4-FFF2-40B4-BE49-F238E27FC236}">
                    <a16:creationId xmlns:a16="http://schemas.microsoft.com/office/drawing/2014/main" id="{F0F00A77-7FC9-0E47-9BB7-97E6ABB4BFB9}"/>
                  </a:ext>
                </a:extLst>
              </p:cNvPr>
              <p:cNvSpPr/>
              <p:nvPr/>
            </p:nvSpPr>
            <p:spPr>
              <a:xfrm>
                <a:off x="5343525" y="5357849"/>
                <a:ext cx="700087" cy="557225"/>
              </a:xfrm>
              <a:prstGeom prst="rect">
                <a:avLst/>
              </a:prstGeom>
              <a:solidFill>
                <a:schemeClr val="bg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20" name="Rectangle 19">
                <a:extLst>
                  <a:ext uri="{FF2B5EF4-FFF2-40B4-BE49-F238E27FC236}">
                    <a16:creationId xmlns:a16="http://schemas.microsoft.com/office/drawing/2014/main" id="{4AA0EA1B-27E0-A64D-A81F-7ACBE7303981}"/>
                  </a:ext>
                </a:extLst>
              </p:cNvPr>
              <p:cNvSpPr/>
              <p:nvPr/>
            </p:nvSpPr>
            <p:spPr>
              <a:xfrm>
                <a:off x="6043613" y="5357849"/>
                <a:ext cx="700087" cy="557225"/>
              </a:xfrm>
              <a:prstGeom prst="rect">
                <a:avLst/>
              </a:prstGeom>
              <a:solidFill>
                <a:schemeClr val="bg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25" name="Rectangle 24">
                <a:extLst>
                  <a:ext uri="{FF2B5EF4-FFF2-40B4-BE49-F238E27FC236}">
                    <a16:creationId xmlns:a16="http://schemas.microsoft.com/office/drawing/2014/main" id="{43F4CE4D-F802-8B4B-B91C-CFF928C5C253}"/>
                  </a:ext>
                </a:extLst>
              </p:cNvPr>
              <p:cNvSpPr/>
              <p:nvPr/>
            </p:nvSpPr>
            <p:spPr>
              <a:xfrm>
                <a:off x="6743700" y="5357849"/>
                <a:ext cx="700087" cy="55722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30" name="Rectangle 29">
                <a:extLst>
                  <a:ext uri="{FF2B5EF4-FFF2-40B4-BE49-F238E27FC236}">
                    <a16:creationId xmlns:a16="http://schemas.microsoft.com/office/drawing/2014/main" id="{5931768F-7592-2E4B-A8C7-2D50E76387F1}"/>
                  </a:ext>
                </a:extLst>
              </p:cNvPr>
              <p:cNvSpPr/>
              <p:nvPr/>
            </p:nvSpPr>
            <p:spPr>
              <a:xfrm>
                <a:off x="7443788" y="5358134"/>
                <a:ext cx="700087" cy="557225"/>
              </a:xfrm>
              <a:prstGeom prst="rect">
                <a:avLst/>
              </a:prstGeom>
              <a:solidFill>
                <a:schemeClr val="bg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grpSp>
        <p:grpSp>
          <p:nvGrpSpPr>
            <p:cNvPr id="34" name="Group 33">
              <a:extLst>
                <a:ext uri="{FF2B5EF4-FFF2-40B4-BE49-F238E27FC236}">
                  <a16:creationId xmlns:a16="http://schemas.microsoft.com/office/drawing/2014/main" id="{A20746B3-0ECE-354F-9774-023C323D1695}"/>
                </a:ext>
              </a:extLst>
            </p:cNvPr>
            <p:cNvGrpSpPr/>
            <p:nvPr/>
          </p:nvGrpSpPr>
          <p:grpSpPr>
            <a:xfrm>
              <a:off x="8191657" y="3852567"/>
              <a:ext cx="1731450" cy="327431"/>
              <a:chOff x="4643438" y="5915074"/>
              <a:chExt cx="3500437" cy="557509"/>
            </a:xfrm>
          </p:grpSpPr>
          <p:sp>
            <p:nvSpPr>
              <p:cNvPr id="11" name="Rectangle 10">
                <a:extLst>
                  <a:ext uri="{FF2B5EF4-FFF2-40B4-BE49-F238E27FC236}">
                    <a16:creationId xmlns:a16="http://schemas.microsoft.com/office/drawing/2014/main" id="{D425B3C0-AD1C-8C4D-AE9D-75D80C7BBEA1}"/>
                  </a:ext>
                </a:extLst>
              </p:cNvPr>
              <p:cNvSpPr/>
              <p:nvPr/>
            </p:nvSpPr>
            <p:spPr>
              <a:xfrm>
                <a:off x="4643438" y="5915074"/>
                <a:ext cx="700087" cy="557225"/>
              </a:xfrm>
              <a:prstGeom prst="rect">
                <a:avLst/>
              </a:prstGeom>
              <a:solidFill>
                <a:schemeClr val="bg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16" name="Rectangle 15">
                <a:extLst>
                  <a:ext uri="{FF2B5EF4-FFF2-40B4-BE49-F238E27FC236}">
                    <a16:creationId xmlns:a16="http://schemas.microsoft.com/office/drawing/2014/main" id="{83068CF0-7911-4E4F-AC9D-376C4DBBE1D8}"/>
                  </a:ext>
                </a:extLst>
              </p:cNvPr>
              <p:cNvSpPr/>
              <p:nvPr/>
            </p:nvSpPr>
            <p:spPr>
              <a:xfrm>
                <a:off x="5343525" y="5915074"/>
                <a:ext cx="700087" cy="55722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21" name="Rectangle 20">
                <a:extLst>
                  <a:ext uri="{FF2B5EF4-FFF2-40B4-BE49-F238E27FC236}">
                    <a16:creationId xmlns:a16="http://schemas.microsoft.com/office/drawing/2014/main" id="{93497911-6ABB-2C4D-A701-4F83DAB2443C}"/>
                  </a:ext>
                </a:extLst>
              </p:cNvPr>
              <p:cNvSpPr/>
              <p:nvPr/>
            </p:nvSpPr>
            <p:spPr>
              <a:xfrm>
                <a:off x="6043613" y="5915074"/>
                <a:ext cx="700087" cy="55722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26" name="Rectangle 25">
                <a:extLst>
                  <a:ext uri="{FF2B5EF4-FFF2-40B4-BE49-F238E27FC236}">
                    <a16:creationId xmlns:a16="http://schemas.microsoft.com/office/drawing/2014/main" id="{082EEC3A-AACA-3F4B-AB7F-7B784CCFE905}"/>
                  </a:ext>
                </a:extLst>
              </p:cNvPr>
              <p:cNvSpPr/>
              <p:nvPr/>
            </p:nvSpPr>
            <p:spPr>
              <a:xfrm>
                <a:off x="6743700" y="5915074"/>
                <a:ext cx="700087" cy="557225"/>
              </a:xfrm>
              <a:prstGeom prst="rect">
                <a:avLst/>
              </a:prstGeom>
              <a:solidFill>
                <a:schemeClr val="bg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31" name="Rectangle 30">
                <a:extLst>
                  <a:ext uri="{FF2B5EF4-FFF2-40B4-BE49-F238E27FC236}">
                    <a16:creationId xmlns:a16="http://schemas.microsoft.com/office/drawing/2014/main" id="{07C68B46-28E7-7143-A14E-8DF8FA3CA862}"/>
                  </a:ext>
                </a:extLst>
              </p:cNvPr>
              <p:cNvSpPr/>
              <p:nvPr/>
            </p:nvSpPr>
            <p:spPr>
              <a:xfrm>
                <a:off x="7443788" y="5915358"/>
                <a:ext cx="700087" cy="557225"/>
              </a:xfrm>
              <a:prstGeom prst="rect">
                <a:avLst/>
              </a:prstGeom>
              <a:solidFill>
                <a:schemeClr val="bg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grpSp>
      </p:grpSp>
      <p:grpSp>
        <p:nvGrpSpPr>
          <p:cNvPr id="4" name="Group 3">
            <a:extLst>
              <a:ext uri="{FF2B5EF4-FFF2-40B4-BE49-F238E27FC236}">
                <a16:creationId xmlns:a16="http://schemas.microsoft.com/office/drawing/2014/main" id="{648652F8-1603-F744-8BB0-317AAA4A18C7}"/>
              </a:ext>
            </a:extLst>
          </p:cNvPr>
          <p:cNvGrpSpPr/>
          <p:nvPr/>
        </p:nvGrpSpPr>
        <p:grpSpPr>
          <a:xfrm>
            <a:off x="1580206" y="2887682"/>
            <a:ext cx="9131090" cy="3726023"/>
            <a:chOff x="484394" y="2552541"/>
            <a:chExt cx="9131090" cy="3726023"/>
          </a:xfrm>
        </p:grpSpPr>
        <p:grpSp>
          <p:nvGrpSpPr>
            <p:cNvPr id="36" name="Group 35">
              <a:extLst>
                <a:ext uri="{FF2B5EF4-FFF2-40B4-BE49-F238E27FC236}">
                  <a16:creationId xmlns:a16="http://schemas.microsoft.com/office/drawing/2014/main" id="{2A7BB0B1-0EB2-CA4C-AC9E-FC6FC21D685E}"/>
                </a:ext>
              </a:extLst>
            </p:cNvPr>
            <p:cNvGrpSpPr/>
            <p:nvPr/>
          </p:nvGrpSpPr>
          <p:grpSpPr>
            <a:xfrm>
              <a:off x="1066797" y="2714625"/>
              <a:ext cx="461966" cy="3563939"/>
              <a:chOff x="1066797" y="2714625"/>
              <a:chExt cx="461966" cy="3563939"/>
            </a:xfrm>
          </p:grpSpPr>
          <p:sp>
            <p:nvSpPr>
              <p:cNvPr id="37" name="Oval 36">
                <a:extLst>
                  <a:ext uri="{FF2B5EF4-FFF2-40B4-BE49-F238E27FC236}">
                    <a16:creationId xmlns:a16="http://schemas.microsoft.com/office/drawing/2014/main" id="{14EFB2EC-FC93-FD47-AD2E-56F98663A622}"/>
                  </a:ext>
                </a:extLst>
              </p:cNvPr>
              <p:cNvSpPr/>
              <p:nvPr/>
            </p:nvSpPr>
            <p:spPr>
              <a:xfrm>
                <a:off x="1066800" y="2714625"/>
                <a:ext cx="461963" cy="414338"/>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72B1D5B1-483E-2D40-A541-9CB4A4DF6887}"/>
                  </a:ext>
                </a:extLst>
              </p:cNvPr>
              <p:cNvSpPr/>
              <p:nvPr/>
            </p:nvSpPr>
            <p:spPr>
              <a:xfrm>
                <a:off x="1066799" y="3149653"/>
                <a:ext cx="461963" cy="414338"/>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36E5E7D2-E61F-2445-9990-7CD94B98EAC2}"/>
                  </a:ext>
                </a:extLst>
              </p:cNvPr>
              <p:cNvSpPr/>
              <p:nvPr/>
            </p:nvSpPr>
            <p:spPr>
              <a:xfrm>
                <a:off x="1066799" y="3563991"/>
                <a:ext cx="461963" cy="414338"/>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4BE1DC87-9A17-784C-B15A-EFD3F35665B0}"/>
                  </a:ext>
                </a:extLst>
              </p:cNvPr>
              <p:cNvSpPr/>
              <p:nvPr/>
            </p:nvSpPr>
            <p:spPr>
              <a:xfrm>
                <a:off x="1066798" y="5024862"/>
                <a:ext cx="461963" cy="414338"/>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AFE6B9C8-86FB-674A-B6DC-2CC9A6D4F989}"/>
                  </a:ext>
                </a:extLst>
              </p:cNvPr>
              <p:cNvSpPr/>
              <p:nvPr/>
            </p:nvSpPr>
            <p:spPr>
              <a:xfrm>
                <a:off x="1066798" y="5439200"/>
                <a:ext cx="461963" cy="414338"/>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6F08ED6F-1027-8145-BD76-894DCBA51F86}"/>
                  </a:ext>
                </a:extLst>
              </p:cNvPr>
              <p:cNvSpPr/>
              <p:nvPr/>
            </p:nvSpPr>
            <p:spPr>
              <a:xfrm>
                <a:off x="1066797" y="5864226"/>
                <a:ext cx="461963" cy="414338"/>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30F589A6-7E42-1242-839E-B01C5455487A}"/>
                  </a:ext>
                </a:extLst>
              </p:cNvPr>
              <p:cNvSpPr txBox="1"/>
              <p:nvPr/>
            </p:nvSpPr>
            <p:spPr>
              <a:xfrm>
                <a:off x="1204909" y="3989017"/>
                <a:ext cx="185737" cy="923330"/>
              </a:xfrm>
              <a:prstGeom prst="rect">
                <a:avLst/>
              </a:prstGeom>
              <a:noFill/>
            </p:spPr>
            <p:txBody>
              <a:bodyPr wrap="square" rtlCol="0">
                <a:spAutoFit/>
              </a:bodyPr>
              <a:lstStyle/>
              <a:p>
                <a:r>
                  <a:rPr lang="en-US" dirty="0"/>
                  <a:t>.</a:t>
                </a:r>
              </a:p>
              <a:p>
                <a:r>
                  <a:rPr lang="en-US" dirty="0"/>
                  <a:t>.</a:t>
                </a:r>
              </a:p>
              <a:p>
                <a:r>
                  <a:rPr lang="en-US" dirty="0"/>
                  <a:t>.</a:t>
                </a:r>
              </a:p>
            </p:txBody>
          </p:sp>
        </p:grpSp>
        <p:grpSp>
          <p:nvGrpSpPr>
            <p:cNvPr id="44" name="Group 43">
              <a:extLst>
                <a:ext uri="{FF2B5EF4-FFF2-40B4-BE49-F238E27FC236}">
                  <a16:creationId xmlns:a16="http://schemas.microsoft.com/office/drawing/2014/main" id="{566708EF-501C-A048-A343-772BBADC0C1E}"/>
                </a:ext>
              </a:extLst>
            </p:cNvPr>
            <p:cNvGrpSpPr/>
            <p:nvPr/>
          </p:nvGrpSpPr>
          <p:grpSpPr>
            <a:xfrm>
              <a:off x="3762374" y="3221831"/>
              <a:ext cx="461964" cy="2642547"/>
              <a:chOff x="3762374" y="3221831"/>
              <a:chExt cx="461964" cy="2642547"/>
            </a:xfrm>
          </p:grpSpPr>
          <p:sp>
            <p:nvSpPr>
              <p:cNvPr id="45" name="Oval 44">
                <a:extLst>
                  <a:ext uri="{FF2B5EF4-FFF2-40B4-BE49-F238E27FC236}">
                    <a16:creationId xmlns:a16="http://schemas.microsoft.com/office/drawing/2014/main" id="{AC0A19C5-CE90-5D48-BE1B-EB5E634E1AA4}"/>
                  </a:ext>
                </a:extLst>
              </p:cNvPr>
              <p:cNvSpPr/>
              <p:nvPr/>
            </p:nvSpPr>
            <p:spPr>
              <a:xfrm>
                <a:off x="3762375" y="3221831"/>
                <a:ext cx="461963" cy="414338"/>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87FD8288-3201-0D43-BF84-9947FD456304}"/>
                  </a:ext>
                </a:extLst>
              </p:cNvPr>
              <p:cNvSpPr/>
              <p:nvPr/>
            </p:nvSpPr>
            <p:spPr>
              <a:xfrm>
                <a:off x="3762375" y="3644053"/>
                <a:ext cx="461963" cy="414338"/>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40DA0EC0-8314-5345-99F6-C27BC7205EB4}"/>
                  </a:ext>
                </a:extLst>
              </p:cNvPr>
              <p:cNvSpPr/>
              <p:nvPr/>
            </p:nvSpPr>
            <p:spPr>
              <a:xfrm>
                <a:off x="3762375" y="5017177"/>
                <a:ext cx="461963" cy="414338"/>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73EE2670-489C-E54E-9A23-EE1EFC479D8C}"/>
                  </a:ext>
                </a:extLst>
              </p:cNvPr>
              <p:cNvSpPr/>
              <p:nvPr/>
            </p:nvSpPr>
            <p:spPr>
              <a:xfrm>
                <a:off x="3762374" y="5450040"/>
                <a:ext cx="461963" cy="414338"/>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Box 48">
                <a:extLst>
                  <a:ext uri="{FF2B5EF4-FFF2-40B4-BE49-F238E27FC236}">
                    <a16:creationId xmlns:a16="http://schemas.microsoft.com/office/drawing/2014/main" id="{816CD141-80C4-BB4E-AEC4-08398494B01B}"/>
                  </a:ext>
                </a:extLst>
              </p:cNvPr>
              <p:cNvSpPr txBox="1"/>
              <p:nvPr/>
            </p:nvSpPr>
            <p:spPr>
              <a:xfrm>
                <a:off x="3871910" y="4034283"/>
                <a:ext cx="185737" cy="923330"/>
              </a:xfrm>
              <a:prstGeom prst="rect">
                <a:avLst/>
              </a:prstGeom>
              <a:noFill/>
            </p:spPr>
            <p:txBody>
              <a:bodyPr wrap="square" rtlCol="0">
                <a:spAutoFit/>
              </a:bodyPr>
              <a:lstStyle/>
              <a:p>
                <a:r>
                  <a:rPr lang="en-US" dirty="0"/>
                  <a:t>.</a:t>
                </a:r>
              </a:p>
              <a:p>
                <a:r>
                  <a:rPr lang="en-US" dirty="0"/>
                  <a:t>.</a:t>
                </a:r>
              </a:p>
              <a:p>
                <a:r>
                  <a:rPr lang="en-US" dirty="0"/>
                  <a:t>.</a:t>
                </a:r>
              </a:p>
            </p:txBody>
          </p:sp>
        </p:grpSp>
        <p:grpSp>
          <p:nvGrpSpPr>
            <p:cNvPr id="50" name="Group 49">
              <a:extLst>
                <a:ext uri="{FF2B5EF4-FFF2-40B4-BE49-F238E27FC236}">
                  <a16:creationId xmlns:a16="http://schemas.microsoft.com/office/drawing/2014/main" id="{ADE1AFB6-9B8B-E14B-B8CB-43AE96078233}"/>
                </a:ext>
              </a:extLst>
            </p:cNvPr>
            <p:cNvGrpSpPr/>
            <p:nvPr/>
          </p:nvGrpSpPr>
          <p:grpSpPr>
            <a:xfrm>
              <a:off x="6688929" y="3221831"/>
              <a:ext cx="461964" cy="2642547"/>
              <a:chOff x="6688929" y="3221831"/>
              <a:chExt cx="461964" cy="2642547"/>
            </a:xfrm>
          </p:grpSpPr>
          <p:sp>
            <p:nvSpPr>
              <p:cNvPr id="51" name="Oval 50">
                <a:extLst>
                  <a:ext uri="{FF2B5EF4-FFF2-40B4-BE49-F238E27FC236}">
                    <a16:creationId xmlns:a16="http://schemas.microsoft.com/office/drawing/2014/main" id="{300D1ED4-53FB-1646-8864-60F845224E76}"/>
                  </a:ext>
                </a:extLst>
              </p:cNvPr>
              <p:cNvSpPr/>
              <p:nvPr/>
            </p:nvSpPr>
            <p:spPr>
              <a:xfrm>
                <a:off x="6688930" y="3221831"/>
                <a:ext cx="461963" cy="414338"/>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676F225C-4523-E64C-8CB3-23C4EFA8B65C}"/>
                  </a:ext>
                </a:extLst>
              </p:cNvPr>
              <p:cNvSpPr/>
              <p:nvPr/>
            </p:nvSpPr>
            <p:spPr>
              <a:xfrm>
                <a:off x="6688930" y="3644053"/>
                <a:ext cx="461963" cy="414338"/>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EB9A18F7-E613-6448-A605-1ACB68716A9D}"/>
                  </a:ext>
                </a:extLst>
              </p:cNvPr>
              <p:cNvSpPr/>
              <p:nvPr/>
            </p:nvSpPr>
            <p:spPr>
              <a:xfrm>
                <a:off x="6688930" y="5017177"/>
                <a:ext cx="461963" cy="414338"/>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5E9CA7D7-AB0F-1145-8559-9373BF03F9B6}"/>
                  </a:ext>
                </a:extLst>
              </p:cNvPr>
              <p:cNvSpPr/>
              <p:nvPr/>
            </p:nvSpPr>
            <p:spPr>
              <a:xfrm>
                <a:off x="6688929" y="5450040"/>
                <a:ext cx="461963" cy="414338"/>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70636C76-8C12-E948-8C77-6404B87E5E0E}"/>
                  </a:ext>
                </a:extLst>
              </p:cNvPr>
              <p:cNvSpPr txBox="1"/>
              <p:nvPr/>
            </p:nvSpPr>
            <p:spPr>
              <a:xfrm>
                <a:off x="6798464" y="3978329"/>
                <a:ext cx="185737" cy="923330"/>
              </a:xfrm>
              <a:prstGeom prst="rect">
                <a:avLst/>
              </a:prstGeom>
              <a:noFill/>
            </p:spPr>
            <p:txBody>
              <a:bodyPr wrap="square" rtlCol="0">
                <a:spAutoFit/>
              </a:bodyPr>
              <a:lstStyle/>
              <a:p>
                <a:r>
                  <a:rPr lang="en-US" dirty="0"/>
                  <a:t>.</a:t>
                </a:r>
              </a:p>
              <a:p>
                <a:r>
                  <a:rPr lang="en-US" dirty="0"/>
                  <a:t>.</a:t>
                </a:r>
              </a:p>
              <a:p>
                <a:r>
                  <a:rPr lang="en-US" dirty="0"/>
                  <a:t>.</a:t>
                </a:r>
              </a:p>
            </p:txBody>
          </p:sp>
        </p:grpSp>
        <p:grpSp>
          <p:nvGrpSpPr>
            <p:cNvPr id="56" name="Group 55">
              <a:extLst>
                <a:ext uri="{FF2B5EF4-FFF2-40B4-BE49-F238E27FC236}">
                  <a16:creationId xmlns:a16="http://schemas.microsoft.com/office/drawing/2014/main" id="{4B973968-17B7-5C4B-8EB6-56D64178FD8C}"/>
                </a:ext>
              </a:extLst>
            </p:cNvPr>
            <p:cNvGrpSpPr/>
            <p:nvPr/>
          </p:nvGrpSpPr>
          <p:grpSpPr>
            <a:xfrm>
              <a:off x="9132088" y="3436884"/>
              <a:ext cx="483396" cy="2100351"/>
              <a:chOff x="9132088" y="3436884"/>
              <a:chExt cx="483396" cy="2100351"/>
            </a:xfrm>
          </p:grpSpPr>
          <p:sp>
            <p:nvSpPr>
              <p:cNvPr id="57" name="Oval 56">
                <a:extLst>
                  <a:ext uri="{FF2B5EF4-FFF2-40B4-BE49-F238E27FC236}">
                    <a16:creationId xmlns:a16="http://schemas.microsoft.com/office/drawing/2014/main" id="{846E0BE2-2106-3A42-84EF-154EDF5F5CF7}"/>
                  </a:ext>
                </a:extLst>
              </p:cNvPr>
              <p:cNvSpPr/>
              <p:nvPr/>
            </p:nvSpPr>
            <p:spPr>
              <a:xfrm>
                <a:off x="9132089" y="3436884"/>
                <a:ext cx="461963" cy="414338"/>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1589C948-849E-EF40-94E1-15BE6D40489C}"/>
                  </a:ext>
                </a:extLst>
              </p:cNvPr>
              <p:cNvSpPr/>
              <p:nvPr/>
            </p:nvSpPr>
            <p:spPr>
              <a:xfrm>
                <a:off x="9132088" y="3851222"/>
                <a:ext cx="461963" cy="414338"/>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71220967-AE32-B247-B2C2-0EB25EDB165D}"/>
                  </a:ext>
                </a:extLst>
              </p:cNvPr>
              <p:cNvSpPr/>
              <p:nvPr/>
            </p:nvSpPr>
            <p:spPr>
              <a:xfrm>
                <a:off x="9141603" y="4302020"/>
                <a:ext cx="461963" cy="414338"/>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6C56E5B9-9CAD-1745-B477-9B03B355B470}"/>
                  </a:ext>
                </a:extLst>
              </p:cNvPr>
              <p:cNvSpPr/>
              <p:nvPr/>
            </p:nvSpPr>
            <p:spPr>
              <a:xfrm>
                <a:off x="9141603" y="4716358"/>
                <a:ext cx="461963" cy="414338"/>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2B800BC8-66F5-A243-933F-46C2F8D333E3}"/>
                  </a:ext>
                </a:extLst>
              </p:cNvPr>
              <p:cNvSpPr/>
              <p:nvPr/>
            </p:nvSpPr>
            <p:spPr>
              <a:xfrm>
                <a:off x="9153521" y="5122897"/>
                <a:ext cx="461963" cy="414338"/>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62" name="Straight Connector 61">
              <a:extLst>
                <a:ext uri="{FF2B5EF4-FFF2-40B4-BE49-F238E27FC236}">
                  <a16:creationId xmlns:a16="http://schemas.microsoft.com/office/drawing/2014/main" id="{12C83DAC-1501-6A47-8A48-60D895215E87}"/>
                </a:ext>
              </a:extLst>
            </p:cNvPr>
            <p:cNvCxnSpPr>
              <a:stCxn id="37" idx="6"/>
              <a:endCxn id="45" idx="2"/>
            </p:cNvCxnSpPr>
            <p:nvPr/>
          </p:nvCxnSpPr>
          <p:spPr>
            <a:xfrm>
              <a:off x="1528763" y="2921794"/>
              <a:ext cx="2233612" cy="507206"/>
            </a:xfrm>
            <a:prstGeom prst="line">
              <a:avLst/>
            </a:prstGeom>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CFD9ADF6-6A2D-854C-BAD6-F49093AE6735}"/>
                </a:ext>
              </a:extLst>
            </p:cNvPr>
            <p:cNvCxnSpPr>
              <a:cxnSpLocks/>
              <a:stCxn id="37" idx="6"/>
              <a:endCxn id="46" idx="2"/>
            </p:cNvCxnSpPr>
            <p:nvPr/>
          </p:nvCxnSpPr>
          <p:spPr>
            <a:xfrm>
              <a:off x="1528763" y="2921794"/>
              <a:ext cx="2233612" cy="929428"/>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3BE2EE35-0F10-CC41-86E8-A5EFCD7166BF}"/>
                </a:ext>
              </a:extLst>
            </p:cNvPr>
            <p:cNvCxnSpPr>
              <a:cxnSpLocks/>
              <a:stCxn id="37" idx="6"/>
              <a:endCxn id="47" idx="1"/>
            </p:cNvCxnSpPr>
            <p:nvPr/>
          </p:nvCxnSpPr>
          <p:spPr>
            <a:xfrm>
              <a:off x="1528763" y="2921794"/>
              <a:ext cx="2301265" cy="2156061"/>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769E0F79-36CC-DF4B-B20B-D75A30EE0FD4}"/>
                </a:ext>
              </a:extLst>
            </p:cNvPr>
            <p:cNvCxnSpPr>
              <a:cxnSpLocks/>
              <a:stCxn id="37" idx="6"/>
              <a:endCxn id="48" idx="2"/>
            </p:cNvCxnSpPr>
            <p:nvPr/>
          </p:nvCxnSpPr>
          <p:spPr>
            <a:xfrm>
              <a:off x="1528763" y="2921794"/>
              <a:ext cx="2233611" cy="2735415"/>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25698C2D-D93D-764E-808C-90E4382D6933}"/>
                </a:ext>
              </a:extLst>
            </p:cNvPr>
            <p:cNvCxnSpPr>
              <a:cxnSpLocks/>
              <a:endCxn id="45" idx="2"/>
            </p:cNvCxnSpPr>
            <p:nvPr/>
          </p:nvCxnSpPr>
          <p:spPr>
            <a:xfrm>
              <a:off x="1481142" y="3276521"/>
              <a:ext cx="2281233" cy="152479"/>
            </a:xfrm>
            <a:prstGeom prst="line">
              <a:avLst/>
            </a:prstGeom>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218F7CBA-2FAA-284F-9301-1D260716952C}"/>
                </a:ext>
              </a:extLst>
            </p:cNvPr>
            <p:cNvCxnSpPr>
              <a:cxnSpLocks/>
              <a:endCxn id="46" idx="2"/>
            </p:cNvCxnSpPr>
            <p:nvPr/>
          </p:nvCxnSpPr>
          <p:spPr>
            <a:xfrm>
              <a:off x="1481142" y="3276521"/>
              <a:ext cx="2281233" cy="574701"/>
            </a:xfrm>
            <a:prstGeom prst="line">
              <a:avLst/>
            </a:prstGeom>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06994951-9099-6A43-91A5-AF283027A845}"/>
                </a:ext>
              </a:extLst>
            </p:cNvPr>
            <p:cNvCxnSpPr>
              <a:cxnSpLocks/>
              <a:endCxn id="47" idx="1"/>
            </p:cNvCxnSpPr>
            <p:nvPr/>
          </p:nvCxnSpPr>
          <p:spPr>
            <a:xfrm>
              <a:off x="1481142" y="3276521"/>
              <a:ext cx="2348886" cy="1801334"/>
            </a:xfrm>
            <a:prstGeom prst="line">
              <a:avLst/>
            </a:prstGeom>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94BCFEA9-2BD8-B84F-83E7-B343BAB7B398}"/>
                </a:ext>
              </a:extLst>
            </p:cNvPr>
            <p:cNvCxnSpPr>
              <a:cxnSpLocks/>
              <a:endCxn id="48" idx="2"/>
            </p:cNvCxnSpPr>
            <p:nvPr/>
          </p:nvCxnSpPr>
          <p:spPr>
            <a:xfrm>
              <a:off x="1481142" y="3276521"/>
              <a:ext cx="2281232" cy="2380688"/>
            </a:xfrm>
            <a:prstGeom prst="line">
              <a:avLst/>
            </a:prstGeom>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3695F188-CBFB-8D40-A4CE-638F18BB35E4}"/>
                </a:ext>
              </a:extLst>
            </p:cNvPr>
            <p:cNvCxnSpPr>
              <a:cxnSpLocks/>
              <a:endCxn id="45" idx="2"/>
            </p:cNvCxnSpPr>
            <p:nvPr/>
          </p:nvCxnSpPr>
          <p:spPr>
            <a:xfrm flipV="1">
              <a:off x="1515162" y="3429000"/>
              <a:ext cx="2247213" cy="315928"/>
            </a:xfrm>
            <a:prstGeom prst="line">
              <a:avLst/>
            </a:prstGeom>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4D98964D-458A-5447-AAB7-54C5922C4365}"/>
                </a:ext>
              </a:extLst>
            </p:cNvPr>
            <p:cNvCxnSpPr>
              <a:cxnSpLocks/>
              <a:endCxn id="46" idx="2"/>
            </p:cNvCxnSpPr>
            <p:nvPr/>
          </p:nvCxnSpPr>
          <p:spPr>
            <a:xfrm>
              <a:off x="1515162" y="3744927"/>
              <a:ext cx="2247213" cy="106295"/>
            </a:xfrm>
            <a:prstGeom prst="line">
              <a:avLst/>
            </a:prstGeom>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09232899-50F8-A245-9CFF-68A9ABBD571F}"/>
                </a:ext>
              </a:extLst>
            </p:cNvPr>
            <p:cNvCxnSpPr>
              <a:cxnSpLocks/>
              <a:endCxn id="47" idx="1"/>
            </p:cNvCxnSpPr>
            <p:nvPr/>
          </p:nvCxnSpPr>
          <p:spPr>
            <a:xfrm>
              <a:off x="1515162" y="3744927"/>
              <a:ext cx="2314866" cy="1332928"/>
            </a:xfrm>
            <a:prstGeom prst="line">
              <a:avLst/>
            </a:prstGeom>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394054EC-92C8-A440-A985-BD05A8C118B2}"/>
                </a:ext>
              </a:extLst>
            </p:cNvPr>
            <p:cNvCxnSpPr>
              <a:cxnSpLocks/>
              <a:endCxn id="48" idx="2"/>
            </p:cNvCxnSpPr>
            <p:nvPr/>
          </p:nvCxnSpPr>
          <p:spPr>
            <a:xfrm>
              <a:off x="1515162" y="3744927"/>
              <a:ext cx="2247212" cy="1912282"/>
            </a:xfrm>
            <a:prstGeom prst="line">
              <a:avLst/>
            </a:prstGeom>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972B86FB-EC2A-FE45-9F33-1C95D4C0F36C}"/>
                </a:ext>
              </a:extLst>
            </p:cNvPr>
            <p:cNvCxnSpPr>
              <a:cxnSpLocks/>
              <a:endCxn id="45" idx="2"/>
            </p:cNvCxnSpPr>
            <p:nvPr/>
          </p:nvCxnSpPr>
          <p:spPr>
            <a:xfrm flipV="1">
              <a:off x="1494934" y="3429000"/>
              <a:ext cx="2267441" cy="1761370"/>
            </a:xfrm>
            <a:prstGeom prst="line">
              <a:avLst/>
            </a:prstGeom>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3037D766-012F-654D-B9A0-F91CDA5193BB}"/>
                </a:ext>
              </a:extLst>
            </p:cNvPr>
            <p:cNvCxnSpPr>
              <a:cxnSpLocks/>
              <a:endCxn id="46" idx="2"/>
            </p:cNvCxnSpPr>
            <p:nvPr/>
          </p:nvCxnSpPr>
          <p:spPr>
            <a:xfrm flipV="1">
              <a:off x="1494934" y="3851222"/>
              <a:ext cx="2267441" cy="1339148"/>
            </a:xfrm>
            <a:prstGeom prst="line">
              <a:avLst/>
            </a:prstGeom>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ED0FA009-4CA8-AC4B-9F24-42E43FAEA7D5}"/>
                </a:ext>
              </a:extLst>
            </p:cNvPr>
            <p:cNvCxnSpPr>
              <a:cxnSpLocks/>
              <a:endCxn id="47" idx="2"/>
            </p:cNvCxnSpPr>
            <p:nvPr/>
          </p:nvCxnSpPr>
          <p:spPr>
            <a:xfrm>
              <a:off x="1494934" y="5190370"/>
              <a:ext cx="2267441" cy="33976"/>
            </a:xfrm>
            <a:prstGeom prst="line">
              <a:avLst/>
            </a:prstGeom>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4C8CAFFC-10DD-5648-87D0-9152DE2171E1}"/>
                </a:ext>
              </a:extLst>
            </p:cNvPr>
            <p:cNvCxnSpPr>
              <a:cxnSpLocks/>
              <a:endCxn id="48" idx="2"/>
            </p:cNvCxnSpPr>
            <p:nvPr/>
          </p:nvCxnSpPr>
          <p:spPr>
            <a:xfrm>
              <a:off x="1494934" y="5190370"/>
              <a:ext cx="2267440" cy="466839"/>
            </a:xfrm>
            <a:prstGeom prst="line">
              <a:avLst/>
            </a:prstGeom>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46BCE648-255A-F04C-97B4-34901F9A9402}"/>
                </a:ext>
              </a:extLst>
            </p:cNvPr>
            <p:cNvCxnSpPr>
              <a:cxnSpLocks/>
              <a:endCxn id="45" idx="2"/>
            </p:cNvCxnSpPr>
            <p:nvPr/>
          </p:nvCxnSpPr>
          <p:spPr>
            <a:xfrm flipV="1">
              <a:off x="1494934" y="3429000"/>
              <a:ext cx="2267441" cy="2217370"/>
            </a:xfrm>
            <a:prstGeom prst="line">
              <a:avLst/>
            </a:prstGeom>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561025DC-B406-D94C-8DBD-B8E7055C0859}"/>
                </a:ext>
              </a:extLst>
            </p:cNvPr>
            <p:cNvCxnSpPr>
              <a:cxnSpLocks/>
              <a:endCxn id="46" idx="2"/>
            </p:cNvCxnSpPr>
            <p:nvPr/>
          </p:nvCxnSpPr>
          <p:spPr>
            <a:xfrm flipV="1">
              <a:off x="1494934" y="3851222"/>
              <a:ext cx="2267441" cy="1795148"/>
            </a:xfrm>
            <a:prstGeom prst="line">
              <a:avLst/>
            </a:prstGeom>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DAF86217-87F6-094D-A9DD-FC15F571A7FE}"/>
                </a:ext>
              </a:extLst>
            </p:cNvPr>
            <p:cNvCxnSpPr>
              <a:cxnSpLocks/>
              <a:endCxn id="47" idx="2"/>
            </p:cNvCxnSpPr>
            <p:nvPr/>
          </p:nvCxnSpPr>
          <p:spPr>
            <a:xfrm flipV="1">
              <a:off x="1494934" y="5224346"/>
              <a:ext cx="2267441" cy="422024"/>
            </a:xfrm>
            <a:prstGeom prst="line">
              <a:avLst/>
            </a:prstGeom>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0C5282B0-B825-B445-8A52-93E44F567E37}"/>
                </a:ext>
              </a:extLst>
            </p:cNvPr>
            <p:cNvCxnSpPr>
              <a:cxnSpLocks/>
              <a:endCxn id="48" idx="2"/>
            </p:cNvCxnSpPr>
            <p:nvPr/>
          </p:nvCxnSpPr>
          <p:spPr>
            <a:xfrm>
              <a:off x="1494934" y="5646369"/>
              <a:ext cx="2267440" cy="10840"/>
            </a:xfrm>
            <a:prstGeom prst="line">
              <a:avLst/>
            </a:prstGeom>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2B6C1060-37A8-4D46-9F70-29CC66CA7105}"/>
                </a:ext>
              </a:extLst>
            </p:cNvPr>
            <p:cNvCxnSpPr>
              <a:cxnSpLocks/>
              <a:endCxn id="45" idx="2"/>
            </p:cNvCxnSpPr>
            <p:nvPr/>
          </p:nvCxnSpPr>
          <p:spPr>
            <a:xfrm flipV="1">
              <a:off x="1528760" y="3429000"/>
              <a:ext cx="2233615" cy="2602520"/>
            </a:xfrm>
            <a:prstGeom prst="line">
              <a:avLst/>
            </a:prstGeom>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0EACD1B5-D67A-2845-B724-A717F07D91E7}"/>
                </a:ext>
              </a:extLst>
            </p:cNvPr>
            <p:cNvCxnSpPr>
              <a:cxnSpLocks/>
              <a:endCxn id="46" idx="2"/>
            </p:cNvCxnSpPr>
            <p:nvPr/>
          </p:nvCxnSpPr>
          <p:spPr>
            <a:xfrm flipV="1">
              <a:off x="1528760" y="3851222"/>
              <a:ext cx="2233615" cy="2180298"/>
            </a:xfrm>
            <a:prstGeom prst="line">
              <a:avLst/>
            </a:prstGeom>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63A02012-8248-7140-BAEB-07A80BF15077}"/>
                </a:ext>
              </a:extLst>
            </p:cNvPr>
            <p:cNvCxnSpPr>
              <a:cxnSpLocks/>
              <a:endCxn id="47" idx="2"/>
            </p:cNvCxnSpPr>
            <p:nvPr/>
          </p:nvCxnSpPr>
          <p:spPr>
            <a:xfrm flipV="1">
              <a:off x="1528760" y="5224346"/>
              <a:ext cx="2233615" cy="807174"/>
            </a:xfrm>
            <a:prstGeom prst="line">
              <a:avLst/>
            </a:prstGeom>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F02B9994-5552-EA4D-A45D-BB6742E40525}"/>
                </a:ext>
              </a:extLst>
            </p:cNvPr>
            <p:cNvCxnSpPr>
              <a:cxnSpLocks/>
              <a:stCxn id="42" idx="6"/>
              <a:endCxn id="48" idx="2"/>
            </p:cNvCxnSpPr>
            <p:nvPr/>
          </p:nvCxnSpPr>
          <p:spPr>
            <a:xfrm flipV="1">
              <a:off x="1528760" y="5657209"/>
              <a:ext cx="2233614" cy="414186"/>
            </a:xfrm>
            <a:prstGeom prst="line">
              <a:avLst/>
            </a:prstGeom>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82DEB5CA-AA35-BF42-8BBA-E0463C554226}"/>
                </a:ext>
              </a:extLst>
            </p:cNvPr>
            <p:cNvCxnSpPr>
              <a:cxnSpLocks/>
              <a:endCxn id="51" idx="2"/>
            </p:cNvCxnSpPr>
            <p:nvPr/>
          </p:nvCxnSpPr>
          <p:spPr>
            <a:xfrm flipV="1">
              <a:off x="4208862" y="3429000"/>
              <a:ext cx="2480068" cy="7884"/>
            </a:xfrm>
            <a:prstGeom prst="line">
              <a:avLst/>
            </a:prstGeom>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F3BC430D-E12C-C24E-9F19-64DEA8840A6C}"/>
                </a:ext>
              </a:extLst>
            </p:cNvPr>
            <p:cNvCxnSpPr>
              <a:cxnSpLocks/>
              <a:endCxn id="52" idx="2"/>
            </p:cNvCxnSpPr>
            <p:nvPr/>
          </p:nvCxnSpPr>
          <p:spPr>
            <a:xfrm>
              <a:off x="4208862" y="3436884"/>
              <a:ext cx="2480068" cy="414338"/>
            </a:xfrm>
            <a:prstGeom prst="line">
              <a:avLst/>
            </a:prstGeom>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0B5F9D45-E548-4A44-A28F-133C72ED6616}"/>
                </a:ext>
              </a:extLst>
            </p:cNvPr>
            <p:cNvCxnSpPr>
              <a:cxnSpLocks/>
              <a:endCxn id="53" idx="2"/>
            </p:cNvCxnSpPr>
            <p:nvPr/>
          </p:nvCxnSpPr>
          <p:spPr>
            <a:xfrm>
              <a:off x="4208862" y="3436884"/>
              <a:ext cx="2480068" cy="1787462"/>
            </a:xfrm>
            <a:prstGeom prst="line">
              <a:avLst/>
            </a:prstGeom>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DD1B29C6-2FE9-224A-A4D5-B1CCC207DD51}"/>
                </a:ext>
              </a:extLst>
            </p:cNvPr>
            <p:cNvCxnSpPr>
              <a:cxnSpLocks/>
              <a:endCxn id="54" idx="2"/>
            </p:cNvCxnSpPr>
            <p:nvPr/>
          </p:nvCxnSpPr>
          <p:spPr>
            <a:xfrm>
              <a:off x="4208862" y="3436884"/>
              <a:ext cx="2480067" cy="2220325"/>
            </a:xfrm>
            <a:prstGeom prst="line">
              <a:avLst/>
            </a:prstGeom>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68A75205-53AC-E84B-8830-0551C5CF8E41}"/>
                </a:ext>
              </a:extLst>
            </p:cNvPr>
            <p:cNvCxnSpPr>
              <a:cxnSpLocks/>
              <a:endCxn id="51" idx="2"/>
            </p:cNvCxnSpPr>
            <p:nvPr/>
          </p:nvCxnSpPr>
          <p:spPr>
            <a:xfrm flipV="1">
              <a:off x="4234465" y="3429000"/>
              <a:ext cx="2454465" cy="430106"/>
            </a:xfrm>
            <a:prstGeom prst="line">
              <a:avLst/>
            </a:prstGeom>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A843ACE2-89B0-574B-A1B1-B1CDF536C4D3}"/>
                </a:ext>
              </a:extLst>
            </p:cNvPr>
            <p:cNvCxnSpPr>
              <a:cxnSpLocks/>
              <a:endCxn id="52" idx="2"/>
            </p:cNvCxnSpPr>
            <p:nvPr/>
          </p:nvCxnSpPr>
          <p:spPr>
            <a:xfrm flipV="1">
              <a:off x="4234465" y="3851222"/>
              <a:ext cx="2454465" cy="7884"/>
            </a:xfrm>
            <a:prstGeom prst="line">
              <a:avLst/>
            </a:prstGeom>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4D777356-D585-2744-852E-9269011ADC22}"/>
                </a:ext>
              </a:extLst>
            </p:cNvPr>
            <p:cNvCxnSpPr>
              <a:cxnSpLocks/>
              <a:endCxn id="53" idx="2"/>
            </p:cNvCxnSpPr>
            <p:nvPr/>
          </p:nvCxnSpPr>
          <p:spPr>
            <a:xfrm>
              <a:off x="4234465" y="3859106"/>
              <a:ext cx="2454465" cy="1365240"/>
            </a:xfrm>
            <a:prstGeom prst="line">
              <a:avLst/>
            </a:prstGeom>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0356CF81-2841-CA46-9C4C-C27FC2AB43DD}"/>
                </a:ext>
              </a:extLst>
            </p:cNvPr>
            <p:cNvCxnSpPr>
              <a:cxnSpLocks/>
              <a:endCxn id="54" idx="2"/>
            </p:cNvCxnSpPr>
            <p:nvPr/>
          </p:nvCxnSpPr>
          <p:spPr>
            <a:xfrm>
              <a:off x="4234465" y="3859106"/>
              <a:ext cx="2454464" cy="1798103"/>
            </a:xfrm>
            <a:prstGeom prst="line">
              <a:avLst/>
            </a:prstGeom>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FFFA3FD8-B04D-C247-A509-465D2FF2CC68}"/>
                </a:ext>
              </a:extLst>
            </p:cNvPr>
            <p:cNvCxnSpPr>
              <a:cxnSpLocks/>
              <a:stCxn id="47" idx="6"/>
              <a:endCxn id="51" idx="2"/>
            </p:cNvCxnSpPr>
            <p:nvPr/>
          </p:nvCxnSpPr>
          <p:spPr>
            <a:xfrm flipV="1">
              <a:off x="4224338" y="3429000"/>
              <a:ext cx="2464592" cy="1795346"/>
            </a:xfrm>
            <a:prstGeom prst="line">
              <a:avLst/>
            </a:prstGeom>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3D4ADAA1-3843-D44A-B3E6-6E4649DB56E4}"/>
                </a:ext>
              </a:extLst>
            </p:cNvPr>
            <p:cNvCxnSpPr>
              <a:cxnSpLocks/>
              <a:endCxn id="52" idx="2"/>
            </p:cNvCxnSpPr>
            <p:nvPr/>
          </p:nvCxnSpPr>
          <p:spPr>
            <a:xfrm flipV="1">
              <a:off x="4218391" y="3851222"/>
              <a:ext cx="2470539" cy="1365398"/>
            </a:xfrm>
            <a:prstGeom prst="line">
              <a:avLst/>
            </a:prstGeom>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ADFA0500-1B81-BF41-BBE6-F5DD7B3306DA}"/>
                </a:ext>
              </a:extLst>
            </p:cNvPr>
            <p:cNvCxnSpPr>
              <a:cxnSpLocks/>
              <a:endCxn id="53" idx="2"/>
            </p:cNvCxnSpPr>
            <p:nvPr/>
          </p:nvCxnSpPr>
          <p:spPr>
            <a:xfrm>
              <a:off x="4176716" y="5216620"/>
              <a:ext cx="2512214" cy="7726"/>
            </a:xfrm>
            <a:prstGeom prst="line">
              <a:avLst/>
            </a:prstGeom>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BDB7C03F-F734-5A42-87EB-CB6741039006}"/>
                </a:ext>
              </a:extLst>
            </p:cNvPr>
            <p:cNvCxnSpPr>
              <a:cxnSpLocks/>
              <a:stCxn id="47" idx="6"/>
              <a:endCxn id="54" idx="2"/>
            </p:cNvCxnSpPr>
            <p:nvPr/>
          </p:nvCxnSpPr>
          <p:spPr>
            <a:xfrm>
              <a:off x="4224338" y="5224346"/>
              <a:ext cx="2464591" cy="432863"/>
            </a:xfrm>
            <a:prstGeom prst="line">
              <a:avLst/>
            </a:prstGeom>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4CCBAB89-703D-FB46-B617-5398888AF768}"/>
                </a:ext>
              </a:extLst>
            </p:cNvPr>
            <p:cNvCxnSpPr>
              <a:cxnSpLocks/>
              <a:endCxn id="51" idx="2"/>
            </p:cNvCxnSpPr>
            <p:nvPr/>
          </p:nvCxnSpPr>
          <p:spPr>
            <a:xfrm flipV="1">
              <a:off x="4234465" y="3429000"/>
              <a:ext cx="2454465" cy="2228210"/>
            </a:xfrm>
            <a:prstGeom prst="line">
              <a:avLst/>
            </a:prstGeom>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9DC0BA5C-A1B8-B242-92B3-58EFE17F6B18}"/>
                </a:ext>
              </a:extLst>
            </p:cNvPr>
            <p:cNvCxnSpPr>
              <a:cxnSpLocks/>
              <a:endCxn id="52" idx="2"/>
            </p:cNvCxnSpPr>
            <p:nvPr/>
          </p:nvCxnSpPr>
          <p:spPr>
            <a:xfrm flipV="1">
              <a:off x="4234465" y="3851222"/>
              <a:ext cx="2454465" cy="1805988"/>
            </a:xfrm>
            <a:prstGeom prst="line">
              <a:avLst/>
            </a:prstGeom>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F0AEF4DB-F46E-6C47-9D6E-BC003D904168}"/>
                </a:ext>
              </a:extLst>
            </p:cNvPr>
            <p:cNvCxnSpPr>
              <a:cxnSpLocks/>
              <a:endCxn id="53" idx="2"/>
            </p:cNvCxnSpPr>
            <p:nvPr/>
          </p:nvCxnSpPr>
          <p:spPr>
            <a:xfrm flipV="1">
              <a:off x="4234465" y="5224346"/>
              <a:ext cx="2454465" cy="432864"/>
            </a:xfrm>
            <a:prstGeom prst="line">
              <a:avLst/>
            </a:prstGeom>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183ABAF2-43F9-9247-B1EA-B499578028BD}"/>
                </a:ext>
              </a:extLst>
            </p:cNvPr>
            <p:cNvCxnSpPr>
              <a:cxnSpLocks/>
              <a:endCxn id="54" idx="2"/>
            </p:cNvCxnSpPr>
            <p:nvPr/>
          </p:nvCxnSpPr>
          <p:spPr>
            <a:xfrm>
              <a:off x="4234465" y="5657209"/>
              <a:ext cx="245446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D3A2A241-8F69-B64E-81E1-72F6B88C6CD6}"/>
                </a:ext>
              </a:extLst>
            </p:cNvPr>
            <p:cNvCxnSpPr>
              <a:cxnSpLocks/>
              <a:endCxn id="57" idx="2"/>
            </p:cNvCxnSpPr>
            <p:nvPr/>
          </p:nvCxnSpPr>
          <p:spPr>
            <a:xfrm>
              <a:off x="7150892" y="3432447"/>
              <a:ext cx="1981197" cy="211606"/>
            </a:xfrm>
            <a:prstGeom prst="line">
              <a:avLst/>
            </a:prstGeom>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DE24CAC1-32A9-4841-9955-654A44D96487}"/>
                </a:ext>
              </a:extLst>
            </p:cNvPr>
            <p:cNvCxnSpPr>
              <a:cxnSpLocks/>
              <a:endCxn id="58" idx="2"/>
            </p:cNvCxnSpPr>
            <p:nvPr/>
          </p:nvCxnSpPr>
          <p:spPr>
            <a:xfrm>
              <a:off x="7150892" y="3432447"/>
              <a:ext cx="1981196" cy="625944"/>
            </a:xfrm>
            <a:prstGeom prst="line">
              <a:avLst/>
            </a:prstGeom>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DF9D3B66-0FCC-F640-909D-5EDD6B956775}"/>
                </a:ext>
              </a:extLst>
            </p:cNvPr>
            <p:cNvCxnSpPr>
              <a:cxnSpLocks/>
              <a:endCxn id="59" idx="2"/>
            </p:cNvCxnSpPr>
            <p:nvPr/>
          </p:nvCxnSpPr>
          <p:spPr>
            <a:xfrm>
              <a:off x="7150892" y="3432447"/>
              <a:ext cx="1990711" cy="1076742"/>
            </a:xfrm>
            <a:prstGeom prst="line">
              <a:avLst/>
            </a:prstGeom>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473594FD-35C9-EA49-ADC8-EB98E02C3D0E}"/>
                </a:ext>
              </a:extLst>
            </p:cNvPr>
            <p:cNvCxnSpPr>
              <a:cxnSpLocks/>
              <a:endCxn id="60" idx="2"/>
            </p:cNvCxnSpPr>
            <p:nvPr/>
          </p:nvCxnSpPr>
          <p:spPr>
            <a:xfrm>
              <a:off x="7150892" y="3432447"/>
              <a:ext cx="1990711" cy="149108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B1FD78EC-1AA4-BA4B-81DC-470ABC19C0AA}"/>
                </a:ext>
              </a:extLst>
            </p:cNvPr>
            <p:cNvCxnSpPr>
              <a:cxnSpLocks/>
              <a:stCxn id="51" idx="6"/>
              <a:endCxn id="61" idx="2"/>
            </p:cNvCxnSpPr>
            <p:nvPr/>
          </p:nvCxnSpPr>
          <p:spPr>
            <a:xfrm>
              <a:off x="7150893" y="3429000"/>
              <a:ext cx="2002628" cy="1901066"/>
            </a:xfrm>
            <a:prstGeom prst="line">
              <a:avLst/>
            </a:prstGeom>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F2DE5F94-B9D4-2B41-808D-473EB9975A17}"/>
                </a:ext>
              </a:extLst>
            </p:cNvPr>
            <p:cNvCxnSpPr>
              <a:cxnSpLocks/>
              <a:endCxn id="57" idx="2"/>
            </p:cNvCxnSpPr>
            <p:nvPr/>
          </p:nvCxnSpPr>
          <p:spPr>
            <a:xfrm flipV="1">
              <a:off x="7134227" y="3644053"/>
              <a:ext cx="1997862" cy="199286"/>
            </a:xfrm>
            <a:prstGeom prst="line">
              <a:avLst/>
            </a:prstGeom>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555598FE-5BDD-CD4E-9643-1551D33D1DE5}"/>
                </a:ext>
              </a:extLst>
            </p:cNvPr>
            <p:cNvCxnSpPr>
              <a:cxnSpLocks/>
              <a:endCxn id="58" idx="2"/>
            </p:cNvCxnSpPr>
            <p:nvPr/>
          </p:nvCxnSpPr>
          <p:spPr>
            <a:xfrm>
              <a:off x="7134227" y="3843338"/>
              <a:ext cx="1997861" cy="215053"/>
            </a:xfrm>
            <a:prstGeom prst="line">
              <a:avLst/>
            </a:prstGeom>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921BEA88-5D03-2E43-A13E-620C70BB5CE2}"/>
                </a:ext>
              </a:extLst>
            </p:cNvPr>
            <p:cNvCxnSpPr>
              <a:cxnSpLocks/>
              <a:endCxn id="59" idx="2"/>
            </p:cNvCxnSpPr>
            <p:nvPr/>
          </p:nvCxnSpPr>
          <p:spPr>
            <a:xfrm>
              <a:off x="7134227" y="3843338"/>
              <a:ext cx="2007376" cy="665851"/>
            </a:xfrm>
            <a:prstGeom prst="line">
              <a:avLst/>
            </a:prstGeom>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A5C26A38-00B7-8A4F-8436-D13705DA29E0}"/>
                </a:ext>
              </a:extLst>
            </p:cNvPr>
            <p:cNvCxnSpPr>
              <a:cxnSpLocks/>
              <a:endCxn id="60" idx="2"/>
            </p:cNvCxnSpPr>
            <p:nvPr/>
          </p:nvCxnSpPr>
          <p:spPr>
            <a:xfrm>
              <a:off x="7134227" y="3843338"/>
              <a:ext cx="2007376" cy="1080189"/>
            </a:xfrm>
            <a:prstGeom prst="line">
              <a:avLst/>
            </a:prstGeom>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0DB8330E-83CE-0B4C-B690-9A81F135DE27}"/>
                </a:ext>
              </a:extLst>
            </p:cNvPr>
            <p:cNvCxnSpPr>
              <a:cxnSpLocks/>
              <a:endCxn id="61" idx="2"/>
            </p:cNvCxnSpPr>
            <p:nvPr/>
          </p:nvCxnSpPr>
          <p:spPr>
            <a:xfrm>
              <a:off x="7134228" y="3839891"/>
              <a:ext cx="2019293" cy="1490175"/>
            </a:xfrm>
            <a:prstGeom prst="line">
              <a:avLst/>
            </a:prstGeom>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863924E2-4406-2445-B376-401ED97FE854}"/>
                </a:ext>
              </a:extLst>
            </p:cNvPr>
            <p:cNvCxnSpPr>
              <a:cxnSpLocks/>
              <a:endCxn id="57" idx="2"/>
            </p:cNvCxnSpPr>
            <p:nvPr/>
          </p:nvCxnSpPr>
          <p:spPr>
            <a:xfrm flipV="1">
              <a:off x="7147313" y="3644053"/>
              <a:ext cx="1984776" cy="158374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FB2234EB-97B8-774E-A17B-2353B4514885}"/>
                </a:ext>
              </a:extLst>
            </p:cNvPr>
            <p:cNvCxnSpPr>
              <a:cxnSpLocks/>
              <a:endCxn id="58" idx="2"/>
            </p:cNvCxnSpPr>
            <p:nvPr/>
          </p:nvCxnSpPr>
          <p:spPr>
            <a:xfrm flipV="1">
              <a:off x="7147313" y="4058391"/>
              <a:ext cx="1984775" cy="1169402"/>
            </a:xfrm>
            <a:prstGeom prst="line">
              <a:avLst/>
            </a:prstGeom>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AB120DE1-3A45-E846-B199-E969A1D91A19}"/>
                </a:ext>
              </a:extLst>
            </p:cNvPr>
            <p:cNvCxnSpPr>
              <a:cxnSpLocks/>
              <a:endCxn id="59" idx="2"/>
            </p:cNvCxnSpPr>
            <p:nvPr/>
          </p:nvCxnSpPr>
          <p:spPr>
            <a:xfrm flipV="1">
              <a:off x="7147313" y="4509189"/>
              <a:ext cx="1994290" cy="718604"/>
            </a:xfrm>
            <a:prstGeom prst="line">
              <a:avLst/>
            </a:prstGeom>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AEE3CA69-5F99-B747-9BB2-62E57EBC81F5}"/>
                </a:ext>
              </a:extLst>
            </p:cNvPr>
            <p:cNvCxnSpPr>
              <a:cxnSpLocks/>
              <a:endCxn id="60" idx="2"/>
            </p:cNvCxnSpPr>
            <p:nvPr/>
          </p:nvCxnSpPr>
          <p:spPr>
            <a:xfrm flipV="1">
              <a:off x="7147313" y="4923527"/>
              <a:ext cx="1994290" cy="304266"/>
            </a:xfrm>
            <a:prstGeom prst="line">
              <a:avLst/>
            </a:prstGeom>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02044DBA-8A3E-9F4B-8529-B95771D6B3DE}"/>
                </a:ext>
              </a:extLst>
            </p:cNvPr>
            <p:cNvCxnSpPr>
              <a:cxnSpLocks/>
              <a:endCxn id="61" idx="2"/>
            </p:cNvCxnSpPr>
            <p:nvPr/>
          </p:nvCxnSpPr>
          <p:spPr>
            <a:xfrm>
              <a:off x="7147314" y="5224346"/>
              <a:ext cx="2006207" cy="10572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3572E1C7-D774-BA45-9AA4-50DC2F198924}"/>
                </a:ext>
              </a:extLst>
            </p:cNvPr>
            <p:cNvCxnSpPr>
              <a:cxnSpLocks/>
              <a:endCxn id="57" idx="2"/>
            </p:cNvCxnSpPr>
            <p:nvPr/>
          </p:nvCxnSpPr>
          <p:spPr>
            <a:xfrm flipV="1">
              <a:off x="7129459" y="3644053"/>
              <a:ext cx="2002630" cy="1982478"/>
            </a:xfrm>
            <a:prstGeom prst="line">
              <a:avLst/>
            </a:prstGeom>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54095279-7659-5741-893D-EB9142F9DB1A}"/>
                </a:ext>
              </a:extLst>
            </p:cNvPr>
            <p:cNvCxnSpPr>
              <a:cxnSpLocks/>
              <a:endCxn id="58" idx="2"/>
            </p:cNvCxnSpPr>
            <p:nvPr/>
          </p:nvCxnSpPr>
          <p:spPr>
            <a:xfrm flipV="1">
              <a:off x="7129459" y="4058391"/>
              <a:ext cx="2002629" cy="156814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FF474500-35A4-744D-8EDE-70D7F6C01430}"/>
                </a:ext>
              </a:extLst>
            </p:cNvPr>
            <p:cNvCxnSpPr>
              <a:cxnSpLocks/>
              <a:endCxn id="59" idx="2"/>
            </p:cNvCxnSpPr>
            <p:nvPr/>
          </p:nvCxnSpPr>
          <p:spPr>
            <a:xfrm flipV="1">
              <a:off x="7129459" y="4509189"/>
              <a:ext cx="2012144" cy="1117342"/>
            </a:xfrm>
            <a:prstGeom prst="line">
              <a:avLst/>
            </a:prstGeom>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B5C086BD-AD29-D747-BF61-5B92E4A82E3C}"/>
                </a:ext>
              </a:extLst>
            </p:cNvPr>
            <p:cNvCxnSpPr>
              <a:cxnSpLocks/>
              <a:endCxn id="60" idx="2"/>
            </p:cNvCxnSpPr>
            <p:nvPr/>
          </p:nvCxnSpPr>
          <p:spPr>
            <a:xfrm flipV="1">
              <a:off x="7129459" y="4923527"/>
              <a:ext cx="2012144" cy="703004"/>
            </a:xfrm>
            <a:prstGeom prst="line">
              <a:avLst/>
            </a:prstGeom>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C162AAB6-ED01-E24B-B4F9-112401297D32}"/>
                </a:ext>
              </a:extLst>
            </p:cNvPr>
            <p:cNvCxnSpPr>
              <a:cxnSpLocks/>
              <a:endCxn id="61" idx="2"/>
            </p:cNvCxnSpPr>
            <p:nvPr/>
          </p:nvCxnSpPr>
          <p:spPr>
            <a:xfrm flipV="1">
              <a:off x="7129460" y="5330066"/>
              <a:ext cx="2024061" cy="293018"/>
            </a:xfrm>
            <a:prstGeom prst="line">
              <a:avLst/>
            </a:prstGeom>
          </p:spPr>
          <p:style>
            <a:lnRef idx="1">
              <a:schemeClr val="accent1"/>
            </a:lnRef>
            <a:fillRef idx="0">
              <a:schemeClr val="accent1"/>
            </a:fillRef>
            <a:effectRef idx="0">
              <a:schemeClr val="accent1"/>
            </a:effectRef>
            <a:fontRef idx="minor">
              <a:schemeClr val="tx1"/>
            </a:fontRef>
          </p:style>
        </p:cxnSp>
        <p:sp>
          <p:nvSpPr>
            <p:cNvPr id="122" name="TextBox 121">
              <a:extLst>
                <a:ext uri="{FF2B5EF4-FFF2-40B4-BE49-F238E27FC236}">
                  <a16:creationId xmlns:a16="http://schemas.microsoft.com/office/drawing/2014/main" id="{E378EDBD-18E6-174F-B107-7A92083957B3}"/>
                </a:ext>
              </a:extLst>
            </p:cNvPr>
            <p:cNvSpPr txBox="1"/>
            <p:nvPr/>
          </p:nvSpPr>
          <p:spPr>
            <a:xfrm>
              <a:off x="484394" y="2552541"/>
              <a:ext cx="184731" cy="307777"/>
            </a:xfrm>
            <a:prstGeom prst="rect">
              <a:avLst/>
            </a:prstGeom>
            <a:noFill/>
          </p:spPr>
          <p:txBody>
            <a:bodyPr wrap="none" rtlCol="0">
              <a:spAutoFit/>
            </a:bodyPr>
            <a:lstStyle/>
            <a:p>
              <a:endParaRPr lang="en-US" sz="1400" dirty="0"/>
            </a:p>
          </p:txBody>
        </p:sp>
      </p:grpSp>
      <p:sp>
        <p:nvSpPr>
          <p:cNvPr id="123" name="TextBox 122">
            <a:extLst>
              <a:ext uri="{FF2B5EF4-FFF2-40B4-BE49-F238E27FC236}">
                <a16:creationId xmlns:a16="http://schemas.microsoft.com/office/drawing/2014/main" id="{106E5BCE-002B-1848-9A00-42D00B6F3D65}"/>
              </a:ext>
            </a:extLst>
          </p:cNvPr>
          <p:cNvSpPr txBox="1"/>
          <p:nvPr/>
        </p:nvSpPr>
        <p:spPr>
          <a:xfrm>
            <a:off x="10902810" y="3735331"/>
            <a:ext cx="332142" cy="2031325"/>
          </a:xfrm>
          <a:prstGeom prst="rect">
            <a:avLst/>
          </a:prstGeom>
          <a:noFill/>
        </p:spPr>
        <p:txBody>
          <a:bodyPr wrap="none" rtlCol="0">
            <a:spAutoFit/>
          </a:bodyPr>
          <a:lstStyle/>
          <a:p>
            <a:r>
              <a:rPr lang="en-US" dirty="0"/>
              <a:t>0</a:t>
            </a:r>
          </a:p>
          <a:p>
            <a:r>
              <a:rPr lang="en-US" dirty="0"/>
              <a:t>1</a:t>
            </a:r>
          </a:p>
          <a:p>
            <a:r>
              <a:rPr lang="en-US" dirty="0"/>
              <a:t>2</a:t>
            </a:r>
          </a:p>
          <a:p>
            <a:r>
              <a:rPr lang="en-US" dirty="0"/>
              <a:t>.</a:t>
            </a:r>
          </a:p>
          <a:p>
            <a:r>
              <a:rPr lang="en-US" dirty="0"/>
              <a:t>.</a:t>
            </a:r>
          </a:p>
          <a:p>
            <a:r>
              <a:rPr lang="en-US" dirty="0"/>
              <a:t>.</a:t>
            </a:r>
          </a:p>
          <a:p>
            <a:r>
              <a:rPr lang="en-US" dirty="0"/>
              <a:t>9</a:t>
            </a:r>
          </a:p>
        </p:txBody>
      </p:sp>
    </p:spTree>
    <p:extLst>
      <p:ext uri="{BB962C8B-B14F-4D97-AF65-F5344CB8AC3E}">
        <p14:creationId xmlns:p14="http://schemas.microsoft.com/office/powerpoint/2010/main" val="155299978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The Value of Neural Nets</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p:txBody>
          <a:bodyPr>
            <a:normAutofit lnSpcReduction="10000"/>
          </a:bodyPr>
          <a:lstStyle/>
          <a:p>
            <a:r>
              <a:rPr lang="en-US" sz="2400" dirty="0">
                <a:latin typeface="Helvetica" pitchFamily="2" charset="0"/>
              </a:rPr>
              <a:t>The fact that input and output can be thought of as vectors like this is powerful! </a:t>
            </a:r>
          </a:p>
          <a:p>
            <a:endParaRPr lang="en-US" sz="2400" dirty="0">
              <a:latin typeface="Helvetica" pitchFamily="2" charset="0"/>
            </a:endParaRPr>
          </a:p>
          <a:p>
            <a:r>
              <a:rPr lang="en-US" sz="2400" dirty="0">
                <a:latin typeface="Helvetica" pitchFamily="2" charset="0"/>
              </a:rPr>
              <a:t>Any time that you have a problem where you can represent the input as a vector, a neural network can be applied!</a:t>
            </a:r>
          </a:p>
          <a:p>
            <a:endParaRPr lang="en-US" sz="2400" dirty="0">
              <a:latin typeface="Helvetica" pitchFamily="2" charset="0"/>
            </a:endParaRPr>
          </a:p>
          <a:p>
            <a:r>
              <a:rPr lang="en-US" sz="2400" dirty="0">
                <a:latin typeface="Helvetica" pitchFamily="2" charset="0"/>
              </a:rPr>
              <a:t>And as we just kind of illustrated, computer vision makes a lot of use of neural networks!</a:t>
            </a:r>
            <a:endParaRPr lang="en-US" sz="2200" dirty="0">
              <a:latin typeface="Helvetica" pitchFamily="2" charset="0"/>
            </a:endParaRPr>
          </a:p>
        </p:txBody>
      </p:sp>
    </p:spTree>
    <p:extLst>
      <p:ext uri="{BB962C8B-B14F-4D97-AF65-F5344CB8AC3E}">
        <p14:creationId xmlns:p14="http://schemas.microsoft.com/office/powerpoint/2010/main" val="231128811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The Danger of Neural Nets</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1010481" y="1601980"/>
            <a:ext cx="10058400" cy="3849624"/>
          </a:xfrm>
        </p:spPr>
        <p:txBody>
          <a:bodyPr>
            <a:normAutofit/>
          </a:bodyPr>
          <a:lstStyle/>
          <a:p>
            <a:r>
              <a:rPr lang="en-US" sz="2400" dirty="0">
                <a:latin typeface="Helvetica" pitchFamily="2" charset="0"/>
              </a:rPr>
              <a:t>Now, it would be *nice* if we could kind of think of each layer as, like, doing a particular job. E.g., the input layer is responsible for maintaining pixels…</a:t>
            </a:r>
            <a:endParaRPr lang="en-US" sz="2200" dirty="0">
              <a:latin typeface="Helvetica" pitchFamily="2" charset="0"/>
            </a:endParaRPr>
          </a:p>
        </p:txBody>
      </p:sp>
      <p:grpSp>
        <p:nvGrpSpPr>
          <p:cNvPr id="4" name="Group 3">
            <a:extLst>
              <a:ext uri="{FF2B5EF4-FFF2-40B4-BE49-F238E27FC236}">
                <a16:creationId xmlns:a16="http://schemas.microsoft.com/office/drawing/2014/main" id="{EDA91EC3-C5BF-6942-B941-0248C32EBE37}"/>
              </a:ext>
            </a:extLst>
          </p:cNvPr>
          <p:cNvGrpSpPr/>
          <p:nvPr/>
        </p:nvGrpSpPr>
        <p:grpSpPr>
          <a:xfrm rot="16200000">
            <a:off x="12498" y="4762197"/>
            <a:ext cx="3849624" cy="416472"/>
            <a:chOff x="656274" y="3808366"/>
            <a:chExt cx="9266833" cy="416472"/>
          </a:xfrm>
        </p:grpSpPr>
        <p:grpSp>
          <p:nvGrpSpPr>
            <p:cNvPr id="5" name="Group 4">
              <a:extLst>
                <a:ext uri="{FF2B5EF4-FFF2-40B4-BE49-F238E27FC236}">
                  <a16:creationId xmlns:a16="http://schemas.microsoft.com/office/drawing/2014/main" id="{450C533E-BBEB-624A-BC56-5F461936E09F}"/>
                </a:ext>
              </a:extLst>
            </p:cNvPr>
            <p:cNvGrpSpPr/>
            <p:nvPr/>
          </p:nvGrpSpPr>
          <p:grpSpPr>
            <a:xfrm>
              <a:off x="656274" y="3808579"/>
              <a:ext cx="1714501" cy="416259"/>
              <a:chOff x="4643438" y="3686175"/>
              <a:chExt cx="3500437" cy="557510"/>
            </a:xfrm>
          </p:grpSpPr>
          <p:sp>
            <p:nvSpPr>
              <p:cNvPr id="30" name="Rectangle 29">
                <a:extLst>
                  <a:ext uri="{FF2B5EF4-FFF2-40B4-BE49-F238E27FC236}">
                    <a16:creationId xmlns:a16="http://schemas.microsoft.com/office/drawing/2014/main" id="{62B664CD-7419-E742-B9C0-ECA46DC7494C}"/>
                  </a:ext>
                </a:extLst>
              </p:cNvPr>
              <p:cNvSpPr/>
              <p:nvPr/>
            </p:nvSpPr>
            <p:spPr>
              <a:xfrm>
                <a:off x="4643438" y="3686175"/>
                <a:ext cx="700087" cy="557225"/>
              </a:xfrm>
              <a:prstGeom prst="rect">
                <a:avLst/>
              </a:prstGeom>
              <a:solidFill>
                <a:schemeClr val="bg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31" name="Rectangle 30">
                <a:extLst>
                  <a:ext uri="{FF2B5EF4-FFF2-40B4-BE49-F238E27FC236}">
                    <a16:creationId xmlns:a16="http://schemas.microsoft.com/office/drawing/2014/main" id="{D794E78E-858A-D942-84F8-34BD159D974F}"/>
                  </a:ext>
                </a:extLst>
              </p:cNvPr>
              <p:cNvSpPr/>
              <p:nvPr/>
            </p:nvSpPr>
            <p:spPr>
              <a:xfrm>
                <a:off x="5343525" y="3686175"/>
                <a:ext cx="700087" cy="55722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32" name="Rectangle 31">
                <a:extLst>
                  <a:ext uri="{FF2B5EF4-FFF2-40B4-BE49-F238E27FC236}">
                    <a16:creationId xmlns:a16="http://schemas.microsoft.com/office/drawing/2014/main" id="{686DFD37-F4DE-6440-BFBE-A91B499BC35A}"/>
                  </a:ext>
                </a:extLst>
              </p:cNvPr>
              <p:cNvSpPr/>
              <p:nvPr/>
            </p:nvSpPr>
            <p:spPr>
              <a:xfrm>
                <a:off x="6043613" y="3686175"/>
                <a:ext cx="700087" cy="55722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33" name="Rectangle 32">
                <a:extLst>
                  <a:ext uri="{FF2B5EF4-FFF2-40B4-BE49-F238E27FC236}">
                    <a16:creationId xmlns:a16="http://schemas.microsoft.com/office/drawing/2014/main" id="{044105F5-DA64-BE45-AEA0-975FDECE28BB}"/>
                  </a:ext>
                </a:extLst>
              </p:cNvPr>
              <p:cNvSpPr/>
              <p:nvPr/>
            </p:nvSpPr>
            <p:spPr>
              <a:xfrm>
                <a:off x="6743700" y="3686175"/>
                <a:ext cx="700087" cy="557225"/>
              </a:xfrm>
              <a:prstGeom prst="rect">
                <a:avLst/>
              </a:prstGeom>
              <a:solidFill>
                <a:schemeClr val="bg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34" name="Rectangle 33">
                <a:extLst>
                  <a:ext uri="{FF2B5EF4-FFF2-40B4-BE49-F238E27FC236}">
                    <a16:creationId xmlns:a16="http://schemas.microsoft.com/office/drawing/2014/main" id="{52E51A3A-29AB-0A49-8F1D-0613BE640C8C}"/>
                  </a:ext>
                </a:extLst>
              </p:cNvPr>
              <p:cNvSpPr/>
              <p:nvPr/>
            </p:nvSpPr>
            <p:spPr>
              <a:xfrm>
                <a:off x="7443788" y="3686460"/>
                <a:ext cx="700087" cy="557225"/>
              </a:xfrm>
              <a:prstGeom prst="rect">
                <a:avLst/>
              </a:prstGeom>
              <a:solidFill>
                <a:schemeClr val="bg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grpSp>
        <p:grpSp>
          <p:nvGrpSpPr>
            <p:cNvPr id="6" name="Group 5">
              <a:extLst>
                <a:ext uri="{FF2B5EF4-FFF2-40B4-BE49-F238E27FC236}">
                  <a16:creationId xmlns:a16="http://schemas.microsoft.com/office/drawing/2014/main" id="{0E3E4DB1-1527-CE48-87E0-93980B65EB6E}"/>
                </a:ext>
              </a:extLst>
            </p:cNvPr>
            <p:cNvGrpSpPr/>
            <p:nvPr/>
          </p:nvGrpSpPr>
          <p:grpSpPr>
            <a:xfrm>
              <a:off x="2498016" y="3808578"/>
              <a:ext cx="1648363" cy="416047"/>
              <a:chOff x="4643438" y="4243400"/>
              <a:chExt cx="3500437" cy="557509"/>
            </a:xfrm>
          </p:grpSpPr>
          <p:sp>
            <p:nvSpPr>
              <p:cNvPr id="25" name="Rectangle 24">
                <a:extLst>
                  <a:ext uri="{FF2B5EF4-FFF2-40B4-BE49-F238E27FC236}">
                    <a16:creationId xmlns:a16="http://schemas.microsoft.com/office/drawing/2014/main" id="{3B3ACFED-593C-D340-B295-2300E21FCC69}"/>
                  </a:ext>
                </a:extLst>
              </p:cNvPr>
              <p:cNvSpPr/>
              <p:nvPr/>
            </p:nvSpPr>
            <p:spPr>
              <a:xfrm>
                <a:off x="4643438" y="4243400"/>
                <a:ext cx="700087" cy="557225"/>
              </a:xfrm>
              <a:prstGeom prst="rect">
                <a:avLst/>
              </a:prstGeom>
              <a:solidFill>
                <a:schemeClr val="bg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26" name="Rectangle 25">
                <a:extLst>
                  <a:ext uri="{FF2B5EF4-FFF2-40B4-BE49-F238E27FC236}">
                    <a16:creationId xmlns:a16="http://schemas.microsoft.com/office/drawing/2014/main" id="{F6DA1905-3EF5-074F-808D-27222FBDB084}"/>
                  </a:ext>
                </a:extLst>
              </p:cNvPr>
              <p:cNvSpPr/>
              <p:nvPr/>
            </p:nvSpPr>
            <p:spPr>
              <a:xfrm>
                <a:off x="5343525" y="4243400"/>
                <a:ext cx="700087" cy="557225"/>
              </a:xfrm>
              <a:prstGeom prst="rect">
                <a:avLst/>
              </a:prstGeom>
              <a:solidFill>
                <a:schemeClr val="bg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27" name="Rectangle 26">
                <a:extLst>
                  <a:ext uri="{FF2B5EF4-FFF2-40B4-BE49-F238E27FC236}">
                    <a16:creationId xmlns:a16="http://schemas.microsoft.com/office/drawing/2014/main" id="{E2883CE4-471E-1844-A854-FCEE31FD93C3}"/>
                  </a:ext>
                </a:extLst>
              </p:cNvPr>
              <p:cNvSpPr/>
              <p:nvPr/>
            </p:nvSpPr>
            <p:spPr>
              <a:xfrm>
                <a:off x="6043613" y="4243400"/>
                <a:ext cx="700087" cy="557225"/>
              </a:xfrm>
              <a:prstGeom prst="rect">
                <a:avLst/>
              </a:prstGeom>
              <a:solidFill>
                <a:schemeClr val="bg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28" name="Rectangle 27">
                <a:extLst>
                  <a:ext uri="{FF2B5EF4-FFF2-40B4-BE49-F238E27FC236}">
                    <a16:creationId xmlns:a16="http://schemas.microsoft.com/office/drawing/2014/main" id="{2E462D29-3CC2-6C43-A307-841C3319E065}"/>
                  </a:ext>
                </a:extLst>
              </p:cNvPr>
              <p:cNvSpPr/>
              <p:nvPr/>
            </p:nvSpPr>
            <p:spPr>
              <a:xfrm>
                <a:off x="6743700" y="4243400"/>
                <a:ext cx="700087" cy="55722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29" name="Rectangle 28">
                <a:extLst>
                  <a:ext uri="{FF2B5EF4-FFF2-40B4-BE49-F238E27FC236}">
                    <a16:creationId xmlns:a16="http://schemas.microsoft.com/office/drawing/2014/main" id="{F7DF9E92-1B48-E44E-845F-A5FDEF53A326}"/>
                  </a:ext>
                </a:extLst>
              </p:cNvPr>
              <p:cNvSpPr/>
              <p:nvPr/>
            </p:nvSpPr>
            <p:spPr>
              <a:xfrm>
                <a:off x="7443788" y="4243684"/>
                <a:ext cx="700087" cy="557225"/>
              </a:xfrm>
              <a:prstGeom prst="rect">
                <a:avLst/>
              </a:prstGeom>
              <a:solidFill>
                <a:schemeClr val="bg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grpSp>
        <p:grpSp>
          <p:nvGrpSpPr>
            <p:cNvPr id="7" name="Group 6">
              <a:extLst>
                <a:ext uri="{FF2B5EF4-FFF2-40B4-BE49-F238E27FC236}">
                  <a16:creationId xmlns:a16="http://schemas.microsoft.com/office/drawing/2014/main" id="{8342BF7C-6212-C341-991D-280AB29D5911}"/>
                </a:ext>
              </a:extLst>
            </p:cNvPr>
            <p:cNvGrpSpPr/>
            <p:nvPr/>
          </p:nvGrpSpPr>
          <p:grpSpPr>
            <a:xfrm>
              <a:off x="4207869" y="3808366"/>
              <a:ext cx="1920248" cy="416047"/>
              <a:chOff x="4643438" y="4800624"/>
              <a:chExt cx="3500437" cy="557510"/>
            </a:xfrm>
          </p:grpSpPr>
          <p:sp>
            <p:nvSpPr>
              <p:cNvPr id="20" name="Rectangle 19">
                <a:extLst>
                  <a:ext uri="{FF2B5EF4-FFF2-40B4-BE49-F238E27FC236}">
                    <a16:creationId xmlns:a16="http://schemas.microsoft.com/office/drawing/2014/main" id="{A3DB297A-A789-3141-9844-F914A012C8AA}"/>
                  </a:ext>
                </a:extLst>
              </p:cNvPr>
              <p:cNvSpPr/>
              <p:nvPr/>
            </p:nvSpPr>
            <p:spPr>
              <a:xfrm>
                <a:off x="4643438" y="4800624"/>
                <a:ext cx="700087" cy="557225"/>
              </a:xfrm>
              <a:prstGeom prst="rect">
                <a:avLst/>
              </a:prstGeom>
              <a:solidFill>
                <a:schemeClr val="bg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21" name="Rectangle 20">
                <a:extLst>
                  <a:ext uri="{FF2B5EF4-FFF2-40B4-BE49-F238E27FC236}">
                    <a16:creationId xmlns:a16="http://schemas.microsoft.com/office/drawing/2014/main" id="{B7CBB46A-A39B-1443-A135-642607D25AB5}"/>
                  </a:ext>
                </a:extLst>
              </p:cNvPr>
              <p:cNvSpPr/>
              <p:nvPr/>
            </p:nvSpPr>
            <p:spPr>
              <a:xfrm>
                <a:off x="5343525" y="4800624"/>
                <a:ext cx="700087" cy="55722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22" name="Rectangle 21">
                <a:extLst>
                  <a:ext uri="{FF2B5EF4-FFF2-40B4-BE49-F238E27FC236}">
                    <a16:creationId xmlns:a16="http://schemas.microsoft.com/office/drawing/2014/main" id="{8B9FCC38-4F20-5045-965E-D69E67474CF2}"/>
                  </a:ext>
                </a:extLst>
              </p:cNvPr>
              <p:cNvSpPr/>
              <p:nvPr/>
            </p:nvSpPr>
            <p:spPr>
              <a:xfrm>
                <a:off x="6043613" y="4800624"/>
                <a:ext cx="700087" cy="55722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23" name="Rectangle 22">
                <a:extLst>
                  <a:ext uri="{FF2B5EF4-FFF2-40B4-BE49-F238E27FC236}">
                    <a16:creationId xmlns:a16="http://schemas.microsoft.com/office/drawing/2014/main" id="{61741E2D-AD8D-D14F-BF74-5480C2192F24}"/>
                  </a:ext>
                </a:extLst>
              </p:cNvPr>
              <p:cNvSpPr/>
              <p:nvPr/>
            </p:nvSpPr>
            <p:spPr>
              <a:xfrm>
                <a:off x="6743700" y="4800624"/>
                <a:ext cx="700087" cy="557225"/>
              </a:xfrm>
              <a:prstGeom prst="rect">
                <a:avLst/>
              </a:prstGeom>
              <a:solidFill>
                <a:schemeClr val="bg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24" name="Rectangle 23">
                <a:extLst>
                  <a:ext uri="{FF2B5EF4-FFF2-40B4-BE49-F238E27FC236}">
                    <a16:creationId xmlns:a16="http://schemas.microsoft.com/office/drawing/2014/main" id="{4C2391EE-D675-0E47-9EA6-90423A78EEDF}"/>
                  </a:ext>
                </a:extLst>
              </p:cNvPr>
              <p:cNvSpPr/>
              <p:nvPr/>
            </p:nvSpPr>
            <p:spPr>
              <a:xfrm>
                <a:off x="7443788" y="4800909"/>
                <a:ext cx="700087" cy="557225"/>
              </a:xfrm>
              <a:prstGeom prst="rect">
                <a:avLst/>
              </a:prstGeom>
              <a:solidFill>
                <a:schemeClr val="bg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grpSp>
        <p:grpSp>
          <p:nvGrpSpPr>
            <p:cNvPr id="8" name="Group 7">
              <a:extLst>
                <a:ext uri="{FF2B5EF4-FFF2-40B4-BE49-F238E27FC236}">
                  <a16:creationId xmlns:a16="http://schemas.microsoft.com/office/drawing/2014/main" id="{FE29C43C-4521-2C40-B94A-446896ED9C4E}"/>
                </a:ext>
              </a:extLst>
            </p:cNvPr>
            <p:cNvGrpSpPr/>
            <p:nvPr/>
          </p:nvGrpSpPr>
          <p:grpSpPr>
            <a:xfrm>
              <a:off x="6197183" y="3864133"/>
              <a:ext cx="1926848" cy="327598"/>
              <a:chOff x="4643438" y="5357849"/>
              <a:chExt cx="3500437" cy="557510"/>
            </a:xfrm>
          </p:grpSpPr>
          <p:sp>
            <p:nvSpPr>
              <p:cNvPr id="15" name="Rectangle 14">
                <a:extLst>
                  <a:ext uri="{FF2B5EF4-FFF2-40B4-BE49-F238E27FC236}">
                    <a16:creationId xmlns:a16="http://schemas.microsoft.com/office/drawing/2014/main" id="{4F3E9677-B491-0A40-AE2A-95351BEC6D52}"/>
                  </a:ext>
                </a:extLst>
              </p:cNvPr>
              <p:cNvSpPr/>
              <p:nvPr/>
            </p:nvSpPr>
            <p:spPr>
              <a:xfrm>
                <a:off x="4643438" y="5357849"/>
                <a:ext cx="700087" cy="557225"/>
              </a:xfrm>
              <a:prstGeom prst="rect">
                <a:avLst/>
              </a:prstGeom>
              <a:solidFill>
                <a:schemeClr val="bg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16" name="Rectangle 15">
                <a:extLst>
                  <a:ext uri="{FF2B5EF4-FFF2-40B4-BE49-F238E27FC236}">
                    <a16:creationId xmlns:a16="http://schemas.microsoft.com/office/drawing/2014/main" id="{C48278BD-E090-B04C-8549-3874DB2BE948}"/>
                  </a:ext>
                </a:extLst>
              </p:cNvPr>
              <p:cNvSpPr/>
              <p:nvPr/>
            </p:nvSpPr>
            <p:spPr>
              <a:xfrm>
                <a:off x="5343525" y="5357849"/>
                <a:ext cx="700087" cy="557225"/>
              </a:xfrm>
              <a:prstGeom prst="rect">
                <a:avLst/>
              </a:prstGeom>
              <a:solidFill>
                <a:schemeClr val="bg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17" name="Rectangle 16">
                <a:extLst>
                  <a:ext uri="{FF2B5EF4-FFF2-40B4-BE49-F238E27FC236}">
                    <a16:creationId xmlns:a16="http://schemas.microsoft.com/office/drawing/2014/main" id="{81D46107-A067-894F-AE82-AB8A98393709}"/>
                  </a:ext>
                </a:extLst>
              </p:cNvPr>
              <p:cNvSpPr/>
              <p:nvPr/>
            </p:nvSpPr>
            <p:spPr>
              <a:xfrm>
                <a:off x="6043613" y="5357849"/>
                <a:ext cx="700087" cy="557225"/>
              </a:xfrm>
              <a:prstGeom prst="rect">
                <a:avLst/>
              </a:prstGeom>
              <a:solidFill>
                <a:schemeClr val="bg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18" name="Rectangle 17">
                <a:extLst>
                  <a:ext uri="{FF2B5EF4-FFF2-40B4-BE49-F238E27FC236}">
                    <a16:creationId xmlns:a16="http://schemas.microsoft.com/office/drawing/2014/main" id="{59735EAA-3293-8B41-9E29-6A9862573CEA}"/>
                  </a:ext>
                </a:extLst>
              </p:cNvPr>
              <p:cNvSpPr/>
              <p:nvPr/>
            </p:nvSpPr>
            <p:spPr>
              <a:xfrm>
                <a:off x="6743700" y="5357849"/>
                <a:ext cx="700087" cy="55722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9" name="Rectangle 18">
                <a:extLst>
                  <a:ext uri="{FF2B5EF4-FFF2-40B4-BE49-F238E27FC236}">
                    <a16:creationId xmlns:a16="http://schemas.microsoft.com/office/drawing/2014/main" id="{DC7D400C-7ABD-B74C-BFEF-8B94AE881444}"/>
                  </a:ext>
                </a:extLst>
              </p:cNvPr>
              <p:cNvSpPr/>
              <p:nvPr/>
            </p:nvSpPr>
            <p:spPr>
              <a:xfrm>
                <a:off x="7443788" y="5358134"/>
                <a:ext cx="700087" cy="557225"/>
              </a:xfrm>
              <a:prstGeom prst="rect">
                <a:avLst/>
              </a:prstGeom>
              <a:solidFill>
                <a:schemeClr val="bg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grpSp>
        <p:grpSp>
          <p:nvGrpSpPr>
            <p:cNvPr id="9" name="Group 8">
              <a:extLst>
                <a:ext uri="{FF2B5EF4-FFF2-40B4-BE49-F238E27FC236}">
                  <a16:creationId xmlns:a16="http://schemas.microsoft.com/office/drawing/2014/main" id="{8CA929C2-5F3D-6E41-AFBD-8403871A667A}"/>
                </a:ext>
              </a:extLst>
            </p:cNvPr>
            <p:cNvGrpSpPr/>
            <p:nvPr/>
          </p:nvGrpSpPr>
          <p:grpSpPr>
            <a:xfrm>
              <a:off x="8191657" y="3852567"/>
              <a:ext cx="1731450" cy="327431"/>
              <a:chOff x="4643438" y="5915074"/>
              <a:chExt cx="3500437" cy="557509"/>
            </a:xfrm>
          </p:grpSpPr>
          <p:sp>
            <p:nvSpPr>
              <p:cNvPr id="10" name="Rectangle 9">
                <a:extLst>
                  <a:ext uri="{FF2B5EF4-FFF2-40B4-BE49-F238E27FC236}">
                    <a16:creationId xmlns:a16="http://schemas.microsoft.com/office/drawing/2014/main" id="{0769DB17-1C2A-5D42-B2ED-A3D9E25E9DEA}"/>
                  </a:ext>
                </a:extLst>
              </p:cNvPr>
              <p:cNvSpPr/>
              <p:nvPr/>
            </p:nvSpPr>
            <p:spPr>
              <a:xfrm>
                <a:off x="4643438" y="5915074"/>
                <a:ext cx="700087" cy="557225"/>
              </a:xfrm>
              <a:prstGeom prst="rect">
                <a:avLst/>
              </a:prstGeom>
              <a:solidFill>
                <a:schemeClr val="bg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11" name="Rectangle 10">
                <a:extLst>
                  <a:ext uri="{FF2B5EF4-FFF2-40B4-BE49-F238E27FC236}">
                    <a16:creationId xmlns:a16="http://schemas.microsoft.com/office/drawing/2014/main" id="{2ACE6239-0C3D-7D4D-99A1-EF6017F3C760}"/>
                  </a:ext>
                </a:extLst>
              </p:cNvPr>
              <p:cNvSpPr/>
              <p:nvPr/>
            </p:nvSpPr>
            <p:spPr>
              <a:xfrm>
                <a:off x="5343525" y="5915074"/>
                <a:ext cx="700087" cy="55722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2" name="Rectangle 11">
                <a:extLst>
                  <a:ext uri="{FF2B5EF4-FFF2-40B4-BE49-F238E27FC236}">
                    <a16:creationId xmlns:a16="http://schemas.microsoft.com/office/drawing/2014/main" id="{D89CD5E1-61EF-4443-BE45-086843F3EC62}"/>
                  </a:ext>
                </a:extLst>
              </p:cNvPr>
              <p:cNvSpPr/>
              <p:nvPr/>
            </p:nvSpPr>
            <p:spPr>
              <a:xfrm>
                <a:off x="6043613" y="5915074"/>
                <a:ext cx="700087" cy="55722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3" name="Rectangle 12">
                <a:extLst>
                  <a:ext uri="{FF2B5EF4-FFF2-40B4-BE49-F238E27FC236}">
                    <a16:creationId xmlns:a16="http://schemas.microsoft.com/office/drawing/2014/main" id="{7E3615CC-4179-944C-BB51-9127FA9ADFEA}"/>
                  </a:ext>
                </a:extLst>
              </p:cNvPr>
              <p:cNvSpPr/>
              <p:nvPr/>
            </p:nvSpPr>
            <p:spPr>
              <a:xfrm>
                <a:off x="6743700" y="5915074"/>
                <a:ext cx="700087" cy="557225"/>
              </a:xfrm>
              <a:prstGeom prst="rect">
                <a:avLst/>
              </a:prstGeom>
              <a:solidFill>
                <a:schemeClr val="bg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14" name="Rectangle 13">
                <a:extLst>
                  <a:ext uri="{FF2B5EF4-FFF2-40B4-BE49-F238E27FC236}">
                    <a16:creationId xmlns:a16="http://schemas.microsoft.com/office/drawing/2014/main" id="{757C7F33-0899-BD4E-819D-4A3D9E7F7ACB}"/>
                  </a:ext>
                </a:extLst>
              </p:cNvPr>
              <p:cNvSpPr/>
              <p:nvPr/>
            </p:nvSpPr>
            <p:spPr>
              <a:xfrm>
                <a:off x="7443788" y="5915358"/>
                <a:ext cx="700087" cy="557225"/>
              </a:xfrm>
              <a:prstGeom prst="rect">
                <a:avLst/>
              </a:prstGeom>
              <a:solidFill>
                <a:schemeClr val="bg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grpSp>
      </p:grpSp>
      <p:grpSp>
        <p:nvGrpSpPr>
          <p:cNvPr id="35" name="Group 34">
            <a:extLst>
              <a:ext uri="{FF2B5EF4-FFF2-40B4-BE49-F238E27FC236}">
                <a16:creationId xmlns:a16="http://schemas.microsoft.com/office/drawing/2014/main" id="{55198EE1-B188-9F45-A741-BAF1EDD33D3A}"/>
              </a:ext>
            </a:extLst>
          </p:cNvPr>
          <p:cNvGrpSpPr/>
          <p:nvPr/>
        </p:nvGrpSpPr>
        <p:grpSpPr>
          <a:xfrm>
            <a:off x="1580206" y="2887682"/>
            <a:ext cx="9131090" cy="3726023"/>
            <a:chOff x="484394" y="2552541"/>
            <a:chExt cx="9131090" cy="3726023"/>
          </a:xfrm>
        </p:grpSpPr>
        <p:grpSp>
          <p:nvGrpSpPr>
            <p:cNvPr id="36" name="Group 35">
              <a:extLst>
                <a:ext uri="{FF2B5EF4-FFF2-40B4-BE49-F238E27FC236}">
                  <a16:creationId xmlns:a16="http://schemas.microsoft.com/office/drawing/2014/main" id="{AB2FB35F-1DB9-9845-B61C-51FBA3571557}"/>
                </a:ext>
              </a:extLst>
            </p:cNvPr>
            <p:cNvGrpSpPr/>
            <p:nvPr/>
          </p:nvGrpSpPr>
          <p:grpSpPr>
            <a:xfrm>
              <a:off x="1066797" y="2714625"/>
              <a:ext cx="461966" cy="3563939"/>
              <a:chOff x="1066797" y="2714625"/>
              <a:chExt cx="461966" cy="3563939"/>
            </a:xfrm>
          </p:grpSpPr>
          <p:sp>
            <p:nvSpPr>
              <p:cNvPr id="116" name="Oval 115">
                <a:extLst>
                  <a:ext uri="{FF2B5EF4-FFF2-40B4-BE49-F238E27FC236}">
                    <a16:creationId xmlns:a16="http://schemas.microsoft.com/office/drawing/2014/main" id="{99D99871-9895-824F-B82B-E6DB4C1ECAFC}"/>
                  </a:ext>
                </a:extLst>
              </p:cNvPr>
              <p:cNvSpPr/>
              <p:nvPr/>
            </p:nvSpPr>
            <p:spPr>
              <a:xfrm>
                <a:off x="1066800" y="2714625"/>
                <a:ext cx="461963" cy="414338"/>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Oval 116">
                <a:extLst>
                  <a:ext uri="{FF2B5EF4-FFF2-40B4-BE49-F238E27FC236}">
                    <a16:creationId xmlns:a16="http://schemas.microsoft.com/office/drawing/2014/main" id="{2F241743-078E-2247-9D44-22EF34F2D2A4}"/>
                  </a:ext>
                </a:extLst>
              </p:cNvPr>
              <p:cNvSpPr/>
              <p:nvPr/>
            </p:nvSpPr>
            <p:spPr>
              <a:xfrm>
                <a:off x="1066799" y="3149653"/>
                <a:ext cx="461963" cy="414338"/>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Oval 117">
                <a:extLst>
                  <a:ext uri="{FF2B5EF4-FFF2-40B4-BE49-F238E27FC236}">
                    <a16:creationId xmlns:a16="http://schemas.microsoft.com/office/drawing/2014/main" id="{22078CA3-5346-564D-9943-15C53678F371}"/>
                  </a:ext>
                </a:extLst>
              </p:cNvPr>
              <p:cNvSpPr/>
              <p:nvPr/>
            </p:nvSpPr>
            <p:spPr>
              <a:xfrm>
                <a:off x="1066799" y="3563991"/>
                <a:ext cx="461963" cy="414338"/>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Oval 118">
                <a:extLst>
                  <a:ext uri="{FF2B5EF4-FFF2-40B4-BE49-F238E27FC236}">
                    <a16:creationId xmlns:a16="http://schemas.microsoft.com/office/drawing/2014/main" id="{873B9865-217F-D143-9864-8E2B74584BB4}"/>
                  </a:ext>
                </a:extLst>
              </p:cNvPr>
              <p:cNvSpPr/>
              <p:nvPr/>
            </p:nvSpPr>
            <p:spPr>
              <a:xfrm>
                <a:off x="1066798" y="5024862"/>
                <a:ext cx="461963" cy="414338"/>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Oval 119">
                <a:extLst>
                  <a:ext uri="{FF2B5EF4-FFF2-40B4-BE49-F238E27FC236}">
                    <a16:creationId xmlns:a16="http://schemas.microsoft.com/office/drawing/2014/main" id="{A9954D39-D730-C74E-9E2C-D54EF4822D19}"/>
                  </a:ext>
                </a:extLst>
              </p:cNvPr>
              <p:cNvSpPr/>
              <p:nvPr/>
            </p:nvSpPr>
            <p:spPr>
              <a:xfrm>
                <a:off x="1066798" y="5439200"/>
                <a:ext cx="461963" cy="414338"/>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97E07260-4397-A04F-8391-03AB976B9826}"/>
                  </a:ext>
                </a:extLst>
              </p:cNvPr>
              <p:cNvSpPr/>
              <p:nvPr/>
            </p:nvSpPr>
            <p:spPr>
              <a:xfrm>
                <a:off x="1066797" y="5864226"/>
                <a:ext cx="461963" cy="414338"/>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TextBox 121">
                <a:extLst>
                  <a:ext uri="{FF2B5EF4-FFF2-40B4-BE49-F238E27FC236}">
                    <a16:creationId xmlns:a16="http://schemas.microsoft.com/office/drawing/2014/main" id="{AAE5FBA8-9ACE-7048-BF20-876CB77C6A2F}"/>
                  </a:ext>
                </a:extLst>
              </p:cNvPr>
              <p:cNvSpPr txBox="1"/>
              <p:nvPr/>
            </p:nvSpPr>
            <p:spPr>
              <a:xfrm>
                <a:off x="1204909" y="3989017"/>
                <a:ext cx="185737" cy="923330"/>
              </a:xfrm>
              <a:prstGeom prst="rect">
                <a:avLst/>
              </a:prstGeom>
              <a:noFill/>
            </p:spPr>
            <p:txBody>
              <a:bodyPr wrap="square" rtlCol="0">
                <a:spAutoFit/>
              </a:bodyPr>
              <a:lstStyle/>
              <a:p>
                <a:r>
                  <a:rPr lang="en-US" dirty="0"/>
                  <a:t>.</a:t>
                </a:r>
              </a:p>
              <a:p>
                <a:r>
                  <a:rPr lang="en-US" dirty="0"/>
                  <a:t>.</a:t>
                </a:r>
              </a:p>
              <a:p>
                <a:r>
                  <a:rPr lang="en-US" dirty="0"/>
                  <a:t>.</a:t>
                </a:r>
              </a:p>
            </p:txBody>
          </p:sp>
        </p:grpSp>
        <p:grpSp>
          <p:nvGrpSpPr>
            <p:cNvPr id="37" name="Group 36">
              <a:extLst>
                <a:ext uri="{FF2B5EF4-FFF2-40B4-BE49-F238E27FC236}">
                  <a16:creationId xmlns:a16="http://schemas.microsoft.com/office/drawing/2014/main" id="{8F4288CA-1C9B-F941-B13B-55F09CEB3F10}"/>
                </a:ext>
              </a:extLst>
            </p:cNvPr>
            <p:cNvGrpSpPr/>
            <p:nvPr/>
          </p:nvGrpSpPr>
          <p:grpSpPr>
            <a:xfrm>
              <a:off x="3762374" y="3221831"/>
              <a:ext cx="461964" cy="2642547"/>
              <a:chOff x="3762374" y="3221831"/>
              <a:chExt cx="461964" cy="2642547"/>
            </a:xfrm>
          </p:grpSpPr>
          <p:sp>
            <p:nvSpPr>
              <p:cNvPr id="111" name="Oval 110">
                <a:extLst>
                  <a:ext uri="{FF2B5EF4-FFF2-40B4-BE49-F238E27FC236}">
                    <a16:creationId xmlns:a16="http://schemas.microsoft.com/office/drawing/2014/main" id="{4F0697EC-BA3F-DC47-BBA7-B334F761F874}"/>
                  </a:ext>
                </a:extLst>
              </p:cNvPr>
              <p:cNvSpPr/>
              <p:nvPr/>
            </p:nvSpPr>
            <p:spPr>
              <a:xfrm>
                <a:off x="3762375" y="3221831"/>
                <a:ext cx="461963" cy="414338"/>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Oval 111">
                <a:extLst>
                  <a:ext uri="{FF2B5EF4-FFF2-40B4-BE49-F238E27FC236}">
                    <a16:creationId xmlns:a16="http://schemas.microsoft.com/office/drawing/2014/main" id="{6A779D96-358B-F247-AB33-79D83E946864}"/>
                  </a:ext>
                </a:extLst>
              </p:cNvPr>
              <p:cNvSpPr/>
              <p:nvPr/>
            </p:nvSpPr>
            <p:spPr>
              <a:xfrm>
                <a:off x="3762375" y="3644053"/>
                <a:ext cx="461963" cy="414338"/>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Oval 112">
                <a:extLst>
                  <a:ext uri="{FF2B5EF4-FFF2-40B4-BE49-F238E27FC236}">
                    <a16:creationId xmlns:a16="http://schemas.microsoft.com/office/drawing/2014/main" id="{FB911DED-F0BB-FD4A-AD8F-8ABB81CDA7B1}"/>
                  </a:ext>
                </a:extLst>
              </p:cNvPr>
              <p:cNvSpPr/>
              <p:nvPr/>
            </p:nvSpPr>
            <p:spPr>
              <a:xfrm>
                <a:off x="3762375" y="5017177"/>
                <a:ext cx="461963" cy="414338"/>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a:extLst>
                  <a:ext uri="{FF2B5EF4-FFF2-40B4-BE49-F238E27FC236}">
                    <a16:creationId xmlns:a16="http://schemas.microsoft.com/office/drawing/2014/main" id="{2E073BAC-CF5E-7B46-BEFD-00C8C75896FE}"/>
                  </a:ext>
                </a:extLst>
              </p:cNvPr>
              <p:cNvSpPr/>
              <p:nvPr/>
            </p:nvSpPr>
            <p:spPr>
              <a:xfrm>
                <a:off x="3762374" y="5450040"/>
                <a:ext cx="461963" cy="414338"/>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TextBox 114">
                <a:extLst>
                  <a:ext uri="{FF2B5EF4-FFF2-40B4-BE49-F238E27FC236}">
                    <a16:creationId xmlns:a16="http://schemas.microsoft.com/office/drawing/2014/main" id="{74180BBA-7B91-A544-88BC-2B103D17A559}"/>
                  </a:ext>
                </a:extLst>
              </p:cNvPr>
              <p:cNvSpPr txBox="1"/>
              <p:nvPr/>
            </p:nvSpPr>
            <p:spPr>
              <a:xfrm>
                <a:off x="3871910" y="4034283"/>
                <a:ext cx="185737" cy="923330"/>
              </a:xfrm>
              <a:prstGeom prst="rect">
                <a:avLst/>
              </a:prstGeom>
              <a:noFill/>
            </p:spPr>
            <p:txBody>
              <a:bodyPr wrap="square" rtlCol="0">
                <a:spAutoFit/>
              </a:bodyPr>
              <a:lstStyle/>
              <a:p>
                <a:r>
                  <a:rPr lang="en-US" dirty="0"/>
                  <a:t>.</a:t>
                </a:r>
              </a:p>
              <a:p>
                <a:r>
                  <a:rPr lang="en-US" dirty="0"/>
                  <a:t>.</a:t>
                </a:r>
              </a:p>
              <a:p>
                <a:r>
                  <a:rPr lang="en-US" dirty="0"/>
                  <a:t>.</a:t>
                </a:r>
              </a:p>
            </p:txBody>
          </p:sp>
        </p:grpSp>
        <p:grpSp>
          <p:nvGrpSpPr>
            <p:cNvPr id="38" name="Group 37">
              <a:extLst>
                <a:ext uri="{FF2B5EF4-FFF2-40B4-BE49-F238E27FC236}">
                  <a16:creationId xmlns:a16="http://schemas.microsoft.com/office/drawing/2014/main" id="{B5697BAD-6444-6D47-814C-77ABD236AFB6}"/>
                </a:ext>
              </a:extLst>
            </p:cNvPr>
            <p:cNvGrpSpPr/>
            <p:nvPr/>
          </p:nvGrpSpPr>
          <p:grpSpPr>
            <a:xfrm>
              <a:off x="6688929" y="3221831"/>
              <a:ext cx="461964" cy="2642547"/>
              <a:chOff x="6688929" y="3221831"/>
              <a:chExt cx="461964" cy="2642547"/>
            </a:xfrm>
          </p:grpSpPr>
          <p:sp>
            <p:nvSpPr>
              <p:cNvPr id="106" name="Oval 105">
                <a:extLst>
                  <a:ext uri="{FF2B5EF4-FFF2-40B4-BE49-F238E27FC236}">
                    <a16:creationId xmlns:a16="http://schemas.microsoft.com/office/drawing/2014/main" id="{CF01F149-0568-8543-8287-17BAB2E0B172}"/>
                  </a:ext>
                </a:extLst>
              </p:cNvPr>
              <p:cNvSpPr/>
              <p:nvPr/>
            </p:nvSpPr>
            <p:spPr>
              <a:xfrm>
                <a:off x="6688930" y="3221831"/>
                <a:ext cx="461963" cy="414338"/>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D0BCB913-22A6-644C-8D8A-35F46DE548C6}"/>
                  </a:ext>
                </a:extLst>
              </p:cNvPr>
              <p:cNvSpPr/>
              <p:nvPr/>
            </p:nvSpPr>
            <p:spPr>
              <a:xfrm>
                <a:off x="6688930" y="3644053"/>
                <a:ext cx="461963" cy="414338"/>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a:extLst>
                  <a:ext uri="{FF2B5EF4-FFF2-40B4-BE49-F238E27FC236}">
                    <a16:creationId xmlns:a16="http://schemas.microsoft.com/office/drawing/2014/main" id="{F6AEFA50-F2C5-2F43-AA22-A8AA1E05BCF3}"/>
                  </a:ext>
                </a:extLst>
              </p:cNvPr>
              <p:cNvSpPr/>
              <p:nvPr/>
            </p:nvSpPr>
            <p:spPr>
              <a:xfrm>
                <a:off x="6688930" y="5017177"/>
                <a:ext cx="461963" cy="414338"/>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a:extLst>
                  <a:ext uri="{FF2B5EF4-FFF2-40B4-BE49-F238E27FC236}">
                    <a16:creationId xmlns:a16="http://schemas.microsoft.com/office/drawing/2014/main" id="{5C8E92B2-9208-2941-A2D0-6D02F1585D09}"/>
                  </a:ext>
                </a:extLst>
              </p:cNvPr>
              <p:cNvSpPr/>
              <p:nvPr/>
            </p:nvSpPr>
            <p:spPr>
              <a:xfrm>
                <a:off x="6688929" y="5450040"/>
                <a:ext cx="461963" cy="414338"/>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TextBox 109">
                <a:extLst>
                  <a:ext uri="{FF2B5EF4-FFF2-40B4-BE49-F238E27FC236}">
                    <a16:creationId xmlns:a16="http://schemas.microsoft.com/office/drawing/2014/main" id="{19E2568C-5401-AD4F-88AB-DED76B15DF59}"/>
                  </a:ext>
                </a:extLst>
              </p:cNvPr>
              <p:cNvSpPr txBox="1"/>
              <p:nvPr/>
            </p:nvSpPr>
            <p:spPr>
              <a:xfrm>
                <a:off x="6798464" y="3978329"/>
                <a:ext cx="185737" cy="923330"/>
              </a:xfrm>
              <a:prstGeom prst="rect">
                <a:avLst/>
              </a:prstGeom>
              <a:noFill/>
            </p:spPr>
            <p:txBody>
              <a:bodyPr wrap="square" rtlCol="0">
                <a:spAutoFit/>
              </a:bodyPr>
              <a:lstStyle/>
              <a:p>
                <a:r>
                  <a:rPr lang="en-US" dirty="0"/>
                  <a:t>.</a:t>
                </a:r>
              </a:p>
              <a:p>
                <a:r>
                  <a:rPr lang="en-US" dirty="0"/>
                  <a:t>.</a:t>
                </a:r>
              </a:p>
              <a:p>
                <a:r>
                  <a:rPr lang="en-US" dirty="0"/>
                  <a:t>.</a:t>
                </a:r>
              </a:p>
            </p:txBody>
          </p:sp>
        </p:grpSp>
        <p:grpSp>
          <p:nvGrpSpPr>
            <p:cNvPr id="39" name="Group 38">
              <a:extLst>
                <a:ext uri="{FF2B5EF4-FFF2-40B4-BE49-F238E27FC236}">
                  <a16:creationId xmlns:a16="http://schemas.microsoft.com/office/drawing/2014/main" id="{8ED660BE-B29C-B245-9D72-35FD9689563B}"/>
                </a:ext>
              </a:extLst>
            </p:cNvPr>
            <p:cNvGrpSpPr/>
            <p:nvPr/>
          </p:nvGrpSpPr>
          <p:grpSpPr>
            <a:xfrm>
              <a:off x="9132088" y="3436884"/>
              <a:ext cx="483396" cy="2100351"/>
              <a:chOff x="9132088" y="3436884"/>
              <a:chExt cx="483396" cy="2100351"/>
            </a:xfrm>
          </p:grpSpPr>
          <p:sp>
            <p:nvSpPr>
              <p:cNvPr id="101" name="Oval 100">
                <a:extLst>
                  <a:ext uri="{FF2B5EF4-FFF2-40B4-BE49-F238E27FC236}">
                    <a16:creationId xmlns:a16="http://schemas.microsoft.com/office/drawing/2014/main" id="{E61EEFE6-3D3F-054C-9606-E2BE1E395ADE}"/>
                  </a:ext>
                </a:extLst>
              </p:cNvPr>
              <p:cNvSpPr/>
              <p:nvPr/>
            </p:nvSpPr>
            <p:spPr>
              <a:xfrm>
                <a:off x="9132089" y="3436884"/>
                <a:ext cx="461963" cy="414338"/>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a:extLst>
                  <a:ext uri="{FF2B5EF4-FFF2-40B4-BE49-F238E27FC236}">
                    <a16:creationId xmlns:a16="http://schemas.microsoft.com/office/drawing/2014/main" id="{C2FDCE2E-2D10-D048-8A5F-F1CBBBE255BE}"/>
                  </a:ext>
                </a:extLst>
              </p:cNvPr>
              <p:cNvSpPr/>
              <p:nvPr/>
            </p:nvSpPr>
            <p:spPr>
              <a:xfrm>
                <a:off x="9132088" y="3851222"/>
                <a:ext cx="461963" cy="414338"/>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BD4EBAD6-A46B-1645-B801-02FBDE69113A}"/>
                  </a:ext>
                </a:extLst>
              </p:cNvPr>
              <p:cNvSpPr/>
              <p:nvPr/>
            </p:nvSpPr>
            <p:spPr>
              <a:xfrm>
                <a:off x="9141603" y="4302020"/>
                <a:ext cx="461963" cy="414338"/>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a:extLst>
                  <a:ext uri="{FF2B5EF4-FFF2-40B4-BE49-F238E27FC236}">
                    <a16:creationId xmlns:a16="http://schemas.microsoft.com/office/drawing/2014/main" id="{8247963F-E7B8-D64B-87D1-2B1A6BC7D5F9}"/>
                  </a:ext>
                </a:extLst>
              </p:cNvPr>
              <p:cNvSpPr/>
              <p:nvPr/>
            </p:nvSpPr>
            <p:spPr>
              <a:xfrm>
                <a:off x="9141603" y="4716358"/>
                <a:ext cx="461963" cy="414338"/>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104">
                <a:extLst>
                  <a:ext uri="{FF2B5EF4-FFF2-40B4-BE49-F238E27FC236}">
                    <a16:creationId xmlns:a16="http://schemas.microsoft.com/office/drawing/2014/main" id="{EC6253D1-1BBF-8C49-ADF6-09BD437BED74}"/>
                  </a:ext>
                </a:extLst>
              </p:cNvPr>
              <p:cNvSpPr/>
              <p:nvPr/>
            </p:nvSpPr>
            <p:spPr>
              <a:xfrm>
                <a:off x="9153521" y="5122897"/>
                <a:ext cx="461963" cy="414338"/>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40" name="Straight Connector 39">
              <a:extLst>
                <a:ext uri="{FF2B5EF4-FFF2-40B4-BE49-F238E27FC236}">
                  <a16:creationId xmlns:a16="http://schemas.microsoft.com/office/drawing/2014/main" id="{A9E7113A-A68B-5F47-BB9A-C2F4B93D5F86}"/>
                </a:ext>
              </a:extLst>
            </p:cNvPr>
            <p:cNvCxnSpPr>
              <a:stCxn id="116" idx="6"/>
              <a:endCxn id="111" idx="2"/>
            </p:cNvCxnSpPr>
            <p:nvPr/>
          </p:nvCxnSpPr>
          <p:spPr>
            <a:xfrm>
              <a:off x="1528763" y="2921794"/>
              <a:ext cx="2233612" cy="507206"/>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A7539869-5814-2749-8F93-194BF8683F14}"/>
                </a:ext>
              </a:extLst>
            </p:cNvPr>
            <p:cNvCxnSpPr>
              <a:cxnSpLocks/>
              <a:stCxn id="116" idx="6"/>
              <a:endCxn id="112" idx="2"/>
            </p:cNvCxnSpPr>
            <p:nvPr/>
          </p:nvCxnSpPr>
          <p:spPr>
            <a:xfrm>
              <a:off x="1528763" y="2921794"/>
              <a:ext cx="2233612" cy="929428"/>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30AA81EE-39F4-EE4C-A453-AE82B9D59D1F}"/>
                </a:ext>
              </a:extLst>
            </p:cNvPr>
            <p:cNvCxnSpPr>
              <a:cxnSpLocks/>
              <a:stCxn id="116" idx="6"/>
              <a:endCxn id="113" idx="1"/>
            </p:cNvCxnSpPr>
            <p:nvPr/>
          </p:nvCxnSpPr>
          <p:spPr>
            <a:xfrm>
              <a:off x="1528763" y="2921794"/>
              <a:ext cx="2301265" cy="2156061"/>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31199C10-CCC6-4844-83EB-E2A902217BD8}"/>
                </a:ext>
              </a:extLst>
            </p:cNvPr>
            <p:cNvCxnSpPr>
              <a:cxnSpLocks/>
              <a:stCxn id="116" idx="6"/>
              <a:endCxn id="114" idx="2"/>
            </p:cNvCxnSpPr>
            <p:nvPr/>
          </p:nvCxnSpPr>
          <p:spPr>
            <a:xfrm>
              <a:off x="1528763" y="2921794"/>
              <a:ext cx="2233611" cy="2735415"/>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B824F5A9-A471-A34B-929F-F24EADD0AE7E}"/>
                </a:ext>
              </a:extLst>
            </p:cNvPr>
            <p:cNvCxnSpPr>
              <a:cxnSpLocks/>
              <a:endCxn id="111" idx="2"/>
            </p:cNvCxnSpPr>
            <p:nvPr/>
          </p:nvCxnSpPr>
          <p:spPr>
            <a:xfrm>
              <a:off x="1481142" y="3276521"/>
              <a:ext cx="2281233" cy="152479"/>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DB17D9D6-CCAF-4C4B-A9DC-9BF5C79FD4CF}"/>
                </a:ext>
              </a:extLst>
            </p:cNvPr>
            <p:cNvCxnSpPr>
              <a:cxnSpLocks/>
              <a:endCxn id="112" idx="2"/>
            </p:cNvCxnSpPr>
            <p:nvPr/>
          </p:nvCxnSpPr>
          <p:spPr>
            <a:xfrm>
              <a:off x="1481142" y="3276521"/>
              <a:ext cx="2281233" cy="574701"/>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D1A2309D-B483-4C4D-8DC7-7ADEF59CCD1C}"/>
                </a:ext>
              </a:extLst>
            </p:cNvPr>
            <p:cNvCxnSpPr>
              <a:cxnSpLocks/>
              <a:endCxn id="113" idx="1"/>
            </p:cNvCxnSpPr>
            <p:nvPr/>
          </p:nvCxnSpPr>
          <p:spPr>
            <a:xfrm>
              <a:off x="1481142" y="3276521"/>
              <a:ext cx="2348886" cy="1801334"/>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B9C56ACB-B7F6-6B44-BAC9-0AA63CE7A12B}"/>
                </a:ext>
              </a:extLst>
            </p:cNvPr>
            <p:cNvCxnSpPr>
              <a:cxnSpLocks/>
              <a:endCxn id="114" idx="2"/>
            </p:cNvCxnSpPr>
            <p:nvPr/>
          </p:nvCxnSpPr>
          <p:spPr>
            <a:xfrm>
              <a:off x="1481142" y="3276521"/>
              <a:ext cx="2281232" cy="2380688"/>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B6C94B62-4E13-E741-A5D3-A39AAB9C086A}"/>
                </a:ext>
              </a:extLst>
            </p:cNvPr>
            <p:cNvCxnSpPr>
              <a:cxnSpLocks/>
              <a:endCxn id="111" idx="2"/>
            </p:cNvCxnSpPr>
            <p:nvPr/>
          </p:nvCxnSpPr>
          <p:spPr>
            <a:xfrm flipV="1">
              <a:off x="1515162" y="3429000"/>
              <a:ext cx="2247213" cy="315928"/>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10D4F66E-8D80-724D-A647-DDAE57D27F60}"/>
                </a:ext>
              </a:extLst>
            </p:cNvPr>
            <p:cNvCxnSpPr>
              <a:cxnSpLocks/>
              <a:endCxn id="112" idx="2"/>
            </p:cNvCxnSpPr>
            <p:nvPr/>
          </p:nvCxnSpPr>
          <p:spPr>
            <a:xfrm>
              <a:off x="1515162" y="3744927"/>
              <a:ext cx="2247213" cy="106295"/>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1D17A961-D872-E743-A43A-839505845CE0}"/>
                </a:ext>
              </a:extLst>
            </p:cNvPr>
            <p:cNvCxnSpPr>
              <a:cxnSpLocks/>
              <a:endCxn id="113" idx="1"/>
            </p:cNvCxnSpPr>
            <p:nvPr/>
          </p:nvCxnSpPr>
          <p:spPr>
            <a:xfrm>
              <a:off x="1515162" y="3744927"/>
              <a:ext cx="2314866" cy="1332928"/>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0FF88DAA-F05D-2D41-AB5C-A65071283512}"/>
                </a:ext>
              </a:extLst>
            </p:cNvPr>
            <p:cNvCxnSpPr>
              <a:cxnSpLocks/>
              <a:endCxn id="114" idx="2"/>
            </p:cNvCxnSpPr>
            <p:nvPr/>
          </p:nvCxnSpPr>
          <p:spPr>
            <a:xfrm>
              <a:off x="1515162" y="3744927"/>
              <a:ext cx="2247212" cy="1912282"/>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56929577-75AA-3C43-AB85-E8B53CADDDF5}"/>
                </a:ext>
              </a:extLst>
            </p:cNvPr>
            <p:cNvCxnSpPr>
              <a:cxnSpLocks/>
              <a:endCxn id="111" idx="2"/>
            </p:cNvCxnSpPr>
            <p:nvPr/>
          </p:nvCxnSpPr>
          <p:spPr>
            <a:xfrm flipV="1">
              <a:off x="1494934" y="3429000"/>
              <a:ext cx="2267441" cy="1761370"/>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B1C2B403-D930-8F4F-A3CB-64A10B16CB9C}"/>
                </a:ext>
              </a:extLst>
            </p:cNvPr>
            <p:cNvCxnSpPr>
              <a:cxnSpLocks/>
              <a:endCxn id="112" idx="2"/>
            </p:cNvCxnSpPr>
            <p:nvPr/>
          </p:nvCxnSpPr>
          <p:spPr>
            <a:xfrm flipV="1">
              <a:off x="1494934" y="3851222"/>
              <a:ext cx="2267441" cy="1339148"/>
            </a:xfrm>
            <a:prstGeom prst="line">
              <a:avLst/>
            </a:prstGeom>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56FDEFBC-4566-2547-9EC1-19466C9606C3}"/>
                </a:ext>
              </a:extLst>
            </p:cNvPr>
            <p:cNvCxnSpPr>
              <a:cxnSpLocks/>
              <a:endCxn id="113" idx="2"/>
            </p:cNvCxnSpPr>
            <p:nvPr/>
          </p:nvCxnSpPr>
          <p:spPr>
            <a:xfrm>
              <a:off x="1494934" y="5190370"/>
              <a:ext cx="2267441" cy="33976"/>
            </a:xfrm>
            <a:prstGeom prst="line">
              <a:avLst/>
            </a:prstGeom>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902BAFFA-7043-034A-8D75-DB2FAE0B26B1}"/>
                </a:ext>
              </a:extLst>
            </p:cNvPr>
            <p:cNvCxnSpPr>
              <a:cxnSpLocks/>
              <a:endCxn id="114" idx="2"/>
            </p:cNvCxnSpPr>
            <p:nvPr/>
          </p:nvCxnSpPr>
          <p:spPr>
            <a:xfrm>
              <a:off x="1494934" y="5190370"/>
              <a:ext cx="2267440" cy="466839"/>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387844EB-BD6C-2546-9216-6EFD98CC7D32}"/>
                </a:ext>
              </a:extLst>
            </p:cNvPr>
            <p:cNvCxnSpPr>
              <a:cxnSpLocks/>
              <a:endCxn id="111" idx="2"/>
            </p:cNvCxnSpPr>
            <p:nvPr/>
          </p:nvCxnSpPr>
          <p:spPr>
            <a:xfrm flipV="1">
              <a:off x="1494934" y="3429000"/>
              <a:ext cx="2267441" cy="2217370"/>
            </a:xfrm>
            <a:prstGeom prst="line">
              <a:avLst/>
            </a:prstGeom>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5E47077D-5C30-A842-87D2-E8DF7DD0A427}"/>
                </a:ext>
              </a:extLst>
            </p:cNvPr>
            <p:cNvCxnSpPr>
              <a:cxnSpLocks/>
              <a:endCxn id="112" idx="2"/>
            </p:cNvCxnSpPr>
            <p:nvPr/>
          </p:nvCxnSpPr>
          <p:spPr>
            <a:xfrm flipV="1">
              <a:off x="1494934" y="3851222"/>
              <a:ext cx="2267441" cy="1795148"/>
            </a:xfrm>
            <a:prstGeom prst="line">
              <a:avLst/>
            </a:prstGeom>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965991CA-1641-7D47-B202-79CE9AFFF4B6}"/>
                </a:ext>
              </a:extLst>
            </p:cNvPr>
            <p:cNvCxnSpPr>
              <a:cxnSpLocks/>
              <a:endCxn id="113" idx="2"/>
            </p:cNvCxnSpPr>
            <p:nvPr/>
          </p:nvCxnSpPr>
          <p:spPr>
            <a:xfrm flipV="1">
              <a:off x="1494934" y="5224346"/>
              <a:ext cx="2267441" cy="422024"/>
            </a:xfrm>
            <a:prstGeom prst="line">
              <a:avLst/>
            </a:prstGeom>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B9704111-C520-A94A-8D7E-BAAA7356B1A9}"/>
                </a:ext>
              </a:extLst>
            </p:cNvPr>
            <p:cNvCxnSpPr>
              <a:cxnSpLocks/>
              <a:endCxn id="114" idx="2"/>
            </p:cNvCxnSpPr>
            <p:nvPr/>
          </p:nvCxnSpPr>
          <p:spPr>
            <a:xfrm>
              <a:off x="1494934" y="5646369"/>
              <a:ext cx="2267440" cy="10840"/>
            </a:xfrm>
            <a:prstGeom prst="line">
              <a:avLst/>
            </a:prstGeom>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BE046265-CB64-AD45-8E8F-8A78B2F52E38}"/>
                </a:ext>
              </a:extLst>
            </p:cNvPr>
            <p:cNvCxnSpPr>
              <a:cxnSpLocks/>
              <a:endCxn id="111" idx="2"/>
            </p:cNvCxnSpPr>
            <p:nvPr/>
          </p:nvCxnSpPr>
          <p:spPr>
            <a:xfrm flipV="1">
              <a:off x="1528760" y="3429000"/>
              <a:ext cx="2233615" cy="2602520"/>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CDA29F1E-4ACC-9842-B429-12A8F2A54AEC}"/>
                </a:ext>
              </a:extLst>
            </p:cNvPr>
            <p:cNvCxnSpPr>
              <a:cxnSpLocks/>
              <a:endCxn id="112" idx="2"/>
            </p:cNvCxnSpPr>
            <p:nvPr/>
          </p:nvCxnSpPr>
          <p:spPr>
            <a:xfrm flipV="1">
              <a:off x="1528760" y="3851222"/>
              <a:ext cx="2233615" cy="2180298"/>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23681D03-3992-4A44-9B1C-869ADBA2D214}"/>
                </a:ext>
              </a:extLst>
            </p:cNvPr>
            <p:cNvCxnSpPr>
              <a:cxnSpLocks/>
              <a:endCxn id="113" idx="2"/>
            </p:cNvCxnSpPr>
            <p:nvPr/>
          </p:nvCxnSpPr>
          <p:spPr>
            <a:xfrm flipV="1">
              <a:off x="1528760" y="5224346"/>
              <a:ext cx="2233615" cy="807174"/>
            </a:xfrm>
            <a:prstGeom prst="line">
              <a:avLst/>
            </a:prstGeom>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34CA6CE5-3C0C-924E-914D-FECE6B12C1C9}"/>
                </a:ext>
              </a:extLst>
            </p:cNvPr>
            <p:cNvCxnSpPr>
              <a:cxnSpLocks/>
              <a:stCxn id="121" idx="6"/>
              <a:endCxn id="114" idx="2"/>
            </p:cNvCxnSpPr>
            <p:nvPr/>
          </p:nvCxnSpPr>
          <p:spPr>
            <a:xfrm flipV="1">
              <a:off x="1528760" y="5657209"/>
              <a:ext cx="2233614" cy="414186"/>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82577D4E-E991-C840-8F7E-7536BC72260E}"/>
                </a:ext>
              </a:extLst>
            </p:cNvPr>
            <p:cNvCxnSpPr>
              <a:cxnSpLocks/>
              <a:endCxn id="106" idx="2"/>
            </p:cNvCxnSpPr>
            <p:nvPr/>
          </p:nvCxnSpPr>
          <p:spPr>
            <a:xfrm flipV="1">
              <a:off x="4208862" y="3429000"/>
              <a:ext cx="2480068" cy="7884"/>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2772FF45-C3B8-BC42-9784-6A05CF448CF8}"/>
                </a:ext>
              </a:extLst>
            </p:cNvPr>
            <p:cNvCxnSpPr>
              <a:cxnSpLocks/>
              <a:endCxn id="107" idx="2"/>
            </p:cNvCxnSpPr>
            <p:nvPr/>
          </p:nvCxnSpPr>
          <p:spPr>
            <a:xfrm>
              <a:off x="4208862" y="3436884"/>
              <a:ext cx="2480068" cy="414338"/>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23FD9999-3953-A645-8D09-2629876A5B00}"/>
                </a:ext>
              </a:extLst>
            </p:cNvPr>
            <p:cNvCxnSpPr>
              <a:cxnSpLocks/>
              <a:endCxn id="108" idx="2"/>
            </p:cNvCxnSpPr>
            <p:nvPr/>
          </p:nvCxnSpPr>
          <p:spPr>
            <a:xfrm>
              <a:off x="4208862" y="3436884"/>
              <a:ext cx="2480068" cy="1787462"/>
            </a:xfrm>
            <a:prstGeom prst="line">
              <a:avLst/>
            </a:prstGeom>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B489769D-D39B-E347-A8C2-C395AD0234C1}"/>
                </a:ext>
              </a:extLst>
            </p:cNvPr>
            <p:cNvCxnSpPr>
              <a:cxnSpLocks/>
              <a:endCxn id="109" idx="2"/>
            </p:cNvCxnSpPr>
            <p:nvPr/>
          </p:nvCxnSpPr>
          <p:spPr>
            <a:xfrm>
              <a:off x="4208862" y="3436884"/>
              <a:ext cx="2480067" cy="2220325"/>
            </a:xfrm>
            <a:prstGeom prst="line">
              <a:avLst/>
            </a:prstGeom>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B0F9FFBC-59AD-AF4A-A3BF-949D8B7AC52F}"/>
                </a:ext>
              </a:extLst>
            </p:cNvPr>
            <p:cNvCxnSpPr>
              <a:cxnSpLocks/>
              <a:endCxn id="106" idx="2"/>
            </p:cNvCxnSpPr>
            <p:nvPr/>
          </p:nvCxnSpPr>
          <p:spPr>
            <a:xfrm flipV="1">
              <a:off x="4234465" y="3429000"/>
              <a:ext cx="2454465" cy="430106"/>
            </a:xfrm>
            <a:prstGeom prst="line">
              <a:avLst/>
            </a:prstGeom>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7048C4ED-0869-4248-86A3-2294D919B031}"/>
                </a:ext>
              </a:extLst>
            </p:cNvPr>
            <p:cNvCxnSpPr>
              <a:cxnSpLocks/>
              <a:endCxn id="107" idx="2"/>
            </p:cNvCxnSpPr>
            <p:nvPr/>
          </p:nvCxnSpPr>
          <p:spPr>
            <a:xfrm flipV="1">
              <a:off x="4234465" y="3851222"/>
              <a:ext cx="2454465" cy="7884"/>
            </a:xfrm>
            <a:prstGeom prst="line">
              <a:avLst/>
            </a:prstGeom>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A2AA56B4-0382-D04A-89DB-11024E78950E}"/>
                </a:ext>
              </a:extLst>
            </p:cNvPr>
            <p:cNvCxnSpPr>
              <a:cxnSpLocks/>
              <a:endCxn id="108" idx="2"/>
            </p:cNvCxnSpPr>
            <p:nvPr/>
          </p:nvCxnSpPr>
          <p:spPr>
            <a:xfrm>
              <a:off x="4234465" y="3859106"/>
              <a:ext cx="2454465" cy="1365240"/>
            </a:xfrm>
            <a:prstGeom prst="line">
              <a:avLst/>
            </a:prstGeom>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860A5286-E522-444A-BB71-7489EC8C2EAF}"/>
                </a:ext>
              </a:extLst>
            </p:cNvPr>
            <p:cNvCxnSpPr>
              <a:cxnSpLocks/>
              <a:endCxn id="109" idx="2"/>
            </p:cNvCxnSpPr>
            <p:nvPr/>
          </p:nvCxnSpPr>
          <p:spPr>
            <a:xfrm>
              <a:off x="4234465" y="3859106"/>
              <a:ext cx="2454464" cy="1798103"/>
            </a:xfrm>
            <a:prstGeom prst="line">
              <a:avLst/>
            </a:prstGeom>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F2602D11-C6DC-EC4F-A99D-D0F721A8A007}"/>
                </a:ext>
              </a:extLst>
            </p:cNvPr>
            <p:cNvCxnSpPr>
              <a:cxnSpLocks/>
              <a:stCxn id="113" idx="6"/>
              <a:endCxn id="106" idx="2"/>
            </p:cNvCxnSpPr>
            <p:nvPr/>
          </p:nvCxnSpPr>
          <p:spPr>
            <a:xfrm flipV="1">
              <a:off x="4224338" y="3429000"/>
              <a:ext cx="2464592" cy="1795346"/>
            </a:xfrm>
            <a:prstGeom prst="line">
              <a:avLst/>
            </a:prstGeom>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304F03DC-99E8-D34D-ACB9-732029EF82D4}"/>
                </a:ext>
              </a:extLst>
            </p:cNvPr>
            <p:cNvCxnSpPr>
              <a:cxnSpLocks/>
              <a:endCxn id="107" idx="2"/>
            </p:cNvCxnSpPr>
            <p:nvPr/>
          </p:nvCxnSpPr>
          <p:spPr>
            <a:xfrm flipV="1">
              <a:off x="4218391" y="3851222"/>
              <a:ext cx="2470539" cy="1365398"/>
            </a:xfrm>
            <a:prstGeom prst="line">
              <a:avLst/>
            </a:prstGeom>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F209D435-5BC8-AE4A-BE6B-7774AA9B5244}"/>
                </a:ext>
              </a:extLst>
            </p:cNvPr>
            <p:cNvCxnSpPr>
              <a:cxnSpLocks/>
              <a:endCxn id="108" idx="2"/>
            </p:cNvCxnSpPr>
            <p:nvPr/>
          </p:nvCxnSpPr>
          <p:spPr>
            <a:xfrm>
              <a:off x="4176716" y="5216620"/>
              <a:ext cx="2512214" cy="7726"/>
            </a:xfrm>
            <a:prstGeom prst="line">
              <a:avLst/>
            </a:prstGeom>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5742C767-313A-EE4E-8D28-547F4FFF9D6C}"/>
                </a:ext>
              </a:extLst>
            </p:cNvPr>
            <p:cNvCxnSpPr>
              <a:cxnSpLocks/>
              <a:stCxn id="113" idx="6"/>
              <a:endCxn id="109" idx="2"/>
            </p:cNvCxnSpPr>
            <p:nvPr/>
          </p:nvCxnSpPr>
          <p:spPr>
            <a:xfrm>
              <a:off x="4224338" y="5224346"/>
              <a:ext cx="2464591" cy="432863"/>
            </a:xfrm>
            <a:prstGeom prst="line">
              <a:avLst/>
            </a:prstGeom>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6BDC67D9-B9FD-E449-AC6F-B0510C3730AD}"/>
                </a:ext>
              </a:extLst>
            </p:cNvPr>
            <p:cNvCxnSpPr>
              <a:cxnSpLocks/>
              <a:endCxn id="106" idx="2"/>
            </p:cNvCxnSpPr>
            <p:nvPr/>
          </p:nvCxnSpPr>
          <p:spPr>
            <a:xfrm flipV="1">
              <a:off x="4234465" y="3429000"/>
              <a:ext cx="2454465" cy="2228210"/>
            </a:xfrm>
            <a:prstGeom prst="line">
              <a:avLst/>
            </a:prstGeom>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6524E9E2-4721-024E-A3BB-2B76D1408975}"/>
                </a:ext>
              </a:extLst>
            </p:cNvPr>
            <p:cNvCxnSpPr>
              <a:cxnSpLocks/>
              <a:endCxn id="107" idx="2"/>
            </p:cNvCxnSpPr>
            <p:nvPr/>
          </p:nvCxnSpPr>
          <p:spPr>
            <a:xfrm flipV="1">
              <a:off x="4234465" y="3851222"/>
              <a:ext cx="2454465" cy="1805988"/>
            </a:xfrm>
            <a:prstGeom prst="line">
              <a:avLst/>
            </a:prstGeom>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E22FDBE2-F771-154D-A9F4-8B43EC5923F1}"/>
                </a:ext>
              </a:extLst>
            </p:cNvPr>
            <p:cNvCxnSpPr>
              <a:cxnSpLocks/>
              <a:endCxn id="108" idx="2"/>
            </p:cNvCxnSpPr>
            <p:nvPr/>
          </p:nvCxnSpPr>
          <p:spPr>
            <a:xfrm flipV="1">
              <a:off x="4234465" y="5224346"/>
              <a:ext cx="2454465" cy="432864"/>
            </a:xfrm>
            <a:prstGeom prst="line">
              <a:avLst/>
            </a:prstGeom>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70A3C8D0-9919-7B48-BF4F-00D558E61EAA}"/>
                </a:ext>
              </a:extLst>
            </p:cNvPr>
            <p:cNvCxnSpPr>
              <a:cxnSpLocks/>
              <a:endCxn id="109" idx="2"/>
            </p:cNvCxnSpPr>
            <p:nvPr/>
          </p:nvCxnSpPr>
          <p:spPr>
            <a:xfrm>
              <a:off x="4234465" y="5657209"/>
              <a:ext cx="245446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E45FAFED-03C1-E44A-984A-A2A09085C318}"/>
                </a:ext>
              </a:extLst>
            </p:cNvPr>
            <p:cNvCxnSpPr>
              <a:cxnSpLocks/>
              <a:endCxn id="101" idx="2"/>
            </p:cNvCxnSpPr>
            <p:nvPr/>
          </p:nvCxnSpPr>
          <p:spPr>
            <a:xfrm>
              <a:off x="7150892" y="3432447"/>
              <a:ext cx="1981197" cy="211606"/>
            </a:xfrm>
            <a:prstGeom prst="line">
              <a:avLst/>
            </a:prstGeom>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2F7CE89D-BAFC-FB4A-B76D-EAE8C15B47EE}"/>
                </a:ext>
              </a:extLst>
            </p:cNvPr>
            <p:cNvCxnSpPr>
              <a:cxnSpLocks/>
              <a:endCxn id="102" idx="2"/>
            </p:cNvCxnSpPr>
            <p:nvPr/>
          </p:nvCxnSpPr>
          <p:spPr>
            <a:xfrm>
              <a:off x="7150892" y="3432447"/>
              <a:ext cx="1981196" cy="625944"/>
            </a:xfrm>
            <a:prstGeom prst="line">
              <a:avLst/>
            </a:prstGeom>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B9F8340E-ABF4-A844-BED4-904DBDAFFEBF}"/>
                </a:ext>
              </a:extLst>
            </p:cNvPr>
            <p:cNvCxnSpPr>
              <a:cxnSpLocks/>
              <a:endCxn id="103" idx="2"/>
            </p:cNvCxnSpPr>
            <p:nvPr/>
          </p:nvCxnSpPr>
          <p:spPr>
            <a:xfrm>
              <a:off x="7150892" y="3432447"/>
              <a:ext cx="1990711" cy="1076742"/>
            </a:xfrm>
            <a:prstGeom prst="line">
              <a:avLst/>
            </a:prstGeom>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E9812265-C519-7043-928C-FAF67DC35A69}"/>
                </a:ext>
              </a:extLst>
            </p:cNvPr>
            <p:cNvCxnSpPr>
              <a:cxnSpLocks/>
              <a:endCxn id="104" idx="2"/>
            </p:cNvCxnSpPr>
            <p:nvPr/>
          </p:nvCxnSpPr>
          <p:spPr>
            <a:xfrm>
              <a:off x="7150892" y="3432447"/>
              <a:ext cx="1990711" cy="1491080"/>
            </a:xfrm>
            <a:prstGeom prst="line">
              <a:avLst/>
            </a:prstGeom>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9EB12FAC-0861-5843-BDBE-03DDB79B7FFC}"/>
                </a:ext>
              </a:extLst>
            </p:cNvPr>
            <p:cNvCxnSpPr>
              <a:cxnSpLocks/>
              <a:stCxn id="106" idx="6"/>
              <a:endCxn id="105" idx="2"/>
            </p:cNvCxnSpPr>
            <p:nvPr/>
          </p:nvCxnSpPr>
          <p:spPr>
            <a:xfrm>
              <a:off x="7150893" y="3429000"/>
              <a:ext cx="2002628" cy="1901066"/>
            </a:xfrm>
            <a:prstGeom prst="line">
              <a:avLst/>
            </a:prstGeom>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48957AB7-382D-A146-BF75-594BF9F065E5}"/>
                </a:ext>
              </a:extLst>
            </p:cNvPr>
            <p:cNvCxnSpPr>
              <a:cxnSpLocks/>
              <a:endCxn id="101" idx="2"/>
            </p:cNvCxnSpPr>
            <p:nvPr/>
          </p:nvCxnSpPr>
          <p:spPr>
            <a:xfrm flipV="1">
              <a:off x="7134227" y="3644053"/>
              <a:ext cx="1997862" cy="199286"/>
            </a:xfrm>
            <a:prstGeom prst="line">
              <a:avLst/>
            </a:prstGeom>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1D838612-0C9D-6C47-B667-A452233EAE00}"/>
                </a:ext>
              </a:extLst>
            </p:cNvPr>
            <p:cNvCxnSpPr>
              <a:cxnSpLocks/>
              <a:endCxn id="102" idx="2"/>
            </p:cNvCxnSpPr>
            <p:nvPr/>
          </p:nvCxnSpPr>
          <p:spPr>
            <a:xfrm>
              <a:off x="7134227" y="3843338"/>
              <a:ext cx="1997861" cy="215053"/>
            </a:xfrm>
            <a:prstGeom prst="line">
              <a:avLst/>
            </a:prstGeom>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53FE7355-E257-874C-99F9-6713B7D1ED07}"/>
                </a:ext>
              </a:extLst>
            </p:cNvPr>
            <p:cNvCxnSpPr>
              <a:cxnSpLocks/>
              <a:endCxn id="103" idx="2"/>
            </p:cNvCxnSpPr>
            <p:nvPr/>
          </p:nvCxnSpPr>
          <p:spPr>
            <a:xfrm>
              <a:off x="7134227" y="3843338"/>
              <a:ext cx="2007376" cy="665851"/>
            </a:xfrm>
            <a:prstGeom prst="line">
              <a:avLst/>
            </a:prstGeom>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181601D9-AACE-2E46-8726-6CD38D47EBA6}"/>
                </a:ext>
              </a:extLst>
            </p:cNvPr>
            <p:cNvCxnSpPr>
              <a:cxnSpLocks/>
              <a:endCxn id="104" idx="2"/>
            </p:cNvCxnSpPr>
            <p:nvPr/>
          </p:nvCxnSpPr>
          <p:spPr>
            <a:xfrm>
              <a:off x="7134227" y="3843338"/>
              <a:ext cx="2007376" cy="1080189"/>
            </a:xfrm>
            <a:prstGeom prst="line">
              <a:avLst/>
            </a:prstGeom>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326FB613-086B-F947-A00F-A79A0E15D368}"/>
                </a:ext>
              </a:extLst>
            </p:cNvPr>
            <p:cNvCxnSpPr>
              <a:cxnSpLocks/>
              <a:endCxn id="105" idx="2"/>
            </p:cNvCxnSpPr>
            <p:nvPr/>
          </p:nvCxnSpPr>
          <p:spPr>
            <a:xfrm>
              <a:off x="7134228" y="3839891"/>
              <a:ext cx="2019293" cy="1490175"/>
            </a:xfrm>
            <a:prstGeom prst="line">
              <a:avLst/>
            </a:prstGeom>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463C37D-537D-9C4F-816B-2A25B8D6B44A}"/>
                </a:ext>
              </a:extLst>
            </p:cNvPr>
            <p:cNvCxnSpPr>
              <a:cxnSpLocks/>
              <a:endCxn id="101" idx="2"/>
            </p:cNvCxnSpPr>
            <p:nvPr/>
          </p:nvCxnSpPr>
          <p:spPr>
            <a:xfrm flipV="1">
              <a:off x="7147313" y="3644053"/>
              <a:ext cx="1984776" cy="1583740"/>
            </a:xfrm>
            <a:prstGeom prst="line">
              <a:avLst/>
            </a:prstGeom>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0061A52C-F734-784E-ADA2-0AEAFDDFDAF6}"/>
                </a:ext>
              </a:extLst>
            </p:cNvPr>
            <p:cNvCxnSpPr>
              <a:cxnSpLocks/>
              <a:endCxn id="102" idx="2"/>
            </p:cNvCxnSpPr>
            <p:nvPr/>
          </p:nvCxnSpPr>
          <p:spPr>
            <a:xfrm flipV="1">
              <a:off x="7147313" y="4058391"/>
              <a:ext cx="1984775" cy="1169402"/>
            </a:xfrm>
            <a:prstGeom prst="line">
              <a:avLst/>
            </a:prstGeom>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E4051481-9350-6D4E-AC28-BED7E64FA51E}"/>
                </a:ext>
              </a:extLst>
            </p:cNvPr>
            <p:cNvCxnSpPr>
              <a:cxnSpLocks/>
              <a:endCxn id="103" idx="2"/>
            </p:cNvCxnSpPr>
            <p:nvPr/>
          </p:nvCxnSpPr>
          <p:spPr>
            <a:xfrm flipV="1">
              <a:off x="7147313" y="4509189"/>
              <a:ext cx="1994290" cy="718604"/>
            </a:xfrm>
            <a:prstGeom prst="line">
              <a:avLst/>
            </a:prstGeom>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5985BBA7-790C-0C49-BF68-28431F16F7DF}"/>
                </a:ext>
              </a:extLst>
            </p:cNvPr>
            <p:cNvCxnSpPr>
              <a:cxnSpLocks/>
              <a:endCxn id="104" idx="2"/>
            </p:cNvCxnSpPr>
            <p:nvPr/>
          </p:nvCxnSpPr>
          <p:spPr>
            <a:xfrm flipV="1">
              <a:off x="7147313" y="4923527"/>
              <a:ext cx="1994290" cy="304266"/>
            </a:xfrm>
            <a:prstGeom prst="line">
              <a:avLst/>
            </a:prstGeom>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044638F6-EA00-584C-B7B7-305944640294}"/>
                </a:ext>
              </a:extLst>
            </p:cNvPr>
            <p:cNvCxnSpPr>
              <a:cxnSpLocks/>
              <a:endCxn id="105" idx="2"/>
            </p:cNvCxnSpPr>
            <p:nvPr/>
          </p:nvCxnSpPr>
          <p:spPr>
            <a:xfrm>
              <a:off x="7147314" y="5224346"/>
              <a:ext cx="2006207" cy="105720"/>
            </a:xfrm>
            <a:prstGeom prst="line">
              <a:avLst/>
            </a:prstGeom>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15F909DD-D303-D447-9BBD-179CF96DD3C7}"/>
                </a:ext>
              </a:extLst>
            </p:cNvPr>
            <p:cNvCxnSpPr>
              <a:cxnSpLocks/>
              <a:endCxn id="101" idx="2"/>
            </p:cNvCxnSpPr>
            <p:nvPr/>
          </p:nvCxnSpPr>
          <p:spPr>
            <a:xfrm flipV="1">
              <a:off x="7129459" y="3644053"/>
              <a:ext cx="2002630" cy="1982478"/>
            </a:xfrm>
            <a:prstGeom prst="line">
              <a:avLst/>
            </a:prstGeom>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499DC0E0-7FC3-B748-A89C-56A4336939EB}"/>
                </a:ext>
              </a:extLst>
            </p:cNvPr>
            <p:cNvCxnSpPr>
              <a:cxnSpLocks/>
              <a:endCxn id="102" idx="2"/>
            </p:cNvCxnSpPr>
            <p:nvPr/>
          </p:nvCxnSpPr>
          <p:spPr>
            <a:xfrm flipV="1">
              <a:off x="7129459" y="4058391"/>
              <a:ext cx="2002629" cy="1568140"/>
            </a:xfrm>
            <a:prstGeom prst="line">
              <a:avLst/>
            </a:prstGeom>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A6C25A03-10FC-B349-9F0C-2A3D20B8EE7E}"/>
                </a:ext>
              </a:extLst>
            </p:cNvPr>
            <p:cNvCxnSpPr>
              <a:cxnSpLocks/>
              <a:endCxn id="103" idx="2"/>
            </p:cNvCxnSpPr>
            <p:nvPr/>
          </p:nvCxnSpPr>
          <p:spPr>
            <a:xfrm flipV="1">
              <a:off x="7129459" y="4509189"/>
              <a:ext cx="2012144" cy="1117342"/>
            </a:xfrm>
            <a:prstGeom prst="line">
              <a:avLst/>
            </a:prstGeom>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29B0AF78-D578-5540-87AE-0B203EEF7917}"/>
                </a:ext>
              </a:extLst>
            </p:cNvPr>
            <p:cNvCxnSpPr>
              <a:cxnSpLocks/>
              <a:endCxn id="104" idx="2"/>
            </p:cNvCxnSpPr>
            <p:nvPr/>
          </p:nvCxnSpPr>
          <p:spPr>
            <a:xfrm flipV="1">
              <a:off x="7129459" y="4923527"/>
              <a:ext cx="2012144" cy="703004"/>
            </a:xfrm>
            <a:prstGeom prst="line">
              <a:avLst/>
            </a:prstGeom>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A3BF1605-86AF-AA47-8199-64A9BFDFF340}"/>
                </a:ext>
              </a:extLst>
            </p:cNvPr>
            <p:cNvCxnSpPr>
              <a:cxnSpLocks/>
              <a:endCxn id="105" idx="2"/>
            </p:cNvCxnSpPr>
            <p:nvPr/>
          </p:nvCxnSpPr>
          <p:spPr>
            <a:xfrm flipV="1">
              <a:off x="7129460" y="5330066"/>
              <a:ext cx="2024061" cy="293018"/>
            </a:xfrm>
            <a:prstGeom prst="line">
              <a:avLst/>
            </a:prstGeom>
          </p:spPr>
          <p:style>
            <a:lnRef idx="1">
              <a:schemeClr val="accent1"/>
            </a:lnRef>
            <a:fillRef idx="0">
              <a:schemeClr val="accent1"/>
            </a:fillRef>
            <a:effectRef idx="0">
              <a:schemeClr val="accent1"/>
            </a:effectRef>
            <a:fontRef idx="minor">
              <a:schemeClr val="tx1"/>
            </a:fontRef>
          </p:style>
        </p:cxnSp>
        <p:sp>
          <p:nvSpPr>
            <p:cNvPr id="100" name="TextBox 99">
              <a:extLst>
                <a:ext uri="{FF2B5EF4-FFF2-40B4-BE49-F238E27FC236}">
                  <a16:creationId xmlns:a16="http://schemas.microsoft.com/office/drawing/2014/main" id="{0F49FC78-DA6B-3F47-99A9-34DFA46DD642}"/>
                </a:ext>
              </a:extLst>
            </p:cNvPr>
            <p:cNvSpPr txBox="1"/>
            <p:nvPr/>
          </p:nvSpPr>
          <p:spPr>
            <a:xfrm>
              <a:off x="484394" y="2552541"/>
              <a:ext cx="184731" cy="307777"/>
            </a:xfrm>
            <a:prstGeom prst="rect">
              <a:avLst/>
            </a:prstGeom>
            <a:noFill/>
          </p:spPr>
          <p:txBody>
            <a:bodyPr wrap="none" rtlCol="0">
              <a:spAutoFit/>
            </a:bodyPr>
            <a:lstStyle/>
            <a:p>
              <a:endParaRPr lang="en-US" sz="1400" dirty="0"/>
            </a:p>
          </p:txBody>
        </p:sp>
      </p:grpSp>
      <p:sp>
        <p:nvSpPr>
          <p:cNvPr id="123" name="TextBox 122">
            <a:extLst>
              <a:ext uri="{FF2B5EF4-FFF2-40B4-BE49-F238E27FC236}">
                <a16:creationId xmlns:a16="http://schemas.microsoft.com/office/drawing/2014/main" id="{060BCD2F-4CC4-7341-9ADF-EF7203E2BF43}"/>
              </a:ext>
            </a:extLst>
          </p:cNvPr>
          <p:cNvSpPr txBox="1"/>
          <p:nvPr/>
        </p:nvSpPr>
        <p:spPr>
          <a:xfrm>
            <a:off x="10902810" y="3735331"/>
            <a:ext cx="332142" cy="2031325"/>
          </a:xfrm>
          <a:prstGeom prst="rect">
            <a:avLst/>
          </a:prstGeom>
          <a:noFill/>
        </p:spPr>
        <p:txBody>
          <a:bodyPr wrap="none" rtlCol="0">
            <a:spAutoFit/>
          </a:bodyPr>
          <a:lstStyle/>
          <a:p>
            <a:r>
              <a:rPr lang="en-US" dirty="0"/>
              <a:t>0</a:t>
            </a:r>
          </a:p>
          <a:p>
            <a:r>
              <a:rPr lang="en-US" dirty="0"/>
              <a:t>1</a:t>
            </a:r>
          </a:p>
          <a:p>
            <a:r>
              <a:rPr lang="en-US" dirty="0"/>
              <a:t>2</a:t>
            </a:r>
          </a:p>
          <a:p>
            <a:r>
              <a:rPr lang="en-US" dirty="0"/>
              <a:t>.</a:t>
            </a:r>
          </a:p>
          <a:p>
            <a:r>
              <a:rPr lang="en-US" dirty="0"/>
              <a:t>.</a:t>
            </a:r>
          </a:p>
          <a:p>
            <a:r>
              <a:rPr lang="en-US" dirty="0"/>
              <a:t>.</a:t>
            </a:r>
          </a:p>
          <a:p>
            <a:r>
              <a:rPr lang="en-US" dirty="0"/>
              <a:t>9</a:t>
            </a:r>
          </a:p>
        </p:txBody>
      </p:sp>
    </p:spTree>
    <p:extLst>
      <p:ext uri="{BB962C8B-B14F-4D97-AF65-F5344CB8AC3E}">
        <p14:creationId xmlns:p14="http://schemas.microsoft.com/office/powerpoint/2010/main" val="405014684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The Danger of Neural Nets</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1010481" y="1601980"/>
            <a:ext cx="10058400" cy="3849624"/>
          </a:xfrm>
        </p:spPr>
        <p:txBody>
          <a:bodyPr>
            <a:normAutofit/>
          </a:bodyPr>
          <a:lstStyle/>
          <a:p>
            <a:r>
              <a:rPr lang="en-US" sz="2400" dirty="0">
                <a:latin typeface="Helvetica" pitchFamily="2" charset="0"/>
              </a:rPr>
              <a:t>It would be nice if the next layer assembles pixels together to form slightly more complex shapes…</a:t>
            </a:r>
            <a:endParaRPr lang="en-US" sz="2200" dirty="0">
              <a:latin typeface="Helvetica" pitchFamily="2" charset="0"/>
            </a:endParaRPr>
          </a:p>
        </p:txBody>
      </p:sp>
      <p:grpSp>
        <p:nvGrpSpPr>
          <p:cNvPr id="4" name="Group 3">
            <a:extLst>
              <a:ext uri="{FF2B5EF4-FFF2-40B4-BE49-F238E27FC236}">
                <a16:creationId xmlns:a16="http://schemas.microsoft.com/office/drawing/2014/main" id="{EDA91EC3-C5BF-6942-B941-0248C32EBE37}"/>
              </a:ext>
            </a:extLst>
          </p:cNvPr>
          <p:cNvGrpSpPr/>
          <p:nvPr/>
        </p:nvGrpSpPr>
        <p:grpSpPr>
          <a:xfrm rot="16200000">
            <a:off x="12498" y="4762197"/>
            <a:ext cx="3849624" cy="416472"/>
            <a:chOff x="656274" y="3808366"/>
            <a:chExt cx="9266833" cy="416472"/>
          </a:xfrm>
        </p:grpSpPr>
        <p:grpSp>
          <p:nvGrpSpPr>
            <p:cNvPr id="5" name="Group 4">
              <a:extLst>
                <a:ext uri="{FF2B5EF4-FFF2-40B4-BE49-F238E27FC236}">
                  <a16:creationId xmlns:a16="http://schemas.microsoft.com/office/drawing/2014/main" id="{450C533E-BBEB-624A-BC56-5F461936E09F}"/>
                </a:ext>
              </a:extLst>
            </p:cNvPr>
            <p:cNvGrpSpPr/>
            <p:nvPr/>
          </p:nvGrpSpPr>
          <p:grpSpPr>
            <a:xfrm>
              <a:off x="656274" y="3808579"/>
              <a:ext cx="1714501" cy="416259"/>
              <a:chOff x="4643438" y="3686175"/>
              <a:chExt cx="3500437" cy="557510"/>
            </a:xfrm>
          </p:grpSpPr>
          <p:sp>
            <p:nvSpPr>
              <p:cNvPr id="30" name="Rectangle 29">
                <a:extLst>
                  <a:ext uri="{FF2B5EF4-FFF2-40B4-BE49-F238E27FC236}">
                    <a16:creationId xmlns:a16="http://schemas.microsoft.com/office/drawing/2014/main" id="{62B664CD-7419-E742-B9C0-ECA46DC7494C}"/>
                  </a:ext>
                </a:extLst>
              </p:cNvPr>
              <p:cNvSpPr/>
              <p:nvPr/>
            </p:nvSpPr>
            <p:spPr>
              <a:xfrm>
                <a:off x="4643438" y="3686175"/>
                <a:ext cx="700087" cy="557225"/>
              </a:xfrm>
              <a:prstGeom prst="rect">
                <a:avLst/>
              </a:prstGeom>
              <a:solidFill>
                <a:schemeClr val="bg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31" name="Rectangle 30">
                <a:extLst>
                  <a:ext uri="{FF2B5EF4-FFF2-40B4-BE49-F238E27FC236}">
                    <a16:creationId xmlns:a16="http://schemas.microsoft.com/office/drawing/2014/main" id="{D794E78E-858A-D942-84F8-34BD159D974F}"/>
                  </a:ext>
                </a:extLst>
              </p:cNvPr>
              <p:cNvSpPr/>
              <p:nvPr/>
            </p:nvSpPr>
            <p:spPr>
              <a:xfrm>
                <a:off x="5343525" y="3686175"/>
                <a:ext cx="700087" cy="55722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32" name="Rectangle 31">
                <a:extLst>
                  <a:ext uri="{FF2B5EF4-FFF2-40B4-BE49-F238E27FC236}">
                    <a16:creationId xmlns:a16="http://schemas.microsoft.com/office/drawing/2014/main" id="{686DFD37-F4DE-6440-BFBE-A91B499BC35A}"/>
                  </a:ext>
                </a:extLst>
              </p:cNvPr>
              <p:cNvSpPr/>
              <p:nvPr/>
            </p:nvSpPr>
            <p:spPr>
              <a:xfrm>
                <a:off x="6043613" y="3686175"/>
                <a:ext cx="700087" cy="55722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33" name="Rectangle 32">
                <a:extLst>
                  <a:ext uri="{FF2B5EF4-FFF2-40B4-BE49-F238E27FC236}">
                    <a16:creationId xmlns:a16="http://schemas.microsoft.com/office/drawing/2014/main" id="{044105F5-DA64-BE45-AEA0-975FDECE28BB}"/>
                  </a:ext>
                </a:extLst>
              </p:cNvPr>
              <p:cNvSpPr/>
              <p:nvPr/>
            </p:nvSpPr>
            <p:spPr>
              <a:xfrm>
                <a:off x="6743700" y="3686175"/>
                <a:ext cx="700087" cy="557225"/>
              </a:xfrm>
              <a:prstGeom prst="rect">
                <a:avLst/>
              </a:prstGeom>
              <a:solidFill>
                <a:schemeClr val="bg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34" name="Rectangle 33">
                <a:extLst>
                  <a:ext uri="{FF2B5EF4-FFF2-40B4-BE49-F238E27FC236}">
                    <a16:creationId xmlns:a16="http://schemas.microsoft.com/office/drawing/2014/main" id="{52E51A3A-29AB-0A49-8F1D-0613BE640C8C}"/>
                  </a:ext>
                </a:extLst>
              </p:cNvPr>
              <p:cNvSpPr/>
              <p:nvPr/>
            </p:nvSpPr>
            <p:spPr>
              <a:xfrm>
                <a:off x="7443788" y="3686460"/>
                <a:ext cx="700087" cy="557225"/>
              </a:xfrm>
              <a:prstGeom prst="rect">
                <a:avLst/>
              </a:prstGeom>
              <a:solidFill>
                <a:schemeClr val="bg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grpSp>
        <p:grpSp>
          <p:nvGrpSpPr>
            <p:cNvPr id="6" name="Group 5">
              <a:extLst>
                <a:ext uri="{FF2B5EF4-FFF2-40B4-BE49-F238E27FC236}">
                  <a16:creationId xmlns:a16="http://schemas.microsoft.com/office/drawing/2014/main" id="{0E3E4DB1-1527-CE48-87E0-93980B65EB6E}"/>
                </a:ext>
              </a:extLst>
            </p:cNvPr>
            <p:cNvGrpSpPr/>
            <p:nvPr/>
          </p:nvGrpSpPr>
          <p:grpSpPr>
            <a:xfrm>
              <a:off x="2498016" y="3808578"/>
              <a:ext cx="1648363" cy="416047"/>
              <a:chOff x="4643438" y="4243400"/>
              <a:chExt cx="3500437" cy="557509"/>
            </a:xfrm>
          </p:grpSpPr>
          <p:sp>
            <p:nvSpPr>
              <p:cNvPr id="25" name="Rectangle 24">
                <a:extLst>
                  <a:ext uri="{FF2B5EF4-FFF2-40B4-BE49-F238E27FC236}">
                    <a16:creationId xmlns:a16="http://schemas.microsoft.com/office/drawing/2014/main" id="{3B3ACFED-593C-D340-B295-2300E21FCC69}"/>
                  </a:ext>
                </a:extLst>
              </p:cNvPr>
              <p:cNvSpPr/>
              <p:nvPr/>
            </p:nvSpPr>
            <p:spPr>
              <a:xfrm>
                <a:off x="4643438" y="4243400"/>
                <a:ext cx="700087" cy="557225"/>
              </a:xfrm>
              <a:prstGeom prst="rect">
                <a:avLst/>
              </a:prstGeom>
              <a:solidFill>
                <a:schemeClr val="bg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26" name="Rectangle 25">
                <a:extLst>
                  <a:ext uri="{FF2B5EF4-FFF2-40B4-BE49-F238E27FC236}">
                    <a16:creationId xmlns:a16="http://schemas.microsoft.com/office/drawing/2014/main" id="{F6DA1905-3EF5-074F-808D-27222FBDB084}"/>
                  </a:ext>
                </a:extLst>
              </p:cNvPr>
              <p:cNvSpPr/>
              <p:nvPr/>
            </p:nvSpPr>
            <p:spPr>
              <a:xfrm>
                <a:off x="5343525" y="4243400"/>
                <a:ext cx="700087" cy="557225"/>
              </a:xfrm>
              <a:prstGeom prst="rect">
                <a:avLst/>
              </a:prstGeom>
              <a:solidFill>
                <a:schemeClr val="bg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27" name="Rectangle 26">
                <a:extLst>
                  <a:ext uri="{FF2B5EF4-FFF2-40B4-BE49-F238E27FC236}">
                    <a16:creationId xmlns:a16="http://schemas.microsoft.com/office/drawing/2014/main" id="{E2883CE4-471E-1844-A854-FCEE31FD93C3}"/>
                  </a:ext>
                </a:extLst>
              </p:cNvPr>
              <p:cNvSpPr/>
              <p:nvPr/>
            </p:nvSpPr>
            <p:spPr>
              <a:xfrm>
                <a:off x="6043613" y="4243400"/>
                <a:ext cx="700087" cy="557225"/>
              </a:xfrm>
              <a:prstGeom prst="rect">
                <a:avLst/>
              </a:prstGeom>
              <a:solidFill>
                <a:schemeClr val="bg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28" name="Rectangle 27">
                <a:extLst>
                  <a:ext uri="{FF2B5EF4-FFF2-40B4-BE49-F238E27FC236}">
                    <a16:creationId xmlns:a16="http://schemas.microsoft.com/office/drawing/2014/main" id="{2E462D29-3CC2-6C43-A307-841C3319E065}"/>
                  </a:ext>
                </a:extLst>
              </p:cNvPr>
              <p:cNvSpPr/>
              <p:nvPr/>
            </p:nvSpPr>
            <p:spPr>
              <a:xfrm>
                <a:off x="6743700" y="4243400"/>
                <a:ext cx="700087" cy="55722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29" name="Rectangle 28">
                <a:extLst>
                  <a:ext uri="{FF2B5EF4-FFF2-40B4-BE49-F238E27FC236}">
                    <a16:creationId xmlns:a16="http://schemas.microsoft.com/office/drawing/2014/main" id="{F7DF9E92-1B48-E44E-845F-A5FDEF53A326}"/>
                  </a:ext>
                </a:extLst>
              </p:cNvPr>
              <p:cNvSpPr/>
              <p:nvPr/>
            </p:nvSpPr>
            <p:spPr>
              <a:xfrm>
                <a:off x="7443788" y="4243684"/>
                <a:ext cx="700087" cy="557225"/>
              </a:xfrm>
              <a:prstGeom prst="rect">
                <a:avLst/>
              </a:prstGeom>
              <a:solidFill>
                <a:schemeClr val="bg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grpSp>
        <p:grpSp>
          <p:nvGrpSpPr>
            <p:cNvPr id="7" name="Group 6">
              <a:extLst>
                <a:ext uri="{FF2B5EF4-FFF2-40B4-BE49-F238E27FC236}">
                  <a16:creationId xmlns:a16="http://schemas.microsoft.com/office/drawing/2014/main" id="{8342BF7C-6212-C341-991D-280AB29D5911}"/>
                </a:ext>
              </a:extLst>
            </p:cNvPr>
            <p:cNvGrpSpPr/>
            <p:nvPr/>
          </p:nvGrpSpPr>
          <p:grpSpPr>
            <a:xfrm>
              <a:off x="4207869" y="3808366"/>
              <a:ext cx="1920248" cy="416047"/>
              <a:chOff x="4643438" y="4800624"/>
              <a:chExt cx="3500437" cy="557510"/>
            </a:xfrm>
          </p:grpSpPr>
          <p:sp>
            <p:nvSpPr>
              <p:cNvPr id="20" name="Rectangle 19">
                <a:extLst>
                  <a:ext uri="{FF2B5EF4-FFF2-40B4-BE49-F238E27FC236}">
                    <a16:creationId xmlns:a16="http://schemas.microsoft.com/office/drawing/2014/main" id="{A3DB297A-A789-3141-9844-F914A012C8AA}"/>
                  </a:ext>
                </a:extLst>
              </p:cNvPr>
              <p:cNvSpPr/>
              <p:nvPr/>
            </p:nvSpPr>
            <p:spPr>
              <a:xfrm>
                <a:off x="4643438" y="4800624"/>
                <a:ext cx="700087" cy="557225"/>
              </a:xfrm>
              <a:prstGeom prst="rect">
                <a:avLst/>
              </a:prstGeom>
              <a:solidFill>
                <a:schemeClr val="bg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21" name="Rectangle 20">
                <a:extLst>
                  <a:ext uri="{FF2B5EF4-FFF2-40B4-BE49-F238E27FC236}">
                    <a16:creationId xmlns:a16="http://schemas.microsoft.com/office/drawing/2014/main" id="{B7CBB46A-A39B-1443-A135-642607D25AB5}"/>
                  </a:ext>
                </a:extLst>
              </p:cNvPr>
              <p:cNvSpPr/>
              <p:nvPr/>
            </p:nvSpPr>
            <p:spPr>
              <a:xfrm>
                <a:off x="5343525" y="4800624"/>
                <a:ext cx="700087" cy="55722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22" name="Rectangle 21">
                <a:extLst>
                  <a:ext uri="{FF2B5EF4-FFF2-40B4-BE49-F238E27FC236}">
                    <a16:creationId xmlns:a16="http://schemas.microsoft.com/office/drawing/2014/main" id="{8B9FCC38-4F20-5045-965E-D69E67474CF2}"/>
                  </a:ext>
                </a:extLst>
              </p:cNvPr>
              <p:cNvSpPr/>
              <p:nvPr/>
            </p:nvSpPr>
            <p:spPr>
              <a:xfrm>
                <a:off x="6043613" y="4800624"/>
                <a:ext cx="700087" cy="55722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23" name="Rectangle 22">
                <a:extLst>
                  <a:ext uri="{FF2B5EF4-FFF2-40B4-BE49-F238E27FC236}">
                    <a16:creationId xmlns:a16="http://schemas.microsoft.com/office/drawing/2014/main" id="{61741E2D-AD8D-D14F-BF74-5480C2192F24}"/>
                  </a:ext>
                </a:extLst>
              </p:cNvPr>
              <p:cNvSpPr/>
              <p:nvPr/>
            </p:nvSpPr>
            <p:spPr>
              <a:xfrm>
                <a:off x="6743700" y="4800624"/>
                <a:ext cx="700087" cy="557225"/>
              </a:xfrm>
              <a:prstGeom prst="rect">
                <a:avLst/>
              </a:prstGeom>
              <a:solidFill>
                <a:schemeClr val="bg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24" name="Rectangle 23">
                <a:extLst>
                  <a:ext uri="{FF2B5EF4-FFF2-40B4-BE49-F238E27FC236}">
                    <a16:creationId xmlns:a16="http://schemas.microsoft.com/office/drawing/2014/main" id="{4C2391EE-D675-0E47-9EA6-90423A78EEDF}"/>
                  </a:ext>
                </a:extLst>
              </p:cNvPr>
              <p:cNvSpPr/>
              <p:nvPr/>
            </p:nvSpPr>
            <p:spPr>
              <a:xfrm>
                <a:off x="7443788" y="4800909"/>
                <a:ext cx="700087" cy="557225"/>
              </a:xfrm>
              <a:prstGeom prst="rect">
                <a:avLst/>
              </a:prstGeom>
              <a:solidFill>
                <a:schemeClr val="bg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grpSp>
        <p:grpSp>
          <p:nvGrpSpPr>
            <p:cNvPr id="8" name="Group 7">
              <a:extLst>
                <a:ext uri="{FF2B5EF4-FFF2-40B4-BE49-F238E27FC236}">
                  <a16:creationId xmlns:a16="http://schemas.microsoft.com/office/drawing/2014/main" id="{FE29C43C-4521-2C40-B94A-446896ED9C4E}"/>
                </a:ext>
              </a:extLst>
            </p:cNvPr>
            <p:cNvGrpSpPr/>
            <p:nvPr/>
          </p:nvGrpSpPr>
          <p:grpSpPr>
            <a:xfrm>
              <a:off x="6197183" y="3864133"/>
              <a:ext cx="1926848" cy="327598"/>
              <a:chOff x="4643438" y="5357849"/>
              <a:chExt cx="3500437" cy="557510"/>
            </a:xfrm>
          </p:grpSpPr>
          <p:sp>
            <p:nvSpPr>
              <p:cNvPr id="15" name="Rectangle 14">
                <a:extLst>
                  <a:ext uri="{FF2B5EF4-FFF2-40B4-BE49-F238E27FC236}">
                    <a16:creationId xmlns:a16="http://schemas.microsoft.com/office/drawing/2014/main" id="{4F3E9677-B491-0A40-AE2A-95351BEC6D52}"/>
                  </a:ext>
                </a:extLst>
              </p:cNvPr>
              <p:cNvSpPr/>
              <p:nvPr/>
            </p:nvSpPr>
            <p:spPr>
              <a:xfrm>
                <a:off x="4643438" y="5357849"/>
                <a:ext cx="700087" cy="557225"/>
              </a:xfrm>
              <a:prstGeom prst="rect">
                <a:avLst/>
              </a:prstGeom>
              <a:solidFill>
                <a:schemeClr val="bg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16" name="Rectangle 15">
                <a:extLst>
                  <a:ext uri="{FF2B5EF4-FFF2-40B4-BE49-F238E27FC236}">
                    <a16:creationId xmlns:a16="http://schemas.microsoft.com/office/drawing/2014/main" id="{C48278BD-E090-B04C-8549-3874DB2BE948}"/>
                  </a:ext>
                </a:extLst>
              </p:cNvPr>
              <p:cNvSpPr/>
              <p:nvPr/>
            </p:nvSpPr>
            <p:spPr>
              <a:xfrm>
                <a:off x="5343525" y="5357849"/>
                <a:ext cx="700087" cy="557225"/>
              </a:xfrm>
              <a:prstGeom prst="rect">
                <a:avLst/>
              </a:prstGeom>
              <a:solidFill>
                <a:schemeClr val="bg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17" name="Rectangle 16">
                <a:extLst>
                  <a:ext uri="{FF2B5EF4-FFF2-40B4-BE49-F238E27FC236}">
                    <a16:creationId xmlns:a16="http://schemas.microsoft.com/office/drawing/2014/main" id="{81D46107-A067-894F-AE82-AB8A98393709}"/>
                  </a:ext>
                </a:extLst>
              </p:cNvPr>
              <p:cNvSpPr/>
              <p:nvPr/>
            </p:nvSpPr>
            <p:spPr>
              <a:xfrm>
                <a:off x="6043613" y="5357849"/>
                <a:ext cx="700087" cy="557225"/>
              </a:xfrm>
              <a:prstGeom prst="rect">
                <a:avLst/>
              </a:prstGeom>
              <a:solidFill>
                <a:schemeClr val="bg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18" name="Rectangle 17">
                <a:extLst>
                  <a:ext uri="{FF2B5EF4-FFF2-40B4-BE49-F238E27FC236}">
                    <a16:creationId xmlns:a16="http://schemas.microsoft.com/office/drawing/2014/main" id="{59735EAA-3293-8B41-9E29-6A9862573CEA}"/>
                  </a:ext>
                </a:extLst>
              </p:cNvPr>
              <p:cNvSpPr/>
              <p:nvPr/>
            </p:nvSpPr>
            <p:spPr>
              <a:xfrm>
                <a:off x="6743700" y="5357849"/>
                <a:ext cx="700087" cy="55722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9" name="Rectangle 18">
                <a:extLst>
                  <a:ext uri="{FF2B5EF4-FFF2-40B4-BE49-F238E27FC236}">
                    <a16:creationId xmlns:a16="http://schemas.microsoft.com/office/drawing/2014/main" id="{DC7D400C-7ABD-B74C-BFEF-8B94AE881444}"/>
                  </a:ext>
                </a:extLst>
              </p:cNvPr>
              <p:cNvSpPr/>
              <p:nvPr/>
            </p:nvSpPr>
            <p:spPr>
              <a:xfrm>
                <a:off x="7443788" y="5358134"/>
                <a:ext cx="700087" cy="557225"/>
              </a:xfrm>
              <a:prstGeom prst="rect">
                <a:avLst/>
              </a:prstGeom>
              <a:solidFill>
                <a:schemeClr val="bg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grpSp>
        <p:grpSp>
          <p:nvGrpSpPr>
            <p:cNvPr id="9" name="Group 8">
              <a:extLst>
                <a:ext uri="{FF2B5EF4-FFF2-40B4-BE49-F238E27FC236}">
                  <a16:creationId xmlns:a16="http://schemas.microsoft.com/office/drawing/2014/main" id="{8CA929C2-5F3D-6E41-AFBD-8403871A667A}"/>
                </a:ext>
              </a:extLst>
            </p:cNvPr>
            <p:cNvGrpSpPr/>
            <p:nvPr/>
          </p:nvGrpSpPr>
          <p:grpSpPr>
            <a:xfrm>
              <a:off x="8191657" y="3852567"/>
              <a:ext cx="1731450" cy="327431"/>
              <a:chOff x="4643438" y="5915074"/>
              <a:chExt cx="3500437" cy="557509"/>
            </a:xfrm>
          </p:grpSpPr>
          <p:sp>
            <p:nvSpPr>
              <p:cNvPr id="10" name="Rectangle 9">
                <a:extLst>
                  <a:ext uri="{FF2B5EF4-FFF2-40B4-BE49-F238E27FC236}">
                    <a16:creationId xmlns:a16="http://schemas.microsoft.com/office/drawing/2014/main" id="{0769DB17-1C2A-5D42-B2ED-A3D9E25E9DEA}"/>
                  </a:ext>
                </a:extLst>
              </p:cNvPr>
              <p:cNvSpPr/>
              <p:nvPr/>
            </p:nvSpPr>
            <p:spPr>
              <a:xfrm>
                <a:off x="4643438" y="5915074"/>
                <a:ext cx="700087" cy="557225"/>
              </a:xfrm>
              <a:prstGeom prst="rect">
                <a:avLst/>
              </a:prstGeom>
              <a:solidFill>
                <a:schemeClr val="bg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11" name="Rectangle 10">
                <a:extLst>
                  <a:ext uri="{FF2B5EF4-FFF2-40B4-BE49-F238E27FC236}">
                    <a16:creationId xmlns:a16="http://schemas.microsoft.com/office/drawing/2014/main" id="{2ACE6239-0C3D-7D4D-99A1-EF6017F3C760}"/>
                  </a:ext>
                </a:extLst>
              </p:cNvPr>
              <p:cNvSpPr/>
              <p:nvPr/>
            </p:nvSpPr>
            <p:spPr>
              <a:xfrm>
                <a:off x="5343525" y="5915074"/>
                <a:ext cx="700087" cy="55722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2" name="Rectangle 11">
                <a:extLst>
                  <a:ext uri="{FF2B5EF4-FFF2-40B4-BE49-F238E27FC236}">
                    <a16:creationId xmlns:a16="http://schemas.microsoft.com/office/drawing/2014/main" id="{D89CD5E1-61EF-4443-BE45-086843F3EC62}"/>
                  </a:ext>
                </a:extLst>
              </p:cNvPr>
              <p:cNvSpPr/>
              <p:nvPr/>
            </p:nvSpPr>
            <p:spPr>
              <a:xfrm>
                <a:off x="6043613" y="5915074"/>
                <a:ext cx="700087" cy="55722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3" name="Rectangle 12">
                <a:extLst>
                  <a:ext uri="{FF2B5EF4-FFF2-40B4-BE49-F238E27FC236}">
                    <a16:creationId xmlns:a16="http://schemas.microsoft.com/office/drawing/2014/main" id="{7E3615CC-4179-944C-BB51-9127FA9ADFEA}"/>
                  </a:ext>
                </a:extLst>
              </p:cNvPr>
              <p:cNvSpPr/>
              <p:nvPr/>
            </p:nvSpPr>
            <p:spPr>
              <a:xfrm>
                <a:off x="6743700" y="5915074"/>
                <a:ext cx="700087" cy="557225"/>
              </a:xfrm>
              <a:prstGeom prst="rect">
                <a:avLst/>
              </a:prstGeom>
              <a:solidFill>
                <a:schemeClr val="bg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14" name="Rectangle 13">
                <a:extLst>
                  <a:ext uri="{FF2B5EF4-FFF2-40B4-BE49-F238E27FC236}">
                    <a16:creationId xmlns:a16="http://schemas.microsoft.com/office/drawing/2014/main" id="{757C7F33-0899-BD4E-819D-4A3D9E7F7ACB}"/>
                  </a:ext>
                </a:extLst>
              </p:cNvPr>
              <p:cNvSpPr/>
              <p:nvPr/>
            </p:nvSpPr>
            <p:spPr>
              <a:xfrm>
                <a:off x="7443788" y="5915358"/>
                <a:ext cx="700087" cy="557225"/>
              </a:xfrm>
              <a:prstGeom prst="rect">
                <a:avLst/>
              </a:prstGeom>
              <a:solidFill>
                <a:schemeClr val="bg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grpSp>
      </p:grpSp>
      <p:grpSp>
        <p:nvGrpSpPr>
          <p:cNvPr id="35" name="Group 34">
            <a:extLst>
              <a:ext uri="{FF2B5EF4-FFF2-40B4-BE49-F238E27FC236}">
                <a16:creationId xmlns:a16="http://schemas.microsoft.com/office/drawing/2014/main" id="{55198EE1-B188-9F45-A741-BAF1EDD33D3A}"/>
              </a:ext>
            </a:extLst>
          </p:cNvPr>
          <p:cNvGrpSpPr/>
          <p:nvPr/>
        </p:nvGrpSpPr>
        <p:grpSpPr>
          <a:xfrm>
            <a:off x="1580206" y="2887682"/>
            <a:ext cx="9131090" cy="3726023"/>
            <a:chOff x="484394" y="2552541"/>
            <a:chExt cx="9131090" cy="3726023"/>
          </a:xfrm>
        </p:grpSpPr>
        <p:grpSp>
          <p:nvGrpSpPr>
            <p:cNvPr id="36" name="Group 35">
              <a:extLst>
                <a:ext uri="{FF2B5EF4-FFF2-40B4-BE49-F238E27FC236}">
                  <a16:creationId xmlns:a16="http://schemas.microsoft.com/office/drawing/2014/main" id="{AB2FB35F-1DB9-9845-B61C-51FBA3571557}"/>
                </a:ext>
              </a:extLst>
            </p:cNvPr>
            <p:cNvGrpSpPr/>
            <p:nvPr/>
          </p:nvGrpSpPr>
          <p:grpSpPr>
            <a:xfrm>
              <a:off x="1066797" y="2714625"/>
              <a:ext cx="461966" cy="3563939"/>
              <a:chOff x="1066797" y="2714625"/>
              <a:chExt cx="461966" cy="3563939"/>
            </a:xfrm>
          </p:grpSpPr>
          <p:sp>
            <p:nvSpPr>
              <p:cNvPr id="116" name="Oval 115">
                <a:extLst>
                  <a:ext uri="{FF2B5EF4-FFF2-40B4-BE49-F238E27FC236}">
                    <a16:creationId xmlns:a16="http://schemas.microsoft.com/office/drawing/2014/main" id="{99D99871-9895-824F-B82B-E6DB4C1ECAFC}"/>
                  </a:ext>
                </a:extLst>
              </p:cNvPr>
              <p:cNvSpPr/>
              <p:nvPr/>
            </p:nvSpPr>
            <p:spPr>
              <a:xfrm>
                <a:off x="1066800" y="2714625"/>
                <a:ext cx="461963" cy="414338"/>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Oval 116">
                <a:extLst>
                  <a:ext uri="{FF2B5EF4-FFF2-40B4-BE49-F238E27FC236}">
                    <a16:creationId xmlns:a16="http://schemas.microsoft.com/office/drawing/2014/main" id="{2F241743-078E-2247-9D44-22EF34F2D2A4}"/>
                  </a:ext>
                </a:extLst>
              </p:cNvPr>
              <p:cNvSpPr/>
              <p:nvPr/>
            </p:nvSpPr>
            <p:spPr>
              <a:xfrm>
                <a:off x="1066799" y="3149653"/>
                <a:ext cx="461963" cy="414338"/>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Oval 117">
                <a:extLst>
                  <a:ext uri="{FF2B5EF4-FFF2-40B4-BE49-F238E27FC236}">
                    <a16:creationId xmlns:a16="http://schemas.microsoft.com/office/drawing/2014/main" id="{22078CA3-5346-564D-9943-15C53678F371}"/>
                  </a:ext>
                </a:extLst>
              </p:cNvPr>
              <p:cNvSpPr/>
              <p:nvPr/>
            </p:nvSpPr>
            <p:spPr>
              <a:xfrm>
                <a:off x="1066799" y="3563991"/>
                <a:ext cx="461963" cy="414338"/>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Oval 118">
                <a:extLst>
                  <a:ext uri="{FF2B5EF4-FFF2-40B4-BE49-F238E27FC236}">
                    <a16:creationId xmlns:a16="http://schemas.microsoft.com/office/drawing/2014/main" id="{873B9865-217F-D143-9864-8E2B74584BB4}"/>
                  </a:ext>
                </a:extLst>
              </p:cNvPr>
              <p:cNvSpPr/>
              <p:nvPr/>
            </p:nvSpPr>
            <p:spPr>
              <a:xfrm>
                <a:off x="1066798" y="5024862"/>
                <a:ext cx="461963" cy="414338"/>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Oval 119">
                <a:extLst>
                  <a:ext uri="{FF2B5EF4-FFF2-40B4-BE49-F238E27FC236}">
                    <a16:creationId xmlns:a16="http://schemas.microsoft.com/office/drawing/2014/main" id="{A9954D39-D730-C74E-9E2C-D54EF4822D19}"/>
                  </a:ext>
                </a:extLst>
              </p:cNvPr>
              <p:cNvSpPr/>
              <p:nvPr/>
            </p:nvSpPr>
            <p:spPr>
              <a:xfrm>
                <a:off x="1066798" y="5439200"/>
                <a:ext cx="461963" cy="414338"/>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97E07260-4397-A04F-8391-03AB976B9826}"/>
                  </a:ext>
                </a:extLst>
              </p:cNvPr>
              <p:cNvSpPr/>
              <p:nvPr/>
            </p:nvSpPr>
            <p:spPr>
              <a:xfrm>
                <a:off x="1066797" y="5864226"/>
                <a:ext cx="461963" cy="414338"/>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TextBox 121">
                <a:extLst>
                  <a:ext uri="{FF2B5EF4-FFF2-40B4-BE49-F238E27FC236}">
                    <a16:creationId xmlns:a16="http://schemas.microsoft.com/office/drawing/2014/main" id="{AAE5FBA8-9ACE-7048-BF20-876CB77C6A2F}"/>
                  </a:ext>
                </a:extLst>
              </p:cNvPr>
              <p:cNvSpPr txBox="1"/>
              <p:nvPr/>
            </p:nvSpPr>
            <p:spPr>
              <a:xfrm>
                <a:off x="1204909" y="3989017"/>
                <a:ext cx="185737" cy="923330"/>
              </a:xfrm>
              <a:prstGeom prst="rect">
                <a:avLst/>
              </a:prstGeom>
              <a:noFill/>
            </p:spPr>
            <p:txBody>
              <a:bodyPr wrap="square" rtlCol="0">
                <a:spAutoFit/>
              </a:bodyPr>
              <a:lstStyle/>
              <a:p>
                <a:r>
                  <a:rPr lang="en-US" dirty="0"/>
                  <a:t>.</a:t>
                </a:r>
              </a:p>
              <a:p>
                <a:r>
                  <a:rPr lang="en-US" dirty="0"/>
                  <a:t>.</a:t>
                </a:r>
              </a:p>
              <a:p>
                <a:r>
                  <a:rPr lang="en-US" dirty="0"/>
                  <a:t>.</a:t>
                </a:r>
              </a:p>
            </p:txBody>
          </p:sp>
        </p:grpSp>
        <p:grpSp>
          <p:nvGrpSpPr>
            <p:cNvPr id="37" name="Group 36">
              <a:extLst>
                <a:ext uri="{FF2B5EF4-FFF2-40B4-BE49-F238E27FC236}">
                  <a16:creationId xmlns:a16="http://schemas.microsoft.com/office/drawing/2014/main" id="{8F4288CA-1C9B-F941-B13B-55F09CEB3F10}"/>
                </a:ext>
              </a:extLst>
            </p:cNvPr>
            <p:cNvGrpSpPr/>
            <p:nvPr/>
          </p:nvGrpSpPr>
          <p:grpSpPr>
            <a:xfrm>
              <a:off x="3762374" y="3221831"/>
              <a:ext cx="461964" cy="2642547"/>
              <a:chOff x="3762374" y="3221831"/>
              <a:chExt cx="461964" cy="2642547"/>
            </a:xfrm>
          </p:grpSpPr>
          <p:sp>
            <p:nvSpPr>
              <p:cNvPr id="111" name="Oval 110">
                <a:extLst>
                  <a:ext uri="{FF2B5EF4-FFF2-40B4-BE49-F238E27FC236}">
                    <a16:creationId xmlns:a16="http://schemas.microsoft.com/office/drawing/2014/main" id="{4F0697EC-BA3F-DC47-BBA7-B334F761F874}"/>
                  </a:ext>
                </a:extLst>
              </p:cNvPr>
              <p:cNvSpPr/>
              <p:nvPr/>
            </p:nvSpPr>
            <p:spPr>
              <a:xfrm>
                <a:off x="3762375" y="3221831"/>
                <a:ext cx="461963" cy="414338"/>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Oval 111">
                <a:extLst>
                  <a:ext uri="{FF2B5EF4-FFF2-40B4-BE49-F238E27FC236}">
                    <a16:creationId xmlns:a16="http://schemas.microsoft.com/office/drawing/2014/main" id="{6A779D96-358B-F247-AB33-79D83E946864}"/>
                  </a:ext>
                </a:extLst>
              </p:cNvPr>
              <p:cNvSpPr/>
              <p:nvPr/>
            </p:nvSpPr>
            <p:spPr>
              <a:xfrm>
                <a:off x="3762375" y="3644053"/>
                <a:ext cx="461963" cy="414338"/>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Oval 112">
                <a:extLst>
                  <a:ext uri="{FF2B5EF4-FFF2-40B4-BE49-F238E27FC236}">
                    <a16:creationId xmlns:a16="http://schemas.microsoft.com/office/drawing/2014/main" id="{FB911DED-F0BB-FD4A-AD8F-8ABB81CDA7B1}"/>
                  </a:ext>
                </a:extLst>
              </p:cNvPr>
              <p:cNvSpPr/>
              <p:nvPr/>
            </p:nvSpPr>
            <p:spPr>
              <a:xfrm>
                <a:off x="3762375" y="5017177"/>
                <a:ext cx="461963" cy="414338"/>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a:extLst>
                  <a:ext uri="{FF2B5EF4-FFF2-40B4-BE49-F238E27FC236}">
                    <a16:creationId xmlns:a16="http://schemas.microsoft.com/office/drawing/2014/main" id="{2E073BAC-CF5E-7B46-BEFD-00C8C75896FE}"/>
                  </a:ext>
                </a:extLst>
              </p:cNvPr>
              <p:cNvSpPr/>
              <p:nvPr/>
            </p:nvSpPr>
            <p:spPr>
              <a:xfrm>
                <a:off x="3762374" y="5450040"/>
                <a:ext cx="461963" cy="414338"/>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TextBox 114">
                <a:extLst>
                  <a:ext uri="{FF2B5EF4-FFF2-40B4-BE49-F238E27FC236}">
                    <a16:creationId xmlns:a16="http://schemas.microsoft.com/office/drawing/2014/main" id="{74180BBA-7B91-A544-88BC-2B103D17A559}"/>
                  </a:ext>
                </a:extLst>
              </p:cNvPr>
              <p:cNvSpPr txBox="1"/>
              <p:nvPr/>
            </p:nvSpPr>
            <p:spPr>
              <a:xfrm>
                <a:off x="3871910" y="4034283"/>
                <a:ext cx="185737" cy="923330"/>
              </a:xfrm>
              <a:prstGeom prst="rect">
                <a:avLst/>
              </a:prstGeom>
              <a:noFill/>
            </p:spPr>
            <p:txBody>
              <a:bodyPr wrap="square" rtlCol="0">
                <a:spAutoFit/>
              </a:bodyPr>
              <a:lstStyle/>
              <a:p>
                <a:r>
                  <a:rPr lang="en-US" dirty="0"/>
                  <a:t>.</a:t>
                </a:r>
              </a:p>
              <a:p>
                <a:r>
                  <a:rPr lang="en-US" dirty="0"/>
                  <a:t>.</a:t>
                </a:r>
              </a:p>
              <a:p>
                <a:r>
                  <a:rPr lang="en-US" dirty="0"/>
                  <a:t>.</a:t>
                </a:r>
              </a:p>
            </p:txBody>
          </p:sp>
        </p:grpSp>
        <p:grpSp>
          <p:nvGrpSpPr>
            <p:cNvPr id="38" name="Group 37">
              <a:extLst>
                <a:ext uri="{FF2B5EF4-FFF2-40B4-BE49-F238E27FC236}">
                  <a16:creationId xmlns:a16="http://schemas.microsoft.com/office/drawing/2014/main" id="{B5697BAD-6444-6D47-814C-77ABD236AFB6}"/>
                </a:ext>
              </a:extLst>
            </p:cNvPr>
            <p:cNvGrpSpPr/>
            <p:nvPr/>
          </p:nvGrpSpPr>
          <p:grpSpPr>
            <a:xfrm>
              <a:off x="6688929" y="3221831"/>
              <a:ext cx="461964" cy="2642547"/>
              <a:chOff x="6688929" y="3221831"/>
              <a:chExt cx="461964" cy="2642547"/>
            </a:xfrm>
          </p:grpSpPr>
          <p:sp>
            <p:nvSpPr>
              <p:cNvPr id="106" name="Oval 105">
                <a:extLst>
                  <a:ext uri="{FF2B5EF4-FFF2-40B4-BE49-F238E27FC236}">
                    <a16:creationId xmlns:a16="http://schemas.microsoft.com/office/drawing/2014/main" id="{CF01F149-0568-8543-8287-17BAB2E0B172}"/>
                  </a:ext>
                </a:extLst>
              </p:cNvPr>
              <p:cNvSpPr/>
              <p:nvPr/>
            </p:nvSpPr>
            <p:spPr>
              <a:xfrm>
                <a:off x="6688930" y="3221831"/>
                <a:ext cx="461963" cy="414338"/>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D0BCB913-22A6-644C-8D8A-35F46DE548C6}"/>
                  </a:ext>
                </a:extLst>
              </p:cNvPr>
              <p:cNvSpPr/>
              <p:nvPr/>
            </p:nvSpPr>
            <p:spPr>
              <a:xfrm>
                <a:off x="6688930" y="3644053"/>
                <a:ext cx="461963" cy="414338"/>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a:extLst>
                  <a:ext uri="{FF2B5EF4-FFF2-40B4-BE49-F238E27FC236}">
                    <a16:creationId xmlns:a16="http://schemas.microsoft.com/office/drawing/2014/main" id="{F6AEFA50-F2C5-2F43-AA22-A8AA1E05BCF3}"/>
                  </a:ext>
                </a:extLst>
              </p:cNvPr>
              <p:cNvSpPr/>
              <p:nvPr/>
            </p:nvSpPr>
            <p:spPr>
              <a:xfrm>
                <a:off x="6688930" y="5017177"/>
                <a:ext cx="461963" cy="414338"/>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a:extLst>
                  <a:ext uri="{FF2B5EF4-FFF2-40B4-BE49-F238E27FC236}">
                    <a16:creationId xmlns:a16="http://schemas.microsoft.com/office/drawing/2014/main" id="{5C8E92B2-9208-2941-A2D0-6D02F1585D09}"/>
                  </a:ext>
                </a:extLst>
              </p:cNvPr>
              <p:cNvSpPr/>
              <p:nvPr/>
            </p:nvSpPr>
            <p:spPr>
              <a:xfrm>
                <a:off x="6688929" y="5450040"/>
                <a:ext cx="461963" cy="414338"/>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TextBox 109">
                <a:extLst>
                  <a:ext uri="{FF2B5EF4-FFF2-40B4-BE49-F238E27FC236}">
                    <a16:creationId xmlns:a16="http://schemas.microsoft.com/office/drawing/2014/main" id="{19E2568C-5401-AD4F-88AB-DED76B15DF59}"/>
                  </a:ext>
                </a:extLst>
              </p:cNvPr>
              <p:cNvSpPr txBox="1"/>
              <p:nvPr/>
            </p:nvSpPr>
            <p:spPr>
              <a:xfrm>
                <a:off x="6798464" y="3978329"/>
                <a:ext cx="185737" cy="923330"/>
              </a:xfrm>
              <a:prstGeom prst="rect">
                <a:avLst/>
              </a:prstGeom>
              <a:noFill/>
            </p:spPr>
            <p:txBody>
              <a:bodyPr wrap="square" rtlCol="0">
                <a:spAutoFit/>
              </a:bodyPr>
              <a:lstStyle/>
              <a:p>
                <a:r>
                  <a:rPr lang="en-US" dirty="0"/>
                  <a:t>.</a:t>
                </a:r>
              </a:p>
              <a:p>
                <a:r>
                  <a:rPr lang="en-US" dirty="0"/>
                  <a:t>.</a:t>
                </a:r>
              </a:p>
              <a:p>
                <a:r>
                  <a:rPr lang="en-US" dirty="0"/>
                  <a:t>.</a:t>
                </a:r>
              </a:p>
            </p:txBody>
          </p:sp>
        </p:grpSp>
        <p:grpSp>
          <p:nvGrpSpPr>
            <p:cNvPr id="39" name="Group 38">
              <a:extLst>
                <a:ext uri="{FF2B5EF4-FFF2-40B4-BE49-F238E27FC236}">
                  <a16:creationId xmlns:a16="http://schemas.microsoft.com/office/drawing/2014/main" id="{8ED660BE-B29C-B245-9D72-35FD9689563B}"/>
                </a:ext>
              </a:extLst>
            </p:cNvPr>
            <p:cNvGrpSpPr/>
            <p:nvPr/>
          </p:nvGrpSpPr>
          <p:grpSpPr>
            <a:xfrm>
              <a:off x="9132088" y="3436884"/>
              <a:ext cx="483396" cy="2100351"/>
              <a:chOff x="9132088" y="3436884"/>
              <a:chExt cx="483396" cy="2100351"/>
            </a:xfrm>
          </p:grpSpPr>
          <p:sp>
            <p:nvSpPr>
              <p:cNvPr id="101" name="Oval 100">
                <a:extLst>
                  <a:ext uri="{FF2B5EF4-FFF2-40B4-BE49-F238E27FC236}">
                    <a16:creationId xmlns:a16="http://schemas.microsoft.com/office/drawing/2014/main" id="{E61EEFE6-3D3F-054C-9606-E2BE1E395ADE}"/>
                  </a:ext>
                </a:extLst>
              </p:cNvPr>
              <p:cNvSpPr/>
              <p:nvPr/>
            </p:nvSpPr>
            <p:spPr>
              <a:xfrm>
                <a:off x="9132089" y="3436884"/>
                <a:ext cx="461963" cy="414338"/>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a:extLst>
                  <a:ext uri="{FF2B5EF4-FFF2-40B4-BE49-F238E27FC236}">
                    <a16:creationId xmlns:a16="http://schemas.microsoft.com/office/drawing/2014/main" id="{C2FDCE2E-2D10-D048-8A5F-F1CBBBE255BE}"/>
                  </a:ext>
                </a:extLst>
              </p:cNvPr>
              <p:cNvSpPr/>
              <p:nvPr/>
            </p:nvSpPr>
            <p:spPr>
              <a:xfrm>
                <a:off x="9132088" y="3851222"/>
                <a:ext cx="461963" cy="414338"/>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BD4EBAD6-A46B-1645-B801-02FBDE69113A}"/>
                  </a:ext>
                </a:extLst>
              </p:cNvPr>
              <p:cNvSpPr/>
              <p:nvPr/>
            </p:nvSpPr>
            <p:spPr>
              <a:xfrm>
                <a:off x="9141603" y="4302020"/>
                <a:ext cx="461963" cy="414338"/>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a:extLst>
                  <a:ext uri="{FF2B5EF4-FFF2-40B4-BE49-F238E27FC236}">
                    <a16:creationId xmlns:a16="http://schemas.microsoft.com/office/drawing/2014/main" id="{8247963F-E7B8-D64B-87D1-2B1A6BC7D5F9}"/>
                  </a:ext>
                </a:extLst>
              </p:cNvPr>
              <p:cNvSpPr/>
              <p:nvPr/>
            </p:nvSpPr>
            <p:spPr>
              <a:xfrm>
                <a:off x="9141603" y="4716358"/>
                <a:ext cx="461963" cy="414338"/>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104">
                <a:extLst>
                  <a:ext uri="{FF2B5EF4-FFF2-40B4-BE49-F238E27FC236}">
                    <a16:creationId xmlns:a16="http://schemas.microsoft.com/office/drawing/2014/main" id="{EC6253D1-1BBF-8C49-ADF6-09BD437BED74}"/>
                  </a:ext>
                </a:extLst>
              </p:cNvPr>
              <p:cNvSpPr/>
              <p:nvPr/>
            </p:nvSpPr>
            <p:spPr>
              <a:xfrm>
                <a:off x="9153521" y="5122897"/>
                <a:ext cx="461963" cy="414338"/>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40" name="Straight Connector 39">
              <a:extLst>
                <a:ext uri="{FF2B5EF4-FFF2-40B4-BE49-F238E27FC236}">
                  <a16:creationId xmlns:a16="http://schemas.microsoft.com/office/drawing/2014/main" id="{A9E7113A-A68B-5F47-BB9A-C2F4B93D5F86}"/>
                </a:ext>
              </a:extLst>
            </p:cNvPr>
            <p:cNvCxnSpPr>
              <a:stCxn id="116" idx="6"/>
              <a:endCxn id="111" idx="2"/>
            </p:cNvCxnSpPr>
            <p:nvPr/>
          </p:nvCxnSpPr>
          <p:spPr>
            <a:xfrm>
              <a:off x="1528763" y="2921794"/>
              <a:ext cx="2233612" cy="507206"/>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A7539869-5814-2749-8F93-194BF8683F14}"/>
                </a:ext>
              </a:extLst>
            </p:cNvPr>
            <p:cNvCxnSpPr>
              <a:cxnSpLocks/>
              <a:stCxn id="116" idx="6"/>
              <a:endCxn id="112" idx="2"/>
            </p:cNvCxnSpPr>
            <p:nvPr/>
          </p:nvCxnSpPr>
          <p:spPr>
            <a:xfrm>
              <a:off x="1528763" y="2921794"/>
              <a:ext cx="2233612" cy="929428"/>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30AA81EE-39F4-EE4C-A453-AE82B9D59D1F}"/>
                </a:ext>
              </a:extLst>
            </p:cNvPr>
            <p:cNvCxnSpPr>
              <a:cxnSpLocks/>
              <a:stCxn id="116" idx="6"/>
              <a:endCxn id="113" idx="1"/>
            </p:cNvCxnSpPr>
            <p:nvPr/>
          </p:nvCxnSpPr>
          <p:spPr>
            <a:xfrm>
              <a:off x="1528763" y="2921794"/>
              <a:ext cx="2301265" cy="2156061"/>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31199C10-CCC6-4844-83EB-E2A902217BD8}"/>
                </a:ext>
              </a:extLst>
            </p:cNvPr>
            <p:cNvCxnSpPr>
              <a:cxnSpLocks/>
              <a:stCxn id="116" idx="6"/>
              <a:endCxn id="114" idx="2"/>
            </p:cNvCxnSpPr>
            <p:nvPr/>
          </p:nvCxnSpPr>
          <p:spPr>
            <a:xfrm>
              <a:off x="1528763" y="2921794"/>
              <a:ext cx="2233611" cy="2735415"/>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B824F5A9-A471-A34B-929F-F24EADD0AE7E}"/>
                </a:ext>
              </a:extLst>
            </p:cNvPr>
            <p:cNvCxnSpPr>
              <a:cxnSpLocks/>
              <a:endCxn id="111" idx="2"/>
            </p:cNvCxnSpPr>
            <p:nvPr/>
          </p:nvCxnSpPr>
          <p:spPr>
            <a:xfrm>
              <a:off x="1481142" y="3276521"/>
              <a:ext cx="2281233" cy="152479"/>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DB17D9D6-CCAF-4C4B-A9DC-9BF5C79FD4CF}"/>
                </a:ext>
              </a:extLst>
            </p:cNvPr>
            <p:cNvCxnSpPr>
              <a:cxnSpLocks/>
              <a:endCxn id="112" idx="2"/>
            </p:cNvCxnSpPr>
            <p:nvPr/>
          </p:nvCxnSpPr>
          <p:spPr>
            <a:xfrm>
              <a:off x="1481142" y="3276521"/>
              <a:ext cx="2281233" cy="574701"/>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D1A2309D-B483-4C4D-8DC7-7ADEF59CCD1C}"/>
                </a:ext>
              </a:extLst>
            </p:cNvPr>
            <p:cNvCxnSpPr>
              <a:cxnSpLocks/>
              <a:endCxn id="113" idx="1"/>
            </p:cNvCxnSpPr>
            <p:nvPr/>
          </p:nvCxnSpPr>
          <p:spPr>
            <a:xfrm>
              <a:off x="1481142" y="3276521"/>
              <a:ext cx="2348886" cy="1801334"/>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B9C56ACB-B7F6-6B44-BAC9-0AA63CE7A12B}"/>
                </a:ext>
              </a:extLst>
            </p:cNvPr>
            <p:cNvCxnSpPr>
              <a:cxnSpLocks/>
              <a:endCxn id="114" idx="2"/>
            </p:cNvCxnSpPr>
            <p:nvPr/>
          </p:nvCxnSpPr>
          <p:spPr>
            <a:xfrm>
              <a:off x="1481142" y="3276521"/>
              <a:ext cx="2281232" cy="2380688"/>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B6C94B62-4E13-E741-A5D3-A39AAB9C086A}"/>
                </a:ext>
              </a:extLst>
            </p:cNvPr>
            <p:cNvCxnSpPr>
              <a:cxnSpLocks/>
              <a:endCxn id="111" idx="2"/>
            </p:cNvCxnSpPr>
            <p:nvPr/>
          </p:nvCxnSpPr>
          <p:spPr>
            <a:xfrm flipV="1">
              <a:off x="1515162" y="3429000"/>
              <a:ext cx="2247213" cy="315928"/>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10D4F66E-8D80-724D-A647-DDAE57D27F60}"/>
                </a:ext>
              </a:extLst>
            </p:cNvPr>
            <p:cNvCxnSpPr>
              <a:cxnSpLocks/>
              <a:endCxn id="112" idx="2"/>
            </p:cNvCxnSpPr>
            <p:nvPr/>
          </p:nvCxnSpPr>
          <p:spPr>
            <a:xfrm>
              <a:off x="1515162" y="3744927"/>
              <a:ext cx="2247213" cy="106295"/>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1D17A961-D872-E743-A43A-839505845CE0}"/>
                </a:ext>
              </a:extLst>
            </p:cNvPr>
            <p:cNvCxnSpPr>
              <a:cxnSpLocks/>
              <a:endCxn id="113" idx="1"/>
            </p:cNvCxnSpPr>
            <p:nvPr/>
          </p:nvCxnSpPr>
          <p:spPr>
            <a:xfrm>
              <a:off x="1515162" y="3744927"/>
              <a:ext cx="2314866" cy="1332928"/>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0FF88DAA-F05D-2D41-AB5C-A65071283512}"/>
                </a:ext>
              </a:extLst>
            </p:cNvPr>
            <p:cNvCxnSpPr>
              <a:cxnSpLocks/>
              <a:endCxn id="114" idx="2"/>
            </p:cNvCxnSpPr>
            <p:nvPr/>
          </p:nvCxnSpPr>
          <p:spPr>
            <a:xfrm>
              <a:off x="1515162" y="3744927"/>
              <a:ext cx="2247212" cy="1912282"/>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56929577-75AA-3C43-AB85-E8B53CADDDF5}"/>
                </a:ext>
              </a:extLst>
            </p:cNvPr>
            <p:cNvCxnSpPr>
              <a:cxnSpLocks/>
              <a:endCxn id="111" idx="2"/>
            </p:cNvCxnSpPr>
            <p:nvPr/>
          </p:nvCxnSpPr>
          <p:spPr>
            <a:xfrm flipV="1">
              <a:off x="1494934" y="3429000"/>
              <a:ext cx="2267441" cy="1761370"/>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B1C2B403-D930-8F4F-A3CB-64A10B16CB9C}"/>
                </a:ext>
              </a:extLst>
            </p:cNvPr>
            <p:cNvCxnSpPr>
              <a:cxnSpLocks/>
              <a:endCxn id="112" idx="2"/>
            </p:cNvCxnSpPr>
            <p:nvPr/>
          </p:nvCxnSpPr>
          <p:spPr>
            <a:xfrm flipV="1">
              <a:off x="1494934" y="3851222"/>
              <a:ext cx="2267441" cy="1339148"/>
            </a:xfrm>
            <a:prstGeom prst="line">
              <a:avLst/>
            </a:prstGeom>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56FDEFBC-4566-2547-9EC1-19466C9606C3}"/>
                </a:ext>
              </a:extLst>
            </p:cNvPr>
            <p:cNvCxnSpPr>
              <a:cxnSpLocks/>
              <a:endCxn id="113" idx="2"/>
            </p:cNvCxnSpPr>
            <p:nvPr/>
          </p:nvCxnSpPr>
          <p:spPr>
            <a:xfrm>
              <a:off x="1494934" y="5190370"/>
              <a:ext cx="2267441" cy="33976"/>
            </a:xfrm>
            <a:prstGeom prst="line">
              <a:avLst/>
            </a:prstGeom>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902BAFFA-7043-034A-8D75-DB2FAE0B26B1}"/>
                </a:ext>
              </a:extLst>
            </p:cNvPr>
            <p:cNvCxnSpPr>
              <a:cxnSpLocks/>
              <a:endCxn id="114" idx="2"/>
            </p:cNvCxnSpPr>
            <p:nvPr/>
          </p:nvCxnSpPr>
          <p:spPr>
            <a:xfrm>
              <a:off x="1494934" y="5190370"/>
              <a:ext cx="2267440" cy="466839"/>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387844EB-BD6C-2546-9216-6EFD98CC7D32}"/>
                </a:ext>
              </a:extLst>
            </p:cNvPr>
            <p:cNvCxnSpPr>
              <a:cxnSpLocks/>
              <a:endCxn id="111" idx="2"/>
            </p:cNvCxnSpPr>
            <p:nvPr/>
          </p:nvCxnSpPr>
          <p:spPr>
            <a:xfrm flipV="1">
              <a:off x="1494934" y="3429000"/>
              <a:ext cx="2267441" cy="2217370"/>
            </a:xfrm>
            <a:prstGeom prst="line">
              <a:avLst/>
            </a:prstGeom>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5E47077D-5C30-A842-87D2-E8DF7DD0A427}"/>
                </a:ext>
              </a:extLst>
            </p:cNvPr>
            <p:cNvCxnSpPr>
              <a:cxnSpLocks/>
              <a:endCxn id="112" idx="2"/>
            </p:cNvCxnSpPr>
            <p:nvPr/>
          </p:nvCxnSpPr>
          <p:spPr>
            <a:xfrm flipV="1">
              <a:off x="1494934" y="3851222"/>
              <a:ext cx="2267441" cy="1795148"/>
            </a:xfrm>
            <a:prstGeom prst="line">
              <a:avLst/>
            </a:prstGeom>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965991CA-1641-7D47-B202-79CE9AFFF4B6}"/>
                </a:ext>
              </a:extLst>
            </p:cNvPr>
            <p:cNvCxnSpPr>
              <a:cxnSpLocks/>
              <a:endCxn id="113" idx="2"/>
            </p:cNvCxnSpPr>
            <p:nvPr/>
          </p:nvCxnSpPr>
          <p:spPr>
            <a:xfrm flipV="1">
              <a:off x="1494934" y="5224346"/>
              <a:ext cx="2267441" cy="422024"/>
            </a:xfrm>
            <a:prstGeom prst="line">
              <a:avLst/>
            </a:prstGeom>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B9704111-C520-A94A-8D7E-BAAA7356B1A9}"/>
                </a:ext>
              </a:extLst>
            </p:cNvPr>
            <p:cNvCxnSpPr>
              <a:cxnSpLocks/>
              <a:endCxn id="114" idx="2"/>
            </p:cNvCxnSpPr>
            <p:nvPr/>
          </p:nvCxnSpPr>
          <p:spPr>
            <a:xfrm>
              <a:off x="1494934" y="5646369"/>
              <a:ext cx="2267440" cy="10840"/>
            </a:xfrm>
            <a:prstGeom prst="line">
              <a:avLst/>
            </a:prstGeom>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BE046265-CB64-AD45-8E8F-8A78B2F52E38}"/>
                </a:ext>
              </a:extLst>
            </p:cNvPr>
            <p:cNvCxnSpPr>
              <a:cxnSpLocks/>
              <a:endCxn id="111" idx="2"/>
            </p:cNvCxnSpPr>
            <p:nvPr/>
          </p:nvCxnSpPr>
          <p:spPr>
            <a:xfrm flipV="1">
              <a:off x="1528760" y="3429000"/>
              <a:ext cx="2233615" cy="2602520"/>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CDA29F1E-4ACC-9842-B429-12A8F2A54AEC}"/>
                </a:ext>
              </a:extLst>
            </p:cNvPr>
            <p:cNvCxnSpPr>
              <a:cxnSpLocks/>
              <a:endCxn id="112" idx="2"/>
            </p:cNvCxnSpPr>
            <p:nvPr/>
          </p:nvCxnSpPr>
          <p:spPr>
            <a:xfrm flipV="1">
              <a:off x="1528760" y="3851222"/>
              <a:ext cx="2233615" cy="2180298"/>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23681D03-3992-4A44-9B1C-869ADBA2D214}"/>
                </a:ext>
              </a:extLst>
            </p:cNvPr>
            <p:cNvCxnSpPr>
              <a:cxnSpLocks/>
              <a:endCxn id="113" idx="2"/>
            </p:cNvCxnSpPr>
            <p:nvPr/>
          </p:nvCxnSpPr>
          <p:spPr>
            <a:xfrm flipV="1">
              <a:off x="1528760" y="5224346"/>
              <a:ext cx="2233615" cy="807174"/>
            </a:xfrm>
            <a:prstGeom prst="line">
              <a:avLst/>
            </a:prstGeom>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34CA6CE5-3C0C-924E-914D-FECE6B12C1C9}"/>
                </a:ext>
              </a:extLst>
            </p:cNvPr>
            <p:cNvCxnSpPr>
              <a:cxnSpLocks/>
              <a:stCxn id="121" idx="6"/>
              <a:endCxn id="114" idx="2"/>
            </p:cNvCxnSpPr>
            <p:nvPr/>
          </p:nvCxnSpPr>
          <p:spPr>
            <a:xfrm flipV="1">
              <a:off x="1528760" y="5657209"/>
              <a:ext cx="2233614" cy="414186"/>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82577D4E-E991-C840-8F7E-7536BC72260E}"/>
                </a:ext>
              </a:extLst>
            </p:cNvPr>
            <p:cNvCxnSpPr>
              <a:cxnSpLocks/>
              <a:endCxn id="106" idx="2"/>
            </p:cNvCxnSpPr>
            <p:nvPr/>
          </p:nvCxnSpPr>
          <p:spPr>
            <a:xfrm flipV="1">
              <a:off x="4208862" y="3429000"/>
              <a:ext cx="2480068" cy="7884"/>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2772FF45-C3B8-BC42-9784-6A05CF448CF8}"/>
                </a:ext>
              </a:extLst>
            </p:cNvPr>
            <p:cNvCxnSpPr>
              <a:cxnSpLocks/>
              <a:endCxn id="107" idx="2"/>
            </p:cNvCxnSpPr>
            <p:nvPr/>
          </p:nvCxnSpPr>
          <p:spPr>
            <a:xfrm>
              <a:off x="4208862" y="3436884"/>
              <a:ext cx="2480068" cy="414338"/>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23FD9999-3953-A645-8D09-2629876A5B00}"/>
                </a:ext>
              </a:extLst>
            </p:cNvPr>
            <p:cNvCxnSpPr>
              <a:cxnSpLocks/>
              <a:endCxn id="108" idx="2"/>
            </p:cNvCxnSpPr>
            <p:nvPr/>
          </p:nvCxnSpPr>
          <p:spPr>
            <a:xfrm>
              <a:off x="4208862" y="3436884"/>
              <a:ext cx="2480068" cy="1787462"/>
            </a:xfrm>
            <a:prstGeom prst="line">
              <a:avLst/>
            </a:prstGeom>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B489769D-D39B-E347-A8C2-C395AD0234C1}"/>
                </a:ext>
              </a:extLst>
            </p:cNvPr>
            <p:cNvCxnSpPr>
              <a:cxnSpLocks/>
              <a:endCxn id="109" idx="2"/>
            </p:cNvCxnSpPr>
            <p:nvPr/>
          </p:nvCxnSpPr>
          <p:spPr>
            <a:xfrm>
              <a:off x="4208862" y="3436884"/>
              <a:ext cx="2480067" cy="2220325"/>
            </a:xfrm>
            <a:prstGeom prst="line">
              <a:avLst/>
            </a:prstGeom>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B0F9FFBC-59AD-AF4A-A3BF-949D8B7AC52F}"/>
                </a:ext>
              </a:extLst>
            </p:cNvPr>
            <p:cNvCxnSpPr>
              <a:cxnSpLocks/>
              <a:endCxn id="106" idx="2"/>
            </p:cNvCxnSpPr>
            <p:nvPr/>
          </p:nvCxnSpPr>
          <p:spPr>
            <a:xfrm flipV="1">
              <a:off x="4234465" y="3429000"/>
              <a:ext cx="2454465" cy="430106"/>
            </a:xfrm>
            <a:prstGeom prst="line">
              <a:avLst/>
            </a:prstGeom>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7048C4ED-0869-4248-86A3-2294D919B031}"/>
                </a:ext>
              </a:extLst>
            </p:cNvPr>
            <p:cNvCxnSpPr>
              <a:cxnSpLocks/>
              <a:endCxn id="107" idx="2"/>
            </p:cNvCxnSpPr>
            <p:nvPr/>
          </p:nvCxnSpPr>
          <p:spPr>
            <a:xfrm flipV="1">
              <a:off x="4234465" y="3851222"/>
              <a:ext cx="2454465" cy="7884"/>
            </a:xfrm>
            <a:prstGeom prst="line">
              <a:avLst/>
            </a:prstGeom>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A2AA56B4-0382-D04A-89DB-11024E78950E}"/>
                </a:ext>
              </a:extLst>
            </p:cNvPr>
            <p:cNvCxnSpPr>
              <a:cxnSpLocks/>
              <a:endCxn id="108" idx="2"/>
            </p:cNvCxnSpPr>
            <p:nvPr/>
          </p:nvCxnSpPr>
          <p:spPr>
            <a:xfrm>
              <a:off x="4234465" y="3859106"/>
              <a:ext cx="2454465" cy="1365240"/>
            </a:xfrm>
            <a:prstGeom prst="line">
              <a:avLst/>
            </a:prstGeom>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860A5286-E522-444A-BB71-7489EC8C2EAF}"/>
                </a:ext>
              </a:extLst>
            </p:cNvPr>
            <p:cNvCxnSpPr>
              <a:cxnSpLocks/>
              <a:endCxn id="109" idx="2"/>
            </p:cNvCxnSpPr>
            <p:nvPr/>
          </p:nvCxnSpPr>
          <p:spPr>
            <a:xfrm>
              <a:off x="4234465" y="3859106"/>
              <a:ext cx="2454464" cy="1798103"/>
            </a:xfrm>
            <a:prstGeom prst="line">
              <a:avLst/>
            </a:prstGeom>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F2602D11-C6DC-EC4F-A99D-D0F721A8A007}"/>
                </a:ext>
              </a:extLst>
            </p:cNvPr>
            <p:cNvCxnSpPr>
              <a:cxnSpLocks/>
              <a:stCxn id="113" idx="6"/>
              <a:endCxn id="106" idx="2"/>
            </p:cNvCxnSpPr>
            <p:nvPr/>
          </p:nvCxnSpPr>
          <p:spPr>
            <a:xfrm flipV="1">
              <a:off x="4224338" y="3429000"/>
              <a:ext cx="2464592" cy="1795346"/>
            </a:xfrm>
            <a:prstGeom prst="line">
              <a:avLst/>
            </a:prstGeom>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304F03DC-99E8-D34D-ACB9-732029EF82D4}"/>
                </a:ext>
              </a:extLst>
            </p:cNvPr>
            <p:cNvCxnSpPr>
              <a:cxnSpLocks/>
              <a:endCxn id="107" idx="2"/>
            </p:cNvCxnSpPr>
            <p:nvPr/>
          </p:nvCxnSpPr>
          <p:spPr>
            <a:xfrm flipV="1">
              <a:off x="4218391" y="3851222"/>
              <a:ext cx="2470539" cy="1365398"/>
            </a:xfrm>
            <a:prstGeom prst="line">
              <a:avLst/>
            </a:prstGeom>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F209D435-5BC8-AE4A-BE6B-7774AA9B5244}"/>
                </a:ext>
              </a:extLst>
            </p:cNvPr>
            <p:cNvCxnSpPr>
              <a:cxnSpLocks/>
              <a:endCxn id="108" idx="2"/>
            </p:cNvCxnSpPr>
            <p:nvPr/>
          </p:nvCxnSpPr>
          <p:spPr>
            <a:xfrm>
              <a:off x="4176716" y="5216620"/>
              <a:ext cx="2512214" cy="7726"/>
            </a:xfrm>
            <a:prstGeom prst="line">
              <a:avLst/>
            </a:prstGeom>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5742C767-313A-EE4E-8D28-547F4FFF9D6C}"/>
                </a:ext>
              </a:extLst>
            </p:cNvPr>
            <p:cNvCxnSpPr>
              <a:cxnSpLocks/>
              <a:stCxn id="113" idx="6"/>
              <a:endCxn id="109" idx="2"/>
            </p:cNvCxnSpPr>
            <p:nvPr/>
          </p:nvCxnSpPr>
          <p:spPr>
            <a:xfrm>
              <a:off x="4224338" y="5224346"/>
              <a:ext cx="2464591" cy="432863"/>
            </a:xfrm>
            <a:prstGeom prst="line">
              <a:avLst/>
            </a:prstGeom>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6BDC67D9-B9FD-E449-AC6F-B0510C3730AD}"/>
                </a:ext>
              </a:extLst>
            </p:cNvPr>
            <p:cNvCxnSpPr>
              <a:cxnSpLocks/>
              <a:endCxn id="106" idx="2"/>
            </p:cNvCxnSpPr>
            <p:nvPr/>
          </p:nvCxnSpPr>
          <p:spPr>
            <a:xfrm flipV="1">
              <a:off x="4234465" y="3429000"/>
              <a:ext cx="2454465" cy="2228210"/>
            </a:xfrm>
            <a:prstGeom prst="line">
              <a:avLst/>
            </a:prstGeom>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6524E9E2-4721-024E-A3BB-2B76D1408975}"/>
                </a:ext>
              </a:extLst>
            </p:cNvPr>
            <p:cNvCxnSpPr>
              <a:cxnSpLocks/>
              <a:endCxn id="107" idx="2"/>
            </p:cNvCxnSpPr>
            <p:nvPr/>
          </p:nvCxnSpPr>
          <p:spPr>
            <a:xfrm flipV="1">
              <a:off x="4234465" y="3851222"/>
              <a:ext cx="2454465" cy="1805988"/>
            </a:xfrm>
            <a:prstGeom prst="line">
              <a:avLst/>
            </a:prstGeom>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E22FDBE2-F771-154D-A9F4-8B43EC5923F1}"/>
                </a:ext>
              </a:extLst>
            </p:cNvPr>
            <p:cNvCxnSpPr>
              <a:cxnSpLocks/>
              <a:endCxn id="108" idx="2"/>
            </p:cNvCxnSpPr>
            <p:nvPr/>
          </p:nvCxnSpPr>
          <p:spPr>
            <a:xfrm flipV="1">
              <a:off x="4234465" y="5224346"/>
              <a:ext cx="2454465" cy="432864"/>
            </a:xfrm>
            <a:prstGeom prst="line">
              <a:avLst/>
            </a:prstGeom>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70A3C8D0-9919-7B48-BF4F-00D558E61EAA}"/>
                </a:ext>
              </a:extLst>
            </p:cNvPr>
            <p:cNvCxnSpPr>
              <a:cxnSpLocks/>
              <a:endCxn id="109" idx="2"/>
            </p:cNvCxnSpPr>
            <p:nvPr/>
          </p:nvCxnSpPr>
          <p:spPr>
            <a:xfrm>
              <a:off x="4234465" y="5657209"/>
              <a:ext cx="245446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E45FAFED-03C1-E44A-984A-A2A09085C318}"/>
                </a:ext>
              </a:extLst>
            </p:cNvPr>
            <p:cNvCxnSpPr>
              <a:cxnSpLocks/>
              <a:endCxn id="101" idx="2"/>
            </p:cNvCxnSpPr>
            <p:nvPr/>
          </p:nvCxnSpPr>
          <p:spPr>
            <a:xfrm>
              <a:off x="7150892" y="3432447"/>
              <a:ext cx="1981197" cy="211606"/>
            </a:xfrm>
            <a:prstGeom prst="line">
              <a:avLst/>
            </a:prstGeom>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2F7CE89D-BAFC-FB4A-B76D-EAE8C15B47EE}"/>
                </a:ext>
              </a:extLst>
            </p:cNvPr>
            <p:cNvCxnSpPr>
              <a:cxnSpLocks/>
              <a:endCxn id="102" idx="2"/>
            </p:cNvCxnSpPr>
            <p:nvPr/>
          </p:nvCxnSpPr>
          <p:spPr>
            <a:xfrm>
              <a:off x="7150892" y="3432447"/>
              <a:ext cx="1981196" cy="625944"/>
            </a:xfrm>
            <a:prstGeom prst="line">
              <a:avLst/>
            </a:prstGeom>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B9F8340E-ABF4-A844-BED4-904DBDAFFEBF}"/>
                </a:ext>
              </a:extLst>
            </p:cNvPr>
            <p:cNvCxnSpPr>
              <a:cxnSpLocks/>
              <a:endCxn id="103" idx="2"/>
            </p:cNvCxnSpPr>
            <p:nvPr/>
          </p:nvCxnSpPr>
          <p:spPr>
            <a:xfrm>
              <a:off x="7150892" y="3432447"/>
              <a:ext cx="1990711" cy="1076742"/>
            </a:xfrm>
            <a:prstGeom prst="line">
              <a:avLst/>
            </a:prstGeom>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E9812265-C519-7043-928C-FAF67DC35A69}"/>
                </a:ext>
              </a:extLst>
            </p:cNvPr>
            <p:cNvCxnSpPr>
              <a:cxnSpLocks/>
              <a:endCxn id="104" idx="2"/>
            </p:cNvCxnSpPr>
            <p:nvPr/>
          </p:nvCxnSpPr>
          <p:spPr>
            <a:xfrm>
              <a:off x="7150892" y="3432447"/>
              <a:ext cx="1990711" cy="1491080"/>
            </a:xfrm>
            <a:prstGeom prst="line">
              <a:avLst/>
            </a:prstGeom>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9EB12FAC-0861-5843-BDBE-03DDB79B7FFC}"/>
                </a:ext>
              </a:extLst>
            </p:cNvPr>
            <p:cNvCxnSpPr>
              <a:cxnSpLocks/>
              <a:stCxn id="106" idx="6"/>
              <a:endCxn id="105" idx="2"/>
            </p:cNvCxnSpPr>
            <p:nvPr/>
          </p:nvCxnSpPr>
          <p:spPr>
            <a:xfrm>
              <a:off x="7150893" y="3429000"/>
              <a:ext cx="2002628" cy="1901066"/>
            </a:xfrm>
            <a:prstGeom prst="line">
              <a:avLst/>
            </a:prstGeom>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48957AB7-382D-A146-BF75-594BF9F065E5}"/>
                </a:ext>
              </a:extLst>
            </p:cNvPr>
            <p:cNvCxnSpPr>
              <a:cxnSpLocks/>
              <a:endCxn id="101" idx="2"/>
            </p:cNvCxnSpPr>
            <p:nvPr/>
          </p:nvCxnSpPr>
          <p:spPr>
            <a:xfrm flipV="1">
              <a:off x="7134227" y="3644053"/>
              <a:ext cx="1997862" cy="199286"/>
            </a:xfrm>
            <a:prstGeom prst="line">
              <a:avLst/>
            </a:prstGeom>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1D838612-0C9D-6C47-B667-A452233EAE00}"/>
                </a:ext>
              </a:extLst>
            </p:cNvPr>
            <p:cNvCxnSpPr>
              <a:cxnSpLocks/>
              <a:endCxn id="102" idx="2"/>
            </p:cNvCxnSpPr>
            <p:nvPr/>
          </p:nvCxnSpPr>
          <p:spPr>
            <a:xfrm>
              <a:off x="7134227" y="3843338"/>
              <a:ext cx="1997861" cy="215053"/>
            </a:xfrm>
            <a:prstGeom prst="line">
              <a:avLst/>
            </a:prstGeom>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53FE7355-E257-874C-99F9-6713B7D1ED07}"/>
                </a:ext>
              </a:extLst>
            </p:cNvPr>
            <p:cNvCxnSpPr>
              <a:cxnSpLocks/>
              <a:endCxn id="103" idx="2"/>
            </p:cNvCxnSpPr>
            <p:nvPr/>
          </p:nvCxnSpPr>
          <p:spPr>
            <a:xfrm>
              <a:off x="7134227" y="3843338"/>
              <a:ext cx="2007376" cy="665851"/>
            </a:xfrm>
            <a:prstGeom prst="line">
              <a:avLst/>
            </a:prstGeom>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181601D9-AACE-2E46-8726-6CD38D47EBA6}"/>
                </a:ext>
              </a:extLst>
            </p:cNvPr>
            <p:cNvCxnSpPr>
              <a:cxnSpLocks/>
              <a:endCxn id="104" idx="2"/>
            </p:cNvCxnSpPr>
            <p:nvPr/>
          </p:nvCxnSpPr>
          <p:spPr>
            <a:xfrm>
              <a:off x="7134227" y="3843338"/>
              <a:ext cx="2007376" cy="1080189"/>
            </a:xfrm>
            <a:prstGeom prst="line">
              <a:avLst/>
            </a:prstGeom>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326FB613-086B-F947-A00F-A79A0E15D368}"/>
                </a:ext>
              </a:extLst>
            </p:cNvPr>
            <p:cNvCxnSpPr>
              <a:cxnSpLocks/>
              <a:endCxn id="105" idx="2"/>
            </p:cNvCxnSpPr>
            <p:nvPr/>
          </p:nvCxnSpPr>
          <p:spPr>
            <a:xfrm>
              <a:off x="7134228" y="3839891"/>
              <a:ext cx="2019293" cy="1490175"/>
            </a:xfrm>
            <a:prstGeom prst="line">
              <a:avLst/>
            </a:prstGeom>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463C37D-537D-9C4F-816B-2A25B8D6B44A}"/>
                </a:ext>
              </a:extLst>
            </p:cNvPr>
            <p:cNvCxnSpPr>
              <a:cxnSpLocks/>
              <a:endCxn id="101" idx="2"/>
            </p:cNvCxnSpPr>
            <p:nvPr/>
          </p:nvCxnSpPr>
          <p:spPr>
            <a:xfrm flipV="1">
              <a:off x="7147313" y="3644053"/>
              <a:ext cx="1984776" cy="1583740"/>
            </a:xfrm>
            <a:prstGeom prst="line">
              <a:avLst/>
            </a:prstGeom>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0061A52C-F734-784E-ADA2-0AEAFDDFDAF6}"/>
                </a:ext>
              </a:extLst>
            </p:cNvPr>
            <p:cNvCxnSpPr>
              <a:cxnSpLocks/>
              <a:endCxn id="102" idx="2"/>
            </p:cNvCxnSpPr>
            <p:nvPr/>
          </p:nvCxnSpPr>
          <p:spPr>
            <a:xfrm flipV="1">
              <a:off x="7147313" y="4058391"/>
              <a:ext cx="1984775" cy="1169402"/>
            </a:xfrm>
            <a:prstGeom prst="line">
              <a:avLst/>
            </a:prstGeom>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E4051481-9350-6D4E-AC28-BED7E64FA51E}"/>
                </a:ext>
              </a:extLst>
            </p:cNvPr>
            <p:cNvCxnSpPr>
              <a:cxnSpLocks/>
              <a:endCxn id="103" idx="2"/>
            </p:cNvCxnSpPr>
            <p:nvPr/>
          </p:nvCxnSpPr>
          <p:spPr>
            <a:xfrm flipV="1">
              <a:off x="7147313" y="4509189"/>
              <a:ext cx="1994290" cy="718604"/>
            </a:xfrm>
            <a:prstGeom prst="line">
              <a:avLst/>
            </a:prstGeom>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5985BBA7-790C-0C49-BF68-28431F16F7DF}"/>
                </a:ext>
              </a:extLst>
            </p:cNvPr>
            <p:cNvCxnSpPr>
              <a:cxnSpLocks/>
              <a:endCxn id="104" idx="2"/>
            </p:cNvCxnSpPr>
            <p:nvPr/>
          </p:nvCxnSpPr>
          <p:spPr>
            <a:xfrm flipV="1">
              <a:off x="7147313" y="4923527"/>
              <a:ext cx="1994290" cy="304266"/>
            </a:xfrm>
            <a:prstGeom prst="line">
              <a:avLst/>
            </a:prstGeom>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044638F6-EA00-584C-B7B7-305944640294}"/>
                </a:ext>
              </a:extLst>
            </p:cNvPr>
            <p:cNvCxnSpPr>
              <a:cxnSpLocks/>
              <a:endCxn id="105" idx="2"/>
            </p:cNvCxnSpPr>
            <p:nvPr/>
          </p:nvCxnSpPr>
          <p:spPr>
            <a:xfrm>
              <a:off x="7147314" y="5224346"/>
              <a:ext cx="2006207" cy="105720"/>
            </a:xfrm>
            <a:prstGeom prst="line">
              <a:avLst/>
            </a:prstGeom>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15F909DD-D303-D447-9BBD-179CF96DD3C7}"/>
                </a:ext>
              </a:extLst>
            </p:cNvPr>
            <p:cNvCxnSpPr>
              <a:cxnSpLocks/>
              <a:endCxn id="101" idx="2"/>
            </p:cNvCxnSpPr>
            <p:nvPr/>
          </p:nvCxnSpPr>
          <p:spPr>
            <a:xfrm flipV="1">
              <a:off x="7129459" y="3644053"/>
              <a:ext cx="2002630" cy="1982478"/>
            </a:xfrm>
            <a:prstGeom prst="line">
              <a:avLst/>
            </a:prstGeom>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499DC0E0-7FC3-B748-A89C-56A4336939EB}"/>
                </a:ext>
              </a:extLst>
            </p:cNvPr>
            <p:cNvCxnSpPr>
              <a:cxnSpLocks/>
              <a:endCxn id="102" idx="2"/>
            </p:cNvCxnSpPr>
            <p:nvPr/>
          </p:nvCxnSpPr>
          <p:spPr>
            <a:xfrm flipV="1">
              <a:off x="7129459" y="4058391"/>
              <a:ext cx="2002629" cy="1568140"/>
            </a:xfrm>
            <a:prstGeom prst="line">
              <a:avLst/>
            </a:prstGeom>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A6C25A03-10FC-B349-9F0C-2A3D20B8EE7E}"/>
                </a:ext>
              </a:extLst>
            </p:cNvPr>
            <p:cNvCxnSpPr>
              <a:cxnSpLocks/>
              <a:endCxn id="103" idx="2"/>
            </p:cNvCxnSpPr>
            <p:nvPr/>
          </p:nvCxnSpPr>
          <p:spPr>
            <a:xfrm flipV="1">
              <a:off x="7129459" y="4509189"/>
              <a:ext cx="2012144" cy="1117342"/>
            </a:xfrm>
            <a:prstGeom prst="line">
              <a:avLst/>
            </a:prstGeom>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29B0AF78-D578-5540-87AE-0B203EEF7917}"/>
                </a:ext>
              </a:extLst>
            </p:cNvPr>
            <p:cNvCxnSpPr>
              <a:cxnSpLocks/>
              <a:endCxn id="104" idx="2"/>
            </p:cNvCxnSpPr>
            <p:nvPr/>
          </p:nvCxnSpPr>
          <p:spPr>
            <a:xfrm flipV="1">
              <a:off x="7129459" y="4923527"/>
              <a:ext cx="2012144" cy="703004"/>
            </a:xfrm>
            <a:prstGeom prst="line">
              <a:avLst/>
            </a:prstGeom>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A3BF1605-86AF-AA47-8199-64A9BFDFF340}"/>
                </a:ext>
              </a:extLst>
            </p:cNvPr>
            <p:cNvCxnSpPr>
              <a:cxnSpLocks/>
              <a:endCxn id="105" idx="2"/>
            </p:cNvCxnSpPr>
            <p:nvPr/>
          </p:nvCxnSpPr>
          <p:spPr>
            <a:xfrm flipV="1">
              <a:off x="7129460" y="5330066"/>
              <a:ext cx="2024061" cy="293018"/>
            </a:xfrm>
            <a:prstGeom prst="line">
              <a:avLst/>
            </a:prstGeom>
          </p:spPr>
          <p:style>
            <a:lnRef idx="1">
              <a:schemeClr val="accent1"/>
            </a:lnRef>
            <a:fillRef idx="0">
              <a:schemeClr val="accent1"/>
            </a:fillRef>
            <a:effectRef idx="0">
              <a:schemeClr val="accent1"/>
            </a:effectRef>
            <a:fontRef idx="minor">
              <a:schemeClr val="tx1"/>
            </a:fontRef>
          </p:style>
        </p:cxnSp>
        <p:sp>
          <p:nvSpPr>
            <p:cNvPr id="100" name="TextBox 99">
              <a:extLst>
                <a:ext uri="{FF2B5EF4-FFF2-40B4-BE49-F238E27FC236}">
                  <a16:creationId xmlns:a16="http://schemas.microsoft.com/office/drawing/2014/main" id="{0F49FC78-DA6B-3F47-99A9-34DFA46DD642}"/>
                </a:ext>
              </a:extLst>
            </p:cNvPr>
            <p:cNvSpPr txBox="1"/>
            <p:nvPr/>
          </p:nvSpPr>
          <p:spPr>
            <a:xfrm>
              <a:off x="484394" y="2552541"/>
              <a:ext cx="184731" cy="307777"/>
            </a:xfrm>
            <a:prstGeom prst="rect">
              <a:avLst/>
            </a:prstGeom>
            <a:noFill/>
          </p:spPr>
          <p:txBody>
            <a:bodyPr wrap="none" rtlCol="0">
              <a:spAutoFit/>
            </a:bodyPr>
            <a:lstStyle/>
            <a:p>
              <a:endParaRPr lang="en-US" sz="1400" dirty="0"/>
            </a:p>
          </p:txBody>
        </p:sp>
      </p:grpSp>
      <p:sp>
        <p:nvSpPr>
          <p:cNvPr id="123" name="TextBox 122">
            <a:extLst>
              <a:ext uri="{FF2B5EF4-FFF2-40B4-BE49-F238E27FC236}">
                <a16:creationId xmlns:a16="http://schemas.microsoft.com/office/drawing/2014/main" id="{060BCD2F-4CC4-7341-9ADF-EF7203E2BF43}"/>
              </a:ext>
            </a:extLst>
          </p:cNvPr>
          <p:cNvSpPr txBox="1"/>
          <p:nvPr/>
        </p:nvSpPr>
        <p:spPr>
          <a:xfrm>
            <a:off x="10902810" y="3735331"/>
            <a:ext cx="332142" cy="2031325"/>
          </a:xfrm>
          <a:prstGeom prst="rect">
            <a:avLst/>
          </a:prstGeom>
          <a:noFill/>
        </p:spPr>
        <p:txBody>
          <a:bodyPr wrap="none" rtlCol="0">
            <a:spAutoFit/>
          </a:bodyPr>
          <a:lstStyle/>
          <a:p>
            <a:r>
              <a:rPr lang="en-US" dirty="0"/>
              <a:t>0</a:t>
            </a:r>
          </a:p>
          <a:p>
            <a:r>
              <a:rPr lang="en-US" dirty="0"/>
              <a:t>1</a:t>
            </a:r>
          </a:p>
          <a:p>
            <a:r>
              <a:rPr lang="en-US" dirty="0"/>
              <a:t>2</a:t>
            </a:r>
          </a:p>
          <a:p>
            <a:r>
              <a:rPr lang="en-US" dirty="0"/>
              <a:t>.</a:t>
            </a:r>
          </a:p>
          <a:p>
            <a:r>
              <a:rPr lang="en-US" dirty="0"/>
              <a:t>.</a:t>
            </a:r>
          </a:p>
          <a:p>
            <a:r>
              <a:rPr lang="en-US" dirty="0"/>
              <a:t>.</a:t>
            </a:r>
          </a:p>
          <a:p>
            <a:r>
              <a:rPr lang="en-US" dirty="0"/>
              <a:t>9</a:t>
            </a:r>
          </a:p>
        </p:txBody>
      </p:sp>
      <p:grpSp>
        <p:nvGrpSpPr>
          <p:cNvPr id="130" name="Group 129">
            <a:extLst>
              <a:ext uri="{FF2B5EF4-FFF2-40B4-BE49-F238E27FC236}">
                <a16:creationId xmlns:a16="http://schemas.microsoft.com/office/drawing/2014/main" id="{A4D71B93-B1FF-014B-992C-31828AB35B15}"/>
              </a:ext>
            </a:extLst>
          </p:cNvPr>
          <p:cNvGrpSpPr/>
          <p:nvPr/>
        </p:nvGrpSpPr>
        <p:grpSpPr>
          <a:xfrm>
            <a:off x="4776320" y="2780586"/>
            <a:ext cx="625693" cy="541390"/>
            <a:chOff x="5681021" y="2538320"/>
            <a:chExt cx="625693" cy="541390"/>
          </a:xfrm>
        </p:grpSpPr>
        <p:sp>
          <p:nvSpPr>
            <p:cNvPr id="124" name="Rectangle 123">
              <a:extLst>
                <a:ext uri="{FF2B5EF4-FFF2-40B4-BE49-F238E27FC236}">
                  <a16:creationId xmlns:a16="http://schemas.microsoft.com/office/drawing/2014/main" id="{0227EDF5-7C76-2244-A485-0B682983925D}"/>
                </a:ext>
              </a:extLst>
            </p:cNvPr>
            <p:cNvSpPr/>
            <p:nvPr/>
          </p:nvSpPr>
          <p:spPr>
            <a:xfrm flipH="1">
              <a:off x="5681021" y="2538320"/>
              <a:ext cx="327263" cy="525363"/>
            </a:xfrm>
            <a:prstGeom prst="rect">
              <a:avLst/>
            </a:prstGeom>
            <a:solidFill>
              <a:schemeClr val="bg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125" name="Rectangle 124">
              <a:extLst>
                <a:ext uri="{FF2B5EF4-FFF2-40B4-BE49-F238E27FC236}">
                  <a16:creationId xmlns:a16="http://schemas.microsoft.com/office/drawing/2014/main" id="{B89D1C0C-9AAD-D043-B518-12478C865184}"/>
                </a:ext>
              </a:extLst>
            </p:cNvPr>
            <p:cNvSpPr/>
            <p:nvPr/>
          </p:nvSpPr>
          <p:spPr>
            <a:xfrm flipH="1">
              <a:off x="6008284" y="2554347"/>
              <a:ext cx="149215" cy="52536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26" name="Rectangle 125">
              <a:extLst>
                <a:ext uri="{FF2B5EF4-FFF2-40B4-BE49-F238E27FC236}">
                  <a16:creationId xmlns:a16="http://schemas.microsoft.com/office/drawing/2014/main" id="{25C1F752-A420-D749-9A92-A595FBE86A06}"/>
                </a:ext>
              </a:extLst>
            </p:cNvPr>
            <p:cNvSpPr/>
            <p:nvPr/>
          </p:nvSpPr>
          <p:spPr>
            <a:xfrm flipH="1">
              <a:off x="6157499" y="2554346"/>
              <a:ext cx="149215" cy="52536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grpSp>
    </p:spTree>
    <p:extLst>
      <p:ext uri="{BB962C8B-B14F-4D97-AF65-F5344CB8AC3E}">
        <p14:creationId xmlns:p14="http://schemas.microsoft.com/office/powerpoint/2010/main" val="150990891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The Danger of Neural Nets</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1010481" y="1601980"/>
            <a:ext cx="10058400" cy="3849624"/>
          </a:xfrm>
        </p:spPr>
        <p:txBody>
          <a:bodyPr>
            <a:normAutofit/>
          </a:bodyPr>
          <a:lstStyle/>
          <a:p>
            <a:r>
              <a:rPr lang="en-US" sz="2400" dirty="0">
                <a:latin typeface="Helvetica" pitchFamily="2" charset="0"/>
              </a:rPr>
              <a:t>And then the next layer was even more complex patterns…</a:t>
            </a:r>
            <a:endParaRPr lang="en-US" sz="2200" dirty="0">
              <a:latin typeface="Helvetica" pitchFamily="2" charset="0"/>
            </a:endParaRPr>
          </a:p>
        </p:txBody>
      </p:sp>
      <p:grpSp>
        <p:nvGrpSpPr>
          <p:cNvPr id="4" name="Group 3">
            <a:extLst>
              <a:ext uri="{FF2B5EF4-FFF2-40B4-BE49-F238E27FC236}">
                <a16:creationId xmlns:a16="http://schemas.microsoft.com/office/drawing/2014/main" id="{EDA91EC3-C5BF-6942-B941-0248C32EBE37}"/>
              </a:ext>
            </a:extLst>
          </p:cNvPr>
          <p:cNvGrpSpPr/>
          <p:nvPr/>
        </p:nvGrpSpPr>
        <p:grpSpPr>
          <a:xfrm rot="16200000">
            <a:off x="12498" y="4762197"/>
            <a:ext cx="3849624" cy="416472"/>
            <a:chOff x="656274" y="3808366"/>
            <a:chExt cx="9266833" cy="416472"/>
          </a:xfrm>
        </p:grpSpPr>
        <p:grpSp>
          <p:nvGrpSpPr>
            <p:cNvPr id="5" name="Group 4">
              <a:extLst>
                <a:ext uri="{FF2B5EF4-FFF2-40B4-BE49-F238E27FC236}">
                  <a16:creationId xmlns:a16="http://schemas.microsoft.com/office/drawing/2014/main" id="{450C533E-BBEB-624A-BC56-5F461936E09F}"/>
                </a:ext>
              </a:extLst>
            </p:cNvPr>
            <p:cNvGrpSpPr/>
            <p:nvPr/>
          </p:nvGrpSpPr>
          <p:grpSpPr>
            <a:xfrm>
              <a:off x="656274" y="3808579"/>
              <a:ext cx="1714501" cy="416259"/>
              <a:chOff x="4643438" y="3686175"/>
              <a:chExt cx="3500437" cy="557510"/>
            </a:xfrm>
          </p:grpSpPr>
          <p:sp>
            <p:nvSpPr>
              <p:cNvPr id="30" name="Rectangle 29">
                <a:extLst>
                  <a:ext uri="{FF2B5EF4-FFF2-40B4-BE49-F238E27FC236}">
                    <a16:creationId xmlns:a16="http://schemas.microsoft.com/office/drawing/2014/main" id="{62B664CD-7419-E742-B9C0-ECA46DC7494C}"/>
                  </a:ext>
                </a:extLst>
              </p:cNvPr>
              <p:cNvSpPr/>
              <p:nvPr/>
            </p:nvSpPr>
            <p:spPr>
              <a:xfrm>
                <a:off x="4643438" y="3686175"/>
                <a:ext cx="700087" cy="557225"/>
              </a:xfrm>
              <a:prstGeom prst="rect">
                <a:avLst/>
              </a:prstGeom>
              <a:solidFill>
                <a:schemeClr val="bg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31" name="Rectangle 30">
                <a:extLst>
                  <a:ext uri="{FF2B5EF4-FFF2-40B4-BE49-F238E27FC236}">
                    <a16:creationId xmlns:a16="http://schemas.microsoft.com/office/drawing/2014/main" id="{D794E78E-858A-D942-84F8-34BD159D974F}"/>
                  </a:ext>
                </a:extLst>
              </p:cNvPr>
              <p:cNvSpPr/>
              <p:nvPr/>
            </p:nvSpPr>
            <p:spPr>
              <a:xfrm>
                <a:off x="5343525" y="3686175"/>
                <a:ext cx="700087" cy="55722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32" name="Rectangle 31">
                <a:extLst>
                  <a:ext uri="{FF2B5EF4-FFF2-40B4-BE49-F238E27FC236}">
                    <a16:creationId xmlns:a16="http://schemas.microsoft.com/office/drawing/2014/main" id="{686DFD37-F4DE-6440-BFBE-A91B499BC35A}"/>
                  </a:ext>
                </a:extLst>
              </p:cNvPr>
              <p:cNvSpPr/>
              <p:nvPr/>
            </p:nvSpPr>
            <p:spPr>
              <a:xfrm>
                <a:off x="6043613" y="3686175"/>
                <a:ext cx="700087" cy="55722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33" name="Rectangle 32">
                <a:extLst>
                  <a:ext uri="{FF2B5EF4-FFF2-40B4-BE49-F238E27FC236}">
                    <a16:creationId xmlns:a16="http://schemas.microsoft.com/office/drawing/2014/main" id="{044105F5-DA64-BE45-AEA0-975FDECE28BB}"/>
                  </a:ext>
                </a:extLst>
              </p:cNvPr>
              <p:cNvSpPr/>
              <p:nvPr/>
            </p:nvSpPr>
            <p:spPr>
              <a:xfrm>
                <a:off x="6743700" y="3686175"/>
                <a:ext cx="700087" cy="557225"/>
              </a:xfrm>
              <a:prstGeom prst="rect">
                <a:avLst/>
              </a:prstGeom>
              <a:solidFill>
                <a:schemeClr val="bg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34" name="Rectangle 33">
                <a:extLst>
                  <a:ext uri="{FF2B5EF4-FFF2-40B4-BE49-F238E27FC236}">
                    <a16:creationId xmlns:a16="http://schemas.microsoft.com/office/drawing/2014/main" id="{52E51A3A-29AB-0A49-8F1D-0613BE640C8C}"/>
                  </a:ext>
                </a:extLst>
              </p:cNvPr>
              <p:cNvSpPr/>
              <p:nvPr/>
            </p:nvSpPr>
            <p:spPr>
              <a:xfrm>
                <a:off x="7443788" y="3686460"/>
                <a:ext cx="700087" cy="557225"/>
              </a:xfrm>
              <a:prstGeom prst="rect">
                <a:avLst/>
              </a:prstGeom>
              <a:solidFill>
                <a:schemeClr val="bg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grpSp>
        <p:grpSp>
          <p:nvGrpSpPr>
            <p:cNvPr id="6" name="Group 5">
              <a:extLst>
                <a:ext uri="{FF2B5EF4-FFF2-40B4-BE49-F238E27FC236}">
                  <a16:creationId xmlns:a16="http://schemas.microsoft.com/office/drawing/2014/main" id="{0E3E4DB1-1527-CE48-87E0-93980B65EB6E}"/>
                </a:ext>
              </a:extLst>
            </p:cNvPr>
            <p:cNvGrpSpPr/>
            <p:nvPr/>
          </p:nvGrpSpPr>
          <p:grpSpPr>
            <a:xfrm>
              <a:off x="2498016" y="3808578"/>
              <a:ext cx="1648363" cy="416047"/>
              <a:chOff x="4643438" y="4243400"/>
              <a:chExt cx="3500437" cy="557509"/>
            </a:xfrm>
          </p:grpSpPr>
          <p:sp>
            <p:nvSpPr>
              <p:cNvPr id="25" name="Rectangle 24">
                <a:extLst>
                  <a:ext uri="{FF2B5EF4-FFF2-40B4-BE49-F238E27FC236}">
                    <a16:creationId xmlns:a16="http://schemas.microsoft.com/office/drawing/2014/main" id="{3B3ACFED-593C-D340-B295-2300E21FCC69}"/>
                  </a:ext>
                </a:extLst>
              </p:cNvPr>
              <p:cNvSpPr/>
              <p:nvPr/>
            </p:nvSpPr>
            <p:spPr>
              <a:xfrm>
                <a:off x="4643438" y="4243400"/>
                <a:ext cx="700087" cy="557225"/>
              </a:xfrm>
              <a:prstGeom prst="rect">
                <a:avLst/>
              </a:prstGeom>
              <a:solidFill>
                <a:schemeClr val="bg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26" name="Rectangle 25">
                <a:extLst>
                  <a:ext uri="{FF2B5EF4-FFF2-40B4-BE49-F238E27FC236}">
                    <a16:creationId xmlns:a16="http://schemas.microsoft.com/office/drawing/2014/main" id="{F6DA1905-3EF5-074F-808D-27222FBDB084}"/>
                  </a:ext>
                </a:extLst>
              </p:cNvPr>
              <p:cNvSpPr/>
              <p:nvPr/>
            </p:nvSpPr>
            <p:spPr>
              <a:xfrm>
                <a:off x="5343525" y="4243400"/>
                <a:ext cx="700087" cy="557225"/>
              </a:xfrm>
              <a:prstGeom prst="rect">
                <a:avLst/>
              </a:prstGeom>
              <a:solidFill>
                <a:schemeClr val="bg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27" name="Rectangle 26">
                <a:extLst>
                  <a:ext uri="{FF2B5EF4-FFF2-40B4-BE49-F238E27FC236}">
                    <a16:creationId xmlns:a16="http://schemas.microsoft.com/office/drawing/2014/main" id="{E2883CE4-471E-1844-A854-FCEE31FD93C3}"/>
                  </a:ext>
                </a:extLst>
              </p:cNvPr>
              <p:cNvSpPr/>
              <p:nvPr/>
            </p:nvSpPr>
            <p:spPr>
              <a:xfrm>
                <a:off x="6043613" y="4243400"/>
                <a:ext cx="700087" cy="557225"/>
              </a:xfrm>
              <a:prstGeom prst="rect">
                <a:avLst/>
              </a:prstGeom>
              <a:solidFill>
                <a:schemeClr val="bg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28" name="Rectangle 27">
                <a:extLst>
                  <a:ext uri="{FF2B5EF4-FFF2-40B4-BE49-F238E27FC236}">
                    <a16:creationId xmlns:a16="http://schemas.microsoft.com/office/drawing/2014/main" id="{2E462D29-3CC2-6C43-A307-841C3319E065}"/>
                  </a:ext>
                </a:extLst>
              </p:cNvPr>
              <p:cNvSpPr/>
              <p:nvPr/>
            </p:nvSpPr>
            <p:spPr>
              <a:xfrm>
                <a:off x="6743700" y="4243400"/>
                <a:ext cx="700087" cy="55722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29" name="Rectangle 28">
                <a:extLst>
                  <a:ext uri="{FF2B5EF4-FFF2-40B4-BE49-F238E27FC236}">
                    <a16:creationId xmlns:a16="http://schemas.microsoft.com/office/drawing/2014/main" id="{F7DF9E92-1B48-E44E-845F-A5FDEF53A326}"/>
                  </a:ext>
                </a:extLst>
              </p:cNvPr>
              <p:cNvSpPr/>
              <p:nvPr/>
            </p:nvSpPr>
            <p:spPr>
              <a:xfrm>
                <a:off x="7443788" y="4243684"/>
                <a:ext cx="700087" cy="557225"/>
              </a:xfrm>
              <a:prstGeom prst="rect">
                <a:avLst/>
              </a:prstGeom>
              <a:solidFill>
                <a:schemeClr val="bg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grpSp>
        <p:grpSp>
          <p:nvGrpSpPr>
            <p:cNvPr id="7" name="Group 6">
              <a:extLst>
                <a:ext uri="{FF2B5EF4-FFF2-40B4-BE49-F238E27FC236}">
                  <a16:creationId xmlns:a16="http://schemas.microsoft.com/office/drawing/2014/main" id="{8342BF7C-6212-C341-991D-280AB29D5911}"/>
                </a:ext>
              </a:extLst>
            </p:cNvPr>
            <p:cNvGrpSpPr/>
            <p:nvPr/>
          </p:nvGrpSpPr>
          <p:grpSpPr>
            <a:xfrm>
              <a:off x="4207869" y="3808366"/>
              <a:ext cx="1920248" cy="416047"/>
              <a:chOff x="4643438" y="4800624"/>
              <a:chExt cx="3500437" cy="557510"/>
            </a:xfrm>
          </p:grpSpPr>
          <p:sp>
            <p:nvSpPr>
              <p:cNvPr id="20" name="Rectangle 19">
                <a:extLst>
                  <a:ext uri="{FF2B5EF4-FFF2-40B4-BE49-F238E27FC236}">
                    <a16:creationId xmlns:a16="http://schemas.microsoft.com/office/drawing/2014/main" id="{A3DB297A-A789-3141-9844-F914A012C8AA}"/>
                  </a:ext>
                </a:extLst>
              </p:cNvPr>
              <p:cNvSpPr/>
              <p:nvPr/>
            </p:nvSpPr>
            <p:spPr>
              <a:xfrm>
                <a:off x="4643438" y="4800624"/>
                <a:ext cx="700087" cy="557225"/>
              </a:xfrm>
              <a:prstGeom prst="rect">
                <a:avLst/>
              </a:prstGeom>
              <a:solidFill>
                <a:schemeClr val="bg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21" name="Rectangle 20">
                <a:extLst>
                  <a:ext uri="{FF2B5EF4-FFF2-40B4-BE49-F238E27FC236}">
                    <a16:creationId xmlns:a16="http://schemas.microsoft.com/office/drawing/2014/main" id="{B7CBB46A-A39B-1443-A135-642607D25AB5}"/>
                  </a:ext>
                </a:extLst>
              </p:cNvPr>
              <p:cNvSpPr/>
              <p:nvPr/>
            </p:nvSpPr>
            <p:spPr>
              <a:xfrm>
                <a:off x="5343525" y="4800624"/>
                <a:ext cx="700087" cy="55722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22" name="Rectangle 21">
                <a:extLst>
                  <a:ext uri="{FF2B5EF4-FFF2-40B4-BE49-F238E27FC236}">
                    <a16:creationId xmlns:a16="http://schemas.microsoft.com/office/drawing/2014/main" id="{8B9FCC38-4F20-5045-965E-D69E67474CF2}"/>
                  </a:ext>
                </a:extLst>
              </p:cNvPr>
              <p:cNvSpPr/>
              <p:nvPr/>
            </p:nvSpPr>
            <p:spPr>
              <a:xfrm>
                <a:off x="6043613" y="4800624"/>
                <a:ext cx="700087" cy="55722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23" name="Rectangle 22">
                <a:extLst>
                  <a:ext uri="{FF2B5EF4-FFF2-40B4-BE49-F238E27FC236}">
                    <a16:creationId xmlns:a16="http://schemas.microsoft.com/office/drawing/2014/main" id="{61741E2D-AD8D-D14F-BF74-5480C2192F24}"/>
                  </a:ext>
                </a:extLst>
              </p:cNvPr>
              <p:cNvSpPr/>
              <p:nvPr/>
            </p:nvSpPr>
            <p:spPr>
              <a:xfrm>
                <a:off x="6743700" y="4800624"/>
                <a:ext cx="700087" cy="557225"/>
              </a:xfrm>
              <a:prstGeom prst="rect">
                <a:avLst/>
              </a:prstGeom>
              <a:solidFill>
                <a:schemeClr val="bg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24" name="Rectangle 23">
                <a:extLst>
                  <a:ext uri="{FF2B5EF4-FFF2-40B4-BE49-F238E27FC236}">
                    <a16:creationId xmlns:a16="http://schemas.microsoft.com/office/drawing/2014/main" id="{4C2391EE-D675-0E47-9EA6-90423A78EEDF}"/>
                  </a:ext>
                </a:extLst>
              </p:cNvPr>
              <p:cNvSpPr/>
              <p:nvPr/>
            </p:nvSpPr>
            <p:spPr>
              <a:xfrm>
                <a:off x="7443788" y="4800909"/>
                <a:ext cx="700087" cy="557225"/>
              </a:xfrm>
              <a:prstGeom prst="rect">
                <a:avLst/>
              </a:prstGeom>
              <a:solidFill>
                <a:schemeClr val="bg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grpSp>
        <p:grpSp>
          <p:nvGrpSpPr>
            <p:cNvPr id="8" name="Group 7">
              <a:extLst>
                <a:ext uri="{FF2B5EF4-FFF2-40B4-BE49-F238E27FC236}">
                  <a16:creationId xmlns:a16="http://schemas.microsoft.com/office/drawing/2014/main" id="{FE29C43C-4521-2C40-B94A-446896ED9C4E}"/>
                </a:ext>
              </a:extLst>
            </p:cNvPr>
            <p:cNvGrpSpPr/>
            <p:nvPr/>
          </p:nvGrpSpPr>
          <p:grpSpPr>
            <a:xfrm>
              <a:off x="6197183" y="3864133"/>
              <a:ext cx="1926848" cy="327598"/>
              <a:chOff x="4643438" y="5357849"/>
              <a:chExt cx="3500437" cy="557510"/>
            </a:xfrm>
          </p:grpSpPr>
          <p:sp>
            <p:nvSpPr>
              <p:cNvPr id="15" name="Rectangle 14">
                <a:extLst>
                  <a:ext uri="{FF2B5EF4-FFF2-40B4-BE49-F238E27FC236}">
                    <a16:creationId xmlns:a16="http://schemas.microsoft.com/office/drawing/2014/main" id="{4F3E9677-B491-0A40-AE2A-95351BEC6D52}"/>
                  </a:ext>
                </a:extLst>
              </p:cNvPr>
              <p:cNvSpPr/>
              <p:nvPr/>
            </p:nvSpPr>
            <p:spPr>
              <a:xfrm>
                <a:off x="4643438" y="5357849"/>
                <a:ext cx="700087" cy="557225"/>
              </a:xfrm>
              <a:prstGeom prst="rect">
                <a:avLst/>
              </a:prstGeom>
              <a:solidFill>
                <a:schemeClr val="bg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16" name="Rectangle 15">
                <a:extLst>
                  <a:ext uri="{FF2B5EF4-FFF2-40B4-BE49-F238E27FC236}">
                    <a16:creationId xmlns:a16="http://schemas.microsoft.com/office/drawing/2014/main" id="{C48278BD-E090-B04C-8549-3874DB2BE948}"/>
                  </a:ext>
                </a:extLst>
              </p:cNvPr>
              <p:cNvSpPr/>
              <p:nvPr/>
            </p:nvSpPr>
            <p:spPr>
              <a:xfrm>
                <a:off x="5343525" y="5357849"/>
                <a:ext cx="700087" cy="557225"/>
              </a:xfrm>
              <a:prstGeom prst="rect">
                <a:avLst/>
              </a:prstGeom>
              <a:solidFill>
                <a:schemeClr val="bg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17" name="Rectangle 16">
                <a:extLst>
                  <a:ext uri="{FF2B5EF4-FFF2-40B4-BE49-F238E27FC236}">
                    <a16:creationId xmlns:a16="http://schemas.microsoft.com/office/drawing/2014/main" id="{81D46107-A067-894F-AE82-AB8A98393709}"/>
                  </a:ext>
                </a:extLst>
              </p:cNvPr>
              <p:cNvSpPr/>
              <p:nvPr/>
            </p:nvSpPr>
            <p:spPr>
              <a:xfrm>
                <a:off x="6043613" y="5357849"/>
                <a:ext cx="700087" cy="557225"/>
              </a:xfrm>
              <a:prstGeom prst="rect">
                <a:avLst/>
              </a:prstGeom>
              <a:solidFill>
                <a:schemeClr val="bg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18" name="Rectangle 17">
                <a:extLst>
                  <a:ext uri="{FF2B5EF4-FFF2-40B4-BE49-F238E27FC236}">
                    <a16:creationId xmlns:a16="http://schemas.microsoft.com/office/drawing/2014/main" id="{59735EAA-3293-8B41-9E29-6A9862573CEA}"/>
                  </a:ext>
                </a:extLst>
              </p:cNvPr>
              <p:cNvSpPr/>
              <p:nvPr/>
            </p:nvSpPr>
            <p:spPr>
              <a:xfrm>
                <a:off x="6743700" y="5357849"/>
                <a:ext cx="700087" cy="55722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9" name="Rectangle 18">
                <a:extLst>
                  <a:ext uri="{FF2B5EF4-FFF2-40B4-BE49-F238E27FC236}">
                    <a16:creationId xmlns:a16="http://schemas.microsoft.com/office/drawing/2014/main" id="{DC7D400C-7ABD-B74C-BFEF-8B94AE881444}"/>
                  </a:ext>
                </a:extLst>
              </p:cNvPr>
              <p:cNvSpPr/>
              <p:nvPr/>
            </p:nvSpPr>
            <p:spPr>
              <a:xfrm>
                <a:off x="7443788" y="5358134"/>
                <a:ext cx="700087" cy="557225"/>
              </a:xfrm>
              <a:prstGeom prst="rect">
                <a:avLst/>
              </a:prstGeom>
              <a:solidFill>
                <a:schemeClr val="bg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grpSp>
        <p:grpSp>
          <p:nvGrpSpPr>
            <p:cNvPr id="9" name="Group 8">
              <a:extLst>
                <a:ext uri="{FF2B5EF4-FFF2-40B4-BE49-F238E27FC236}">
                  <a16:creationId xmlns:a16="http://schemas.microsoft.com/office/drawing/2014/main" id="{8CA929C2-5F3D-6E41-AFBD-8403871A667A}"/>
                </a:ext>
              </a:extLst>
            </p:cNvPr>
            <p:cNvGrpSpPr/>
            <p:nvPr/>
          </p:nvGrpSpPr>
          <p:grpSpPr>
            <a:xfrm>
              <a:off x="8191657" y="3852567"/>
              <a:ext cx="1731450" cy="327431"/>
              <a:chOff x="4643438" y="5915074"/>
              <a:chExt cx="3500437" cy="557509"/>
            </a:xfrm>
          </p:grpSpPr>
          <p:sp>
            <p:nvSpPr>
              <p:cNvPr id="10" name="Rectangle 9">
                <a:extLst>
                  <a:ext uri="{FF2B5EF4-FFF2-40B4-BE49-F238E27FC236}">
                    <a16:creationId xmlns:a16="http://schemas.microsoft.com/office/drawing/2014/main" id="{0769DB17-1C2A-5D42-B2ED-A3D9E25E9DEA}"/>
                  </a:ext>
                </a:extLst>
              </p:cNvPr>
              <p:cNvSpPr/>
              <p:nvPr/>
            </p:nvSpPr>
            <p:spPr>
              <a:xfrm>
                <a:off x="4643438" y="5915074"/>
                <a:ext cx="700087" cy="557225"/>
              </a:xfrm>
              <a:prstGeom prst="rect">
                <a:avLst/>
              </a:prstGeom>
              <a:solidFill>
                <a:schemeClr val="bg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11" name="Rectangle 10">
                <a:extLst>
                  <a:ext uri="{FF2B5EF4-FFF2-40B4-BE49-F238E27FC236}">
                    <a16:creationId xmlns:a16="http://schemas.microsoft.com/office/drawing/2014/main" id="{2ACE6239-0C3D-7D4D-99A1-EF6017F3C760}"/>
                  </a:ext>
                </a:extLst>
              </p:cNvPr>
              <p:cNvSpPr/>
              <p:nvPr/>
            </p:nvSpPr>
            <p:spPr>
              <a:xfrm>
                <a:off x="5343525" y="5915074"/>
                <a:ext cx="700087" cy="55722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2" name="Rectangle 11">
                <a:extLst>
                  <a:ext uri="{FF2B5EF4-FFF2-40B4-BE49-F238E27FC236}">
                    <a16:creationId xmlns:a16="http://schemas.microsoft.com/office/drawing/2014/main" id="{D89CD5E1-61EF-4443-BE45-086843F3EC62}"/>
                  </a:ext>
                </a:extLst>
              </p:cNvPr>
              <p:cNvSpPr/>
              <p:nvPr/>
            </p:nvSpPr>
            <p:spPr>
              <a:xfrm>
                <a:off x="6043613" y="5915074"/>
                <a:ext cx="700087" cy="55722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3" name="Rectangle 12">
                <a:extLst>
                  <a:ext uri="{FF2B5EF4-FFF2-40B4-BE49-F238E27FC236}">
                    <a16:creationId xmlns:a16="http://schemas.microsoft.com/office/drawing/2014/main" id="{7E3615CC-4179-944C-BB51-9127FA9ADFEA}"/>
                  </a:ext>
                </a:extLst>
              </p:cNvPr>
              <p:cNvSpPr/>
              <p:nvPr/>
            </p:nvSpPr>
            <p:spPr>
              <a:xfrm>
                <a:off x="6743700" y="5915074"/>
                <a:ext cx="700087" cy="557225"/>
              </a:xfrm>
              <a:prstGeom prst="rect">
                <a:avLst/>
              </a:prstGeom>
              <a:solidFill>
                <a:schemeClr val="bg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14" name="Rectangle 13">
                <a:extLst>
                  <a:ext uri="{FF2B5EF4-FFF2-40B4-BE49-F238E27FC236}">
                    <a16:creationId xmlns:a16="http://schemas.microsoft.com/office/drawing/2014/main" id="{757C7F33-0899-BD4E-819D-4A3D9E7F7ACB}"/>
                  </a:ext>
                </a:extLst>
              </p:cNvPr>
              <p:cNvSpPr/>
              <p:nvPr/>
            </p:nvSpPr>
            <p:spPr>
              <a:xfrm>
                <a:off x="7443788" y="5915358"/>
                <a:ext cx="700087" cy="557225"/>
              </a:xfrm>
              <a:prstGeom prst="rect">
                <a:avLst/>
              </a:prstGeom>
              <a:solidFill>
                <a:schemeClr val="bg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grpSp>
      </p:grpSp>
      <p:grpSp>
        <p:nvGrpSpPr>
          <p:cNvPr id="35" name="Group 34">
            <a:extLst>
              <a:ext uri="{FF2B5EF4-FFF2-40B4-BE49-F238E27FC236}">
                <a16:creationId xmlns:a16="http://schemas.microsoft.com/office/drawing/2014/main" id="{55198EE1-B188-9F45-A741-BAF1EDD33D3A}"/>
              </a:ext>
            </a:extLst>
          </p:cNvPr>
          <p:cNvGrpSpPr/>
          <p:nvPr/>
        </p:nvGrpSpPr>
        <p:grpSpPr>
          <a:xfrm>
            <a:off x="1580206" y="2887682"/>
            <a:ext cx="9131090" cy="3726023"/>
            <a:chOff x="484394" y="2552541"/>
            <a:chExt cx="9131090" cy="3726023"/>
          </a:xfrm>
        </p:grpSpPr>
        <p:grpSp>
          <p:nvGrpSpPr>
            <p:cNvPr id="36" name="Group 35">
              <a:extLst>
                <a:ext uri="{FF2B5EF4-FFF2-40B4-BE49-F238E27FC236}">
                  <a16:creationId xmlns:a16="http://schemas.microsoft.com/office/drawing/2014/main" id="{AB2FB35F-1DB9-9845-B61C-51FBA3571557}"/>
                </a:ext>
              </a:extLst>
            </p:cNvPr>
            <p:cNvGrpSpPr/>
            <p:nvPr/>
          </p:nvGrpSpPr>
          <p:grpSpPr>
            <a:xfrm>
              <a:off x="1066797" y="2714625"/>
              <a:ext cx="461966" cy="3563939"/>
              <a:chOff x="1066797" y="2714625"/>
              <a:chExt cx="461966" cy="3563939"/>
            </a:xfrm>
          </p:grpSpPr>
          <p:sp>
            <p:nvSpPr>
              <p:cNvPr id="116" name="Oval 115">
                <a:extLst>
                  <a:ext uri="{FF2B5EF4-FFF2-40B4-BE49-F238E27FC236}">
                    <a16:creationId xmlns:a16="http://schemas.microsoft.com/office/drawing/2014/main" id="{99D99871-9895-824F-B82B-E6DB4C1ECAFC}"/>
                  </a:ext>
                </a:extLst>
              </p:cNvPr>
              <p:cNvSpPr/>
              <p:nvPr/>
            </p:nvSpPr>
            <p:spPr>
              <a:xfrm>
                <a:off x="1066800" y="2714625"/>
                <a:ext cx="461963" cy="414338"/>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Oval 116">
                <a:extLst>
                  <a:ext uri="{FF2B5EF4-FFF2-40B4-BE49-F238E27FC236}">
                    <a16:creationId xmlns:a16="http://schemas.microsoft.com/office/drawing/2014/main" id="{2F241743-078E-2247-9D44-22EF34F2D2A4}"/>
                  </a:ext>
                </a:extLst>
              </p:cNvPr>
              <p:cNvSpPr/>
              <p:nvPr/>
            </p:nvSpPr>
            <p:spPr>
              <a:xfrm>
                <a:off x="1066799" y="3149653"/>
                <a:ext cx="461963" cy="414338"/>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Oval 117">
                <a:extLst>
                  <a:ext uri="{FF2B5EF4-FFF2-40B4-BE49-F238E27FC236}">
                    <a16:creationId xmlns:a16="http://schemas.microsoft.com/office/drawing/2014/main" id="{22078CA3-5346-564D-9943-15C53678F371}"/>
                  </a:ext>
                </a:extLst>
              </p:cNvPr>
              <p:cNvSpPr/>
              <p:nvPr/>
            </p:nvSpPr>
            <p:spPr>
              <a:xfrm>
                <a:off x="1066799" y="3563991"/>
                <a:ext cx="461963" cy="414338"/>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Oval 118">
                <a:extLst>
                  <a:ext uri="{FF2B5EF4-FFF2-40B4-BE49-F238E27FC236}">
                    <a16:creationId xmlns:a16="http://schemas.microsoft.com/office/drawing/2014/main" id="{873B9865-217F-D143-9864-8E2B74584BB4}"/>
                  </a:ext>
                </a:extLst>
              </p:cNvPr>
              <p:cNvSpPr/>
              <p:nvPr/>
            </p:nvSpPr>
            <p:spPr>
              <a:xfrm>
                <a:off x="1066798" y="5024862"/>
                <a:ext cx="461963" cy="414338"/>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Oval 119">
                <a:extLst>
                  <a:ext uri="{FF2B5EF4-FFF2-40B4-BE49-F238E27FC236}">
                    <a16:creationId xmlns:a16="http://schemas.microsoft.com/office/drawing/2014/main" id="{A9954D39-D730-C74E-9E2C-D54EF4822D19}"/>
                  </a:ext>
                </a:extLst>
              </p:cNvPr>
              <p:cNvSpPr/>
              <p:nvPr/>
            </p:nvSpPr>
            <p:spPr>
              <a:xfrm>
                <a:off x="1066798" y="5439200"/>
                <a:ext cx="461963" cy="414338"/>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97E07260-4397-A04F-8391-03AB976B9826}"/>
                  </a:ext>
                </a:extLst>
              </p:cNvPr>
              <p:cNvSpPr/>
              <p:nvPr/>
            </p:nvSpPr>
            <p:spPr>
              <a:xfrm>
                <a:off x="1066797" y="5864226"/>
                <a:ext cx="461963" cy="414338"/>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TextBox 121">
                <a:extLst>
                  <a:ext uri="{FF2B5EF4-FFF2-40B4-BE49-F238E27FC236}">
                    <a16:creationId xmlns:a16="http://schemas.microsoft.com/office/drawing/2014/main" id="{AAE5FBA8-9ACE-7048-BF20-876CB77C6A2F}"/>
                  </a:ext>
                </a:extLst>
              </p:cNvPr>
              <p:cNvSpPr txBox="1"/>
              <p:nvPr/>
            </p:nvSpPr>
            <p:spPr>
              <a:xfrm>
                <a:off x="1204909" y="3989017"/>
                <a:ext cx="185737" cy="923330"/>
              </a:xfrm>
              <a:prstGeom prst="rect">
                <a:avLst/>
              </a:prstGeom>
              <a:noFill/>
            </p:spPr>
            <p:txBody>
              <a:bodyPr wrap="square" rtlCol="0">
                <a:spAutoFit/>
              </a:bodyPr>
              <a:lstStyle/>
              <a:p>
                <a:r>
                  <a:rPr lang="en-US" dirty="0"/>
                  <a:t>.</a:t>
                </a:r>
              </a:p>
              <a:p>
                <a:r>
                  <a:rPr lang="en-US" dirty="0"/>
                  <a:t>.</a:t>
                </a:r>
              </a:p>
              <a:p>
                <a:r>
                  <a:rPr lang="en-US" dirty="0"/>
                  <a:t>.</a:t>
                </a:r>
              </a:p>
            </p:txBody>
          </p:sp>
        </p:grpSp>
        <p:grpSp>
          <p:nvGrpSpPr>
            <p:cNvPr id="37" name="Group 36">
              <a:extLst>
                <a:ext uri="{FF2B5EF4-FFF2-40B4-BE49-F238E27FC236}">
                  <a16:creationId xmlns:a16="http://schemas.microsoft.com/office/drawing/2014/main" id="{8F4288CA-1C9B-F941-B13B-55F09CEB3F10}"/>
                </a:ext>
              </a:extLst>
            </p:cNvPr>
            <p:cNvGrpSpPr/>
            <p:nvPr/>
          </p:nvGrpSpPr>
          <p:grpSpPr>
            <a:xfrm>
              <a:off x="3762374" y="3221831"/>
              <a:ext cx="461964" cy="2642547"/>
              <a:chOff x="3762374" y="3221831"/>
              <a:chExt cx="461964" cy="2642547"/>
            </a:xfrm>
          </p:grpSpPr>
          <p:sp>
            <p:nvSpPr>
              <p:cNvPr id="111" name="Oval 110">
                <a:extLst>
                  <a:ext uri="{FF2B5EF4-FFF2-40B4-BE49-F238E27FC236}">
                    <a16:creationId xmlns:a16="http://schemas.microsoft.com/office/drawing/2014/main" id="{4F0697EC-BA3F-DC47-BBA7-B334F761F874}"/>
                  </a:ext>
                </a:extLst>
              </p:cNvPr>
              <p:cNvSpPr/>
              <p:nvPr/>
            </p:nvSpPr>
            <p:spPr>
              <a:xfrm>
                <a:off x="3762375" y="3221831"/>
                <a:ext cx="461963" cy="414338"/>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Oval 111">
                <a:extLst>
                  <a:ext uri="{FF2B5EF4-FFF2-40B4-BE49-F238E27FC236}">
                    <a16:creationId xmlns:a16="http://schemas.microsoft.com/office/drawing/2014/main" id="{6A779D96-358B-F247-AB33-79D83E946864}"/>
                  </a:ext>
                </a:extLst>
              </p:cNvPr>
              <p:cNvSpPr/>
              <p:nvPr/>
            </p:nvSpPr>
            <p:spPr>
              <a:xfrm>
                <a:off x="3762375" y="3644053"/>
                <a:ext cx="461963" cy="414338"/>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Oval 112">
                <a:extLst>
                  <a:ext uri="{FF2B5EF4-FFF2-40B4-BE49-F238E27FC236}">
                    <a16:creationId xmlns:a16="http://schemas.microsoft.com/office/drawing/2014/main" id="{FB911DED-F0BB-FD4A-AD8F-8ABB81CDA7B1}"/>
                  </a:ext>
                </a:extLst>
              </p:cNvPr>
              <p:cNvSpPr/>
              <p:nvPr/>
            </p:nvSpPr>
            <p:spPr>
              <a:xfrm>
                <a:off x="3762375" y="5017177"/>
                <a:ext cx="461963" cy="414338"/>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a:extLst>
                  <a:ext uri="{FF2B5EF4-FFF2-40B4-BE49-F238E27FC236}">
                    <a16:creationId xmlns:a16="http://schemas.microsoft.com/office/drawing/2014/main" id="{2E073BAC-CF5E-7B46-BEFD-00C8C75896FE}"/>
                  </a:ext>
                </a:extLst>
              </p:cNvPr>
              <p:cNvSpPr/>
              <p:nvPr/>
            </p:nvSpPr>
            <p:spPr>
              <a:xfrm>
                <a:off x="3762374" y="5450040"/>
                <a:ext cx="461963" cy="414338"/>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TextBox 114">
                <a:extLst>
                  <a:ext uri="{FF2B5EF4-FFF2-40B4-BE49-F238E27FC236}">
                    <a16:creationId xmlns:a16="http://schemas.microsoft.com/office/drawing/2014/main" id="{74180BBA-7B91-A544-88BC-2B103D17A559}"/>
                  </a:ext>
                </a:extLst>
              </p:cNvPr>
              <p:cNvSpPr txBox="1"/>
              <p:nvPr/>
            </p:nvSpPr>
            <p:spPr>
              <a:xfrm>
                <a:off x="3871910" y="4034283"/>
                <a:ext cx="185737" cy="923330"/>
              </a:xfrm>
              <a:prstGeom prst="rect">
                <a:avLst/>
              </a:prstGeom>
              <a:noFill/>
            </p:spPr>
            <p:txBody>
              <a:bodyPr wrap="square" rtlCol="0">
                <a:spAutoFit/>
              </a:bodyPr>
              <a:lstStyle/>
              <a:p>
                <a:r>
                  <a:rPr lang="en-US" dirty="0"/>
                  <a:t>.</a:t>
                </a:r>
              </a:p>
              <a:p>
                <a:r>
                  <a:rPr lang="en-US" dirty="0"/>
                  <a:t>.</a:t>
                </a:r>
              </a:p>
              <a:p>
                <a:r>
                  <a:rPr lang="en-US" dirty="0"/>
                  <a:t>.</a:t>
                </a:r>
              </a:p>
            </p:txBody>
          </p:sp>
        </p:grpSp>
        <p:grpSp>
          <p:nvGrpSpPr>
            <p:cNvPr id="38" name="Group 37">
              <a:extLst>
                <a:ext uri="{FF2B5EF4-FFF2-40B4-BE49-F238E27FC236}">
                  <a16:creationId xmlns:a16="http://schemas.microsoft.com/office/drawing/2014/main" id="{B5697BAD-6444-6D47-814C-77ABD236AFB6}"/>
                </a:ext>
              </a:extLst>
            </p:cNvPr>
            <p:cNvGrpSpPr/>
            <p:nvPr/>
          </p:nvGrpSpPr>
          <p:grpSpPr>
            <a:xfrm>
              <a:off x="6688929" y="3221831"/>
              <a:ext cx="461964" cy="2642547"/>
              <a:chOff x="6688929" y="3221831"/>
              <a:chExt cx="461964" cy="2642547"/>
            </a:xfrm>
          </p:grpSpPr>
          <p:sp>
            <p:nvSpPr>
              <p:cNvPr id="106" name="Oval 105">
                <a:extLst>
                  <a:ext uri="{FF2B5EF4-FFF2-40B4-BE49-F238E27FC236}">
                    <a16:creationId xmlns:a16="http://schemas.microsoft.com/office/drawing/2014/main" id="{CF01F149-0568-8543-8287-17BAB2E0B172}"/>
                  </a:ext>
                </a:extLst>
              </p:cNvPr>
              <p:cNvSpPr/>
              <p:nvPr/>
            </p:nvSpPr>
            <p:spPr>
              <a:xfrm>
                <a:off x="6688930" y="3221831"/>
                <a:ext cx="461963" cy="414338"/>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D0BCB913-22A6-644C-8D8A-35F46DE548C6}"/>
                  </a:ext>
                </a:extLst>
              </p:cNvPr>
              <p:cNvSpPr/>
              <p:nvPr/>
            </p:nvSpPr>
            <p:spPr>
              <a:xfrm>
                <a:off x="6688930" y="3644053"/>
                <a:ext cx="461963" cy="414338"/>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a:extLst>
                  <a:ext uri="{FF2B5EF4-FFF2-40B4-BE49-F238E27FC236}">
                    <a16:creationId xmlns:a16="http://schemas.microsoft.com/office/drawing/2014/main" id="{F6AEFA50-F2C5-2F43-AA22-A8AA1E05BCF3}"/>
                  </a:ext>
                </a:extLst>
              </p:cNvPr>
              <p:cNvSpPr/>
              <p:nvPr/>
            </p:nvSpPr>
            <p:spPr>
              <a:xfrm>
                <a:off x="6688930" y="5017177"/>
                <a:ext cx="461963" cy="414338"/>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a:extLst>
                  <a:ext uri="{FF2B5EF4-FFF2-40B4-BE49-F238E27FC236}">
                    <a16:creationId xmlns:a16="http://schemas.microsoft.com/office/drawing/2014/main" id="{5C8E92B2-9208-2941-A2D0-6D02F1585D09}"/>
                  </a:ext>
                </a:extLst>
              </p:cNvPr>
              <p:cNvSpPr/>
              <p:nvPr/>
            </p:nvSpPr>
            <p:spPr>
              <a:xfrm>
                <a:off x="6688929" y="5450040"/>
                <a:ext cx="461963" cy="414338"/>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TextBox 109">
                <a:extLst>
                  <a:ext uri="{FF2B5EF4-FFF2-40B4-BE49-F238E27FC236}">
                    <a16:creationId xmlns:a16="http://schemas.microsoft.com/office/drawing/2014/main" id="{19E2568C-5401-AD4F-88AB-DED76B15DF59}"/>
                  </a:ext>
                </a:extLst>
              </p:cNvPr>
              <p:cNvSpPr txBox="1"/>
              <p:nvPr/>
            </p:nvSpPr>
            <p:spPr>
              <a:xfrm>
                <a:off x="6798464" y="3978329"/>
                <a:ext cx="185737" cy="923330"/>
              </a:xfrm>
              <a:prstGeom prst="rect">
                <a:avLst/>
              </a:prstGeom>
              <a:noFill/>
            </p:spPr>
            <p:txBody>
              <a:bodyPr wrap="square" rtlCol="0">
                <a:spAutoFit/>
              </a:bodyPr>
              <a:lstStyle/>
              <a:p>
                <a:r>
                  <a:rPr lang="en-US" dirty="0"/>
                  <a:t>.</a:t>
                </a:r>
              </a:p>
              <a:p>
                <a:r>
                  <a:rPr lang="en-US" dirty="0"/>
                  <a:t>.</a:t>
                </a:r>
              </a:p>
              <a:p>
                <a:r>
                  <a:rPr lang="en-US" dirty="0"/>
                  <a:t>.</a:t>
                </a:r>
              </a:p>
            </p:txBody>
          </p:sp>
        </p:grpSp>
        <p:grpSp>
          <p:nvGrpSpPr>
            <p:cNvPr id="39" name="Group 38">
              <a:extLst>
                <a:ext uri="{FF2B5EF4-FFF2-40B4-BE49-F238E27FC236}">
                  <a16:creationId xmlns:a16="http://schemas.microsoft.com/office/drawing/2014/main" id="{8ED660BE-B29C-B245-9D72-35FD9689563B}"/>
                </a:ext>
              </a:extLst>
            </p:cNvPr>
            <p:cNvGrpSpPr/>
            <p:nvPr/>
          </p:nvGrpSpPr>
          <p:grpSpPr>
            <a:xfrm>
              <a:off x="9132088" y="3436884"/>
              <a:ext cx="483396" cy="2100351"/>
              <a:chOff x="9132088" y="3436884"/>
              <a:chExt cx="483396" cy="2100351"/>
            </a:xfrm>
          </p:grpSpPr>
          <p:sp>
            <p:nvSpPr>
              <p:cNvPr id="101" name="Oval 100">
                <a:extLst>
                  <a:ext uri="{FF2B5EF4-FFF2-40B4-BE49-F238E27FC236}">
                    <a16:creationId xmlns:a16="http://schemas.microsoft.com/office/drawing/2014/main" id="{E61EEFE6-3D3F-054C-9606-E2BE1E395ADE}"/>
                  </a:ext>
                </a:extLst>
              </p:cNvPr>
              <p:cNvSpPr/>
              <p:nvPr/>
            </p:nvSpPr>
            <p:spPr>
              <a:xfrm>
                <a:off x="9132089" y="3436884"/>
                <a:ext cx="461963" cy="414338"/>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a:extLst>
                  <a:ext uri="{FF2B5EF4-FFF2-40B4-BE49-F238E27FC236}">
                    <a16:creationId xmlns:a16="http://schemas.microsoft.com/office/drawing/2014/main" id="{C2FDCE2E-2D10-D048-8A5F-F1CBBBE255BE}"/>
                  </a:ext>
                </a:extLst>
              </p:cNvPr>
              <p:cNvSpPr/>
              <p:nvPr/>
            </p:nvSpPr>
            <p:spPr>
              <a:xfrm>
                <a:off x="9132088" y="3851222"/>
                <a:ext cx="461963" cy="414338"/>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BD4EBAD6-A46B-1645-B801-02FBDE69113A}"/>
                  </a:ext>
                </a:extLst>
              </p:cNvPr>
              <p:cNvSpPr/>
              <p:nvPr/>
            </p:nvSpPr>
            <p:spPr>
              <a:xfrm>
                <a:off x="9141603" y="4302020"/>
                <a:ext cx="461963" cy="414338"/>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a:extLst>
                  <a:ext uri="{FF2B5EF4-FFF2-40B4-BE49-F238E27FC236}">
                    <a16:creationId xmlns:a16="http://schemas.microsoft.com/office/drawing/2014/main" id="{8247963F-E7B8-D64B-87D1-2B1A6BC7D5F9}"/>
                  </a:ext>
                </a:extLst>
              </p:cNvPr>
              <p:cNvSpPr/>
              <p:nvPr/>
            </p:nvSpPr>
            <p:spPr>
              <a:xfrm>
                <a:off x="9141603" y="4716358"/>
                <a:ext cx="461963" cy="414338"/>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104">
                <a:extLst>
                  <a:ext uri="{FF2B5EF4-FFF2-40B4-BE49-F238E27FC236}">
                    <a16:creationId xmlns:a16="http://schemas.microsoft.com/office/drawing/2014/main" id="{EC6253D1-1BBF-8C49-ADF6-09BD437BED74}"/>
                  </a:ext>
                </a:extLst>
              </p:cNvPr>
              <p:cNvSpPr/>
              <p:nvPr/>
            </p:nvSpPr>
            <p:spPr>
              <a:xfrm>
                <a:off x="9153521" y="5122897"/>
                <a:ext cx="461963" cy="414338"/>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40" name="Straight Connector 39">
              <a:extLst>
                <a:ext uri="{FF2B5EF4-FFF2-40B4-BE49-F238E27FC236}">
                  <a16:creationId xmlns:a16="http://schemas.microsoft.com/office/drawing/2014/main" id="{A9E7113A-A68B-5F47-BB9A-C2F4B93D5F86}"/>
                </a:ext>
              </a:extLst>
            </p:cNvPr>
            <p:cNvCxnSpPr>
              <a:stCxn id="116" idx="6"/>
              <a:endCxn id="111" idx="2"/>
            </p:cNvCxnSpPr>
            <p:nvPr/>
          </p:nvCxnSpPr>
          <p:spPr>
            <a:xfrm>
              <a:off x="1528763" y="2921794"/>
              <a:ext cx="2233612" cy="507206"/>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A7539869-5814-2749-8F93-194BF8683F14}"/>
                </a:ext>
              </a:extLst>
            </p:cNvPr>
            <p:cNvCxnSpPr>
              <a:cxnSpLocks/>
              <a:stCxn id="116" idx="6"/>
              <a:endCxn id="112" idx="2"/>
            </p:cNvCxnSpPr>
            <p:nvPr/>
          </p:nvCxnSpPr>
          <p:spPr>
            <a:xfrm>
              <a:off x="1528763" y="2921794"/>
              <a:ext cx="2233612" cy="929428"/>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30AA81EE-39F4-EE4C-A453-AE82B9D59D1F}"/>
                </a:ext>
              </a:extLst>
            </p:cNvPr>
            <p:cNvCxnSpPr>
              <a:cxnSpLocks/>
              <a:stCxn id="116" idx="6"/>
              <a:endCxn id="113" idx="1"/>
            </p:cNvCxnSpPr>
            <p:nvPr/>
          </p:nvCxnSpPr>
          <p:spPr>
            <a:xfrm>
              <a:off x="1528763" y="2921794"/>
              <a:ext cx="2301265" cy="2156061"/>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31199C10-CCC6-4844-83EB-E2A902217BD8}"/>
                </a:ext>
              </a:extLst>
            </p:cNvPr>
            <p:cNvCxnSpPr>
              <a:cxnSpLocks/>
              <a:stCxn id="116" idx="6"/>
              <a:endCxn id="114" idx="2"/>
            </p:cNvCxnSpPr>
            <p:nvPr/>
          </p:nvCxnSpPr>
          <p:spPr>
            <a:xfrm>
              <a:off x="1528763" y="2921794"/>
              <a:ext cx="2233611" cy="2735415"/>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B824F5A9-A471-A34B-929F-F24EADD0AE7E}"/>
                </a:ext>
              </a:extLst>
            </p:cNvPr>
            <p:cNvCxnSpPr>
              <a:cxnSpLocks/>
              <a:endCxn id="111" idx="2"/>
            </p:cNvCxnSpPr>
            <p:nvPr/>
          </p:nvCxnSpPr>
          <p:spPr>
            <a:xfrm>
              <a:off x="1481142" y="3276521"/>
              <a:ext cx="2281233" cy="152479"/>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DB17D9D6-CCAF-4C4B-A9DC-9BF5C79FD4CF}"/>
                </a:ext>
              </a:extLst>
            </p:cNvPr>
            <p:cNvCxnSpPr>
              <a:cxnSpLocks/>
              <a:endCxn id="112" idx="2"/>
            </p:cNvCxnSpPr>
            <p:nvPr/>
          </p:nvCxnSpPr>
          <p:spPr>
            <a:xfrm>
              <a:off x="1481142" y="3276521"/>
              <a:ext cx="2281233" cy="574701"/>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D1A2309D-B483-4C4D-8DC7-7ADEF59CCD1C}"/>
                </a:ext>
              </a:extLst>
            </p:cNvPr>
            <p:cNvCxnSpPr>
              <a:cxnSpLocks/>
              <a:endCxn id="113" idx="1"/>
            </p:cNvCxnSpPr>
            <p:nvPr/>
          </p:nvCxnSpPr>
          <p:spPr>
            <a:xfrm>
              <a:off x="1481142" y="3276521"/>
              <a:ext cx="2348886" cy="1801334"/>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B9C56ACB-B7F6-6B44-BAC9-0AA63CE7A12B}"/>
                </a:ext>
              </a:extLst>
            </p:cNvPr>
            <p:cNvCxnSpPr>
              <a:cxnSpLocks/>
              <a:endCxn id="114" idx="2"/>
            </p:cNvCxnSpPr>
            <p:nvPr/>
          </p:nvCxnSpPr>
          <p:spPr>
            <a:xfrm>
              <a:off x="1481142" y="3276521"/>
              <a:ext cx="2281232" cy="2380688"/>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B6C94B62-4E13-E741-A5D3-A39AAB9C086A}"/>
                </a:ext>
              </a:extLst>
            </p:cNvPr>
            <p:cNvCxnSpPr>
              <a:cxnSpLocks/>
              <a:endCxn id="111" idx="2"/>
            </p:cNvCxnSpPr>
            <p:nvPr/>
          </p:nvCxnSpPr>
          <p:spPr>
            <a:xfrm flipV="1">
              <a:off x="1515162" y="3429000"/>
              <a:ext cx="2247213" cy="315928"/>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10D4F66E-8D80-724D-A647-DDAE57D27F60}"/>
                </a:ext>
              </a:extLst>
            </p:cNvPr>
            <p:cNvCxnSpPr>
              <a:cxnSpLocks/>
              <a:endCxn id="112" idx="2"/>
            </p:cNvCxnSpPr>
            <p:nvPr/>
          </p:nvCxnSpPr>
          <p:spPr>
            <a:xfrm>
              <a:off x="1515162" y="3744927"/>
              <a:ext cx="2247213" cy="106295"/>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1D17A961-D872-E743-A43A-839505845CE0}"/>
                </a:ext>
              </a:extLst>
            </p:cNvPr>
            <p:cNvCxnSpPr>
              <a:cxnSpLocks/>
              <a:endCxn id="113" idx="1"/>
            </p:cNvCxnSpPr>
            <p:nvPr/>
          </p:nvCxnSpPr>
          <p:spPr>
            <a:xfrm>
              <a:off x="1515162" y="3744927"/>
              <a:ext cx="2314866" cy="1332928"/>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0FF88DAA-F05D-2D41-AB5C-A65071283512}"/>
                </a:ext>
              </a:extLst>
            </p:cNvPr>
            <p:cNvCxnSpPr>
              <a:cxnSpLocks/>
              <a:endCxn id="114" idx="2"/>
            </p:cNvCxnSpPr>
            <p:nvPr/>
          </p:nvCxnSpPr>
          <p:spPr>
            <a:xfrm>
              <a:off x="1515162" y="3744927"/>
              <a:ext cx="2247212" cy="1912282"/>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56929577-75AA-3C43-AB85-E8B53CADDDF5}"/>
                </a:ext>
              </a:extLst>
            </p:cNvPr>
            <p:cNvCxnSpPr>
              <a:cxnSpLocks/>
              <a:endCxn id="111" idx="2"/>
            </p:cNvCxnSpPr>
            <p:nvPr/>
          </p:nvCxnSpPr>
          <p:spPr>
            <a:xfrm flipV="1">
              <a:off x="1494934" y="3429000"/>
              <a:ext cx="2267441" cy="1761370"/>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B1C2B403-D930-8F4F-A3CB-64A10B16CB9C}"/>
                </a:ext>
              </a:extLst>
            </p:cNvPr>
            <p:cNvCxnSpPr>
              <a:cxnSpLocks/>
              <a:endCxn id="112" idx="2"/>
            </p:cNvCxnSpPr>
            <p:nvPr/>
          </p:nvCxnSpPr>
          <p:spPr>
            <a:xfrm flipV="1">
              <a:off x="1494934" y="3851222"/>
              <a:ext cx="2267441" cy="1339148"/>
            </a:xfrm>
            <a:prstGeom prst="line">
              <a:avLst/>
            </a:prstGeom>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56FDEFBC-4566-2547-9EC1-19466C9606C3}"/>
                </a:ext>
              </a:extLst>
            </p:cNvPr>
            <p:cNvCxnSpPr>
              <a:cxnSpLocks/>
              <a:endCxn id="113" idx="2"/>
            </p:cNvCxnSpPr>
            <p:nvPr/>
          </p:nvCxnSpPr>
          <p:spPr>
            <a:xfrm>
              <a:off x="1494934" y="5190370"/>
              <a:ext cx="2267441" cy="33976"/>
            </a:xfrm>
            <a:prstGeom prst="line">
              <a:avLst/>
            </a:prstGeom>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902BAFFA-7043-034A-8D75-DB2FAE0B26B1}"/>
                </a:ext>
              </a:extLst>
            </p:cNvPr>
            <p:cNvCxnSpPr>
              <a:cxnSpLocks/>
              <a:endCxn id="114" idx="2"/>
            </p:cNvCxnSpPr>
            <p:nvPr/>
          </p:nvCxnSpPr>
          <p:spPr>
            <a:xfrm>
              <a:off x="1494934" y="5190370"/>
              <a:ext cx="2267440" cy="466839"/>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387844EB-BD6C-2546-9216-6EFD98CC7D32}"/>
                </a:ext>
              </a:extLst>
            </p:cNvPr>
            <p:cNvCxnSpPr>
              <a:cxnSpLocks/>
              <a:endCxn id="111" idx="2"/>
            </p:cNvCxnSpPr>
            <p:nvPr/>
          </p:nvCxnSpPr>
          <p:spPr>
            <a:xfrm flipV="1">
              <a:off x="1494934" y="3429000"/>
              <a:ext cx="2267441" cy="2217370"/>
            </a:xfrm>
            <a:prstGeom prst="line">
              <a:avLst/>
            </a:prstGeom>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5E47077D-5C30-A842-87D2-E8DF7DD0A427}"/>
                </a:ext>
              </a:extLst>
            </p:cNvPr>
            <p:cNvCxnSpPr>
              <a:cxnSpLocks/>
              <a:endCxn id="112" idx="2"/>
            </p:cNvCxnSpPr>
            <p:nvPr/>
          </p:nvCxnSpPr>
          <p:spPr>
            <a:xfrm flipV="1">
              <a:off x="1494934" y="3851222"/>
              <a:ext cx="2267441" cy="1795148"/>
            </a:xfrm>
            <a:prstGeom prst="line">
              <a:avLst/>
            </a:prstGeom>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965991CA-1641-7D47-B202-79CE9AFFF4B6}"/>
                </a:ext>
              </a:extLst>
            </p:cNvPr>
            <p:cNvCxnSpPr>
              <a:cxnSpLocks/>
              <a:endCxn id="113" idx="2"/>
            </p:cNvCxnSpPr>
            <p:nvPr/>
          </p:nvCxnSpPr>
          <p:spPr>
            <a:xfrm flipV="1">
              <a:off x="1494934" y="5224346"/>
              <a:ext cx="2267441" cy="422024"/>
            </a:xfrm>
            <a:prstGeom prst="line">
              <a:avLst/>
            </a:prstGeom>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B9704111-C520-A94A-8D7E-BAAA7356B1A9}"/>
                </a:ext>
              </a:extLst>
            </p:cNvPr>
            <p:cNvCxnSpPr>
              <a:cxnSpLocks/>
              <a:endCxn id="114" idx="2"/>
            </p:cNvCxnSpPr>
            <p:nvPr/>
          </p:nvCxnSpPr>
          <p:spPr>
            <a:xfrm>
              <a:off x="1494934" y="5646369"/>
              <a:ext cx="2267440" cy="10840"/>
            </a:xfrm>
            <a:prstGeom prst="line">
              <a:avLst/>
            </a:prstGeom>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BE046265-CB64-AD45-8E8F-8A78B2F52E38}"/>
                </a:ext>
              </a:extLst>
            </p:cNvPr>
            <p:cNvCxnSpPr>
              <a:cxnSpLocks/>
              <a:endCxn id="111" idx="2"/>
            </p:cNvCxnSpPr>
            <p:nvPr/>
          </p:nvCxnSpPr>
          <p:spPr>
            <a:xfrm flipV="1">
              <a:off x="1528760" y="3429000"/>
              <a:ext cx="2233615" cy="2602520"/>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CDA29F1E-4ACC-9842-B429-12A8F2A54AEC}"/>
                </a:ext>
              </a:extLst>
            </p:cNvPr>
            <p:cNvCxnSpPr>
              <a:cxnSpLocks/>
              <a:endCxn id="112" idx="2"/>
            </p:cNvCxnSpPr>
            <p:nvPr/>
          </p:nvCxnSpPr>
          <p:spPr>
            <a:xfrm flipV="1">
              <a:off x="1528760" y="3851222"/>
              <a:ext cx="2233615" cy="2180298"/>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23681D03-3992-4A44-9B1C-869ADBA2D214}"/>
                </a:ext>
              </a:extLst>
            </p:cNvPr>
            <p:cNvCxnSpPr>
              <a:cxnSpLocks/>
              <a:endCxn id="113" idx="2"/>
            </p:cNvCxnSpPr>
            <p:nvPr/>
          </p:nvCxnSpPr>
          <p:spPr>
            <a:xfrm flipV="1">
              <a:off x="1528760" y="5224346"/>
              <a:ext cx="2233615" cy="807174"/>
            </a:xfrm>
            <a:prstGeom prst="line">
              <a:avLst/>
            </a:prstGeom>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34CA6CE5-3C0C-924E-914D-FECE6B12C1C9}"/>
                </a:ext>
              </a:extLst>
            </p:cNvPr>
            <p:cNvCxnSpPr>
              <a:cxnSpLocks/>
              <a:stCxn id="121" idx="6"/>
              <a:endCxn id="114" idx="2"/>
            </p:cNvCxnSpPr>
            <p:nvPr/>
          </p:nvCxnSpPr>
          <p:spPr>
            <a:xfrm flipV="1">
              <a:off x="1528760" y="5657209"/>
              <a:ext cx="2233614" cy="414186"/>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82577D4E-E991-C840-8F7E-7536BC72260E}"/>
                </a:ext>
              </a:extLst>
            </p:cNvPr>
            <p:cNvCxnSpPr>
              <a:cxnSpLocks/>
              <a:endCxn id="106" idx="2"/>
            </p:cNvCxnSpPr>
            <p:nvPr/>
          </p:nvCxnSpPr>
          <p:spPr>
            <a:xfrm flipV="1">
              <a:off x="4208862" y="3429000"/>
              <a:ext cx="2480068" cy="7884"/>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2772FF45-C3B8-BC42-9784-6A05CF448CF8}"/>
                </a:ext>
              </a:extLst>
            </p:cNvPr>
            <p:cNvCxnSpPr>
              <a:cxnSpLocks/>
              <a:endCxn id="107" idx="2"/>
            </p:cNvCxnSpPr>
            <p:nvPr/>
          </p:nvCxnSpPr>
          <p:spPr>
            <a:xfrm>
              <a:off x="4208862" y="3436884"/>
              <a:ext cx="2480068" cy="414338"/>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23FD9999-3953-A645-8D09-2629876A5B00}"/>
                </a:ext>
              </a:extLst>
            </p:cNvPr>
            <p:cNvCxnSpPr>
              <a:cxnSpLocks/>
              <a:endCxn id="108" idx="2"/>
            </p:cNvCxnSpPr>
            <p:nvPr/>
          </p:nvCxnSpPr>
          <p:spPr>
            <a:xfrm>
              <a:off x="4208862" y="3436884"/>
              <a:ext cx="2480068" cy="1787462"/>
            </a:xfrm>
            <a:prstGeom prst="line">
              <a:avLst/>
            </a:prstGeom>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B489769D-D39B-E347-A8C2-C395AD0234C1}"/>
                </a:ext>
              </a:extLst>
            </p:cNvPr>
            <p:cNvCxnSpPr>
              <a:cxnSpLocks/>
              <a:endCxn id="109" idx="2"/>
            </p:cNvCxnSpPr>
            <p:nvPr/>
          </p:nvCxnSpPr>
          <p:spPr>
            <a:xfrm>
              <a:off x="4208862" y="3436884"/>
              <a:ext cx="2480067" cy="2220325"/>
            </a:xfrm>
            <a:prstGeom prst="line">
              <a:avLst/>
            </a:prstGeom>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B0F9FFBC-59AD-AF4A-A3BF-949D8B7AC52F}"/>
                </a:ext>
              </a:extLst>
            </p:cNvPr>
            <p:cNvCxnSpPr>
              <a:cxnSpLocks/>
              <a:endCxn id="106" idx="2"/>
            </p:cNvCxnSpPr>
            <p:nvPr/>
          </p:nvCxnSpPr>
          <p:spPr>
            <a:xfrm flipV="1">
              <a:off x="4234465" y="3429000"/>
              <a:ext cx="2454465" cy="430106"/>
            </a:xfrm>
            <a:prstGeom prst="line">
              <a:avLst/>
            </a:prstGeom>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7048C4ED-0869-4248-86A3-2294D919B031}"/>
                </a:ext>
              </a:extLst>
            </p:cNvPr>
            <p:cNvCxnSpPr>
              <a:cxnSpLocks/>
              <a:endCxn id="107" idx="2"/>
            </p:cNvCxnSpPr>
            <p:nvPr/>
          </p:nvCxnSpPr>
          <p:spPr>
            <a:xfrm flipV="1">
              <a:off x="4234465" y="3851222"/>
              <a:ext cx="2454465" cy="7884"/>
            </a:xfrm>
            <a:prstGeom prst="line">
              <a:avLst/>
            </a:prstGeom>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A2AA56B4-0382-D04A-89DB-11024E78950E}"/>
                </a:ext>
              </a:extLst>
            </p:cNvPr>
            <p:cNvCxnSpPr>
              <a:cxnSpLocks/>
              <a:endCxn id="108" idx="2"/>
            </p:cNvCxnSpPr>
            <p:nvPr/>
          </p:nvCxnSpPr>
          <p:spPr>
            <a:xfrm>
              <a:off x="4234465" y="3859106"/>
              <a:ext cx="2454465" cy="1365240"/>
            </a:xfrm>
            <a:prstGeom prst="line">
              <a:avLst/>
            </a:prstGeom>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860A5286-E522-444A-BB71-7489EC8C2EAF}"/>
                </a:ext>
              </a:extLst>
            </p:cNvPr>
            <p:cNvCxnSpPr>
              <a:cxnSpLocks/>
              <a:endCxn id="109" idx="2"/>
            </p:cNvCxnSpPr>
            <p:nvPr/>
          </p:nvCxnSpPr>
          <p:spPr>
            <a:xfrm>
              <a:off x="4234465" y="3859106"/>
              <a:ext cx="2454464" cy="1798103"/>
            </a:xfrm>
            <a:prstGeom prst="line">
              <a:avLst/>
            </a:prstGeom>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F2602D11-C6DC-EC4F-A99D-D0F721A8A007}"/>
                </a:ext>
              </a:extLst>
            </p:cNvPr>
            <p:cNvCxnSpPr>
              <a:cxnSpLocks/>
              <a:stCxn id="113" idx="6"/>
              <a:endCxn id="106" idx="2"/>
            </p:cNvCxnSpPr>
            <p:nvPr/>
          </p:nvCxnSpPr>
          <p:spPr>
            <a:xfrm flipV="1">
              <a:off x="4224338" y="3429000"/>
              <a:ext cx="2464592" cy="1795346"/>
            </a:xfrm>
            <a:prstGeom prst="line">
              <a:avLst/>
            </a:prstGeom>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304F03DC-99E8-D34D-ACB9-732029EF82D4}"/>
                </a:ext>
              </a:extLst>
            </p:cNvPr>
            <p:cNvCxnSpPr>
              <a:cxnSpLocks/>
              <a:endCxn id="107" idx="2"/>
            </p:cNvCxnSpPr>
            <p:nvPr/>
          </p:nvCxnSpPr>
          <p:spPr>
            <a:xfrm flipV="1">
              <a:off x="4218391" y="3851222"/>
              <a:ext cx="2470539" cy="1365398"/>
            </a:xfrm>
            <a:prstGeom prst="line">
              <a:avLst/>
            </a:prstGeom>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F209D435-5BC8-AE4A-BE6B-7774AA9B5244}"/>
                </a:ext>
              </a:extLst>
            </p:cNvPr>
            <p:cNvCxnSpPr>
              <a:cxnSpLocks/>
              <a:endCxn id="108" idx="2"/>
            </p:cNvCxnSpPr>
            <p:nvPr/>
          </p:nvCxnSpPr>
          <p:spPr>
            <a:xfrm>
              <a:off x="4176716" y="5216620"/>
              <a:ext cx="2512214" cy="7726"/>
            </a:xfrm>
            <a:prstGeom prst="line">
              <a:avLst/>
            </a:prstGeom>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5742C767-313A-EE4E-8D28-547F4FFF9D6C}"/>
                </a:ext>
              </a:extLst>
            </p:cNvPr>
            <p:cNvCxnSpPr>
              <a:cxnSpLocks/>
              <a:stCxn id="113" idx="6"/>
              <a:endCxn id="109" idx="2"/>
            </p:cNvCxnSpPr>
            <p:nvPr/>
          </p:nvCxnSpPr>
          <p:spPr>
            <a:xfrm>
              <a:off x="4224338" y="5224346"/>
              <a:ext cx="2464591" cy="432863"/>
            </a:xfrm>
            <a:prstGeom prst="line">
              <a:avLst/>
            </a:prstGeom>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6BDC67D9-B9FD-E449-AC6F-B0510C3730AD}"/>
                </a:ext>
              </a:extLst>
            </p:cNvPr>
            <p:cNvCxnSpPr>
              <a:cxnSpLocks/>
              <a:endCxn id="106" idx="2"/>
            </p:cNvCxnSpPr>
            <p:nvPr/>
          </p:nvCxnSpPr>
          <p:spPr>
            <a:xfrm flipV="1">
              <a:off x="4234465" y="3429000"/>
              <a:ext cx="2454465" cy="2228210"/>
            </a:xfrm>
            <a:prstGeom prst="line">
              <a:avLst/>
            </a:prstGeom>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6524E9E2-4721-024E-A3BB-2B76D1408975}"/>
                </a:ext>
              </a:extLst>
            </p:cNvPr>
            <p:cNvCxnSpPr>
              <a:cxnSpLocks/>
              <a:endCxn id="107" idx="2"/>
            </p:cNvCxnSpPr>
            <p:nvPr/>
          </p:nvCxnSpPr>
          <p:spPr>
            <a:xfrm flipV="1">
              <a:off x="4234465" y="3851222"/>
              <a:ext cx="2454465" cy="1805988"/>
            </a:xfrm>
            <a:prstGeom prst="line">
              <a:avLst/>
            </a:prstGeom>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E22FDBE2-F771-154D-A9F4-8B43EC5923F1}"/>
                </a:ext>
              </a:extLst>
            </p:cNvPr>
            <p:cNvCxnSpPr>
              <a:cxnSpLocks/>
              <a:endCxn id="108" idx="2"/>
            </p:cNvCxnSpPr>
            <p:nvPr/>
          </p:nvCxnSpPr>
          <p:spPr>
            <a:xfrm flipV="1">
              <a:off x="4234465" y="5224346"/>
              <a:ext cx="2454465" cy="432864"/>
            </a:xfrm>
            <a:prstGeom prst="line">
              <a:avLst/>
            </a:prstGeom>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70A3C8D0-9919-7B48-BF4F-00D558E61EAA}"/>
                </a:ext>
              </a:extLst>
            </p:cNvPr>
            <p:cNvCxnSpPr>
              <a:cxnSpLocks/>
              <a:endCxn id="109" idx="2"/>
            </p:cNvCxnSpPr>
            <p:nvPr/>
          </p:nvCxnSpPr>
          <p:spPr>
            <a:xfrm>
              <a:off x="4234465" y="5657209"/>
              <a:ext cx="245446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E45FAFED-03C1-E44A-984A-A2A09085C318}"/>
                </a:ext>
              </a:extLst>
            </p:cNvPr>
            <p:cNvCxnSpPr>
              <a:cxnSpLocks/>
              <a:endCxn id="101" idx="2"/>
            </p:cNvCxnSpPr>
            <p:nvPr/>
          </p:nvCxnSpPr>
          <p:spPr>
            <a:xfrm>
              <a:off x="7150892" y="3432447"/>
              <a:ext cx="1981197" cy="211606"/>
            </a:xfrm>
            <a:prstGeom prst="line">
              <a:avLst/>
            </a:prstGeom>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2F7CE89D-BAFC-FB4A-B76D-EAE8C15B47EE}"/>
                </a:ext>
              </a:extLst>
            </p:cNvPr>
            <p:cNvCxnSpPr>
              <a:cxnSpLocks/>
              <a:endCxn id="102" idx="2"/>
            </p:cNvCxnSpPr>
            <p:nvPr/>
          </p:nvCxnSpPr>
          <p:spPr>
            <a:xfrm>
              <a:off x="7150892" y="3432447"/>
              <a:ext cx="1981196" cy="625944"/>
            </a:xfrm>
            <a:prstGeom prst="line">
              <a:avLst/>
            </a:prstGeom>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B9F8340E-ABF4-A844-BED4-904DBDAFFEBF}"/>
                </a:ext>
              </a:extLst>
            </p:cNvPr>
            <p:cNvCxnSpPr>
              <a:cxnSpLocks/>
              <a:endCxn id="103" idx="2"/>
            </p:cNvCxnSpPr>
            <p:nvPr/>
          </p:nvCxnSpPr>
          <p:spPr>
            <a:xfrm>
              <a:off x="7150892" y="3432447"/>
              <a:ext cx="1990711" cy="1076742"/>
            </a:xfrm>
            <a:prstGeom prst="line">
              <a:avLst/>
            </a:prstGeom>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E9812265-C519-7043-928C-FAF67DC35A69}"/>
                </a:ext>
              </a:extLst>
            </p:cNvPr>
            <p:cNvCxnSpPr>
              <a:cxnSpLocks/>
              <a:endCxn id="104" idx="2"/>
            </p:cNvCxnSpPr>
            <p:nvPr/>
          </p:nvCxnSpPr>
          <p:spPr>
            <a:xfrm>
              <a:off x="7150892" y="3432447"/>
              <a:ext cx="1990711" cy="1491080"/>
            </a:xfrm>
            <a:prstGeom prst="line">
              <a:avLst/>
            </a:prstGeom>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9EB12FAC-0861-5843-BDBE-03DDB79B7FFC}"/>
                </a:ext>
              </a:extLst>
            </p:cNvPr>
            <p:cNvCxnSpPr>
              <a:cxnSpLocks/>
              <a:stCxn id="106" idx="6"/>
              <a:endCxn id="105" idx="2"/>
            </p:cNvCxnSpPr>
            <p:nvPr/>
          </p:nvCxnSpPr>
          <p:spPr>
            <a:xfrm>
              <a:off x="7150893" y="3429000"/>
              <a:ext cx="2002628" cy="1901066"/>
            </a:xfrm>
            <a:prstGeom prst="line">
              <a:avLst/>
            </a:prstGeom>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48957AB7-382D-A146-BF75-594BF9F065E5}"/>
                </a:ext>
              </a:extLst>
            </p:cNvPr>
            <p:cNvCxnSpPr>
              <a:cxnSpLocks/>
              <a:endCxn id="101" idx="2"/>
            </p:cNvCxnSpPr>
            <p:nvPr/>
          </p:nvCxnSpPr>
          <p:spPr>
            <a:xfrm flipV="1">
              <a:off x="7134227" y="3644053"/>
              <a:ext cx="1997862" cy="199286"/>
            </a:xfrm>
            <a:prstGeom prst="line">
              <a:avLst/>
            </a:prstGeom>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1D838612-0C9D-6C47-B667-A452233EAE00}"/>
                </a:ext>
              </a:extLst>
            </p:cNvPr>
            <p:cNvCxnSpPr>
              <a:cxnSpLocks/>
              <a:endCxn id="102" idx="2"/>
            </p:cNvCxnSpPr>
            <p:nvPr/>
          </p:nvCxnSpPr>
          <p:spPr>
            <a:xfrm>
              <a:off x="7134227" y="3843338"/>
              <a:ext cx="1997861" cy="215053"/>
            </a:xfrm>
            <a:prstGeom prst="line">
              <a:avLst/>
            </a:prstGeom>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53FE7355-E257-874C-99F9-6713B7D1ED07}"/>
                </a:ext>
              </a:extLst>
            </p:cNvPr>
            <p:cNvCxnSpPr>
              <a:cxnSpLocks/>
              <a:endCxn id="103" idx="2"/>
            </p:cNvCxnSpPr>
            <p:nvPr/>
          </p:nvCxnSpPr>
          <p:spPr>
            <a:xfrm>
              <a:off x="7134227" y="3843338"/>
              <a:ext cx="2007376" cy="665851"/>
            </a:xfrm>
            <a:prstGeom prst="line">
              <a:avLst/>
            </a:prstGeom>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181601D9-AACE-2E46-8726-6CD38D47EBA6}"/>
                </a:ext>
              </a:extLst>
            </p:cNvPr>
            <p:cNvCxnSpPr>
              <a:cxnSpLocks/>
              <a:endCxn id="104" idx="2"/>
            </p:cNvCxnSpPr>
            <p:nvPr/>
          </p:nvCxnSpPr>
          <p:spPr>
            <a:xfrm>
              <a:off x="7134227" y="3843338"/>
              <a:ext cx="2007376" cy="1080189"/>
            </a:xfrm>
            <a:prstGeom prst="line">
              <a:avLst/>
            </a:prstGeom>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326FB613-086B-F947-A00F-A79A0E15D368}"/>
                </a:ext>
              </a:extLst>
            </p:cNvPr>
            <p:cNvCxnSpPr>
              <a:cxnSpLocks/>
              <a:endCxn id="105" idx="2"/>
            </p:cNvCxnSpPr>
            <p:nvPr/>
          </p:nvCxnSpPr>
          <p:spPr>
            <a:xfrm>
              <a:off x="7134228" y="3839891"/>
              <a:ext cx="2019293" cy="1490175"/>
            </a:xfrm>
            <a:prstGeom prst="line">
              <a:avLst/>
            </a:prstGeom>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463C37D-537D-9C4F-816B-2A25B8D6B44A}"/>
                </a:ext>
              </a:extLst>
            </p:cNvPr>
            <p:cNvCxnSpPr>
              <a:cxnSpLocks/>
              <a:endCxn id="101" idx="2"/>
            </p:cNvCxnSpPr>
            <p:nvPr/>
          </p:nvCxnSpPr>
          <p:spPr>
            <a:xfrm flipV="1">
              <a:off x="7147313" y="3644053"/>
              <a:ext cx="1984776" cy="1583740"/>
            </a:xfrm>
            <a:prstGeom prst="line">
              <a:avLst/>
            </a:prstGeom>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0061A52C-F734-784E-ADA2-0AEAFDDFDAF6}"/>
                </a:ext>
              </a:extLst>
            </p:cNvPr>
            <p:cNvCxnSpPr>
              <a:cxnSpLocks/>
              <a:endCxn id="102" idx="2"/>
            </p:cNvCxnSpPr>
            <p:nvPr/>
          </p:nvCxnSpPr>
          <p:spPr>
            <a:xfrm flipV="1">
              <a:off x="7147313" y="4058391"/>
              <a:ext cx="1984775" cy="1169402"/>
            </a:xfrm>
            <a:prstGeom prst="line">
              <a:avLst/>
            </a:prstGeom>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E4051481-9350-6D4E-AC28-BED7E64FA51E}"/>
                </a:ext>
              </a:extLst>
            </p:cNvPr>
            <p:cNvCxnSpPr>
              <a:cxnSpLocks/>
              <a:endCxn id="103" idx="2"/>
            </p:cNvCxnSpPr>
            <p:nvPr/>
          </p:nvCxnSpPr>
          <p:spPr>
            <a:xfrm flipV="1">
              <a:off x="7147313" y="4509189"/>
              <a:ext cx="1994290" cy="718604"/>
            </a:xfrm>
            <a:prstGeom prst="line">
              <a:avLst/>
            </a:prstGeom>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5985BBA7-790C-0C49-BF68-28431F16F7DF}"/>
                </a:ext>
              </a:extLst>
            </p:cNvPr>
            <p:cNvCxnSpPr>
              <a:cxnSpLocks/>
              <a:endCxn id="104" idx="2"/>
            </p:cNvCxnSpPr>
            <p:nvPr/>
          </p:nvCxnSpPr>
          <p:spPr>
            <a:xfrm flipV="1">
              <a:off x="7147313" y="4923527"/>
              <a:ext cx="1994290" cy="304266"/>
            </a:xfrm>
            <a:prstGeom prst="line">
              <a:avLst/>
            </a:prstGeom>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044638F6-EA00-584C-B7B7-305944640294}"/>
                </a:ext>
              </a:extLst>
            </p:cNvPr>
            <p:cNvCxnSpPr>
              <a:cxnSpLocks/>
              <a:endCxn id="105" idx="2"/>
            </p:cNvCxnSpPr>
            <p:nvPr/>
          </p:nvCxnSpPr>
          <p:spPr>
            <a:xfrm>
              <a:off x="7147314" y="5224346"/>
              <a:ext cx="2006207" cy="105720"/>
            </a:xfrm>
            <a:prstGeom prst="line">
              <a:avLst/>
            </a:prstGeom>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15F909DD-D303-D447-9BBD-179CF96DD3C7}"/>
                </a:ext>
              </a:extLst>
            </p:cNvPr>
            <p:cNvCxnSpPr>
              <a:cxnSpLocks/>
              <a:endCxn id="101" idx="2"/>
            </p:cNvCxnSpPr>
            <p:nvPr/>
          </p:nvCxnSpPr>
          <p:spPr>
            <a:xfrm flipV="1">
              <a:off x="7129459" y="3644053"/>
              <a:ext cx="2002630" cy="1982478"/>
            </a:xfrm>
            <a:prstGeom prst="line">
              <a:avLst/>
            </a:prstGeom>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499DC0E0-7FC3-B748-A89C-56A4336939EB}"/>
                </a:ext>
              </a:extLst>
            </p:cNvPr>
            <p:cNvCxnSpPr>
              <a:cxnSpLocks/>
              <a:endCxn id="102" idx="2"/>
            </p:cNvCxnSpPr>
            <p:nvPr/>
          </p:nvCxnSpPr>
          <p:spPr>
            <a:xfrm flipV="1">
              <a:off x="7129459" y="4058391"/>
              <a:ext cx="2002629" cy="1568140"/>
            </a:xfrm>
            <a:prstGeom prst="line">
              <a:avLst/>
            </a:prstGeom>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A6C25A03-10FC-B349-9F0C-2A3D20B8EE7E}"/>
                </a:ext>
              </a:extLst>
            </p:cNvPr>
            <p:cNvCxnSpPr>
              <a:cxnSpLocks/>
              <a:endCxn id="103" idx="2"/>
            </p:cNvCxnSpPr>
            <p:nvPr/>
          </p:nvCxnSpPr>
          <p:spPr>
            <a:xfrm flipV="1">
              <a:off x="7129459" y="4509189"/>
              <a:ext cx="2012144" cy="1117342"/>
            </a:xfrm>
            <a:prstGeom prst="line">
              <a:avLst/>
            </a:prstGeom>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29B0AF78-D578-5540-87AE-0B203EEF7917}"/>
                </a:ext>
              </a:extLst>
            </p:cNvPr>
            <p:cNvCxnSpPr>
              <a:cxnSpLocks/>
              <a:endCxn id="104" idx="2"/>
            </p:cNvCxnSpPr>
            <p:nvPr/>
          </p:nvCxnSpPr>
          <p:spPr>
            <a:xfrm flipV="1">
              <a:off x="7129459" y="4923527"/>
              <a:ext cx="2012144" cy="703004"/>
            </a:xfrm>
            <a:prstGeom prst="line">
              <a:avLst/>
            </a:prstGeom>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A3BF1605-86AF-AA47-8199-64A9BFDFF340}"/>
                </a:ext>
              </a:extLst>
            </p:cNvPr>
            <p:cNvCxnSpPr>
              <a:cxnSpLocks/>
              <a:endCxn id="105" idx="2"/>
            </p:cNvCxnSpPr>
            <p:nvPr/>
          </p:nvCxnSpPr>
          <p:spPr>
            <a:xfrm flipV="1">
              <a:off x="7129460" y="5330066"/>
              <a:ext cx="2024061" cy="293018"/>
            </a:xfrm>
            <a:prstGeom prst="line">
              <a:avLst/>
            </a:prstGeom>
          </p:spPr>
          <p:style>
            <a:lnRef idx="1">
              <a:schemeClr val="accent1"/>
            </a:lnRef>
            <a:fillRef idx="0">
              <a:schemeClr val="accent1"/>
            </a:fillRef>
            <a:effectRef idx="0">
              <a:schemeClr val="accent1"/>
            </a:effectRef>
            <a:fontRef idx="minor">
              <a:schemeClr val="tx1"/>
            </a:fontRef>
          </p:style>
        </p:cxnSp>
        <p:sp>
          <p:nvSpPr>
            <p:cNvPr id="100" name="TextBox 99">
              <a:extLst>
                <a:ext uri="{FF2B5EF4-FFF2-40B4-BE49-F238E27FC236}">
                  <a16:creationId xmlns:a16="http://schemas.microsoft.com/office/drawing/2014/main" id="{0F49FC78-DA6B-3F47-99A9-34DFA46DD642}"/>
                </a:ext>
              </a:extLst>
            </p:cNvPr>
            <p:cNvSpPr txBox="1"/>
            <p:nvPr/>
          </p:nvSpPr>
          <p:spPr>
            <a:xfrm>
              <a:off x="484394" y="2552541"/>
              <a:ext cx="184731" cy="307777"/>
            </a:xfrm>
            <a:prstGeom prst="rect">
              <a:avLst/>
            </a:prstGeom>
            <a:noFill/>
          </p:spPr>
          <p:txBody>
            <a:bodyPr wrap="none" rtlCol="0">
              <a:spAutoFit/>
            </a:bodyPr>
            <a:lstStyle/>
            <a:p>
              <a:endParaRPr lang="en-US" sz="1400" dirty="0"/>
            </a:p>
          </p:txBody>
        </p:sp>
      </p:grpSp>
      <p:sp>
        <p:nvSpPr>
          <p:cNvPr id="123" name="TextBox 122">
            <a:extLst>
              <a:ext uri="{FF2B5EF4-FFF2-40B4-BE49-F238E27FC236}">
                <a16:creationId xmlns:a16="http://schemas.microsoft.com/office/drawing/2014/main" id="{060BCD2F-4CC4-7341-9ADF-EF7203E2BF43}"/>
              </a:ext>
            </a:extLst>
          </p:cNvPr>
          <p:cNvSpPr txBox="1"/>
          <p:nvPr/>
        </p:nvSpPr>
        <p:spPr>
          <a:xfrm>
            <a:off x="10902810" y="3735331"/>
            <a:ext cx="332142" cy="2031325"/>
          </a:xfrm>
          <a:prstGeom prst="rect">
            <a:avLst/>
          </a:prstGeom>
          <a:noFill/>
        </p:spPr>
        <p:txBody>
          <a:bodyPr wrap="none" rtlCol="0">
            <a:spAutoFit/>
          </a:bodyPr>
          <a:lstStyle/>
          <a:p>
            <a:r>
              <a:rPr lang="en-US" dirty="0"/>
              <a:t>0</a:t>
            </a:r>
          </a:p>
          <a:p>
            <a:r>
              <a:rPr lang="en-US" dirty="0"/>
              <a:t>1</a:t>
            </a:r>
          </a:p>
          <a:p>
            <a:r>
              <a:rPr lang="en-US" dirty="0"/>
              <a:t>2</a:t>
            </a:r>
          </a:p>
          <a:p>
            <a:r>
              <a:rPr lang="en-US" dirty="0"/>
              <a:t>.</a:t>
            </a:r>
          </a:p>
          <a:p>
            <a:r>
              <a:rPr lang="en-US" dirty="0"/>
              <a:t>.</a:t>
            </a:r>
          </a:p>
          <a:p>
            <a:r>
              <a:rPr lang="en-US" dirty="0"/>
              <a:t>.</a:t>
            </a:r>
          </a:p>
          <a:p>
            <a:r>
              <a:rPr lang="en-US" dirty="0"/>
              <a:t>9</a:t>
            </a:r>
          </a:p>
        </p:txBody>
      </p:sp>
      <p:grpSp>
        <p:nvGrpSpPr>
          <p:cNvPr id="127" name="Group 126">
            <a:extLst>
              <a:ext uri="{FF2B5EF4-FFF2-40B4-BE49-F238E27FC236}">
                <a16:creationId xmlns:a16="http://schemas.microsoft.com/office/drawing/2014/main" id="{B84B2311-029B-8945-AE1D-0B8A5D665553}"/>
              </a:ext>
            </a:extLst>
          </p:cNvPr>
          <p:cNvGrpSpPr/>
          <p:nvPr/>
        </p:nvGrpSpPr>
        <p:grpSpPr>
          <a:xfrm>
            <a:off x="7014408" y="2699521"/>
            <a:ext cx="2002628" cy="671960"/>
            <a:chOff x="4643438" y="3686175"/>
            <a:chExt cx="3500437" cy="1114734"/>
          </a:xfrm>
        </p:grpSpPr>
        <p:sp>
          <p:nvSpPr>
            <p:cNvPr id="128" name="Rectangle 127">
              <a:extLst>
                <a:ext uri="{FF2B5EF4-FFF2-40B4-BE49-F238E27FC236}">
                  <a16:creationId xmlns:a16="http://schemas.microsoft.com/office/drawing/2014/main" id="{EE5C9C51-B981-6144-B6DC-818BB54B29C4}"/>
                </a:ext>
              </a:extLst>
            </p:cNvPr>
            <p:cNvSpPr/>
            <p:nvPr/>
          </p:nvSpPr>
          <p:spPr>
            <a:xfrm>
              <a:off x="4643438" y="3686175"/>
              <a:ext cx="700087" cy="557225"/>
            </a:xfrm>
            <a:prstGeom prst="rect">
              <a:avLst/>
            </a:prstGeom>
            <a:solidFill>
              <a:schemeClr val="bg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129" name="Rectangle 128">
              <a:extLst>
                <a:ext uri="{FF2B5EF4-FFF2-40B4-BE49-F238E27FC236}">
                  <a16:creationId xmlns:a16="http://schemas.microsoft.com/office/drawing/2014/main" id="{65E60C10-222D-584C-94C2-B8362506EDDB}"/>
                </a:ext>
              </a:extLst>
            </p:cNvPr>
            <p:cNvSpPr/>
            <p:nvPr/>
          </p:nvSpPr>
          <p:spPr>
            <a:xfrm>
              <a:off x="4643438" y="4243400"/>
              <a:ext cx="700087" cy="557225"/>
            </a:xfrm>
            <a:prstGeom prst="rect">
              <a:avLst/>
            </a:prstGeom>
            <a:solidFill>
              <a:schemeClr val="bg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131" name="Rectangle 130">
              <a:extLst>
                <a:ext uri="{FF2B5EF4-FFF2-40B4-BE49-F238E27FC236}">
                  <a16:creationId xmlns:a16="http://schemas.microsoft.com/office/drawing/2014/main" id="{02EDCE2E-3845-544D-9931-260FB9B786B2}"/>
                </a:ext>
              </a:extLst>
            </p:cNvPr>
            <p:cNvSpPr/>
            <p:nvPr/>
          </p:nvSpPr>
          <p:spPr>
            <a:xfrm>
              <a:off x="5343525" y="3686175"/>
              <a:ext cx="700087" cy="55722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32" name="Rectangle 131">
              <a:extLst>
                <a:ext uri="{FF2B5EF4-FFF2-40B4-BE49-F238E27FC236}">
                  <a16:creationId xmlns:a16="http://schemas.microsoft.com/office/drawing/2014/main" id="{667F96DA-C869-0B47-B207-B2E845DB22B0}"/>
                </a:ext>
              </a:extLst>
            </p:cNvPr>
            <p:cNvSpPr/>
            <p:nvPr/>
          </p:nvSpPr>
          <p:spPr>
            <a:xfrm>
              <a:off x="5343525" y="4243400"/>
              <a:ext cx="700087" cy="557225"/>
            </a:xfrm>
            <a:prstGeom prst="rect">
              <a:avLst/>
            </a:prstGeom>
            <a:solidFill>
              <a:schemeClr val="bg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133" name="Rectangle 132">
              <a:extLst>
                <a:ext uri="{FF2B5EF4-FFF2-40B4-BE49-F238E27FC236}">
                  <a16:creationId xmlns:a16="http://schemas.microsoft.com/office/drawing/2014/main" id="{EF4F3316-215E-6F4D-9431-3928EA6248AB}"/>
                </a:ext>
              </a:extLst>
            </p:cNvPr>
            <p:cNvSpPr/>
            <p:nvPr/>
          </p:nvSpPr>
          <p:spPr>
            <a:xfrm>
              <a:off x="6043613" y="3686175"/>
              <a:ext cx="700087" cy="55722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34" name="Rectangle 133">
              <a:extLst>
                <a:ext uri="{FF2B5EF4-FFF2-40B4-BE49-F238E27FC236}">
                  <a16:creationId xmlns:a16="http://schemas.microsoft.com/office/drawing/2014/main" id="{C4E1EECA-8C02-FE49-8C32-C880C2BE47CC}"/>
                </a:ext>
              </a:extLst>
            </p:cNvPr>
            <p:cNvSpPr/>
            <p:nvPr/>
          </p:nvSpPr>
          <p:spPr>
            <a:xfrm>
              <a:off x="6043613" y="4243400"/>
              <a:ext cx="700087" cy="557225"/>
            </a:xfrm>
            <a:prstGeom prst="rect">
              <a:avLst/>
            </a:prstGeom>
            <a:solidFill>
              <a:schemeClr val="bg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135" name="Rectangle 134">
              <a:extLst>
                <a:ext uri="{FF2B5EF4-FFF2-40B4-BE49-F238E27FC236}">
                  <a16:creationId xmlns:a16="http://schemas.microsoft.com/office/drawing/2014/main" id="{45C2E8EA-251C-5042-8CA7-E95E744D02D6}"/>
                </a:ext>
              </a:extLst>
            </p:cNvPr>
            <p:cNvSpPr/>
            <p:nvPr/>
          </p:nvSpPr>
          <p:spPr>
            <a:xfrm>
              <a:off x="6743700" y="3686175"/>
              <a:ext cx="700087" cy="557225"/>
            </a:xfrm>
            <a:prstGeom prst="rect">
              <a:avLst/>
            </a:prstGeom>
            <a:solidFill>
              <a:schemeClr val="bg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136" name="Rectangle 135">
              <a:extLst>
                <a:ext uri="{FF2B5EF4-FFF2-40B4-BE49-F238E27FC236}">
                  <a16:creationId xmlns:a16="http://schemas.microsoft.com/office/drawing/2014/main" id="{4BF2862E-0694-104B-B3EE-0A97A3965BAC}"/>
                </a:ext>
              </a:extLst>
            </p:cNvPr>
            <p:cNvSpPr/>
            <p:nvPr/>
          </p:nvSpPr>
          <p:spPr>
            <a:xfrm>
              <a:off x="6743700" y="4243400"/>
              <a:ext cx="700087" cy="55722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37" name="Rectangle 136">
              <a:extLst>
                <a:ext uri="{FF2B5EF4-FFF2-40B4-BE49-F238E27FC236}">
                  <a16:creationId xmlns:a16="http://schemas.microsoft.com/office/drawing/2014/main" id="{36579363-E7E3-594C-A2D5-75DFD41C4C74}"/>
                </a:ext>
              </a:extLst>
            </p:cNvPr>
            <p:cNvSpPr/>
            <p:nvPr/>
          </p:nvSpPr>
          <p:spPr>
            <a:xfrm>
              <a:off x="7443788" y="3686460"/>
              <a:ext cx="700087" cy="557225"/>
            </a:xfrm>
            <a:prstGeom prst="rect">
              <a:avLst/>
            </a:prstGeom>
            <a:solidFill>
              <a:schemeClr val="bg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138" name="Rectangle 137">
              <a:extLst>
                <a:ext uri="{FF2B5EF4-FFF2-40B4-BE49-F238E27FC236}">
                  <a16:creationId xmlns:a16="http://schemas.microsoft.com/office/drawing/2014/main" id="{C913182D-FC7C-5341-95A5-9CD4D3F615DE}"/>
                </a:ext>
              </a:extLst>
            </p:cNvPr>
            <p:cNvSpPr/>
            <p:nvPr/>
          </p:nvSpPr>
          <p:spPr>
            <a:xfrm>
              <a:off x="7443788" y="4243684"/>
              <a:ext cx="700087" cy="557225"/>
            </a:xfrm>
            <a:prstGeom prst="rect">
              <a:avLst/>
            </a:prstGeom>
            <a:solidFill>
              <a:schemeClr val="bg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grpSp>
    </p:spTree>
    <p:extLst>
      <p:ext uri="{BB962C8B-B14F-4D97-AF65-F5344CB8AC3E}">
        <p14:creationId xmlns:p14="http://schemas.microsoft.com/office/powerpoint/2010/main" val="59097815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The Danger of Neural Nets</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1010481" y="1601980"/>
            <a:ext cx="10058400" cy="3849624"/>
          </a:xfrm>
        </p:spPr>
        <p:txBody>
          <a:bodyPr>
            <a:normAutofit/>
          </a:bodyPr>
          <a:lstStyle/>
          <a:p>
            <a:r>
              <a:rPr lang="en-US" sz="2400" dirty="0">
                <a:latin typeface="Helvetica" pitchFamily="2" charset="0"/>
              </a:rPr>
              <a:t>And then the output is just combining those “big pieces” together in different ways to form the 10 digits we all know and love…</a:t>
            </a:r>
            <a:endParaRPr lang="en-US" sz="2200" dirty="0">
              <a:latin typeface="Helvetica" pitchFamily="2" charset="0"/>
            </a:endParaRPr>
          </a:p>
        </p:txBody>
      </p:sp>
      <p:grpSp>
        <p:nvGrpSpPr>
          <p:cNvPr id="4" name="Group 3">
            <a:extLst>
              <a:ext uri="{FF2B5EF4-FFF2-40B4-BE49-F238E27FC236}">
                <a16:creationId xmlns:a16="http://schemas.microsoft.com/office/drawing/2014/main" id="{EDA91EC3-C5BF-6942-B941-0248C32EBE37}"/>
              </a:ext>
            </a:extLst>
          </p:cNvPr>
          <p:cNvGrpSpPr/>
          <p:nvPr/>
        </p:nvGrpSpPr>
        <p:grpSpPr>
          <a:xfrm rot="16200000">
            <a:off x="12498" y="4762197"/>
            <a:ext cx="3849624" cy="416472"/>
            <a:chOff x="656274" y="3808366"/>
            <a:chExt cx="9266833" cy="416472"/>
          </a:xfrm>
        </p:grpSpPr>
        <p:grpSp>
          <p:nvGrpSpPr>
            <p:cNvPr id="5" name="Group 4">
              <a:extLst>
                <a:ext uri="{FF2B5EF4-FFF2-40B4-BE49-F238E27FC236}">
                  <a16:creationId xmlns:a16="http://schemas.microsoft.com/office/drawing/2014/main" id="{450C533E-BBEB-624A-BC56-5F461936E09F}"/>
                </a:ext>
              </a:extLst>
            </p:cNvPr>
            <p:cNvGrpSpPr/>
            <p:nvPr/>
          </p:nvGrpSpPr>
          <p:grpSpPr>
            <a:xfrm>
              <a:off x="656274" y="3808579"/>
              <a:ext cx="1714501" cy="416259"/>
              <a:chOff x="4643438" y="3686175"/>
              <a:chExt cx="3500437" cy="557510"/>
            </a:xfrm>
          </p:grpSpPr>
          <p:sp>
            <p:nvSpPr>
              <p:cNvPr id="30" name="Rectangle 29">
                <a:extLst>
                  <a:ext uri="{FF2B5EF4-FFF2-40B4-BE49-F238E27FC236}">
                    <a16:creationId xmlns:a16="http://schemas.microsoft.com/office/drawing/2014/main" id="{62B664CD-7419-E742-B9C0-ECA46DC7494C}"/>
                  </a:ext>
                </a:extLst>
              </p:cNvPr>
              <p:cNvSpPr/>
              <p:nvPr/>
            </p:nvSpPr>
            <p:spPr>
              <a:xfrm>
                <a:off x="4643438" y="3686175"/>
                <a:ext cx="700087" cy="557225"/>
              </a:xfrm>
              <a:prstGeom prst="rect">
                <a:avLst/>
              </a:prstGeom>
              <a:solidFill>
                <a:schemeClr val="bg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31" name="Rectangle 30">
                <a:extLst>
                  <a:ext uri="{FF2B5EF4-FFF2-40B4-BE49-F238E27FC236}">
                    <a16:creationId xmlns:a16="http://schemas.microsoft.com/office/drawing/2014/main" id="{D794E78E-858A-D942-84F8-34BD159D974F}"/>
                  </a:ext>
                </a:extLst>
              </p:cNvPr>
              <p:cNvSpPr/>
              <p:nvPr/>
            </p:nvSpPr>
            <p:spPr>
              <a:xfrm>
                <a:off x="5343525" y="3686175"/>
                <a:ext cx="700087" cy="55722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32" name="Rectangle 31">
                <a:extLst>
                  <a:ext uri="{FF2B5EF4-FFF2-40B4-BE49-F238E27FC236}">
                    <a16:creationId xmlns:a16="http://schemas.microsoft.com/office/drawing/2014/main" id="{686DFD37-F4DE-6440-BFBE-A91B499BC35A}"/>
                  </a:ext>
                </a:extLst>
              </p:cNvPr>
              <p:cNvSpPr/>
              <p:nvPr/>
            </p:nvSpPr>
            <p:spPr>
              <a:xfrm>
                <a:off x="6043613" y="3686175"/>
                <a:ext cx="700087" cy="55722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33" name="Rectangle 32">
                <a:extLst>
                  <a:ext uri="{FF2B5EF4-FFF2-40B4-BE49-F238E27FC236}">
                    <a16:creationId xmlns:a16="http://schemas.microsoft.com/office/drawing/2014/main" id="{044105F5-DA64-BE45-AEA0-975FDECE28BB}"/>
                  </a:ext>
                </a:extLst>
              </p:cNvPr>
              <p:cNvSpPr/>
              <p:nvPr/>
            </p:nvSpPr>
            <p:spPr>
              <a:xfrm>
                <a:off x="6743700" y="3686175"/>
                <a:ext cx="700087" cy="557225"/>
              </a:xfrm>
              <a:prstGeom prst="rect">
                <a:avLst/>
              </a:prstGeom>
              <a:solidFill>
                <a:schemeClr val="bg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34" name="Rectangle 33">
                <a:extLst>
                  <a:ext uri="{FF2B5EF4-FFF2-40B4-BE49-F238E27FC236}">
                    <a16:creationId xmlns:a16="http://schemas.microsoft.com/office/drawing/2014/main" id="{52E51A3A-29AB-0A49-8F1D-0613BE640C8C}"/>
                  </a:ext>
                </a:extLst>
              </p:cNvPr>
              <p:cNvSpPr/>
              <p:nvPr/>
            </p:nvSpPr>
            <p:spPr>
              <a:xfrm>
                <a:off x="7443788" y="3686460"/>
                <a:ext cx="700087" cy="557225"/>
              </a:xfrm>
              <a:prstGeom prst="rect">
                <a:avLst/>
              </a:prstGeom>
              <a:solidFill>
                <a:schemeClr val="bg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grpSp>
        <p:grpSp>
          <p:nvGrpSpPr>
            <p:cNvPr id="6" name="Group 5">
              <a:extLst>
                <a:ext uri="{FF2B5EF4-FFF2-40B4-BE49-F238E27FC236}">
                  <a16:creationId xmlns:a16="http://schemas.microsoft.com/office/drawing/2014/main" id="{0E3E4DB1-1527-CE48-87E0-93980B65EB6E}"/>
                </a:ext>
              </a:extLst>
            </p:cNvPr>
            <p:cNvGrpSpPr/>
            <p:nvPr/>
          </p:nvGrpSpPr>
          <p:grpSpPr>
            <a:xfrm>
              <a:off x="2498016" y="3808578"/>
              <a:ext cx="1648363" cy="416047"/>
              <a:chOff x="4643438" y="4243400"/>
              <a:chExt cx="3500437" cy="557509"/>
            </a:xfrm>
          </p:grpSpPr>
          <p:sp>
            <p:nvSpPr>
              <p:cNvPr id="25" name="Rectangle 24">
                <a:extLst>
                  <a:ext uri="{FF2B5EF4-FFF2-40B4-BE49-F238E27FC236}">
                    <a16:creationId xmlns:a16="http://schemas.microsoft.com/office/drawing/2014/main" id="{3B3ACFED-593C-D340-B295-2300E21FCC69}"/>
                  </a:ext>
                </a:extLst>
              </p:cNvPr>
              <p:cNvSpPr/>
              <p:nvPr/>
            </p:nvSpPr>
            <p:spPr>
              <a:xfrm>
                <a:off x="4643438" y="4243400"/>
                <a:ext cx="700087" cy="557225"/>
              </a:xfrm>
              <a:prstGeom prst="rect">
                <a:avLst/>
              </a:prstGeom>
              <a:solidFill>
                <a:schemeClr val="bg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26" name="Rectangle 25">
                <a:extLst>
                  <a:ext uri="{FF2B5EF4-FFF2-40B4-BE49-F238E27FC236}">
                    <a16:creationId xmlns:a16="http://schemas.microsoft.com/office/drawing/2014/main" id="{F6DA1905-3EF5-074F-808D-27222FBDB084}"/>
                  </a:ext>
                </a:extLst>
              </p:cNvPr>
              <p:cNvSpPr/>
              <p:nvPr/>
            </p:nvSpPr>
            <p:spPr>
              <a:xfrm>
                <a:off x="5343525" y="4243400"/>
                <a:ext cx="700087" cy="557225"/>
              </a:xfrm>
              <a:prstGeom prst="rect">
                <a:avLst/>
              </a:prstGeom>
              <a:solidFill>
                <a:schemeClr val="bg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27" name="Rectangle 26">
                <a:extLst>
                  <a:ext uri="{FF2B5EF4-FFF2-40B4-BE49-F238E27FC236}">
                    <a16:creationId xmlns:a16="http://schemas.microsoft.com/office/drawing/2014/main" id="{E2883CE4-471E-1844-A854-FCEE31FD93C3}"/>
                  </a:ext>
                </a:extLst>
              </p:cNvPr>
              <p:cNvSpPr/>
              <p:nvPr/>
            </p:nvSpPr>
            <p:spPr>
              <a:xfrm>
                <a:off x="6043613" y="4243400"/>
                <a:ext cx="700087" cy="557225"/>
              </a:xfrm>
              <a:prstGeom prst="rect">
                <a:avLst/>
              </a:prstGeom>
              <a:solidFill>
                <a:schemeClr val="bg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28" name="Rectangle 27">
                <a:extLst>
                  <a:ext uri="{FF2B5EF4-FFF2-40B4-BE49-F238E27FC236}">
                    <a16:creationId xmlns:a16="http://schemas.microsoft.com/office/drawing/2014/main" id="{2E462D29-3CC2-6C43-A307-841C3319E065}"/>
                  </a:ext>
                </a:extLst>
              </p:cNvPr>
              <p:cNvSpPr/>
              <p:nvPr/>
            </p:nvSpPr>
            <p:spPr>
              <a:xfrm>
                <a:off x="6743700" y="4243400"/>
                <a:ext cx="700087" cy="55722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29" name="Rectangle 28">
                <a:extLst>
                  <a:ext uri="{FF2B5EF4-FFF2-40B4-BE49-F238E27FC236}">
                    <a16:creationId xmlns:a16="http://schemas.microsoft.com/office/drawing/2014/main" id="{F7DF9E92-1B48-E44E-845F-A5FDEF53A326}"/>
                  </a:ext>
                </a:extLst>
              </p:cNvPr>
              <p:cNvSpPr/>
              <p:nvPr/>
            </p:nvSpPr>
            <p:spPr>
              <a:xfrm>
                <a:off x="7443788" y="4243684"/>
                <a:ext cx="700087" cy="557225"/>
              </a:xfrm>
              <a:prstGeom prst="rect">
                <a:avLst/>
              </a:prstGeom>
              <a:solidFill>
                <a:schemeClr val="bg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grpSp>
        <p:grpSp>
          <p:nvGrpSpPr>
            <p:cNvPr id="7" name="Group 6">
              <a:extLst>
                <a:ext uri="{FF2B5EF4-FFF2-40B4-BE49-F238E27FC236}">
                  <a16:creationId xmlns:a16="http://schemas.microsoft.com/office/drawing/2014/main" id="{8342BF7C-6212-C341-991D-280AB29D5911}"/>
                </a:ext>
              </a:extLst>
            </p:cNvPr>
            <p:cNvGrpSpPr/>
            <p:nvPr/>
          </p:nvGrpSpPr>
          <p:grpSpPr>
            <a:xfrm>
              <a:off x="4207869" y="3808366"/>
              <a:ext cx="1920248" cy="416047"/>
              <a:chOff x="4643438" y="4800624"/>
              <a:chExt cx="3500437" cy="557510"/>
            </a:xfrm>
          </p:grpSpPr>
          <p:sp>
            <p:nvSpPr>
              <p:cNvPr id="20" name="Rectangle 19">
                <a:extLst>
                  <a:ext uri="{FF2B5EF4-FFF2-40B4-BE49-F238E27FC236}">
                    <a16:creationId xmlns:a16="http://schemas.microsoft.com/office/drawing/2014/main" id="{A3DB297A-A789-3141-9844-F914A012C8AA}"/>
                  </a:ext>
                </a:extLst>
              </p:cNvPr>
              <p:cNvSpPr/>
              <p:nvPr/>
            </p:nvSpPr>
            <p:spPr>
              <a:xfrm>
                <a:off x="4643438" y="4800624"/>
                <a:ext cx="700087" cy="557225"/>
              </a:xfrm>
              <a:prstGeom prst="rect">
                <a:avLst/>
              </a:prstGeom>
              <a:solidFill>
                <a:schemeClr val="bg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21" name="Rectangle 20">
                <a:extLst>
                  <a:ext uri="{FF2B5EF4-FFF2-40B4-BE49-F238E27FC236}">
                    <a16:creationId xmlns:a16="http://schemas.microsoft.com/office/drawing/2014/main" id="{B7CBB46A-A39B-1443-A135-642607D25AB5}"/>
                  </a:ext>
                </a:extLst>
              </p:cNvPr>
              <p:cNvSpPr/>
              <p:nvPr/>
            </p:nvSpPr>
            <p:spPr>
              <a:xfrm>
                <a:off x="5343525" y="4800624"/>
                <a:ext cx="700087" cy="55722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22" name="Rectangle 21">
                <a:extLst>
                  <a:ext uri="{FF2B5EF4-FFF2-40B4-BE49-F238E27FC236}">
                    <a16:creationId xmlns:a16="http://schemas.microsoft.com/office/drawing/2014/main" id="{8B9FCC38-4F20-5045-965E-D69E67474CF2}"/>
                  </a:ext>
                </a:extLst>
              </p:cNvPr>
              <p:cNvSpPr/>
              <p:nvPr/>
            </p:nvSpPr>
            <p:spPr>
              <a:xfrm>
                <a:off x="6043613" y="4800624"/>
                <a:ext cx="700087" cy="55722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23" name="Rectangle 22">
                <a:extLst>
                  <a:ext uri="{FF2B5EF4-FFF2-40B4-BE49-F238E27FC236}">
                    <a16:creationId xmlns:a16="http://schemas.microsoft.com/office/drawing/2014/main" id="{61741E2D-AD8D-D14F-BF74-5480C2192F24}"/>
                  </a:ext>
                </a:extLst>
              </p:cNvPr>
              <p:cNvSpPr/>
              <p:nvPr/>
            </p:nvSpPr>
            <p:spPr>
              <a:xfrm>
                <a:off x="6743700" y="4800624"/>
                <a:ext cx="700087" cy="557225"/>
              </a:xfrm>
              <a:prstGeom prst="rect">
                <a:avLst/>
              </a:prstGeom>
              <a:solidFill>
                <a:schemeClr val="bg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24" name="Rectangle 23">
                <a:extLst>
                  <a:ext uri="{FF2B5EF4-FFF2-40B4-BE49-F238E27FC236}">
                    <a16:creationId xmlns:a16="http://schemas.microsoft.com/office/drawing/2014/main" id="{4C2391EE-D675-0E47-9EA6-90423A78EEDF}"/>
                  </a:ext>
                </a:extLst>
              </p:cNvPr>
              <p:cNvSpPr/>
              <p:nvPr/>
            </p:nvSpPr>
            <p:spPr>
              <a:xfrm>
                <a:off x="7443788" y="4800909"/>
                <a:ext cx="700087" cy="557225"/>
              </a:xfrm>
              <a:prstGeom prst="rect">
                <a:avLst/>
              </a:prstGeom>
              <a:solidFill>
                <a:schemeClr val="bg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grpSp>
        <p:grpSp>
          <p:nvGrpSpPr>
            <p:cNvPr id="8" name="Group 7">
              <a:extLst>
                <a:ext uri="{FF2B5EF4-FFF2-40B4-BE49-F238E27FC236}">
                  <a16:creationId xmlns:a16="http://schemas.microsoft.com/office/drawing/2014/main" id="{FE29C43C-4521-2C40-B94A-446896ED9C4E}"/>
                </a:ext>
              </a:extLst>
            </p:cNvPr>
            <p:cNvGrpSpPr/>
            <p:nvPr/>
          </p:nvGrpSpPr>
          <p:grpSpPr>
            <a:xfrm>
              <a:off x="6197183" y="3864133"/>
              <a:ext cx="1926848" cy="327598"/>
              <a:chOff x="4643438" y="5357849"/>
              <a:chExt cx="3500437" cy="557510"/>
            </a:xfrm>
          </p:grpSpPr>
          <p:sp>
            <p:nvSpPr>
              <p:cNvPr id="15" name="Rectangle 14">
                <a:extLst>
                  <a:ext uri="{FF2B5EF4-FFF2-40B4-BE49-F238E27FC236}">
                    <a16:creationId xmlns:a16="http://schemas.microsoft.com/office/drawing/2014/main" id="{4F3E9677-B491-0A40-AE2A-95351BEC6D52}"/>
                  </a:ext>
                </a:extLst>
              </p:cNvPr>
              <p:cNvSpPr/>
              <p:nvPr/>
            </p:nvSpPr>
            <p:spPr>
              <a:xfrm>
                <a:off x="4643438" y="5357849"/>
                <a:ext cx="700087" cy="557225"/>
              </a:xfrm>
              <a:prstGeom prst="rect">
                <a:avLst/>
              </a:prstGeom>
              <a:solidFill>
                <a:schemeClr val="bg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16" name="Rectangle 15">
                <a:extLst>
                  <a:ext uri="{FF2B5EF4-FFF2-40B4-BE49-F238E27FC236}">
                    <a16:creationId xmlns:a16="http://schemas.microsoft.com/office/drawing/2014/main" id="{C48278BD-E090-B04C-8549-3874DB2BE948}"/>
                  </a:ext>
                </a:extLst>
              </p:cNvPr>
              <p:cNvSpPr/>
              <p:nvPr/>
            </p:nvSpPr>
            <p:spPr>
              <a:xfrm>
                <a:off x="5343525" y="5357849"/>
                <a:ext cx="700087" cy="557225"/>
              </a:xfrm>
              <a:prstGeom prst="rect">
                <a:avLst/>
              </a:prstGeom>
              <a:solidFill>
                <a:schemeClr val="bg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17" name="Rectangle 16">
                <a:extLst>
                  <a:ext uri="{FF2B5EF4-FFF2-40B4-BE49-F238E27FC236}">
                    <a16:creationId xmlns:a16="http://schemas.microsoft.com/office/drawing/2014/main" id="{81D46107-A067-894F-AE82-AB8A98393709}"/>
                  </a:ext>
                </a:extLst>
              </p:cNvPr>
              <p:cNvSpPr/>
              <p:nvPr/>
            </p:nvSpPr>
            <p:spPr>
              <a:xfrm>
                <a:off x="6043613" y="5357849"/>
                <a:ext cx="700087" cy="557225"/>
              </a:xfrm>
              <a:prstGeom prst="rect">
                <a:avLst/>
              </a:prstGeom>
              <a:solidFill>
                <a:schemeClr val="bg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18" name="Rectangle 17">
                <a:extLst>
                  <a:ext uri="{FF2B5EF4-FFF2-40B4-BE49-F238E27FC236}">
                    <a16:creationId xmlns:a16="http://schemas.microsoft.com/office/drawing/2014/main" id="{59735EAA-3293-8B41-9E29-6A9862573CEA}"/>
                  </a:ext>
                </a:extLst>
              </p:cNvPr>
              <p:cNvSpPr/>
              <p:nvPr/>
            </p:nvSpPr>
            <p:spPr>
              <a:xfrm>
                <a:off x="6743700" y="5357849"/>
                <a:ext cx="700087" cy="55722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9" name="Rectangle 18">
                <a:extLst>
                  <a:ext uri="{FF2B5EF4-FFF2-40B4-BE49-F238E27FC236}">
                    <a16:creationId xmlns:a16="http://schemas.microsoft.com/office/drawing/2014/main" id="{DC7D400C-7ABD-B74C-BFEF-8B94AE881444}"/>
                  </a:ext>
                </a:extLst>
              </p:cNvPr>
              <p:cNvSpPr/>
              <p:nvPr/>
            </p:nvSpPr>
            <p:spPr>
              <a:xfrm>
                <a:off x="7443788" y="5358134"/>
                <a:ext cx="700087" cy="557225"/>
              </a:xfrm>
              <a:prstGeom prst="rect">
                <a:avLst/>
              </a:prstGeom>
              <a:solidFill>
                <a:schemeClr val="bg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grpSp>
        <p:grpSp>
          <p:nvGrpSpPr>
            <p:cNvPr id="9" name="Group 8">
              <a:extLst>
                <a:ext uri="{FF2B5EF4-FFF2-40B4-BE49-F238E27FC236}">
                  <a16:creationId xmlns:a16="http://schemas.microsoft.com/office/drawing/2014/main" id="{8CA929C2-5F3D-6E41-AFBD-8403871A667A}"/>
                </a:ext>
              </a:extLst>
            </p:cNvPr>
            <p:cNvGrpSpPr/>
            <p:nvPr/>
          </p:nvGrpSpPr>
          <p:grpSpPr>
            <a:xfrm>
              <a:off x="8191657" y="3852567"/>
              <a:ext cx="1731450" cy="327431"/>
              <a:chOff x="4643438" y="5915074"/>
              <a:chExt cx="3500437" cy="557509"/>
            </a:xfrm>
          </p:grpSpPr>
          <p:sp>
            <p:nvSpPr>
              <p:cNvPr id="10" name="Rectangle 9">
                <a:extLst>
                  <a:ext uri="{FF2B5EF4-FFF2-40B4-BE49-F238E27FC236}">
                    <a16:creationId xmlns:a16="http://schemas.microsoft.com/office/drawing/2014/main" id="{0769DB17-1C2A-5D42-B2ED-A3D9E25E9DEA}"/>
                  </a:ext>
                </a:extLst>
              </p:cNvPr>
              <p:cNvSpPr/>
              <p:nvPr/>
            </p:nvSpPr>
            <p:spPr>
              <a:xfrm>
                <a:off x="4643438" y="5915074"/>
                <a:ext cx="700087" cy="557225"/>
              </a:xfrm>
              <a:prstGeom prst="rect">
                <a:avLst/>
              </a:prstGeom>
              <a:solidFill>
                <a:schemeClr val="bg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11" name="Rectangle 10">
                <a:extLst>
                  <a:ext uri="{FF2B5EF4-FFF2-40B4-BE49-F238E27FC236}">
                    <a16:creationId xmlns:a16="http://schemas.microsoft.com/office/drawing/2014/main" id="{2ACE6239-0C3D-7D4D-99A1-EF6017F3C760}"/>
                  </a:ext>
                </a:extLst>
              </p:cNvPr>
              <p:cNvSpPr/>
              <p:nvPr/>
            </p:nvSpPr>
            <p:spPr>
              <a:xfrm>
                <a:off x="5343525" y="5915074"/>
                <a:ext cx="700087" cy="55722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2" name="Rectangle 11">
                <a:extLst>
                  <a:ext uri="{FF2B5EF4-FFF2-40B4-BE49-F238E27FC236}">
                    <a16:creationId xmlns:a16="http://schemas.microsoft.com/office/drawing/2014/main" id="{D89CD5E1-61EF-4443-BE45-086843F3EC62}"/>
                  </a:ext>
                </a:extLst>
              </p:cNvPr>
              <p:cNvSpPr/>
              <p:nvPr/>
            </p:nvSpPr>
            <p:spPr>
              <a:xfrm>
                <a:off x="6043613" y="5915074"/>
                <a:ext cx="700087" cy="55722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3" name="Rectangle 12">
                <a:extLst>
                  <a:ext uri="{FF2B5EF4-FFF2-40B4-BE49-F238E27FC236}">
                    <a16:creationId xmlns:a16="http://schemas.microsoft.com/office/drawing/2014/main" id="{7E3615CC-4179-944C-BB51-9127FA9ADFEA}"/>
                  </a:ext>
                </a:extLst>
              </p:cNvPr>
              <p:cNvSpPr/>
              <p:nvPr/>
            </p:nvSpPr>
            <p:spPr>
              <a:xfrm>
                <a:off x="6743700" y="5915074"/>
                <a:ext cx="700087" cy="557225"/>
              </a:xfrm>
              <a:prstGeom prst="rect">
                <a:avLst/>
              </a:prstGeom>
              <a:solidFill>
                <a:schemeClr val="bg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14" name="Rectangle 13">
                <a:extLst>
                  <a:ext uri="{FF2B5EF4-FFF2-40B4-BE49-F238E27FC236}">
                    <a16:creationId xmlns:a16="http://schemas.microsoft.com/office/drawing/2014/main" id="{757C7F33-0899-BD4E-819D-4A3D9E7F7ACB}"/>
                  </a:ext>
                </a:extLst>
              </p:cNvPr>
              <p:cNvSpPr/>
              <p:nvPr/>
            </p:nvSpPr>
            <p:spPr>
              <a:xfrm>
                <a:off x="7443788" y="5915358"/>
                <a:ext cx="700087" cy="557225"/>
              </a:xfrm>
              <a:prstGeom prst="rect">
                <a:avLst/>
              </a:prstGeom>
              <a:solidFill>
                <a:schemeClr val="bg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grpSp>
      </p:grpSp>
      <p:grpSp>
        <p:nvGrpSpPr>
          <p:cNvPr id="35" name="Group 34">
            <a:extLst>
              <a:ext uri="{FF2B5EF4-FFF2-40B4-BE49-F238E27FC236}">
                <a16:creationId xmlns:a16="http://schemas.microsoft.com/office/drawing/2014/main" id="{55198EE1-B188-9F45-A741-BAF1EDD33D3A}"/>
              </a:ext>
            </a:extLst>
          </p:cNvPr>
          <p:cNvGrpSpPr/>
          <p:nvPr/>
        </p:nvGrpSpPr>
        <p:grpSpPr>
          <a:xfrm>
            <a:off x="1580206" y="2887682"/>
            <a:ext cx="9131090" cy="3726023"/>
            <a:chOff x="484394" y="2552541"/>
            <a:chExt cx="9131090" cy="3726023"/>
          </a:xfrm>
        </p:grpSpPr>
        <p:grpSp>
          <p:nvGrpSpPr>
            <p:cNvPr id="36" name="Group 35">
              <a:extLst>
                <a:ext uri="{FF2B5EF4-FFF2-40B4-BE49-F238E27FC236}">
                  <a16:creationId xmlns:a16="http://schemas.microsoft.com/office/drawing/2014/main" id="{AB2FB35F-1DB9-9845-B61C-51FBA3571557}"/>
                </a:ext>
              </a:extLst>
            </p:cNvPr>
            <p:cNvGrpSpPr/>
            <p:nvPr/>
          </p:nvGrpSpPr>
          <p:grpSpPr>
            <a:xfrm>
              <a:off x="1066797" y="2714625"/>
              <a:ext cx="461966" cy="3563939"/>
              <a:chOff x="1066797" y="2714625"/>
              <a:chExt cx="461966" cy="3563939"/>
            </a:xfrm>
          </p:grpSpPr>
          <p:sp>
            <p:nvSpPr>
              <p:cNvPr id="116" name="Oval 115">
                <a:extLst>
                  <a:ext uri="{FF2B5EF4-FFF2-40B4-BE49-F238E27FC236}">
                    <a16:creationId xmlns:a16="http://schemas.microsoft.com/office/drawing/2014/main" id="{99D99871-9895-824F-B82B-E6DB4C1ECAFC}"/>
                  </a:ext>
                </a:extLst>
              </p:cNvPr>
              <p:cNvSpPr/>
              <p:nvPr/>
            </p:nvSpPr>
            <p:spPr>
              <a:xfrm>
                <a:off x="1066800" y="2714625"/>
                <a:ext cx="461963" cy="414338"/>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Oval 116">
                <a:extLst>
                  <a:ext uri="{FF2B5EF4-FFF2-40B4-BE49-F238E27FC236}">
                    <a16:creationId xmlns:a16="http://schemas.microsoft.com/office/drawing/2014/main" id="{2F241743-078E-2247-9D44-22EF34F2D2A4}"/>
                  </a:ext>
                </a:extLst>
              </p:cNvPr>
              <p:cNvSpPr/>
              <p:nvPr/>
            </p:nvSpPr>
            <p:spPr>
              <a:xfrm>
                <a:off x="1066799" y="3149653"/>
                <a:ext cx="461963" cy="414338"/>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Oval 117">
                <a:extLst>
                  <a:ext uri="{FF2B5EF4-FFF2-40B4-BE49-F238E27FC236}">
                    <a16:creationId xmlns:a16="http://schemas.microsoft.com/office/drawing/2014/main" id="{22078CA3-5346-564D-9943-15C53678F371}"/>
                  </a:ext>
                </a:extLst>
              </p:cNvPr>
              <p:cNvSpPr/>
              <p:nvPr/>
            </p:nvSpPr>
            <p:spPr>
              <a:xfrm>
                <a:off x="1066799" y="3563991"/>
                <a:ext cx="461963" cy="414338"/>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Oval 118">
                <a:extLst>
                  <a:ext uri="{FF2B5EF4-FFF2-40B4-BE49-F238E27FC236}">
                    <a16:creationId xmlns:a16="http://schemas.microsoft.com/office/drawing/2014/main" id="{873B9865-217F-D143-9864-8E2B74584BB4}"/>
                  </a:ext>
                </a:extLst>
              </p:cNvPr>
              <p:cNvSpPr/>
              <p:nvPr/>
            </p:nvSpPr>
            <p:spPr>
              <a:xfrm>
                <a:off x="1066798" y="5024862"/>
                <a:ext cx="461963" cy="414338"/>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Oval 119">
                <a:extLst>
                  <a:ext uri="{FF2B5EF4-FFF2-40B4-BE49-F238E27FC236}">
                    <a16:creationId xmlns:a16="http://schemas.microsoft.com/office/drawing/2014/main" id="{A9954D39-D730-C74E-9E2C-D54EF4822D19}"/>
                  </a:ext>
                </a:extLst>
              </p:cNvPr>
              <p:cNvSpPr/>
              <p:nvPr/>
            </p:nvSpPr>
            <p:spPr>
              <a:xfrm>
                <a:off x="1066798" y="5439200"/>
                <a:ext cx="461963" cy="414338"/>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97E07260-4397-A04F-8391-03AB976B9826}"/>
                  </a:ext>
                </a:extLst>
              </p:cNvPr>
              <p:cNvSpPr/>
              <p:nvPr/>
            </p:nvSpPr>
            <p:spPr>
              <a:xfrm>
                <a:off x="1066797" y="5864226"/>
                <a:ext cx="461963" cy="414338"/>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TextBox 121">
                <a:extLst>
                  <a:ext uri="{FF2B5EF4-FFF2-40B4-BE49-F238E27FC236}">
                    <a16:creationId xmlns:a16="http://schemas.microsoft.com/office/drawing/2014/main" id="{AAE5FBA8-9ACE-7048-BF20-876CB77C6A2F}"/>
                  </a:ext>
                </a:extLst>
              </p:cNvPr>
              <p:cNvSpPr txBox="1"/>
              <p:nvPr/>
            </p:nvSpPr>
            <p:spPr>
              <a:xfrm>
                <a:off x="1204909" y="3989017"/>
                <a:ext cx="185737" cy="923330"/>
              </a:xfrm>
              <a:prstGeom prst="rect">
                <a:avLst/>
              </a:prstGeom>
              <a:noFill/>
            </p:spPr>
            <p:txBody>
              <a:bodyPr wrap="square" rtlCol="0">
                <a:spAutoFit/>
              </a:bodyPr>
              <a:lstStyle/>
              <a:p>
                <a:r>
                  <a:rPr lang="en-US" dirty="0"/>
                  <a:t>.</a:t>
                </a:r>
              </a:p>
              <a:p>
                <a:r>
                  <a:rPr lang="en-US" dirty="0"/>
                  <a:t>.</a:t>
                </a:r>
              </a:p>
              <a:p>
                <a:r>
                  <a:rPr lang="en-US" dirty="0"/>
                  <a:t>.</a:t>
                </a:r>
              </a:p>
            </p:txBody>
          </p:sp>
        </p:grpSp>
        <p:grpSp>
          <p:nvGrpSpPr>
            <p:cNvPr id="37" name="Group 36">
              <a:extLst>
                <a:ext uri="{FF2B5EF4-FFF2-40B4-BE49-F238E27FC236}">
                  <a16:creationId xmlns:a16="http://schemas.microsoft.com/office/drawing/2014/main" id="{8F4288CA-1C9B-F941-B13B-55F09CEB3F10}"/>
                </a:ext>
              </a:extLst>
            </p:cNvPr>
            <p:cNvGrpSpPr/>
            <p:nvPr/>
          </p:nvGrpSpPr>
          <p:grpSpPr>
            <a:xfrm>
              <a:off x="3762374" y="3221831"/>
              <a:ext cx="461964" cy="2642547"/>
              <a:chOff x="3762374" y="3221831"/>
              <a:chExt cx="461964" cy="2642547"/>
            </a:xfrm>
          </p:grpSpPr>
          <p:sp>
            <p:nvSpPr>
              <p:cNvPr id="111" name="Oval 110">
                <a:extLst>
                  <a:ext uri="{FF2B5EF4-FFF2-40B4-BE49-F238E27FC236}">
                    <a16:creationId xmlns:a16="http://schemas.microsoft.com/office/drawing/2014/main" id="{4F0697EC-BA3F-DC47-BBA7-B334F761F874}"/>
                  </a:ext>
                </a:extLst>
              </p:cNvPr>
              <p:cNvSpPr/>
              <p:nvPr/>
            </p:nvSpPr>
            <p:spPr>
              <a:xfrm>
                <a:off x="3762375" y="3221831"/>
                <a:ext cx="461963" cy="414338"/>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Oval 111">
                <a:extLst>
                  <a:ext uri="{FF2B5EF4-FFF2-40B4-BE49-F238E27FC236}">
                    <a16:creationId xmlns:a16="http://schemas.microsoft.com/office/drawing/2014/main" id="{6A779D96-358B-F247-AB33-79D83E946864}"/>
                  </a:ext>
                </a:extLst>
              </p:cNvPr>
              <p:cNvSpPr/>
              <p:nvPr/>
            </p:nvSpPr>
            <p:spPr>
              <a:xfrm>
                <a:off x="3762375" y="3644053"/>
                <a:ext cx="461963" cy="414338"/>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Oval 112">
                <a:extLst>
                  <a:ext uri="{FF2B5EF4-FFF2-40B4-BE49-F238E27FC236}">
                    <a16:creationId xmlns:a16="http://schemas.microsoft.com/office/drawing/2014/main" id="{FB911DED-F0BB-FD4A-AD8F-8ABB81CDA7B1}"/>
                  </a:ext>
                </a:extLst>
              </p:cNvPr>
              <p:cNvSpPr/>
              <p:nvPr/>
            </p:nvSpPr>
            <p:spPr>
              <a:xfrm>
                <a:off x="3762375" y="5017177"/>
                <a:ext cx="461963" cy="414338"/>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a:extLst>
                  <a:ext uri="{FF2B5EF4-FFF2-40B4-BE49-F238E27FC236}">
                    <a16:creationId xmlns:a16="http://schemas.microsoft.com/office/drawing/2014/main" id="{2E073BAC-CF5E-7B46-BEFD-00C8C75896FE}"/>
                  </a:ext>
                </a:extLst>
              </p:cNvPr>
              <p:cNvSpPr/>
              <p:nvPr/>
            </p:nvSpPr>
            <p:spPr>
              <a:xfrm>
                <a:off x="3762374" y="5450040"/>
                <a:ext cx="461963" cy="414338"/>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TextBox 114">
                <a:extLst>
                  <a:ext uri="{FF2B5EF4-FFF2-40B4-BE49-F238E27FC236}">
                    <a16:creationId xmlns:a16="http://schemas.microsoft.com/office/drawing/2014/main" id="{74180BBA-7B91-A544-88BC-2B103D17A559}"/>
                  </a:ext>
                </a:extLst>
              </p:cNvPr>
              <p:cNvSpPr txBox="1"/>
              <p:nvPr/>
            </p:nvSpPr>
            <p:spPr>
              <a:xfrm>
                <a:off x="3871910" y="4034283"/>
                <a:ext cx="185737" cy="923330"/>
              </a:xfrm>
              <a:prstGeom prst="rect">
                <a:avLst/>
              </a:prstGeom>
              <a:noFill/>
            </p:spPr>
            <p:txBody>
              <a:bodyPr wrap="square" rtlCol="0">
                <a:spAutoFit/>
              </a:bodyPr>
              <a:lstStyle/>
              <a:p>
                <a:r>
                  <a:rPr lang="en-US" dirty="0"/>
                  <a:t>.</a:t>
                </a:r>
              </a:p>
              <a:p>
                <a:r>
                  <a:rPr lang="en-US" dirty="0"/>
                  <a:t>.</a:t>
                </a:r>
              </a:p>
              <a:p>
                <a:r>
                  <a:rPr lang="en-US" dirty="0"/>
                  <a:t>.</a:t>
                </a:r>
              </a:p>
            </p:txBody>
          </p:sp>
        </p:grpSp>
        <p:grpSp>
          <p:nvGrpSpPr>
            <p:cNvPr id="38" name="Group 37">
              <a:extLst>
                <a:ext uri="{FF2B5EF4-FFF2-40B4-BE49-F238E27FC236}">
                  <a16:creationId xmlns:a16="http://schemas.microsoft.com/office/drawing/2014/main" id="{B5697BAD-6444-6D47-814C-77ABD236AFB6}"/>
                </a:ext>
              </a:extLst>
            </p:cNvPr>
            <p:cNvGrpSpPr/>
            <p:nvPr/>
          </p:nvGrpSpPr>
          <p:grpSpPr>
            <a:xfrm>
              <a:off x="6688929" y="3221831"/>
              <a:ext cx="461964" cy="2642547"/>
              <a:chOff x="6688929" y="3221831"/>
              <a:chExt cx="461964" cy="2642547"/>
            </a:xfrm>
          </p:grpSpPr>
          <p:sp>
            <p:nvSpPr>
              <p:cNvPr id="106" name="Oval 105">
                <a:extLst>
                  <a:ext uri="{FF2B5EF4-FFF2-40B4-BE49-F238E27FC236}">
                    <a16:creationId xmlns:a16="http://schemas.microsoft.com/office/drawing/2014/main" id="{CF01F149-0568-8543-8287-17BAB2E0B172}"/>
                  </a:ext>
                </a:extLst>
              </p:cNvPr>
              <p:cNvSpPr/>
              <p:nvPr/>
            </p:nvSpPr>
            <p:spPr>
              <a:xfrm>
                <a:off x="6688930" y="3221831"/>
                <a:ext cx="461963" cy="414338"/>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D0BCB913-22A6-644C-8D8A-35F46DE548C6}"/>
                  </a:ext>
                </a:extLst>
              </p:cNvPr>
              <p:cNvSpPr/>
              <p:nvPr/>
            </p:nvSpPr>
            <p:spPr>
              <a:xfrm>
                <a:off x="6688930" y="3644053"/>
                <a:ext cx="461963" cy="414338"/>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a:extLst>
                  <a:ext uri="{FF2B5EF4-FFF2-40B4-BE49-F238E27FC236}">
                    <a16:creationId xmlns:a16="http://schemas.microsoft.com/office/drawing/2014/main" id="{F6AEFA50-F2C5-2F43-AA22-A8AA1E05BCF3}"/>
                  </a:ext>
                </a:extLst>
              </p:cNvPr>
              <p:cNvSpPr/>
              <p:nvPr/>
            </p:nvSpPr>
            <p:spPr>
              <a:xfrm>
                <a:off x="6688930" y="5017177"/>
                <a:ext cx="461963" cy="414338"/>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a:extLst>
                  <a:ext uri="{FF2B5EF4-FFF2-40B4-BE49-F238E27FC236}">
                    <a16:creationId xmlns:a16="http://schemas.microsoft.com/office/drawing/2014/main" id="{5C8E92B2-9208-2941-A2D0-6D02F1585D09}"/>
                  </a:ext>
                </a:extLst>
              </p:cNvPr>
              <p:cNvSpPr/>
              <p:nvPr/>
            </p:nvSpPr>
            <p:spPr>
              <a:xfrm>
                <a:off x="6688929" y="5450040"/>
                <a:ext cx="461963" cy="414338"/>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TextBox 109">
                <a:extLst>
                  <a:ext uri="{FF2B5EF4-FFF2-40B4-BE49-F238E27FC236}">
                    <a16:creationId xmlns:a16="http://schemas.microsoft.com/office/drawing/2014/main" id="{19E2568C-5401-AD4F-88AB-DED76B15DF59}"/>
                  </a:ext>
                </a:extLst>
              </p:cNvPr>
              <p:cNvSpPr txBox="1"/>
              <p:nvPr/>
            </p:nvSpPr>
            <p:spPr>
              <a:xfrm>
                <a:off x="6798464" y="3978329"/>
                <a:ext cx="185737" cy="923330"/>
              </a:xfrm>
              <a:prstGeom prst="rect">
                <a:avLst/>
              </a:prstGeom>
              <a:noFill/>
            </p:spPr>
            <p:txBody>
              <a:bodyPr wrap="square" rtlCol="0">
                <a:spAutoFit/>
              </a:bodyPr>
              <a:lstStyle/>
              <a:p>
                <a:r>
                  <a:rPr lang="en-US" dirty="0"/>
                  <a:t>.</a:t>
                </a:r>
              </a:p>
              <a:p>
                <a:r>
                  <a:rPr lang="en-US" dirty="0"/>
                  <a:t>.</a:t>
                </a:r>
              </a:p>
              <a:p>
                <a:r>
                  <a:rPr lang="en-US" dirty="0"/>
                  <a:t>.</a:t>
                </a:r>
              </a:p>
            </p:txBody>
          </p:sp>
        </p:grpSp>
        <p:grpSp>
          <p:nvGrpSpPr>
            <p:cNvPr id="39" name="Group 38">
              <a:extLst>
                <a:ext uri="{FF2B5EF4-FFF2-40B4-BE49-F238E27FC236}">
                  <a16:creationId xmlns:a16="http://schemas.microsoft.com/office/drawing/2014/main" id="{8ED660BE-B29C-B245-9D72-35FD9689563B}"/>
                </a:ext>
              </a:extLst>
            </p:cNvPr>
            <p:cNvGrpSpPr/>
            <p:nvPr/>
          </p:nvGrpSpPr>
          <p:grpSpPr>
            <a:xfrm>
              <a:off x="9132088" y="3436884"/>
              <a:ext cx="483396" cy="2100351"/>
              <a:chOff x="9132088" y="3436884"/>
              <a:chExt cx="483396" cy="2100351"/>
            </a:xfrm>
          </p:grpSpPr>
          <p:sp>
            <p:nvSpPr>
              <p:cNvPr id="101" name="Oval 100">
                <a:extLst>
                  <a:ext uri="{FF2B5EF4-FFF2-40B4-BE49-F238E27FC236}">
                    <a16:creationId xmlns:a16="http://schemas.microsoft.com/office/drawing/2014/main" id="{E61EEFE6-3D3F-054C-9606-E2BE1E395ADE}"/>
                  </a:ext>
                </a:extLst>
              </p:cNvPr>
              <p:cNvSpPr/>
              <p:nvPr/>
            </p:nvSpPr>
            <p:spPr>
              <a:xfrm>
                <a:off x="9132089" y="3436884"/>
                <a:ext cx="461963" cy="414338"/>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a:extLst>
                  <a:ext uri="{FF2B5EF4-FFF2-40B4-BE49-F238E27FC236}">
                    <a16:creationId xmlns:a16="http://schemas.microsoft.com/office/drawing/2014/main" id="{C2FDCE2E-2D10-D048-8A5F-F1CBBBE255BE}"/>
                  </a:ext>
                </a:extLst>
              </p:cNvPr>
              <p:cNvSpPr/>
              <p:nvPr/>
            </p:nvSpPr>
            <p:spPr>
              <a:xfrm>
                <a:off x="9132088" y="3851222"/>
                <a:ext cx="461963" cy="414338"/>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BD4EBAD6-A46B-1645-B801-02FBDE69113A}"/>
                  </a:ext>
                </a:extLst>
              </p:cNvPr>
              <p:cNvSpPr/>
              <p:nvPr/>
            </p:nvSpPr>
            <p:spPr>
              <a:xfrm>
                <a:off x="9141603" y="4302020"/>
                <a:ext cx="461963" cy="414338"/>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a:extLst>
                  <a:ext uri="{FF2B5EF4-FFF2-40B4-BE49-F238E27FC236}">
                    <a16:creationId xmlns:a16="http://schemas.microsoft.com/office/drawing/2014/main" id="{8247963F-E7B8-D64B-87D1-2B1A6BC7D5F9}"/>
                  </a:ext>
                </a:extLst>
              </p:cNvPr>
              <p:cNvSpPr/>
              <p:nvPr/>
            </p:nvSpPr>
            <p:spPr>
              <a:xfrm>
                <a:off x="9141603" y="4716358"/>
                <a:ext cx="461963" cy="414338"/>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104">
                <a:extLst>
                  <a:ext uri="{FF2B5EF4-FFF2-40B4-BE49-F238E27FC236}">
                    <a16:creationId xmlns:a16="http://schemas.microsoft.com/office/drawing/2014/main" id="{EC6253D1-1BBF-8C49-ADF6-09BD437BED74}"/>
                  </a:ext>
                </a:extLst>
              </p:cNvPr>
              <p:cNvSpPr/>
              <p:nvPr/>
            </p:nvSpPr>
            <p:spPr>
              <a:xfrm>
                <a:off x="9153521" y="5122897"/>
                <a:ext cx="461963" cy="414338"/>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40" name="Straight Connector 39">
              <a:extLst>
                <a:ext uri="{FF2B5EF4-FFF2-40B4-BE49-F238E27FC236}">
                  <a16:creationId xmlns:a16="http://schemas.microsoft.com/office/drawing/2014/main" id="{A9E7113A-A68B-5F47-BB9A-C2F4B93D5F86}"/>
                </a:ext>
              </a:extLst>
            </p:cNvPr>
            <p:cNvCxnSpPr>
              <a:stCxn id="116" idx="6"/>
              <a:endCxn id="111" idx="2"/>
            </p:cNvCxnSpPr>
            <p:nvPr/>
          </p:nvCxnSpPr>
          <p:spPr>
            <a:xfrm>
              <a:off x="1528763" y="2921794"/>
              <a:ext cx="2233612" cy="507206"/>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A7539869-5814-2749-8F93-194BF8683F14}"/>
                </a:ext>
              </a:extLst>
            </p:cNvPr>
            <p:cNvCxnSpPr>
              <a:cxnSpLocks/>
              <a:stCxn id="116" idx="6"/>
              <a:endCxn id="112" idx="2"/>
            </p:cNvCxnSpPr>
            <p:nvPr/>
          </p:nvCxnSpPr>
          <p:spPr>
            <a:xfrm>
              <a:off x="1528763" y="2921794"/>
              <a:ext cx="2233612" cy="929428"/>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30AA81EE-39F4-EE4C-A453-AE82B9D59D1F}"/>
                </a:ext>
              </a:extLst>
            </p:cNvPr>
            <p:cNvCxnSpPr>
              <a:cxnSpLocks/>
              <a:stCxn id="116" idx="6"/>
              <a:endCxn id="113" idx="1"/>
            </p:cNvCxnSpPr>
            <p:nvPr/>
          </p:nvCxnSpPr>
          <p:spPr>
            <a:xfrm>
              <a:off x="1528763" y="2921794"/>
              <a:ext cx="2301265" cy="2156061"/>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31199C10-CCC6-4844-83EB-E2A902217BD8}"/>
                </a:ext>
              </a:extLst>
            </p:cNvPr>
            <p:cNvCxnSpPr>
              <a:cxnSpLocks/>
              <a:stCxn id="116" idx="6"/>
              <a:endCxn id="114" idx="2"/>
            </p:cNvCxnSpPr>
            <p:nvPr/>
          </p:nvCxnSpPr>
          <p:spPr>
            <a:xfrm>
              <a:off x="1528763" y="2921794"/>
              <a:ext cx="2233611" cy="2735415"/>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B824F5A9-A471-A34B-929F-F24EADD0AE7E}"/>
                </a:ext>
              </a:extLst>
            </p:cNvPr>
            <p:cNvCxnSpPr>
              <a:cxnSpLocks/>
              <a:endCxn id="111" idx="2"/>
            </p:cNvCxnSpPr>
            <p:nvPr/>
          </p:nvCxnSpPr>
          <p:spPr>
            <a:xfrm>
              <a:off x="1481142" y="3276521"/>
              <a:ext cx="2281233" cy="152479"/>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DB17D9D6-CCAF-4C4B-A9DC-9BF5C79FD4CF}"/>
                </a:ext>
              </a:extLst>
            </p:cNvPr>
            <p:cNvCxnSpPr>
              <a:cxnSpLocks/>
              <a:endCxn id="112" idx="2"/>
            </p:cNvCxnSpPr>
            <p:nvPr/>
          </p:nvCxnSpPr>
          <p:spPr>
            <a:xfrm>
              <a:off x="1481142" y="3276521"/>
              <a:ext cx="2281233" cy="574701"/>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D1A2309D-B483-4C4D-8DC7-7ADEF59CCD1C}"/>
                </a:ext>
              </a:extLst>
            </p:cNvPr>
            <p:cNvCxnSpPr>
              <a:cxnSpLocks/>
              <a:endCxn id="113" idx="1"/>
            </p:cNvCxnSpPr>
            <p:nvPr/>
          </p:nvCxnSpPr>
          <p:spPr>
            <a:xfrm>
              <a:off x="1481142" y="3276521"/>
              <a:ext cx="2348886" cy="1801334"/>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B9C56ACB-B7F6-6B44-BAC9-0AA63CE7A12B}"/>
                </a:ext>
              </a:extLst>
            </p:cNvPr>
            <p:cNvCxnSpPr>
              <a:cxnSpLocks/>
              <a:endCxn id="114" idx="2"/>
            </p:cNvCxnSpPr>
            <p:nvPr/>
          </p:nvCxnSpPr>
          <p:spPr>
            <a:xfrm>
              <a:off x="1481142" y="3276521"/>
              <a:ext cx="2281232" cy="2380688"/>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B6C94B62-4E13-E741-A5D3-A39AAB9C086A}"/>
                </a:ext>
              </a:extLst>
            </p:cNvPr>
            <p:cNvCxnSpPr>
              <a:cxnSpLocks/>
              <a:endCxn id="111" idx="2"/>
            </p:cNvCxnSpPr>
            <p:nvPr/>
          </p:nvCxnSpPr>
          <p:spPr>
            <a:xfrm flipV="1">
              <a:off x="1515162" y="3429000"/>
              <a:ext cx="2247213" cy="315928"/>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10D4F66E-8D80-724D-A647-DDAE57D27F60}"/>
                </a:ext>
              </a:extLst>
            </p:cNvPr>
            <p:cNvCxnSpPr>
              <a:cxnSpLocks/>
              <a:endCxn id="112" idx="2"/>
            </p:cNvCxnSpPr>
            <p:nvPr/>
          </p:nvCxnSpPr>
          <p:spPr>
            <a:xfrm>
              <a:off x="1515162" y="3744927"/>
              <a:ext cx="2247213" cy="106295"/>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1D17A961-D872-E743-A43A-839505845CE0}"/>
                </a:ext>
              </a:extLst>
            </p:cNvPr>
            <p:cNvCxnSpPr>
              <a:cxnSpLocks/>
              <a:endCxn id="113" idx="1"/>
            </p:cNvCxnSpPr>
            <p:nvPr/>
          </p:nvCxnSpPr>
          <p:spPr>
            <a:xfrm>
              <a:off x="1515162" y="3744927"/>
              <a:ext cx="2314866" cy="1332928"/>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0FF88DAA-F05D-2D41-AB5C-A65071283512}"/>
                </a:ext>
              </a:extLst>
            </p:cNvPr>
            <p:cNvCxnSpPr>
              <a:cxnSpLocks/>
              <a:endCxn id="114" idx="2"/>
            </p:cNvCxnSpPr>
            <p:nvPr/>
          </p:nvCxnSpPr>
          <p:spPr>
            <a:xfrm>
              <a:off x="1515162" y="3744927"/>
              <a:ext cx="2247212" cy="1912282"/>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56929577-75AA-3C43-AB85-E8B53CADDDF5}"/>
                </a:ext>
              </a:extLst>
            </p:cNvPr>
            <p:cNvCxnSpPr>
              <a:cxnSpLocks/>
              <a:endCxn id="111" idx="2"/>
            </p:cNvCxnSpPr>
            <p:nvPr/>
          </p:nvCxnSpPr>
          <p:spPr>
            <a:xfrm flipV="1">
              <a:off x="1494934" y="3429000"/>
              <a:ext cx="2267441" cy="1761370"/>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B1C2B403-D930-8F4F-A3CB-64A10B16CB9C}"/>
                </a:ext>
              </a:extLst>
            </p:cNvPr>
            <p:cNvCxnSpPr>
              <a:cxnSpLocks/>
              <a:endCxn id="112" idx="2"/>
            </p:cNvCxnSpPr>
            <p:nvPr/>
          </p:nvCxnSpPr>
          <p:spPr>
            <a:xfrm flipV="1">
              <a:off x="1494934" y="3851222"/>
              <a:ext cx="2267441" cy="1339148"/>
            </a:xfrm>
            <a:prstGeom prst="line">
              <a:avLst/>
            </a:prstGeom>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56FDEFBC-4566-2547-9EC1-19466C9606C3}"/>
                </a:ext>
              </a:extLst>
            </p:cNvPr>
            <p:cNvCxnSpPr>
              <a:cxnSpLocks/>
              <a:endCxn id="113" idx="2"/>
            </p:cNvCxnSpPr>
            <p:nvPr/>
          </p:nvCxnSpPr>
          <p:spPr>
            <a:xfrm>
              <a:off x="1494934" y="5190370"/>
              <a:ext cx="2267441" cy="33976"/>
            </a:xfrm>
            <a:prstGeom prst="line">
              <a:avLst/>
            </a:prstGeom>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902BAFFA-7043-034A-8D75-DB2FAE0B26B1}"/>
                </a:ext>
              </a:extLst>
            </p:cNvPr>
            <p:cNvCxnSpPr>
              <a:cxnSpLocks/>
              <a:endCxn id="114" idx="2"/>
            </p:cNvCxnSpPr>
            <p:nvPr/>
          </p:nvCxnSpPr>
          <p:spPr>
            <a:xfrm>
              <a:off x="1494934" y="5190370"/>
              <a:ext cx="2267440" cy="466839"/>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387844EB-BD6C-2546-9216-6EFD98CC7D32}"/>
                </a:ext>
              </a:extLst>
            </p:cNvPr>
            <p:cNvCxnSpPr>
              <a:cxnSpLocks/>
              <a:endCxn id="111" idx="2"/>
            </p:cNvCxnSpPr>
            <p:nvPr/>
          </p:nvCxnSpPr>
          <p:spPr>
            <a:xfrm flipV="1">
              <a:off x="1494934" y="3429000"/>
              <a:ext cx="2267441" cy="2217370"/>
            </a:xfrm>
            <a:prstGeom prst="line">
              <a:avLst/>
            </a:prstGeom>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5E47077D-5C30-A842-87D2-E8DF7DD0A427}"/>
                </a:ext>
              </a:extLst>
            </p:cNvPr>
            <p:cNvCxnSpPr>
              <a:cxnSpLocks/>
              <a:endCxn id="112" idx="2"/>
            </p:cNvCxnSpPr>
            <p:nvPr/>
          </p:nvCxnSpPr>
          <p:spPr>
            <a:xfrm flipV="1">
              <a:off x="1494934" y="3851222"/>
              <a:ext cx="2267441" cy="1795148"/>
            </a:xfrm>
            <a:prstGeom prst="line">
              <a:avLst/>
            </a:prstGeom>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965991CA-1641-7D47-B202-79CE9AFFF4B6}"/>
                </a:ext>
              </a:extLst>
            </p:cNvPr>
            <p:cNvCxnSpPr>
              <a:cxnSpLocks/>
              <a:endCxn id="113" idx="2"/>
            </p:cNvCxnSpPr>
            <p:nvPr/>
          </p:nvCxnSpPr>
          <p:spPr>
            <a:xfrm flipV="1">
              <a:off x="1494934" y="5224346"/>
              <a:ext cx="2267441" cy="422024"/>
            </a:xfrm>
            <a:prstGeom prst="line">
              <a:avLst/>
            </a:prstGeom>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B9704111-C520-A94A-8D7E-BAAA7356B1A9}"/>
                </a:ext>
              </a:extLst>
            </p:cNvPr>
            <p:cNvCxnSpPr>
              <a:cxnSpLocks/>
              <a:endCxn id="114" idx="2"/>
            </p:cNvCxnSpPr>
            <p:nvPr/>
          </p:nvCxnSpPr>
          <p:spPr>
            <a:xfrm>
              <a:off x="1494934" y="5646369"/>
              <a:ext cx="2267440" cy="10840"/>
            </a:xfrm>
            <a:prstGeom prst="line">
              <a:avLst/>
            </a:prstGeom>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BE046265-CB64-AD45-8E8F-8A78B2F52E38}"/>
                </a:ext>
              </a:extLst>
            </p:cNvPr>
            <p:cNvCxnSpPr>
              <a:cxnSpLocks/>
              <a:endCxn id="111" idx="2"/>
            </p:cNvCxnSpPr>
            <p:nvPr/>
          </p:nvCxnSpPr>
          <p:spPr>
            <a:xfrm flipV="1">
              <a:off x="1528760" y="3429000"/>
              <a:ext cx="2233615" cy="2602520"/>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CDA29F1E-4ACC-9842-B429-12A8F2A54AEC}"/>
                </a:ext>
              </a:extLst>
            </p:cNvPr>
            <p:cNvCxnSpPr>
              <a:cxnSpLocks/>
              <a:endCxn id="112" idx="2"/>
            </p:cNvCxnSpPr>
            <p:nvPr/>
          </p:nvCxnSpPr>
          <p:spPr>
            <a:xfrm flipV="1">
              <a:off x="1528760" y="3851222"/>
              <a:ext cx="2233615" cy="2180298"/>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23681D03-3992-4A44-9B1C-869ADBA2D214}"/>
                </a:ext>
              </a:extLst>
            </p:cNvPr>
            <p:cNvCxnSpPr>
              <a:cxnSpLocks/>
              <a:endCxn id="113" idx="2"/>
            </p:cNvCxnSpPr>
            <p:nvPr/>
          </p:nvCxnSpPr>
          <p:spPr>
            <a:xfrm flipV="1">
              <a:off x="1528760" y="5224346"/>
              <a:ext cx="2233615" cy="807174"/>
            </a:xfrm>
            <a:prstGeom prst="line">
              <a:avLst/>
            </a:prstGeom>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34CA6CE5-3C0C-924E-914D-FECE6B12C1C9}"/>
                </a:ext>
              </a:extLst>
            </p:cNvPr>
            <p:cNvCxnSpPr>
              <a:cxnSpLocks/>
              <a:stCxn id="121" idx="6"/>
              <a:endCxn id="114" idx="2"/>
            </p:cNvCxnSpPr>
            <p:nvPr/>
          </p:nvCxnSpPr>
          <p:spPr>
            <a:xfrm flipV="1">
              <a:off x="1528760" y="5657209"/>
              <a:ext cx="2233614" cy="414186"/>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82577D4E-E991-C840-8F7E-7536BC72260E}"/>
                </a:ext>
              </a:extLst>
            </p:cNvPr>
            <p:cNvCxnSpPr>
              <a:cxnSpLocks/>
              <a:endCxn id="106" idx="2"/>
            </p:cNvCxnSpPr>
            <p:nvPr/>
          </p:nvCxnSpPr>
          <p:spPr>
            <a:xfrm flipV="1">
              <a:off x="4208862" y="3429000"/>
              <a:ext cx="2480068" cy="7884"/>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2772FF45-C3B8-BC42-9784-6A05CF448CF8}"/>
                </a:ext>
              </a:extLst>
            </p:cNvPr>
            <p:cNvCxnSpPr>
              <a:cxnSpLocks/>
              <a:endCxn id="107" idx="2"/>
            </p:cNvCxnSpPr>
            <p:nvPr/>
          </p:nvCxnSpPr>
          <p:spPr>
            <a:xfrm>
              <a:off x="4208862" y="3436884"/>
              <a:ext cx="2480068" cy="414338"/>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23FD9999-3953-A645-8D09-2629876A5B00}"/>
                </a:ext>
              </a:extLst>
            </p:cNvPr>
            <p:cNvCxnSpPr>
              <a:cxnSpLocks/>
              <a:endCxn id="108" idx="2"/>
            </p:cNvCxnSpPr>
            <p:nvPr/>
          </p:nvCxnSpPr>
          <p:spPr>
            <a:xfrm>
              <a:off x="4208862" y="3436884"/>
              <a:ext cx="2480068" cy="1787462"/>
            </a:xfrm>
            <a:prstGeom prst="line">
              <a:avLst/>
            </a:prstGeom>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B489769D-D39B-E347-A8C2-C395AD0234C1}"/>
                </a:ext>
              </a:extLst>
            </p:cNvPr>
            <p:cNvCxnSpPr>
              <a:cxnSpLocks/>
              <a:endCxn id="109" idx="2"/>
            </p:cNvCxnSpPr>
            <p:nvPr/>
          </p:nvCxnSpPr>
          <p:spPr>
            <a:xfrm>
              <a:off x="4208862" y="3436884"/>
              <a:ext cx="2480067" cy="2220325"/>
            </a:xfrm>
            <a:prstGeom prst="line">
              <a:avLst/>
            </a:prstGeom>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B0F9FFBC-59AD-AF4A-A3BF-949D8B7AC52F}"/>
                </a:ext>
              </a:extLst>
            </p:cNvPr>
            <p:cNvCxnSpPr>
              <a:cxnSpLocks/>
              <a:endCxn id="106" idx="2"/>
            </p:cNvCxnSpPr>
            <p:nvPr/>
          </p:nvCxnSpPr>
          <p:spPr>
            <a:xfrm flipV="1">
              <a:off x="4234465" y="3429000"/>
              <a:ext cx="2454465" cy="430106"/>
            </a:xfrm>
            <a:prstGeom prst="line">
              <a:avLst/>
            </a:prstGeom>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7048C4ED-0869-4248-86A3-2294D919B031}"/>
                </a:ext>
              </a:extLst>
            </p:cNvPr>
            <p:cNvCxnSpPr>
              <a:cxnSpLocks/>
              <a:endCxn id="107" idx="2"/>
            </p:cNvCxnSpPr>
            <p:nvPr/>
          </p:nvCxnSpPr>
          <p:spPr>
            <a:xfrm flipV="1">
              <a:off x="4234465" y="3851222"/>
              <a:ext cx="2454465" cy="7884"/>
            </a:xfrm>
            <a:prstGeom prst="line">
              <a:avLst/>
            </a:prstGeom>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A2AA56B4-0382-D04A-89DB-11024E78950E}"/>
                </a:ext>
              </a:extLst>
            </p:cNvPr>
            <p:cNvCxnSpPr>
              <a:cxnSpLocks/>
              <a:endCxn id="108" idx="2"/>
            </p:cNvCxnSpPr>
            <p:nvPr/>
          </p:nvCxnSpPr>
          <p:spPr>
            <a:xfrm>
              <a:off x="4234465" y="3859106"/>
              <a:ext cx="2454465" cy="1365240"/>
            </a:xfrm>
            <a:prstGeom prst="line">
              <a:avLst/>
            </a:prstGeom>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860A5286-E522-444A-BB71-7489EC8C2EAF}"/>
                </a:ext>
              </a:extLst>
            </p:cNvPr>
            <p:cNvCxnSpPr>
              <a:cxnSpLocks/>
              <a:endCxn id="109" idx="2"/>
            </p:cNvCxnSpPr>
            <p:nvPr/>
          </p:nvCxnSpPr>
          <p:spPr>
            <a:xfrm>
              <a:off x="4234465" y="3859106"/>
              <a:ext cx="2454464" cy="1798103"/>
            </a:xfrm>
            <a:prstGeom prst="line">
              <a:avLst/>
            </a:prstGeom>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F2602D11-C6DC-EC4F-A99D-D0F721A8A007}"/>
                </a:ext>
              </a:extLst>
            </p:cNvPr>
            <p:cNvCxnSpPr>
              <a:cxnSpLocks/>
              <a:stCxn id="113" idx="6"/>
              <a:endCxn id="106" idx="2"/>
            </p:cNvCxnSpPr>
            <p:nvPr/>
          </p:nvCxnSpPr>
          <p:spPr>
            <a:xfrm flipV="1">
              <a:off x="4224338" y="3429000"/>
              <a:ext cx="2464592" cy="1795346"/>
            </a:xfrm>
            <a:prstGeom prst="line">
              <a:avLst/>
            </a:prstGeom>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304F03DC-99E8-D34D-ACB9-732029EF82D4}"/>
                </a:ext>
              </a:extLst>
            </p:cNvPr>
            <p:cNvCxnSpPr>
              <a:cxnSpLocks/>
              <a:endCxn id="107" idx="2"/>
            </p:cNvCxnSpPr>
            <p:nvPr/>
          </p:nvCxnSpPr>
          <p:spPr>
            <a:xfrm flipV="1">
              <a:off x="4218391" y="3851222"/>
              <a:ext cx="2470539" cy="1365398"/>
            </a:xfrm>
            <a:prstGeom prst="line">
              <a:avLst/>
            </a:prstGeom>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F209D435-5BC8-AE4A-BE6B-7774AA9B5244}"/>
                </a:ext>
              </a:extLst>
            </p:cNvPr>
            <p:cNvCxnSpPr>
              <a:cxnSpLocks/>
              <a:endCxn id="108" idx="2"/>
            </p:cNvCxnSpPr>
            <p:nvPr/>
          </p:nvCxnSpPr>
          <p:spPr>
            <a:xfrm>
              <a:off x="4176716" y="5216620"/>
              <a:ext cx="2512214" cy="7726"/>
            </a:xfrm>
            <a:prstGeom prst="line">
              <a:avLst/>
            </a:prstGeom>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5742C767-313A-EE4E-8D28-547F4FFF9D6C}"/>
                </a:ext>
              </a:extLst>
            </p:cNvPr>
            <p:cNvCxnSpPr>
              <a:cxnSpLocks/>
              <a:stCxn id="113" idx="6"/>
              <a:endCxn id="109" idx="2"/>
            </p:cNvCxnSpPr>
            <p:nvPr/>
          </p:nvCxnSpPr>
          <p:spPr>
            <a:xfrm>
              <a:off x="4224338" y="5224346"/>
              <a:ext cx="2464591" cy="432863"/>
            </a:xfrm>
            <a:prstGeom prst="line">
              <a:avLst/>
            </a:prstGeom>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6BDC67D9-B9FD-E449-AC6F-B0510C3730AD}"/>
                </a:ext>
              </a:extLst>
            </p:cNvPr>
            <p:cNvCxnSpPr>
              <a:cxnSpLocks/>
              <a:endCxn id="106" idx="2"/>
            </p:cNvCxnSpPr>
            <p:nvPr/>
          </p:nvCxnSpPr>
          <p:spPr>
            <a:xfrm flipV="1">
              <a:off x="4234465" y="3429000"/>
              <a:ext cx="2454465" cy="2228210"/>
            </a:xfrm>
            <a:prstGeom prst="line">
              <a:avLst/>
            </a:prstGeom>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6524E9E2-4721-024E-A3BB-2B76D1408975}"/>
                </a:ext>
              </a:extLst>
            </p:cNvPr>
            <p:cNvCxnSpPr>
              <a:cxnSpLocks/>
              <a:endCxn id="107" idx="2"/>
            </p:cNvCxnSpPr>
            <p:nvPr/>
          </p:nvCxnSpPr>
          <p:spPr>
            <a:xfrm flipV="1">
              <a:off x="4234465" y="3851222"/>
              <a:ext cx="2454465" cy="1805988"/>
            </a:xfrm>
            <a:prstGeom prst="line">
              <a:avLst/>
            </a:prstGeom>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E22FDBE2-F771-154D-A9F4-8B43EC5923F1}"/>
                </a:ext>
              </a:extLst>
            </p:cNvPr>
            <p:cNvCxnSpPr>
              <a:cxnSpLocks/>
              <a:endCxn id="108" idx="2"/>
            </p:cNvCxnSpPr>
            <p:nvPr/>
          </p:nvCxnSpPr>
          <p:spPr>
            <a:xfrm flipV="1">
              <a:off x="4234465" y="5224346"/>
              <a:ext cx="2454465" cy="432864"/>
            </a:xfrm>
            <a:prstGeom prst="line">
              <a:avLst/>
            </a:prstGeom>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70A3C8D0-9919-7B48-BF4F-00D558E61EAA}"/>
                </a:ext>
              </a:extLst>
            </p:cNvPr>
            <p:cNvCxnSpPr>
              <a:cxnSpLocks/>
              <a:endCxn id="109" idx="2"/>
            </p:cNvCxnSpPr>
            <p:nvPr/>
          </p:nvCxnSpPr>
          <p:spPr>
            <a:xfrm>
              <a:off x="4234465" y="5657209"/>
              <a:ext cx="245446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E45FAFED-03C1-E44A-984A-A2A09085C318}"/>
                </a:ext>
              </a:extLst>
            </p:cNvPr>
            <p:cNvCxnSpPr>
              <a:cxnSpLocks/>
              <a:endCxn id="101" idx="2"/>
            </p:cNvCxnSpPr>
            <p:nvPr/>
          </p:nvCxnSpPr>
          <p:spPr>
            <a:xfrm>
              <a:off x="7150892" y="3432447"/>
              <a:ext cx="1981197" cy="211606"/>
            </a:xfrm>
            <a:prstGeom prst="line">
              <a:avLst/>
            </a:prstGeom>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2F7CE89D-BAFC-FB4A-B76D-EAE8C15B47EE}"/>
                </a:ext>
              </a:extLst>
            </p:cNvPr>
            <p:cNvCxnSpPr>
              <a:cxnSpLocks/>
              <a:endCxn id="102" idx="2"/>
            </p:cNvCxnSpPr>
            <p:nvPr/>
          </p:nvCxnSpPr>
          <p:spPr>
            <a:xfrm>
              <a:off x="7150892" y="3432447"/>
              <a:ext cx="1981196" cy="625944"/>
            </a:xfrm>
            <a:prstGeom prst="line">
              <a:avLst/>
            </a:prstGeom>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B9F8340E-ABF4-A844-BED4-904DBDAFFEBF}"/>
                </a:ext>
              </a:extLst>
            </p:cNvPr>
            <p:cNvCxnSpPr>
              <a:cxnSpLocks/>
              <a:endCxn id="103" idx="2"/>
            </p:cNvCxnSpPr>
            <p:nvPr/>
          </p:nvCxnSpPr>
          <p:spPr>
            <a:xfrm>
              <a:off x="7150892" y="3432447"/>
              <a:ext cx="1990711" cy="1076742"/>
            </a:xfrm>
            <a:prstGeom prst="line">
              <a:avLst/>
            </a:prstGeom>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E9812265-C519-7043-928C-FAF67DC35A69}"/>
                </a:ext>
              </a:extLst>
            </p:cNvPr>
            <p:cNvCxnSpPr>
              <a:cxnSpLocks/>
              <a:endCxn id="104" idx="2"/>
            </p:cNvCxnSpPr>
            <p:nvPr/>
          </p:nvCxnSpPr>
          <p:spPr>
            <a:xfrm>
              <a:off x="7150892" y="3432447"/>
              <a:ext cx="1990711" cy="1491080"/>
            </a:xfrm>
            <a:prstGeom prst="line">
              <a:avLst/>
            </a:prstGeom>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9EB12FAC-0861-5843-BDBE-03DDB79B7FFC}"/>
                </a:ext>
              </a:extLst>
            </p:cNvPr>
            <p:cNvCxnSpPr>
              <a:cxnSpLocks/>
              <a:stCxn id="106" idx="6"/>
              <a:endCxn id="105" idx="2"/>
            </p:cNvCxnSpPr>
            <p:nvPr/>
          </p:nvCxnSpPr>
          <p:spPr>
            <a:xfrm>
              <a:off x="7150893" y="3429000"/>
              <a:ext cx="2002628" cy="1901066"/>
            </a:xfrm>
            <a:prstGeom prst="line">
              <a:avLst/>
            </a:prstGeom>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48957AB7-382D-A146-BF75-594BF9F065E5}"/>
                </a:ext>
              </a:extLst>
            </p:cNvPr>
            <p:cNvCxnSpPr>
              <a:cxnSpLocks/>
              <a:endCxn id="101" idx="2"/>
            </p:cNvCxnSpPr>
            <p:nvPr/>
          </p:nvCxnSpPr>
          <p:spPr>
            <a:xfrm flipV="1">
              <a:off x="7134227" y="3644053"/>
              <a:ext cx="1997862" cy="199286"/>
            </a:xfrm>
            <a:prstGeom prst="line">
              <a:avLst/>
            </a:prstGeom>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1D838612-0C9D-6C47-B667-A452233EAE00}"/>
                </a:ext>
              </a:extLst>
            </p:cNvPr>
            <p:cNvCxnSpPr>
              <a:cxnSpLocks/>
              <a:endCxn id="102" idx="2"/>
            </p:cNvCxnSpPr>
            <p:nvPr/>
          </p:nvCxnSpPr>
          <p:spPr>
            <a:xfrm>
              <a:off x="7134227" y="3843338"/>
              <a:ext cx="1997861" cy="215053"/>
            </a:xfrm>
            <a:prstGeom prst="line">
              <a:avLst/>
            </a:prstGeom>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53FE7355-E257-874C-99F9-6713B7D1ED07}"/>
                </a:ext>
              </a:extLst>
            </p:cNvPr>
            <p:cNvCxnSpPr>
              <a:cxnSpLocks/>
              <a:endCxn id="103" idx="2"/>
            </p:cNvCxnSpPr>
            <p:nvPr/>
          </p:nvCxnSpPr>
          <p:spPr>
            <a:xfrm>
              <a:off x="7134227" y="3843338"/>
              <a:ext cx="2007376" cy="665851"/>
            </a:xfrm>
            <a:prstGeom prst="line">
              <a:avLst/>
            </a:prstGeom>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181601D9-AACE-2E46-8726-6CD38D47EBA6}"/>
                </a:ext>
              </a:extLst>
            </p:cNvPr>
            <p:cNvCxnSpPr>
              <a:cxnSpLocks/>
              <a:endCxn id="104" idx="2"/>
            </p:cNvCxnSpPr>
            <p:nvPr/>
          </p:nvCxnSpPr>
          <p:spPr>
            <a:xfrm>
              <a:off x="7134227" y="3843338"/>
              <a:ext cx="2007376" cy="1080189"/>
            </a:xfrm>
            <a:prstGeom prst="line">
              <a:avLst/>
            </a:prstGeom>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326FB613-086B-F947-A00F-A79A0E15D368}"/>
                </a:ext>
              </a:extLst>
            </p:cNvPr>
            <p:cNvCxnSpPr>
              <a:cxnSpLocks/>
              <a:endCxn id="105" idx="2"/>
            </p:cNvCxnSpPr>
            <p:nvPr/>
          </p:nvCxnSpPr>
          <p:spPr>
            <a:xfrm>
              <a:off x="7134228" y="3839891"/>
              <a:ext cx="2019293" cy="1490175"/>
            </a:xfrm>
            <a:prstGeom prst="line">
              <a:avLst/>
            </a:prstGeom>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463C37D-537D-9C4F-816B-2A25B8D6B44A}"/>
                </a:ext>
              </a:extLst>
            </p:cNvPr>
            <p:cNvCxnSpPr>
              <a:cxnSpLocks/>
              <a:endCxn id="101" idx="2"/>
            </p:cNvCxnSpPr>
            <p:nvPr/>
          </p:nvCxnSpPr>
          <p:spPr>
            <a:xfrm flipV="1">
              <a:off x="7147313" y="3644053"/>
              <a:ext cx="1984776" cy="1583740"/>
            </a:xfrm>
            <a:prstGeom prst="line">
              <a:avLst/>
            </a:prstGeom>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0061A52C-F734-784E-ADA2-0AEAFDDFDAF6}"/>
                </a:ext>
              </a:extLst>
            </p:cNvPr>
            <p:cNvCxnSpPr>
              <a:cxnSpLocks/>
              <a:endCxn id="102" idx="2"/>
            </p:cNvCxnSpPr>
            <p:nvPr/>
          </p:nvCxnSpPr>
          <p:spPr>
            <a:xfrm flipV="1">
              <a:off x="7147313" y="4058391"/>
              <a:ext cx="1984775" cy="1169402"/>
            </a:xfrm>
            <a:prstGeom prst="line">
              <a:avLst/>
            </a:prstGeom>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E4051481-9350-6D4E-AC28-BED7E64FA51E}"/>
                </a:ext>
              </a:extLst>
            </p:cNvPr>
            <p:cNvCxnSpPr>
              <a:cxnSpLocks/>
              <a:endCxn id="103" idx="2"/>
            </p:cNvCxnSpPr>
            <p:nvPr/>
          </p:nvCxnSpPr>
          <p:spPr>
            <a:xfrm flipV="1">
              <a:off x="7147313" y="4509189"/>
              <a:ext cx="1994290" cy="718604"/>
            </a:xfrm>
            <a:prstGeom prst="line">
              <a:avLst/>
            </a:prstGeom>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5985BBA7-790C-0C49-BF68-28431F16F7DF}"/>
                </a:ext>
              </a:extLst>
            </p:cNvPr>
            <p:cNvCxnSpPr>
              <a:cxnSpLocks/>
              <a:endCxn id="104" idx="2"/>
            </p:cNvCxnSpPr>
            <p:nvPr/>
          </p:nvCxnSpPr>
          <p:spPr>
            <a:xfrm flipV="1">
              <a:off x="7147313" y="4923527"/>
              <a:ext cx="1994290" cy="304266"/>
            </a:xfrm>
            <a:prstGeom prst="line">
              <a:avLst/>
            </a:prstGeom>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044638F6-EA00-584C-B7B7-305944640294}"/>
                </a:ext>
              </a:extLst>
            </p:cNvPr>
            <p:cNvCxnSpPr>
              <a:cxnSpLocks/>
              <a:endCxn id="105" idx="2"/>
            </p:cNvCxnSpPr>
            <p:nvPr/>
          </p:nvCxnSpPr>
          <p:spPr>
            <a:xfrm>
              <a:off x="7147314" y="5224346"/>
              <a:ext cx="2006207" cy="105720"/>
            </a:xfrm>
            <a:prstGeom prst="line">
              <a:avLst/>
            </a:prstGeom>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15F909DD-D303-D447-9BBD-179CF96DD3C7}"/>
                </a:ext>
              </a:extLst>
            </p:cNvPr>
            <p:cNvCxnSpPr>
              <a:cxnSpLocks/>
              <a:endCxn id="101" idx="2"/>
            </p:cNvCxnSpPr>
            <p:nvPr/>
          </p:nvCxnSpPr>
          <p:spPr>
            <a:xfrm flipV="1">
              <a:off x="7129459" y="3644053"/>
              <a:ext cx="2002630" cy="1982478"/>
            </a:xfrm>
            <a:prstGeom prst="line">
              <a:avLst/>
            </a:prstGeom>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499DC0E0-7FC3-B748-A89C-56A4336939EB}"/>
                </a:ext>
              </a:extLst>
            </p:cNvPr>
            <p:cNvCxnSpPr>
              <a:cxnSpLocks/>
              <a:endCxn id="102" idx="2"/>
            </p:cNvCxnSpPr>
            <p:nvPr/>
          </p:nvCxnSpPr>
          <p:spPr>
            <a:xfrm flipV="1">
              <a:off x="7129459" y="4058391"/>
              <a:ext cx="2002629" cy="1568140"/>
            </a:xfrm>
            <a:prstGeom prst="line">
              <a:avLst/>
            </a:prstGeom>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A6C25A03-10FC-B349-9F0C-2A3D20B8EE7E}"/>
                </a:ext>
              </a:extLst>
            </p:cNvPr>
            <p:cNvCxnSpPr>
              <a:cxnSpLocks/>
              <a:endCxn id="103" idx="2"/>
            </p:cNvCxnSpPr>
            <p:nvPr/>
          </p:nvCxnSpPr>
          <p:spPr>
            <a:xfrm flipV="1">
              <a:off x="7129459" y="4509189"/>
              <a:ext cx="2012144" cy="1117342"/>
            </a:xfrm>
            <a:prstGeom prst="line">
              <a:avLst/>
            </a:prstGeom>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29B0AF78-D578-5540-87AE-0B203EEF7917}"/>
                </a:ext>
              </a:extLst>
            </p:cNvPr>
            <p:cNvCxnSpPr>
              <a:cxnSpLocks/>
              <a:endCxn id="104" idx="2"/>
            </p:cNvCxnSpPr>
            <p:nvPr/>
          </p:nvCxnSpPr>
          <p:spPr>
            <a:xfrm flipV="1">
              <a:off x="7129459" y="4923527"/>
              <a:ext cx="2012144" cy="703004"/>
            </a:xfrm>
            <a:prstGeom prst="line">
              <a:avLst/>
            </a:prstGeom>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A3BF1605-86AF-AA47-8199-64A9BFDFF340}"/>
                </a:ext>
              </a:extLst>
            </p:cNvPr>
            <p:cNvCxnSpPr>
              <a:cxnSpLocks/>
              <a:endCxn id="105" idx="2"/>
            </p:cNvCxnSpPr>
            <p:nvPr/>
          </p:nvCxnSpPr>
          <p:spPr>
            <a:xfrm flipV="1">
              <a:off x="7129460" y="5330066"/>
              <a:ext cx="2024061" cy="293018"/>
            </a:xfrm>
            <a:prstGeom prst="line">
              <a:avLst/>
            </a:prstGeom>
          </p:spPr>
          <p:style>
            <a:lnRef idx="1">
              <a:schemeClr val="accent1"/>
            </a:lnRef>
            <a:fillRef idx="0">
              <a:schemeClr val="accent1"/>
            </a:fillRef>
            <a:effectRef idx="0">
              <a:schemeClr val="accent1"/>
            </a:effectRef>
            <a:fontRef idx="minor">
              <a:schemeClr val="tx1"/>
            </a:fontRef>
          </p:style>
        </p:cxnSp>
        <p:sp>
          <p:nvSpPr>
            <p:cNvPr id="100" name="TextBox 99">
              <a:extLst>
                <a:ext uri="{FF2B5EF4-FFF2-40B4-BE49-F238E27FC236}">
                  <a16:creationId xmlns:a16="http://schemas.microsoft.com/office/drawing/2014/main" id="{0F49FC78-DA6B-3F47-99A9-34DFA46DD642}"/>
                </a:ext>
              </a:extLst>
            </p:cNvPr>
            <p:cNvSpPr txBox="1"/>
            <p:nvPr/>
          </p:nvSpPr>
          <p:spPr>
            <a:xfrm>
              <a:off x="484394" y="2552541"/>
              <a:ext cx="184731" cy="307777"/>
            </a:xfrm>
            <a:prstGeom prst="rect">
              <a:avLst/>
            </a:prstGeom>
            <a:noFill/>
          </p:spPr>
          <p:txBody>
            <a:bodyPr wrap="none" rtlCol="0">
              <a:spAutoFit/>
            </a:bodyPr>
            <a:lstStyle/>
            <a:p>
              <a:endParaRPr lang="en-US" sz="1400" dirty="0"/>
            </a:p>
          </p:txBody>
        </p:sp>
      </p:grpSp>
      <p:sp>
        <p:nvSpPr>
          <p:cNvPr id="123" name="TextBox 122">
            <a:extLst>
              <a:ext uri="{FF2B5EF4-FFF2-40B4-BE49-F238E27FC236}">
                <a16:creationId xmlns:a16="http://schemas.microsoft.com/office/drawing/2014/main" id="{060BCD2F-4CC4-7341-9ADF-EF7203E2BF43}"/>
              </a:ext>
            </a:extLst>
          </p:cNvPr>
          <p:cNvSpPr txBox="1"/>
          <p:nvPr/>
        </p:nvSpPr>
        <p:spPr>
          <a:xfrm>
            <a:off x="10902810" y="3735331"/>
            <a:ext cx="332142" cy="2031325"/>
          </a:xfrm>
          <a:prstGeom prst="rect">
            <a:avLst/>
          </a:prstGeom>
          <a:noFill/>
        </p:spPr>
        <p:txBody>
          <a:bodyPr wrap="none" rtlCol="0">
            <a:spAutoFit/>
          </a:bodyPr>
          <a:lstStyle/>
          <a:p>
            <a:r>
              <a:rPr lang="en-US" dirty="0"/>
              <a:t>0</a:t>
            </a:r>
          </a:p>
          <a:p>
            <a:r>
              <a:rPr lang="en-US" dirty="0"/>
              <a:t>1</a:t>
            </a:r>
          </a:p>
          <a:p>
            <a:r>
              <a:rPr lang="en-US" dirty="0"/>
              <a:t>2</a:t>
            </a:r>
          </a:p>
          <a:p>
            <a:r>
              <a:rPr lang="en-US" dirty="0"/>
              <a:t>.</a:t>
            </a:r>
          </a:p>
          <a:p>
            <a:r>
              <a:rPr lang="en-US" dirty="0"/>
              <a:t>.</a:t>
            </a:r>
          </a:p>
          <a:p>
            <a:r>
              <a:rPr lang="en-US" dirty="0"/>
              <a:t>.</a:t>
            </a:r>
          </a:p>
          <a:p>
            <a:r>
              <a:rPr lang="en-US" dirty="0"/>
              <a:t>9</a:t>
            </a:r>
          </a:p>
        </p:txBody>
      </p:sp>
    </p:spTree>
    <p:extLst>
      <p:ext uri="{BB962C8B-B14F-4D97-AF65-F5344CB8AC3E}">
        <p14:creationId xmlns:p14="http://schemas.microsoft.com/office/powerpoint/2010/main" val="295888087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The Danger of Neural Nets</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p:txBody>
          <a:bodyPr>
            <a:normAutofit lnSpcReduction="10000"/>
          </a:bodyPr>
          <a:lstStyle/>
          <a:p>
            <a:r>
              <a:rPr lang="en-US" sz="2400" dirty="0">
                <a:latin typeface="Helvetica" pitchFamily="2" charset="0"/>
              </a:rPr>
              <a:t>That is *not* what’s happening!</a:t>
            </a:r>
          </a:p>
          <a:p>
            <a:r>
              <a:rPr lang="en-US" sz="2400" dirty="0">
                <a:latin typeface="Helvetica" pitchFamily="2" charset="0"/>
              </a:rPr>
              <a:t>Instead, it just so happens that there’s some “magic” combination of edge weights such that when you put in vectors of numbers corresponding to, say, the number four, it makes it so that the “four” output node lights up brighter than anything else.</a:t>
            </a:r>
          </a:p>
          <a:p>
            <a:pPr lvl="1"/>
            <a:r>
              <a:rPr lang="en-US" sz="2200" dirty="0">
                <a:latin typeface="Helvetica" pitchFamily="2" charset="0"/>
              </a:rPr>
              <a:t>And the same with all the numbers.</a:t>
            </a:r>
          </a:p>
          <a:p>
            <a:r>
              <a:rPr lang="en-US" sz="2400" dirty="0">
                <a:latin typeface="Helvetica" pitchFamily="2" charset="0"/>
              </a:rPr>
              <a:t>This is what we meant when we were talking about </a:t>
            </a:r>
            <a:r>
              <a:rPr lang="en-US" sz="2400" b="1" dirty="0">
                <a:latin typeface="Helvetica" pitchFamily="2" charset="0"/>
              </a:rPr>
              <a:t>black boxes</a:t>
            </a:r>
            <a:r>
              <a:rPr lang="en-US" sz="2400" dirty="0">
                <a:latin typeface="Helvetica" pitchFamily="2" charset="0"/>
              </a:rPr>
              <a:t>. </a:t>
            </a:r>
          </a:p>
          <a:p>
            <a:r>
              <a:rPr lang="en-US" sz="2400" dirty="0">
                <a:latin typeface="Helvetica" pitchFamily="2" charset="0"/>
              </a:rPr>
              <a:t>It works, but it is not interpretable by humans.</a:t>
            </a:r>
            <a:endParaRPr lang="en-US" sz="2200" dirty="0">
              <a:latin typeface="Helvetica" pitchFamily="2" charset="0"/>
            </a:endParaRPr>
          </a:p>
        </p:txBody>
      </p:sp>
    </p:spTree>
    <p:extLst>
      <p:ext uri="{BB962C8B-B14F-4D97-AF65-F5344CB8AC3E}">
        <p14:creationId xmlns:p14="http://schemas.microsoft.com/office/powerpoint/2010/main" val="249243830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Example Neural Net</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p:txBody>
          <a:bodyPr>
            <a:normAutofit/>
          </a:bodyPr>
          <a:lstStyle/>
          <a:p>
            <a:r>
              <a:rPr lang="en-US" sz="2400" dirty="0">
                <a:latin typeface="Helvetica" pitchFamily="2" charset="0"/>
              </a:rPr>
              <a:t>We are going to work with a simple multi-layer perceptron! It will have:</a:t>
            </a:r>
          </a:p>
          <a:p>
            <a:endParaRPr lang="en-US" sz="2400" dirty="0">
              <a:latin typeface="Helvetica" pitchFamily="2" charset="0"/>
            </a:endParaRPr>
          </a:p>
          <a:p>
            <a:r>
              <a:rPr lang="en-US" sz="2400" dirty="0">
                <a:latin typeface="Helvetica" pitchFamily="2" charset="0"/>
              </a:rPr>
              <a:t>2 Input Nodes</a:t>
            </a:r>
          </a:p>
          <a:p>
            <a:r>
              <a:rPr lang="en-US" sz="2400" dirty="0">
                <a:latin typeface="Helvetica" pitchFamily="2" charset="0"/>
              </a:rPr>
              <a:t>1 Output Node</a:t>
            </a:r>
          </a:p>
          <a:p>
            <a:r>
              <a:rPr lang="en-US" sz="2400" dirty="0">
                <a:latin typeface="Helvetica" pitchFamily="2" charset="0"/>
              </a:rPr>
              <a:t>1 Hidden Layer with 2 Nodes</a:t>
            </a:r>
          </a:p>
          <a:p>
            <a:r>
              <a:rPr lang="en-US" sz="2400" dirty="0">
                <a:latin typeface="Helvetica" pitchFamily="2" charset="0"/>
              </a:rPr>
              <a:t>A Sigmoid activation function.</a:t>
            </a:r>
          </a:p>
          <a:p>
            <a:pPr lvl="1"/>
            <a:r>
              <a:rPr lang="en-US" sz="2000" dirty="0">
                <a:latin typeface="Helvetica" pitchFamily="2" charset="0"/>
              </a:rPr>
              <a:t>Let’s unpack this a little!</a:t>
            </a:r>
          </a:p>
        </p:txBody>
      </p:sp>
    </p:spTree>
    <p:extLst>
      <p:ext uri="{BB962C8B-B14F-4D97-AF65-F5344CB8AC3E}">
        <p14:creationId xmlns:p14="http://schemas.microsoft.com/office/powerpoint/2010/main" val="331247001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Sigmoid Activation Function</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1066799" y="1713108"/>
            <a:ext cx="10608130" cy="3849624"/>
          </a:xfrm>
        </p:spPr>
        <p:txBody>
          <a:bodyPr>
            <a:normAutofit/>
          </a:bodyPr>
          <a:lstStyle/>
          <a:p>
            <a:r>
              <a:rPr lang="en-US" sz="2400" dirty="0">
                <a:latin typeface="Helvetica" pitchFamily="2" charset="0"/>
              </a:rPr>
              <a:t>Remember, each node is taking in the weighted sum of all of its inputs. That means that any given node can have whatever arbitrary value inside of it. </a:t>
            </a:r>
          </a:p>
          <a:p>
            <a:pPr lvl="1"/>
            <a:r>
              <a:rPr lang="en-US" sz="2000" dirty="0">
                <a:latin typeface="Helvetica" pitchFamily="2" charset="0"/>
              </a:rPr>
              <a:t>i.e., not just 0 or 1 necessarily!</a:t>
            </a:r>
          </a:p>
        </p:txBody>
      </p:sp>
      <p:sp>
        <p:nvSpPr>
          <p:cNvPr id="4" name="Oval 3">
            <a:extLst>
              <a:ext uri="{FF2B5EF4-FFF2-40B4-BE49-F238E27FC236}">
                <a16:creationId xmlns:a16="http://schemas.microsoft.com/office/drawing/2014/main" id="{17B02612-9492-794A-82A9-845306DFD6BF}"/>
              </a:ext>
            </a:extLst>
          </p:cNvPr>
          <p:cNvSpPr/>
          <p:nvPr/>
        </p:nvSpPr>
        <p:spPr>
          <a:xfrm>
            <a:off x="5115362" y="4103131"/>
            <a:ext cx="1237813" cy="1056660"/>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F64BE276-318A-2F44-B0DF-A49D2E910BEA}"/>
              </a:ext>
            </a:extLst>
          </p:cNvPr>
          <p:cNvCxnSpPr>
            <a:cxnSpLocks/>
            <a:stCxn id="4" idx="2"/>
          </p:cNvCxnSpPr>
          <p:nvPr/>
        </p:nvCxnSpPr>
        <p:spPr>
          <a:xfrm flipH="1" flipV="1">
            <a:off x="3424238" y="3574801"/>
            <a:ext cx="1691124" cy="1056660"/>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C6C6C801-E3F3-7C49-9C8B-CE5F7DF053A1}"/>
              </a:ext>
            </a:extLst>
          </p:cNvPr>
          <p:cNvCxnSpPr>
            <a:cxnSpLocks/>
            <a:stCxn id="4" idx="2"/>
          </p:cNvCxnSpPr>
          <p:nvPr/>
        </p:nvCxnSpPr>
        <p:spPr>
          <a:xfrm flipH="1" flipV="1">
            <a:off x="3114675" y="3967246"/>
            <a:ext cx="2000687" cy="664215"/>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AFAB4459-BCA2-BC4C-AC74-4319610149EF}"/>
              </a:ext>
            </a:extLst>
          </p:cNvPr>
          <p:cNvCxnSpPr>
            <a:cxnSpLocks/>
            <a:stCxn id="4" idx="2"/>
          </p:cNvCxnSpPr>
          <p:nvPr/>
        </p:nvCxnSpPr>
        <p:spPr>
          <a:xfrm flipH="1" flipV="1">
            <a:off x="3114675" y="4490341"/>
            <a:ext cx="2000687" cy="14112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71EE966-31CF-B94E-943E-ED31CDC769F9}"/>
              </a:ext>
            </a:extLst>
          </p:cNvPr>
          <p:cNvCxnSpPr>
            <a:cxnSpLocks/>
            <a:stCxn id="4" idx="2"/>
          </p:cNvCxnSpPr>
          <p:nvPr/>
        </p:nvCxnSpPr>
        <p:spPr>
          <a:xfrm flipH="1">
            <a:off x="3424238" y="4631461"/>
            <a:ext cx="1691124" cy="61725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DCD3BFB-29C0-074B-838D-CE5A1E6CA706}"/>
              </a:ext>
            </a:extLst>
          </p:cNvPr>
          <p:cNvCxnSpPr>
            <a:cxnSpLocks/>
            <a:stCxn id="4" idx="2"/>
          </p:cNvCxnSpPr>
          <p:nvPr/>
        </p:nvCxnSpPr>
        <p:spPr>
          <a:xfrm flipH="1">
            <a:off x="4179312" y="4631461"/>
            <a:ext cx="936050" cy="1583945"/>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17E680C8-A688-E54F-B6D9-9C95B07F445D}"/>
                  </a:ext>
                </a:extLst>
              </p:cNvPr>
              <p:cNvSpPr/>
              <p:nvPr/>
            </p:nvSpPr>
            <p:spPr>
              <a:xfrm>
                <a:off x="6683050" y="4473991"/>
                <a:ext cx="3408305" cy="369332"/>
              </a:xfrm>
              <a:prstGeom prst="rect">
                <a:avLst/>
              </a:prstGeom>
            </p:spPr>
            <p:txBody>
              <a:bodyPr wrap="none">
                <a:spAutoFit/>
              </a:bodyPr>
              <a:lstStyle/>
              <a:p>
                <a:pPr algn="ctr"/>
                <a14:m>
                  <m:oMath xmlns:m="http://schemas.openxmlformats.org/officeDocument/2006/math">
                    <m:r>
                      <a:rPr lang="en-US" b="0" i="1" smtClean="0">
                        <a:latin typeface="Cambria Math" panose="02040503050406030204" pitchFamily="18" charset="0"/>
                      </a:rPr>
                      <m:t>𝑣𝑎𝑙𝑢𝑒</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𝐼</m:t>
                        </m:r>
                      </m:e>
                      <m:sub>
                        <m:r>
                          <a:rPr lang="en-US" i="1">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𝐼</m:t>
                        </m:r>
                      </m:e>
                      <m:sub>
                        <m:r>
                          <a:rPr lang="en-US" i="1">
                            <a:latin typeface="Cambria Math" panose="02040503050406030204" pitchFamily="18" charset="0"/>
                          </a:rPr>
                          <m:t>2</m:t>
                        </m:r>
                      </m:sub>
                    </m:sSub>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2</m:t>
                        </m:r>
                      </m:sub>
                    </m:sSub>
                    <m:r>
                      <a:rPr lang="en-US" b="0" i="1" smtClean="0">
                        <a:latin typeface="Cambria Math" panose="02040503050406030204" pitchFamily="18" charset="0"/>
                      </a:rPr>
                      <m:t>+ … </m:t>
                    </m:r>
                    <m:sSub>
                      <m:sSubPr>
                        <m:ctrlPr>
                          <a:rPr lang="en-US" i="1">
                            <a:latin typeface="Cambria Math" panose="02040503050406030204" pitchFamily="18" charset="0"/>
                          </a:rPr>
                        </m:ctrlPr>
                      </m:sSubPr>
                      <m:e>
                        <m:r>
                          <a:rPr lang="en-US" i="1">
                            <a:latin typeface="Cambria Math" panose="02040503050406030204" pitchFamily="18" charset="0"/>
                          </a:rPr>
                          <m:t>𝐼</m:t>
                        </m:r>
                      </m:e>
                      <m:sub>
                        <m:r>
                          <a:rPr lang="en-US" b="0" i="1" smtClean="0">
                            <a:latin typeface="Cambria Math" panose="02040503050406030204" pitchFamily="18" charset="0"/>
                          </a:rPr>
                          <m:t>𝑛</m:t>
                        </m:r>
                      </m:sub>
                    </m:sSub>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b="0" i="1" smtClean="0">
                            <a:latin typeface="Cambria Math" panose="02040503050406030204" pitchFamily="18" charset="0"/>
                          </a:rPr>
                          <m:t>𝑛</m:t>
                        </m:r>
                      </m:sub>
                    </m:sSub>
                  </m:oMath>
                </a14:m>
                <a:r>
                  <a:rPr lang="en-US" dirty="0">
                    <a:latin typeface="Helvetica" pitchFamily="2" charset="0"/>
                  </a:rPr>
                  <a:t> </a:t>
                </a:r>
              </a:p>
            </p:txBody>
          </p:sp>
        </mc:Choice>
        <mc:Fallback xmlns="">
          <p:sp>
            <p:nvSpPr>
              <p:cNvPr id="22" name="Rectangle 21">
                <a:extLst>
                  <a:ext uri="{FF2B5EF4-FFF2-40B4-BE49-F238E27FC236}">
                    <a16:creationId xmlns:a16="http://schemas.microsoft.com/office/drawing/2014/main" id="{17E680C8-A688-E54F-B6D9-9C95B07F445D}"/>
                  </a:ext>
                </a:extLst>
              </p:cNvPr>
              <p:cNvSpPr>
                <a:spLocks noRot="1" noChangeAspect="1" noMove="1" noResize="1" noEditPoints="1" noAdjustHandles="1" noChangeArrowheads="1" noChangeShapeType="1" noTextEdit="1"/>
              </p:cNvSpPr>
              <p:nvPr/>
            </p:nvSpPr>
            <p:spPr>
              <a:xfrm>
                <a:off x="6683050" y="4473991"/>
                <a:ext cx="3408305" cy="369332"/>
              </a:xfrm>
              <a:prstGeom prst="rect">
                <a:avLst/>
              </a:prstGeom>
              <a:blipFill>
                <a:blip r:embed="rId2"/>
                <a:stretch>
                  <a:fillRect b="-13333"/>
                </a:stretch>
              </a:blipFill>
            </p:spPr>
            <p:txBody>
              <a:bodyPr/>
              <a:lstStyle/>
              <a:p>
                <a:r>
                  <a:rPr lang="en-US">
                    <a:noFill/>
                  </a:rPr>
                  <a:t> </a:t>
                </a:r>
              </a:p>
            </p:txBody>
          </p:sp>
        </mc:Fallback>
      </mc:AlternateContent>
    </p:spTree>
    <p:extLst>
      <p:ext uri="{BB962C8B-B14F-4D97-AF65-F5344CB8AC3E}">
        <p14:creationId xmlns:p14="http://schemas.microsoft.com/office/powerpoint/2010/main" val="41624928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p:txBody>
          <a:bodyPr>
            <a:normAutofit/>
          </a:bodyPr>
          <a:lstStyle/>
          <a:p>
            <a:r>
              <a:rPr lang="en-US" sz="2400" dirty="0">
                <a:latin typeface="Helvetica" pitchFamily="2" charset="0"/>
              </a:rPr>
              <a:t>Neural networks are full of </a:t>
            </a:r>
            <a:r>
              <a:rPr lang="en-US" sz="2400" b="1" dirty="0">
                <a:latin typeface="Helvetica" pitchFamily="2" charset="0"/>
              </a:rPr>
              <a:t>Nodes</a:t>
            </a:r>
            <a:r>
              <a:rPr lang="en-US" sz="2400" dirty="0">
                <a:latin typeface="Helvetica" pitchFamily="2" charset="0"/>
              </a:rPr>
              <a:t> or </a:t>
            </a:r>
            <a:r>
              <a:rPr lang="en-US" sz="2400" b="1" dirty="0">
                <a:latin typeface="Helvetica" pitchFamily="2" charset="0"/>
              </a:rPr>
              <a:t>Units</a:t>
            </a:r>
            <a:r>
              <a:rPr lang="en-US" sz="2400" dirty="0">
                <a:latin typeface="Helvetica" pitchFamily="2" charset="0"/>
              </a:rPr>
              <a:t>.</a:t>
            </a:r>
            <a:endParaRPr lang="en-US" sz="1500" dirty="0">
              <a:latin typeface="Helvetica" pitchFamily="2" charset="0"/>
            </a:endParaRPr>
          </a:p>
        </p:txBody>
      </p:sp>
      <p:grpSp>
        <p:nvGrpSpPr>
          <p:cNvPr id="34" name="Group 33">
            <a:extLst>
              <a:ext uri="{FF2B5EF4-FFF2-40B4-BE49-F238E27FC236}">
                <a16:creationId xmlns:a16="http://schemas.microsoft.com/office/drawing/2014/main" id="{E7596C49-A122-C243-ADC3-4BDAE2A9FB11}"/>
              </a:ext>
            </a:extLst>
          </p:cNvPr>
          <p:cNvGrpSpPr/>
          <p:nvPr/>
        </p:nvGrpSpPr>
        <p:grpSpPr>
          <a:xfrm>
            <a:off x="1066797" y="2714625"/>
            <a:ext cx="461966" cy="3563939"/>
            <a:chOff x="1066797" y="2714625"/>
            <a:chExt cx="461966" cy="3563939"/>
          </a:xfrm>
        </p:grpSpPr>
        <p:sp>
          <p:nvSpPr>
            <p:cNvPr id="4" name="Oval 3">
              <a:extLst>
                <a:ext uri="{FF2B5EF4-FFF2-40B4-BE49-F238E27FC236}">
                  <a16:creationId xmlns:a16="http://schemas.microsoft.com/office/drawing/2014/main" id="{6101BDEF-80C8-6D44-B172-40FE6F2FE943}"/>
                </a:ext>
              </a:extLst>
            </p:cNvPr>
            <p:cNvSpPr/>
            <p:nvPr/>
          </p:nvSpPr>
          <p:spPr>
            <a:xfrm>
              <a:off x="1066800" y="2714625"/>
              <a:ext cx="461963" cy="414338"/>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4D21943A-718F-F94A-9CC1-93D7450912F4}"/>
                </a:ext>
              </a:extLst>
            </p:cNvPr>
            <p:cNvSpPr/>
            <p:nvPr/>
          </p:nvSpPr>
          <p:spPr>
            <a:xfrm>
              <a:off x="1066799" y="3149653"/>
              <a:ext cx="461963" cy="414338"/>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1BDD82B4-70F9-EA47-A805-08DE46896730}"/>
                </a:ext>
              </a:extLst>
            </p:cNvPr>
            <p:cNvSpPr/>
            <p:nvPr/>
          </p:nvSpPr>
          <p:spPr>
            <a:xfrm>
              <a:off x="1066799" y="3563991"/>
              <a:ext cx="461963" cy="414338"/>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3D8CC964-3D9D-3143-8526-FEE8A52DE58F}"/>
                </a:ext>
              </a:extLst>
            </p:cNvPr>
            <p:cNvSpPr/>
            <p:nvPr/>
          </p:nvSpPr>
          <p:spPr>
            <a:xfrm>
              <a:off x="1066798" y="5024862"/>
              <a:ext cx="461963" cy="414338"/>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C5B79BAC-660C-9D4F-9AB3-D89031DDB7F8}"/>
                </a:ext>
              </a:extLst>
            </p:cNvPr>
            <p:cNvSpPr/>
            <p:nvPr/>
          </p:nvSpPr>
          <p:spPr>
            <a:xfrm>
              <a:off x="1066798" y="5439200"/>
              <a:ext cx="461963" cy="414338"/>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FEC05DDD-F804-D04F-BB2E-8E5ABC3F862C}"/>
                </a:ext>
              </a:extLst>
            </p:cNvPr>
            <p:cNvSpPr/>
            <p:nvPr/>
          </p:nvSpPr>
          <p:spPr>
            <a:xfrm>
              <a:off x="1066797" y="5864226"/>
              <a:ext cx="461963" cy="414338"/>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97718B2B-4AE8-AC4B-939B-E60C0FE98A4A}"/>
                </a:ext>
              </a:extLst>
            </p:cNvPr>
            <p:cNvSpPr txBox="1"/>
            <p:nvPr/>
          </p:nvSpPr>
          <p:spPr>
            <a:xfrm>
              <a:off x="1204909" y="3989017"/>
              <a:ext cx="185737" cy="923330"/>
            </a:xfrm>
            <a:prstGeom prst="rect">
              <a:avLst/>
            </a:prstGeom>
            <a:noFill/>
          </p:spPr>
          <p:txBody>
            <a:bodyPr wrap="square" rtlCol="0">
              <a:spAutoFit/>
            </a:bodyPr>
            <a:lstStyle/>
            <a:p>
              <a:r>
                <a:rPr lang="en-US" dirty="0"/>
                <a:t>.</a:t>
              </a:r>
            </a:p>
            <a:p>
              <a:r>
                <a:rPr lang="en-US" dirty="0"/>
                <a:t>.</a:t>
              </a:r>
            </a:p>
            <a:p>
              <a:r>
                <a:rPr lang="en-US" dirty="0"/>
                <a:t>.</a:t>
              </a:r>
            </a:p>
          </p:txBody>
        </p:sp>
      </p:grpSp>
      <p:grpSp>
        <p:nvGrpSpPr>
          <p:cNvPr id="35" name="Group 34">
            <a:extLst>
              <a:ext uri="{FF2B5EF4-FFF2-40B4-BE49-F238E27FC236}">
                <a16:creationId xmlns:a16="http://schemas.microsoft.com/office/drawing/2014/main" id="{333A4914-F1DA-FC4E-AB49-485F59D2CD7E}"/>
              </a:ext>
            </a:extLst>
          </p:cNvPr>
          <p:cNvGrpSpPr/>
          <p:nvPr/>
        </p:nvGrpSpPr>
        <p:grpSpPr>
          <a:xfrm>
            <a:off x="3762374" y="3221831"/>
            <a:ext cx="461964" cy="2642547"/>
            <a:chOff x="3762374" y="3221831"/>
            <a:chExt cx="461964" cy="2642547"/>
          </a:xfrm>
        </p:grpSpPr>
        <p:sp>
          <p:nvSpPr>
            <p:cNvPr id="12" name="Oval 11">
              <a:extLst>
                <a:ext uri="{FF2B5EF4-FFF2-40B4-BE49-F238E27FC236}">
                  <a16:creationId xmlns:a16="http://schemas.microsoft.com/office/drawing/2014/main" id="{4FA8464E-4820-0D4F-9BB2-C0E10B200ECE}"/>
                </a:ext>
              </a:extLst>
            </p:cNvPr>
            <p:cNvSpPr/>
            <p:nvPr/>
          </p:nvSpPr>
          <p:spPr>
            <a:xfrm>
              <a:off x="3762375" y="3221831"/>
              <a:ext cx="461963" cy="414338"/>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360BE1C9-33C5-644F-9C5F-32F8762E813B}"/>
                </a:ext>
              </a:extLst>
            </p:cNvPr>
            <p:cNvSpPr/>
            <p:nvPr/>
          </p:nvSpPr>
          <p:spPr>
            <a:xfrm>
              <a:off x="3762375" y="3644053"/>
              <a:ext cx="461963" cy="414338"/>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501E0F2F-1142-604F-9470-D467CF15630D}"/>
                </a:ext>
              </a:extLst>
            </p:cNvPr>
            <p:cNvSpPr/>
            <p:nvPr/>
          </p:nvSpPr>
          <p:spPr>
            <a:xfrm>
              <a:off x="3762375" y="5017177"/>
              <a:ext cx="461963" cy="414338"/>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3BB03C6B-86E9-8648-BD9E-E412A5187F14}"/>
                </a:ext>
              </a:extLst>
            </p:cNvPr>
            <p:cNvSpPr/>
            <p:nvPr/>
          </p:nvSpPr>
          <p:spPr>
            <a:xfrm>
              <a:off x="3762374" y="5450040"/>
              <a:ext cx="461963" cy="414338"/>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081ECB4B-5C7C-0743-A83E-7DD611529577}"/>
                </a:ext>
              </a:extLst>
            </p:cNvPr>
            <p:cNvSpPr txBox="1"/>
            <p:nvPr/>
          </p:nvSpPr>
          <p:spPr>
            <a:xfrm>
              <a:off x="3871910" y="4034283"/>
              <a:ext cx="185737" cy="923330"/>
            </a:xfrm>
            <a:prstGeom prst="rect">
              <a:avLst/>
            </a:prstGeom>
            <a:noFill/>
          </p:spPr>
          <p:txBody>
            <a:bodyPr wrap="square" rtlCol="0">
              <a:spAutoFit/>
            </a:bodyPr>
            <a:lstStyle/>
            <a:p>
              <a:r>
                <a:rPr lang="en-US" dirty="0"/>
                <a:t>.</a:t>
              </a:r>
            </a:p>
            <a:p>
              <a:r>
                <a:rPr lang="en-US" dirty="0"/>
                <a:t>.</a:t>
              </a:r>
            </a:p>
            <a:p>
              <a:r>
                <a:rPr lang="en-US" dirty="0"/>
                <a:t>.</a:t>
              </a:r>
            </a:p>
          </p:txBody>
        </p:sp>
      </p:grpSp>
      <p:grpSp>
        <p:nvGrpSpPr>
          <p:cNvPr id="36" name="Group 35">
            <a:extLst>
              <a:ext uri="{FF2B5EF4-FFF2-40B4-BE49-F238E27FC236}">
                <a16:creationId xmlns:a16="http://schemas.microsoft.com/office/drawing/2014/main" id="{470D2E71-6334-6648-9891-9FCC49635657}"/>
              </a:ext>
            </a:extLst>
          </p:cNvPr>
          <p:cNvGrpSpPr/>
          <p:nvPr/>
        </p:nvGrpSpPr>
        <p:grpSpPr>
          <a:xfrm>
            <a:off x="6688929" y="3221831"/>
            <a:ext cx="461964" cy="2642547"/>
            <a:chOff x="6688929" y="3221831"/>
            <a:chExt cx="461964" cy="2642547"/>
          </a:xfrm>
        </p:grpSpPr>
        <p:sp>
          <p:nvSpPr>
            <p:cNvPr id="19" name="Oval 18">
              <a:extLst>
                <a:ext uri="{FF2B5EF4-FFF2-40B4-BE49-F238E27FC236}">
                  <a16:creationId xmlns:a16="http://schemas.microsoft.com/office/drawing/2014/main" id="{7EBB5E09-197E-1D40-BEFA-5509D1AD7DC6}"/>
                </a:ext>
              </a:extLst>
            </p:cNvPr>
            <p:cNvSpPr/>
            <p:nvPr/>
          </p:nvSpPr>
          <p:spPr>
            <a:xfrm>
              <a:off x="6688930" y="3221831"/>
              <a:ext cx="461963" cy="414338"/>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16451F44-15ED-274D-A734-082027BA3D86}"/>
                </a:ext>
              </a:extLst>
            </p:cNvPr>
            <p:cNvSpPr/>
            <p:nvPr/>
          </p:nvSpPr>
          <p:spPr>
            <a:xfrm>
              <a:off x="6688930" y="3644053"/>
              <a:ext cx="461963" cy="414338"/>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BEEE62FC-39F5-274A-9E43-E1EE1944CA46}"/>
                </a:ext>
              </a:extLst>
            </p:cNvPr>
            <p:cNvSpPr/>
            <p:nvPr/>
          </p:nvSpPr>
          <p:spPr>
            <a:xfrm>
              <a:off x="6688930" y="5017177"/>
              <a:ext cx="461963" cy="414338"/>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0AF3FE92-D36D-2E45-9328-BA2744C48B5F}"/>
                </a:ext>
              </a:extLst>
            </p:cNvPr>
            <p:cNvSpPr/>
            <p:nvPr/>
          </p:nvSpPr>
          <p:spPr>
            <a:xfrm>
              <a:off x="6688929" y="5450040"/>
              <a:ext cx="461963" cy="414338"/>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9FCEE4FD-CA9B-7947-A7C7-D8888AC47540}"/>
                </a:ext>
              </a:extLst>
            </p:cNvPr>
            <p:cNvSpPr txBox="1"/>
            <p:nvPr/>
          </p:nvSpPr>
          <p:spPr>
            <a:xfrm>
              <a:off x="6798464" y="3978329"/>
              <a:ext cx="185737" cy="923330"/>
            </a:xfrm>
            <a:prstGeom prst="rect">
              <a:avLst/>
            </a:prstGeom>
            <a:noFill/>
          </p:spPr>
          <p:txBody>
            <a:bodyPr wrap="square" rtlCol="0">
              <a:spAutoFit/>
            </a:bodyPr>
            <a:lstStyle/>
            <a:p>
              <a:r>
                <a:rPr lang="en-US" dirty="0"/>
                <a:t>.</a:t>
              </a:r>
            </a:p>
            <a:p>
              <a:r>
                <a:rPr lang="en-US" dirty="0"/>
                <a:t>.</a:t>
              </a:r>
            </a:p>
            <a:p>
              <a:r>
                <a:rPr lang="en-US" dirty="0"/>
                <a:t>.</a:t>
              </a:r>
            </a:p>
          </p:txBody>
        </p:sp>
      </p:grpSp>
      <p:grpSp>
        <p:nvGrpSpPr>
          <p:cNvPr id="37" name="Group 36">
            <a:extLst>
              <a:ext uri="{FF2B5EF4-FFF2-40B4-BE49-F238E27FC236}">
                <a16:creationId xmlns:a16="http://schemas.microsoft.com/office/drawing/2014/main" id="{EC4B585F-D806-594F-B3B3-BBAD4FCB4BCA}"/>
              </a:ext>
            </a:extLst>
          </p:cNvPr>
          <p:cNvGrpSpPr/>
          <p:nvPr/>
        </p:nvGrpSpPr>
        <p:grpSpPr>
          <a:xfrm>
            <a:off x="9132088" y="3436884"/>
            <a:ext cx="483396" cy="2100351"/>
            <a:chOff x="9132088" y="3436884"/>
            <a:chExt cx="483396" cy="2100351"/>
          </a:xfrm>
        </p:grpSpPr>
        <p:sp>
          <p:nvSpPr>
            <p:cNvPr id="29" name="Oval 28">
              <a:extLst>
                <a:ext uri="{FF2B5EF4-FFF2-40B4-BE49-F238E27FC236}">
                  <a16:creationId xmlns:a16="http://schemas.microsoft.com/office/drawing/2014/main" id="{338D9667-7308-D64E-A5B2-2B7046FB108E}"/>
                </a:ext>
              </a:extLst>
            </p:cNvPr>
            <p:cNvSpPr/>
            <p:nvPr/>
          </p:nvSpPr>
          <p:spPr>
            <a:xfrm>
              <a:off x="9132089" y="3436884"/>
              <a:ext cx="461963" cy="414338"/>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473D6C21-ADF1-B546-96DB-EE63D3C28D57}"/>
                </a:ext>
              </a:extLst>
            </p:cNvPr>
            <p:cNvSpPr/>
            <p:nvPr/>
          </p:nvSpPr>
          <p:spPr>
            <a:xfrm>
              <a:off x="9132088" y="3851222"/>
              <a:ext cx="461963" cy="414338"/>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ED2E56FD-DC2F-9241-9CE7-6616A40C406C}"/>
                </a:ext>
              </a:extLst>
            </p:cNvPr>
            <p:cNvSpPr/>
            <p:nvPr/>
          </p:nvSpPr>
          <p:spPr>
            <a:xfrm>
              <a:off x="9141603" y="4302020"/>
              <a:ext cx="461963" cy="414338"/>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3569D032-E8FF-8246-AB64-15B3D0879E18}"/>
                </a:ext>
              </a:extLst>
            </p:cNvPr>
            <p:cNvSpPr/>
            <p:nvPr/>
          </p:nvSpPr>
          <p:spPr>
            <a:xfrm>
              <a:off x="9141603" y="4716358"/>
              <a:ext cx="461963" cy="414338"/>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4C7F8644-091A-8744-A2ED-CEA5B63E383B}"/>
                </a:ext>
              </a:extLst>
            </p:cNvPr>
            <p:cNvSpPr/>
            <p:nvPr/>
          </p:nvSpPr>
          <p:spPr>
            <a:xfrm>
              <a:off x="9153521" y="5122897"/>
              <a:ext cx="461963" cy="414338"/>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8" name="Oval 37">
            <a:extLst>
              <a:ext uri="{FF2B5EF4-FFF2-40B4-BE49-F238E27FC236}">
                <a16:creationId xmlns:a16="http://schemas.microsoft.com/office/drawing/2014/main" id="{ABC1D4BC-2C6F-B84A-9B00-518258269D01}"/>
              </a:ext>
            </a:extLst>
          </p:cNvPr>
          <p:cNvSpPr/>
          <p:nvPr/>
        </p:nvSpPr>
        <p:spPr>
          <a:xfrm>
            <a:off x="8184352" y="1017534"/>
            <a:ext cx="461963" cy="414338"/>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673ADF43-224A-1843-8B7C-2C014D819790}"/>
              </a:ext>
            </a:extLst>
          </p:cNvPr>
          <p:cNvSpPr txBox="1"/>
          <p:nvPr/>
        </p:nvSpPr>
        <p:spPr>
          <a:xfrm>
            <a:off x="8972550" y="1014413"/>
            <a:ext cx="2600325" cy="646331"/>
          </a:xfrm>
          <a:prstGeom prst="rect">
            <a:avLst/>
          </a:prstGeom>
          <a:noFill/>
        </p:spPr>
        <p:txBody>
          <a:bodyPr wrap="square" rtlCol="0">
            <a:spAutoFit/>
          </a:bodyPr>
          <a:lstStyle/>
          <a:p>
            <a:r>
              <a:rPr lang="en-US" dirty="0">
                <a:latin typeface="Helvetica" pitchFamily="2" charset="0"/>
                <a:sym typeface="Wingdings" pitchFamily="2" charset="2"/>
              </a:rPr>
              <a:t> This is how we’ll be depicting nodes.</a:t>
            </a:r>
            <a:endParaRPr lang="en-US" dirty="0">
              <a:latin typeface="Helvetica" pitchFamily="2" charset="0"/>
            </a:endParaRPr>
          </a:p>
        </p:txBody>
      </p:sp>
    </p:spTree>
    <p:extLst>
      <p:ext uri="{BB962C8B-B14F-4D97-AF65-F5344CB8AC3E}">
        <p14:creationId xmlns:p14="http://schemas.microsoft.com/office/powerpoint/2010/main" val="238268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dissolve">
                                      <p:cBhvr>
                                        <p:cTn id="7" dur="500"/>
                                        <p:tgtEl>
                                          <p:spTgt spid="38"/>
                                        </p:tgtEl>
                                      </p:cBhvr>
                                    </p:animEffect>
                                  </p:childTnLst>
                                </p:cTn>
                              </p:par>
                              <p:par>
                                <p:cTn id="8" presetID="9"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dissolv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7"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Sigmoid Activation Function</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p:txBody>
          <a:bodyPr>
            <a:normAutofit/>
          </a:bodyPr>
          <a:lstStyle/>
          <a:p>
            <a:r>
              <a:rPr lang="en-US" sz="2400" dirty="0">
                <a:latin typeface="Helvetica" pitchFamily="2" charset="0"/>
              </a:rPr>
              <a:t>The weighted sum of the inputs is what gets fed into a node’s </a:t>
            </a:r>
            <a:r>
              <a:rPr lang="en-US" sz="2400" b="1" dirty="0">
                <a:latin typeface="Helvetica" pitchFamily="2" charset="0"/>
              </a:rPr>
              <a:t>activation function</a:t>
            </a:r>
            <a:r>
              <a:rPr lang="en-US" sz="2400" dirty="0">
                <a:latin typeface="Helvetica" pitchFamily="2" charset="0"/>
              </a:rPr>
              <a:t>.  </a:t>
            </a:r>
          </a:p>
          <a:p>
            <a:r>
              <a:rPr lang="en-US" sz="2400" dirty="0">
                <a:latin typeface="Helvetica" pitchFamily="2" charset="0"/>
              </a:rPr>
              <a:t>And the output of the activation function is then the ultimate ‘value’ of this node.</a:t>
            </a:r>
            <a:endParaRPr lang="en-US" sz="2200" dirty="0">
              <a:latin typeface="Helvetica" pitchFamily="2" charset="0"/>
            </a:endParaRPr>
          </a:p>
        </p:txBody>
      </p:sp>
      <p:sp>
        <p:nvSpPr>
          <p:cNvPr id="4" name="Oval 3">
            <a:extLst>
              <a:ext uri="{FF2B5EF4-FFF2-40B4-BE49-F238E27FC236}">
                <a16:creationId xmlns:a16="http://schemas.microsoft.com/office/drawing/2014/main" id="{17B02612-9492-794A-82A9-845306DFD6BF}"/>
              </a:ext>
            </a:extLst>
          </p:cNvPr>
          <p:cNvSpPr/>
          <p:nvPr/>
        </p:nvSpPr>
        <p:spPr>
          <a:xfrm>
            <a:off x="5115362" y="4103131"/>
            <a:ext cx="1237813" cy="1056660"/>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F64BE276-318A-2F44-B0DF-A49D2E910BEA}"/>
              </a:ext>
            </a:extLst>
          </p:cNvPr>
          <p:cNvCxnSpPr>
            <a:cxnSpLocks/>
            <a:stCxn id="4" idx="2"/>
          </p:cNvCxnSpPr>
          <p:nvPr/>
        </p:nvCxnSpPr>
        <p:spPr>
          <a:xfrm flipH="1" flipV="1">
            <a:off x="3424238" y="3574801"/>
            <a:ext cx="1691124" cy="1056660"/>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C6C6C801-E3F3-7C49-9C8B-CE5F7DF053A1}"/>
              </a:ext>
            </a:extLst>
          </p:cNvPr>
          <p:cNvCxnSpPr>
            <a:cxnSpLocks/>
            <a:stCxn id="4" idx="2"/>
          </p:cNvCxnSpPr>
          <p:nvPr/>
        </p:nvCxnSpPr>
        <p:spPr>
          <a:xfrm flipH="1" flipV="1">
            <a:off x="3114675" y="3967246"/>
            <a:ext cx="2000687" cy="664215"/>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AFAB4459-BCA2-BC4C-AC74-4319610149EF}"/>
              </a:ext>
            </a:extLst>
          </p:cNvPr>
          <p:cNvCxnSpPr>
            <a:cxnSpLocks/>
            <a:stCxn id="4" idx="2"/>
          </p:cNvCxnSpPr>
          <p:nvPr/>
        </p:nvCxnSpPr>
        <p:spPr>
          <a:xfrm flipH="1" flipV="1">
            <a:off x="3114675" y="4490341"/>
            <a:ext cx="2000687" cy="14112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71EE966-31CF-B94E-943E-ED31CDC769F9}"/>
              </a:ext>
            </a:extLst>
          </p:cNvPr>
          <p:cNvCxnSpPr>
            <a:cxnSpLocks/>
            <a:stCxn id="4" idx="2"/>
          </p:cNvCxnSpPr>
          <p:nvPr/>
        </p:nvCxnSpPr>
        <p:spPr>
          <a:xfrm flipH="1">
            <a:off x="3424238" y="4631461"/>
            <a:ext cx="1691124" cy="61725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DCD3BFB-29C0-074B-838D-CE5A1E6CA706}"/>
              </a:ext>
            </a:extLst>
          </p:cNvPr>
          <p:cNvCxnSpPr>
            <a:cxnSpLocks/>
            <a:stCxn id="4" idx="2"/>
          </p:cNvCxnSpPr>
          <p:nvPr/>
        </p:nvCxnSpPr>
        <p:spPr>
          <a:xfrm flipH="1">
            <a:off x="4179312" y="4631461"/>
            <a:ext cx="936050" cy="1583945"/>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17E680C8-A688-E54F-B6D9-9C95B07F445D}"/>
                  </a:ext>
                </a:extLst>
              </p:cNvPr>
              <p:cNvSpPr/>
              <p:nvPr/>
            </p:nvSpPr>
            <p:spPr>
              <a:xfrm>
                <a:off x="6551348" y="4473991"/>
                <a:ext cx="3671711" cy="369332"/>
              </a:xfrm>
              <a:prstGeom prst="rect">
                <a:avLst/>
              </a:prstGeom>
            </p:spPr>
            <p:txBody>
              <a:bodyPr wrap="none">
                <a:spAutoFit/>
              </a:bodyPr>
              <a:lstStyle/>
              <a:p>
                <a:pPr algn="ctr"/>
                <a14:m>
                  <m:oMath xmlns:m="http://schemas.openxmlformats.org/officeDocument/2006/math">
                    <m:r>
                      <a:rPr lang="en-US" b="0" i="1" smtClean="0">
                        <a:latin typeface="Cambria Math" panose="02040503050406030204" pitchFamily="18" charset="0"/>
                      </a:rPr>
                      <m:t>𝑣𝑎𝑙𝑢𝑒</m:t>
                    </m:r>
                    <m:r>
                      <a:rPr lang="en-US" i="1">
                        <a:latin typeface="Cambria Math" panose="02040503050406030204" pitchFamily="18" charset="0"/>
                      </a:rPr>
                      <m:t>=</m:t>
                    </m:r>
                    <m:sSub>
                      <m:sSubPr>
                        <m:ctrlPr>
                          <a:rPr lang="en-US" i="1">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𝜎</m:t>
                        </m:r>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rPr>
                          <m:t>𝐼</m:t>
                        </m:r>
                      </m:e>
                      <m:sub>
                        <m:r>
                          <a:rPr lang="en-US" i="1">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𝐼</m:t>
                        </m:r>
                      </m:e>
                      <m:sub>
                        <m:r>
                          <a:rPr lang="en-US" i="1">
                            <a:latin typeface="Cambria Math" panose="02040503050406030204" pitchFamily="18" charset="0"/>
                          </a:rPr>
                          <m:t>2</m:t>
                        </m:r>
                      </m:sub>
                    </m:sSub>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2</m:t>
                        </m:r>
                      </m:sub>
                    </m:sSub>
                    <m:r>
                      <a:rPr lang="en-US" b="0" i="1" smtClean="0">
                        <a:latin typeface="Cambria Math" panose="02040503050406030204" pitchFamily="18" charset="0"/>
                      </a:rPr>
                      <m:t>+ … </m:t>
                    </m:r>
                    <m:sSub>
                      <m:sSubPr>
                        <m:ctrlPr>
                          <a:rPr lang="en-US" i="1">
                            <a:latin typeface="Cambria Math" panose="02040503050406030204" pitchFamily="18" charset="0"/>
                          </a:rPr>
                        </m:ctrlPr>
                      </m:sSubPr>
                      <m:e>
                        <m:r>
                          <a:rPr lang="en-US" i="1">
                            <a:latin typeface="Cambria Math" panose="02040503050406030204" pitchFamily="18" charset="0"/>
                          </a:rPr>
                          <m:t>𝐼</m:t>
                        </m:r>
                      </m:e>
                      <m:sub>
                        <m:r>
                          <a:rPr lang="en-US" b="0" i="1" smtClean="0">
                            <a:latin typeface="Cambria Math" panose="02040503050406030204" pitchFamily="18" charset="0"/>
                          </a:rPr>
                          <m:t>𝑛</m:t>
                        </m:r>
                      </m:sub>
                    </m:sSub>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b="0" i="1" smtClean="0">
                            <a:latin typeface="Cambria Math" panose="02040503050406030204" pitchFamily="18" charset="0"/>
                          </a:rPr>
                          <m:t>𝑛</m:t>
                        </m:r>
                      </m:sub>
                    </m:sSub>
                  </m:oMath>
                </a14:m>
                <a:r>
                  <a:rPr lang="en-US" dirty="0">
                    <a:latin typeface="Helvetica" pitchFamily="2" charset="0"/>
                  </a:rPr>
                  <a:t>) </a:t>
                </a:r>
              </a:p>
            </p:txBody>
          </p:sp>
        </mc:Choice>
        <mc:Fallback xmlns="">
          <p:sp>
            <p:nvSpPr>
              <p:cNvPr id="22" name="Rectangle 21">
                <a:extLst>
                  <a:ext uri="{FF2B5EF4-FFF2-40B4-BE49-F238E27FC236}">
                    <a16:creationId xmlns:a16="http://schemas.microsoft.com/office/drawing/2014/main" id="{17E680C8-A688-E54F-B6D9-9C95B07F445D}"/>
                  </a:ext>
                </a:extLst>
              </p:cNvPr>
              <p:cNvSpPr>
                <a:spLocks noRot="1" noChangeAspect="1" noMove="1" noResize="1" noEditPoints="1" noAdjustHandles="1" noChangeArrowheads="1" noChangeShapeType="1" noTextEdit="1"/>
              </p:cNvSpPr>
              <p:nvPr/>
            </p:nvSpPr>
            <p:spPr>
              <a:xfrm>
                <a:off x="6551348" y="4473991"/>
                <a:ext cx="3671711" cy="369332"/>
              </a:xfrm>
              <a:prstGeom prst="rect">
                <a:avLst/>
              </a:prstGeom>
              <a:blipFill>
                <a:blip r:embed="rId2"/>
                <a:stretch>
                  <a:fillRect t="-6667" b="-26667"/>
                </a:stretch>
              </a:blipFill>
            </p:spPr>
            <p:txBody>
              <a:bodyPr/>
              <a:lstStyle/>
              <a:p>
                <a:r>
                  <a:rPr lang="en-US">
                    <a:noFill/>
                  </a:rPr>
                  <a:t> </a:t>
                </a:r>
              </a:p>
            </p:txBody>
          </p:sp>
        </mc:Fallback>
      </mc:AlternateContent>
    </p:spTree>
    <p:extLst>
      <p:ext uri="{BB962C8B-B14F-4D97-AF65-F5344CB8AC3E}">
        <p14:creationId xmlns:p14="http://schemas.microsoft.com/office/powerpoint/2010/main" val="260448261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Sigmoid Activation Function</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1066800" y="2103120"/>
            <a:ext cx="6305550" cy="3849624"/>
          </a:xfrm>
        </p:spPr>
        <p:txBody>
          <a:bodyPr>
            <a:normAutofit lnSpcReduction="10000"/>
          </a:bodyPr>
          <a:lstStyle/>
          <a:p>
            <a:r>
              <a:rPr lang="en-US" sz="2400" dirty="0">
                <a:latin typeface="Helvetica" pitchFamily="2" charset="0"/>
              </a:rPr>
              <a:t>We’ll use the </a:t>
            </a:r>
            <a:r>
              <a:rPr lang="en-US" sz="2400" b="1" dirty="0">
                <a:latin typeface="Helvetica" pitchFamily="2" charset="0"/>
              </a:rPr>
              <a:t>Sigmoid function </a:t>
            </a:r>
            <a:r>
              <a:rPr lang="en-US" sz="2400" dirty="0">
                <a:latin typeface="Helvetica" pitchFamily="2" charset="0"/>
              </a:rPr>
              <a:t>to “squish” it’s value down to a range between 0 and 1.</a:t>
            </a:r>
          </a:p>
          <a:p>
            <a:endParaRPr lang="en-US" sz="2400" dirty="0">
              <a:latin typeface="Helvetica" pitchFamily="2" charset="0"/>
            </a:endParaRPr>
          </a:p>
          <a:p>
            <a:r>
              <a:rPr lang="en-US" sz="2400" dirty="0">
                <a:latin typeface="Helvetica" pitchFamily="2" charset="0"/>
              </a:rPr>
              <a:t>The Sigmoid function is displayed here:</a:t>
            </a:r>
          </a:p>
          <a:p>
            <a:r>
              <a:rPr lang="en-US" sz="2400" dirty="0">
                <a:latin typeface="Helvetica" pitchFamily="2" charset="0"/>
              </a:rPr>
              <a:t>But just keep in mind:</a:t>
            </a:r>
          </a:p>
          <a:p>
            <a:pPr lvl="1"/>
            <a:r>
              <a:rPr lang="en-US" sz="2000" dirty="0">
                <a:latin typeface="Helvetica" pitchFamily="2" charset="0"/>
              </a:rPr>
              <a:t>For large negative inputs, it’s 0.</a:t>
            </a:r>
          </a:p>
          <a:p>
            <a:pPr lvl="1"/>
            <a:r>
              <a:rPr lang="en-US" sz="2000" dirty="0">
                <a:latin typeface="Helvetica" pitchFamily="2" charset="0"/>
              </a:rPr>
              <a:t>For large positive inputs, it’s 1</a:t>
            </a:r>
          </a:p>
          <a:p>
            <a:pPr lvl="1"/>
            <a:r>
              <a:rPr lang="en-US" sz="2000" dirty="0">
                <a:latin typeface="Helvetica" pitchFamily="2" charset="0"/>
              </a:rPr>
              <a:t>For a small window from around -4 to 4, it is somewhere between 0 and 1.</a:t>
            </a:r>
          </a:p>
        </p:txBody>
      </p:sp>
      <p:pic>
        <p:nvPicPr>
          <p:cNvPr id="11" name="Picture 2" descr="http://upload.wikimedia.org/wikipedia/commons/thumb/8/88/Logistic-curve.svg/320px-Logistic-curve.svg.png">
            <a:extLst>
              <a:ext uri="{FF2B5EF4-FFF2-40B4-BE49-F238E27FC236}">
                <a16:creationId xmlns:a16="http://schemas.microsoft.com/office/drawing/2014/main" id="{0B2B6DA2-D470-FE44-976C-CEBFAB732E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16974" y="2716492"/>
            <a:ext cx="4476177" cy="2979457"/>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B8974159-F78D-5349-BD3F-3D0602A7F8DA}"/>
                  </a:ext>
                </a:extLst>
              </p:cNvPr>
              <p:cNvSpPr txBox="1"/>
              <p:nvPr/>
            </p:nvSpPr>
            <p:spPr>
              <a:xfrm>
                <a:off x="8138836" y="5590809"/>
                <a:ext cx="2632452" cy="90172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panose="02040503050406030204" pitchFamily="18" charset="0"/>
                        </a:rPr>
                        <m:t>𝑓</m:t>
                      </m:r>
                      <m:d>
                        <m:dPr>
                          <m:ctrlPr>
                            <a:rPr lang="en-US" sz="2800" i="1">
                              <a:latin typeface="Cambria Math" panose="02040503050406030204" pitchFamily="18" charset="0"/>
                            </a:rPr>
                          </m:ctrlPr>
                        </m:dPr>
                        <m:e>
                          <m:r>
                            <a:rPr lang="en-US" sz="2800" i="1">
                              <a:latin typeface="Cambria Math" panose="02040503050406030204" pitchFamily="18" charset="0"/>
                            </a:rPr>
                            <m:t>𝑥</m:t>
                          </m:r>
                        </m:e>
                      </m:d>
                      <m:r>
                        <a:rPr lang="en-US" sz="2800" i="1">
                          <a:latin typeface="Cambria Math" panose="02040503050406030204" pitchFamily="18" charset="0"/>
                        </a:rPr>
                        <m:t>=</m:t>
                      </m:r>
                      <m:f>
                        <m:fPr>
                          <m:ctrlPr>
                            <a:rPr lang="en-US" sz="2800" i="1">
                              <a:latin typeface="Cambria Math" panose="02040503050406030204" pitchFamily="18" charset="0"/>
                            </a:rPr>
                          </m:ctrlPr>
                        </m:fPr>
                        <m:num>
                          <m:r>
                            <a:rPr lang="en-US" sz="2800" i="1">
                              <a:latin typeface="Cambria Math" panose="02040503050406030204" pitchFamily="18" charset="0"/>
                            </a:rPr>
                            <m:t>1</m:t>
                          </m:r>
                        </m:num>
                        <m:den>
                          <m:r>
                            <a:rPr lang="en-US" sz="2800" i="1">
                              <a:latin typeface="Cambria Math" panose="02040503050406030204" pitchFamily="18" charset="0"/>
                            </a:rPr>
                            <m:t>1</m:t>
                          </m:r>
                          <m:r>
                            <a:rPr lang="en-US" sz="2800" b="0" i="1" smtClean="0">
                              <a:latin typeface="Cambria Math" panose="02040503050406030204" pitchFamily="18" charset="0"/>
                            </a:rPr>
                            <m:t>+</m:t>
                          </m:r>
                          <m:sSup>
                            <m:sSupPr>
                              <m:ctrlPr>
                                <a:rPr lang="en-US" sz="2800" i="1">
                                  <a:latin typeface="Cambria Math" panose="02040503050406030204" pitchFamily="18" charset="0"/>
                                </a:rPr>
                              </m:ctrlPr>
                            </m:sSupPr>
                            <m:e>
                              <m:r>
                                <a:rPr lang="en-US" sz="2800" i="1">
                                  <a:latin typeface="Cambria Math" panose="02040503050406030204" pitchFamily="18" charset="0"/>
                                </a:rPr>
                                <m:t>𝑒</m:t>
                              </m:r>
                            </m:e>
                            <m:sup>
                              <m:r>
                                <a:rPr lang="en-US" sz="2800" i="1">
                                  <a:latin typeface="Cambria Math" panose="02040503050406030204" pitchFamily="18" charset="0"/>
                                </a:rPr>
                                <m:t>−</m:t>
                              </m:r>
                              <m:r>
                                <a:rPr lang="en-US" sz="2800" i="1">
                                  <a:latin typeface="Cambria Math" panose="02040503050406030204" pitchFamily="18" charset="0"/>
                                </a:rPr>
                                <m:t>𝑥</m:t>
                              </m:r>
                            </m:sup>
                          </m:sSup>
                        </m:den>
                      </m:f>
                    </m:oMath>
                  </m:oMathPara>
                </a14:m>
                <a:endParaRPr lang="en-US" sz="2800" dirty="0"/>
              </a:p>
            </p:txBody>
          </p:sp>
        </mc:Choice>
        <mc:Fallback xmlns="">
          <p:sp>
            <p:nvSpPr>
              <p:cNvPr id="13" name="TextBox 12">
                <a:extLst>
                  <a:ext uri="{FF2B5EF4-FFF2-40B4-BE49-F238E27FC236}">
                    <a16:creationId xmlns:a16="http://schemas.microsoft.com/office/drawing/2014/main" id="{B8974159-F78D-5349-BD3F-3D0602A7F8DA}"/>
                  </a:ext>
                </a:extLst>
              </p:cNvPr>
              <p:cNvSpPr txBox="1">
                <a:spLocks noRot="1" noChangeAspect="1" noMove="1" noResize="1" noEditPoints="1" noAdjustHandles="1" noChangeArrowheads="1" noChangeShapeType="1" noTextEdit="1"/>
              </p:cNvSpPr>
              <p:nvPr/>
            </p:nvSpPr>
            <p:spPr>
              <a:xfrm>
                <a:off x="8138836" y="5590809"/>
                <a:ext cx="2632452" cy="901722"/>
              </a:xfrm>
              <a:prstGeom prst="rect">
                <a:avLst/>
              </a:prstGeom>
              <a:blipFill>
                <a:blip r:embed="rId3"/>
                <a:stretch>
                  <a:fillRect l="-962" b="-6944"/>
                </a:stretch>
              </a:blipFill>
            </p:spPr>
            <p:txBody>
              <a:bodyPr/>
              <a:lstStyle/>
              <a:p>
                <a:r>
                  <a:rPr lang="en-US">
                    <a:noFill/>
                  </a:rPr>
                  <a:t> </a:t>
                </a:r>
              </a:p>
            </p:txBody>
          </p:sp>
        </mc:Fallback>
      </mc:AlternateContent>
    </p:spTree>
    <p:extLst>
      <p:ext uri="{BB962C8B-B14F-4D97-AF65-F5344CB8AC3E}">
        <p14:creationId xmlns:p14="http://schemas.microsoft.com/office/powerpoint/2010/main" val="2645071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dissolve">
                                      <p:cBhvr>
                                        <p:cTn id="7" dur="500"/>
                                        <p:tgtEl>
                                          <p:spTgt spid="3">
                                            <p:txEl>
                                              <p:pRg st="3" end="3"/>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4" end="4"/>
                                            </p:txEl>
                                          </p:spTgt>
                                        </p:tgtEl>
                                        <p:attrNameLst>
                                          <p:attrName>style.visibility</p:attrName>
                                        </p:attrNameLst>
                                      </p:cBhvr>
                                      <p:to>
                                        <p:strVal val="visible"/>
                                      </p:to>
                                    </p:set>
                                    <p:animEffect transition="in" filter="dissolve">
                                      <p:cBhvr>
                                        <p:cTn id="10" dur="500"/>
                                        <p:tgtEl>
                                          <p:spTgt spid="3">
                                            <p:txEl>
                                              <p:pRg st="4" end="4"/>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animEffect transition="in" filter="dissolve">
                                      <p:cBhvr>
                                        <p:cTn id="13" dur="500"/>
                                        <p:tgtEl>
                                          <p:spTgt spid="3">
                                            <p:txEl>
                                              <p:pRg st="5" end="5"/>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3">
                                            <p:txEl>
                                              <p:pRg st="6" end="6"/>
                                            </p:txEl>
                                          </p:spTgt>
                                        </p:tgtEl>
                                        <p:attrNameLst>
                                          <p:attrName>style.visibility</p:attrName>
                                        </p:attrNameLst>
                                      </p:cBhvr>
                                      <p:to>
                                        <p:strVal val="visible"/>
                                      </p:to>
                                    </p:set>
                                    <p:animEffect transition="in" filter="dissolve">
                                      <p:cBhvr>
                                        <p:cTn id="16"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Sigmoid Activation Function</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1066800" y="2103120"/>
                <a:ext cx="6305550" cy="3849624"/>
              </a:xfrm>
            </p:spPr>
            <p:txBody>
              <a:bodyPr>
                <a:normAutofit lnSpcReduction="10000"/>
              </a:bodyPr>
              <a:lstStyle/>
              <a:p>
                <a:r>
                  <a:rPr lang="en-US" sz="2400" dirty="0">
                    <a:latin typeface="Helvetica" pitchFamily="2" charset="0"/>
                  </a:rPr>
                  <a:t>You can do the math to confirm this on your own, but…</a:t>
                </a:r>
              </a:p>
              <a:p>
                <a:pPr marL="0" indent="0">
                  <a:buNone/>
                </a:pPr>
                <a:endParaRPr lang="en-US" sz="2400" dirty="0">
                  <a:latin typeface="Helvetica" pitchFamily="2" charset="0"/>
                </a:endParaRPr>
              </a:p>
              <a:p>
                <a:pPr marL="0" indent="0">
                  <a:buNone/>
                </a:pPr>
                <a:r>
                  <a:rPr lang="en-US" sz="2400" dirty="0">
                    <a:latin typeface="Helvetica" pitchFamily="2" charset="0"/>
                  </a:rPr>
                  <a:t>See for yourself with some sample inputs!</a:t>
                </a:r>
              </a:p>
              <a:p>
                <a:pPr marL="0" indent="0">
                  <a:buNone/>
                </a:pPr>
                <a:endParaRPr lang="en-US" sz="2400" dirty="0">
                  <a:latin typeface="Cambria Math" panose="02040503050406030204" pitchFamily="18" charset="0"/>
                </a:endParaRPr>
              </a:p>
              <a:p>
                <a:pPr marL="0" indent="0">
                  <a:buNone/>
                </a:pPr>
                <a14:m>
                  <m:oMathPara xmlns:m="http://schemas.openxmlformats.org/officeDocument/2006/math">
                    <m:oMathParaPr>
                      <m:jc m:val="left"/>
                    </m:oMathParaPr>
                    <m:oMath xmlns:m="http://schemas.openxmlformats.org/officeDocument/2006/math">
                      <m:r>
                        <a:rPr lang="en-US" sz="2400" i="1">
                          <a:latin typeface="Cambria Math" panose="02040503050406030204" pitchFamily="18" charset="0"/>
                        </a:rPr>
                        <m:t>𝑓</m:t>
                      </m:r>
                      <m:d>
                        <m:dPr>
                          <m:ctrlPr>
                            <a:rPr lang="en-US" sz="2400" i="1">
                              <a:latin typeface="Cambria Math" panose="02040503050406030204" pitchFamily="18" charset="0"/>
                            </a:rPr>
                          </m:ctrlPr>
                        </m:dPr>
                        <m:e>
                          <m:r>
                            <a:rPr lang="en-US" sz="2400" i="1">
                              <a:latin typeface="Cambria Math" panose="02040503050406030204" pitchFamily="18" charset="0"/>
                            </a:rPr>
                            <m:t>−4</m:t>
                          </m:r>
                        </m:e>
                      </m:d>
                      <m:r>
                        <a:rPr lang="en-US" sz="2400" i="1">
                          <a:latin typeface="Cambria Math" panose="02040503050406030204" pitchFamily="18" charset="0"/>
                        </a:rPr>
                        <m:t>≈0.02</m:t>
                      </m:r>
                    </m:oMath>
                  </m:oMathPara>
                </a14:m>
                <a:endParaRPr lang="en-US" sz="2400" dirty="0"/>
              </a:p>
              <a:p>
                <a:pPr marL="0" indent="0">
                  <a:buNone/>
                </a:pPr>
                <a14:m>
                  <m:oMathPara xmlns:m="http://schemas.openxmlformats.org/officeDocument/2006/math">
                    <m:oMathParaPr>
                      <m:jc m:val="left"/>
                    </m:oMathParaPr>
                    <m:oMath xmlns:m="http://schemas.openxmlformats.org/officeDocument/2006/math">
                      <m:r>
                        <a:rPr lang="en-US" sz="2400" i="1">
                          <a:latin typeface="Cambria Math" panose="02040503050406030204" pitchFamily="18" charset="0"/>
                        </a:rPr>
                        <m:t>𝑓</m:t>
                      </m:r>
                      <m:d>
                        <m:dPr>
                          <m:ctrlPr>
                            <a:rPr lang="en-US" sz="2400" i="1">
                              <a:latin typeface="Cambria Math" panose="02040503050406030204" pitchFamily="18" charset="0"/>
                            </a:rPr>
                          </m:ctrlPr>
                        </m:dPr>
                        <m:e>
                          <m:r>
                            <a:rPr lang="en-US" sz="2400" i="1">
                              <a:latin typeface="Cambria Math" panose="02040503050406030204" pitchFamily="18" charset="0"/>
                            </a:rPr>
                            <m:t>0</m:t>
                          </m:r>
                        </m:e>
                      </m:d>
                      <m:r>
                        <a:rPr lang="en-US" sz="2400" i="1">
                          <a:latin typeface="Cambria Math" panose="02040503050406030204" pitchFamily="18" charset="0"/>
                        </a:rPr>
                        <m:t>≈0.50</m:t>
                      </m:r>
                    </m:oMath>
                  </m:oMathPara>
                </a14:m>
                <a:endParaRPr lang="en-US" sz="2400" dirty="0"/>
              </a:p>
              <a:p>
                <a:pPr marL="0" indent="0">
                  <a:buNone/>
                </a:pPr>
                <a14:m>
                  <m:oMathPara xmlns:m="http://schemas.openxmlformats.org/officeDocument/2006/math">
                    <m:oMathParaPr>
                      <m:jc m:val="left"/>
                    </m:oMathParaPr>
                    <m:oMath xmlns:m="http://schemas.openxmlformats.org/officeDocument/2006/math">
                      <m:r>
                        <a:rPr lang="en-US" sz="2400" i="1">
                          <a:latin typeface="Cambria Math" panose="02040503050406030204" pitchFamily="18" charset="0"/>
                        </a:rPr>
                        <m:t>𝑓</m:t>
                      </m:r>
                      <m:d>
                        <m:dPr>
                          <m:ctrlPr>
                            <a:rPr lang="en-US" sz="2400" i="1">
                              <a:latin typeface="Cambria Math" panose="02040503050406030204" pitchFamily="18" charset="0"/>
                            </a:rPr>
                          </m:ctrlPr>
                        </m:dPr>
                        <m:e>
                          <m:r>
                            <a:rPr lang="en-US" sz="2400" i="1">
                              <a:latin typeface="Cambria Math" panose="02040503050406030204" pitchFamily="18" charset="0"/>
                            </a:rPr>
                            <m:t>2</m:t>
                          </m:r>
                        </m:e>
                      </m:d>
                      <m:r>
                        <a:rPr lang="en-US" sz="2400" i="1">
                          <a:latin typeface="Cambria Math" panose="02040503050406030204" pitchFamily="18" charset="0"/>
                        </a:rPr>
                        <m:t>≈0.88</m:t>
                      </m:r>
                    </m:oMath>
                  </m:oMathPara>
                </a14:m>
                <a:endParaRPr lang="en-US" sz="2400" dirty="0"/>
              </a:p>
              <a:p>
                <a:pPr marL="0" indent="0">
                  <a:buNone/>
                </a:pPr>
                <a:endParaRPr lang="en-US" sz="2400" dirty="0">
                  <a:latin typeface="Helvetica" pitchFamily="2" charset="0"/>
                </a:endParaRPr>
              </a:p>
            </p:txBody>
          </p:sp>
        </mc:Choice>
        <mc:Fallback>
          <p:sp>
            <p:nvSpPr>
              <p:cNvPr id="3" name="Content Placeholder 2">
                <a:extLst>
                  <a:ext uri="{FF2B5EF4-FFF2-40B4-BE49-F238E27FC236}">
                    <a16:creationId xmlns:a16="http://schemas.microsoft.com/office/drawing/2014/main" id="{EA0A034E-28F8-AA4F-920F-EAD2DD597D90}"/>
                  </a:ext>
                </a:extLst>
              </p:cNvPr>
              <p:cNvSpPr>
                <a:spLocks noGrp="1" noRot="1" noChangeAspect="1" noMove="1" noResize="1" noEditPoints="1" noAdjustHandles="1" noChangeArrowheads="1" noChangeShapeType="1" noTextEdit="1"/>
              </p:cNvSpPr>
              <p:nvPr>
                <p:ph idx="1"/>
              </p:nvPr>
            </p:nvSpPr>
            <p:spPr>
              <a:xfrm>
                <a:off x="1066800" y="2103120"/>
                <a:ext cx="6305550" cy="3849624"/>
              </a:xfrm>
              <a:blipFill>
                <a:blip r:embed="rId2"/>
                <a:stretch>
                  <a:fillRect l="-1610" t="-658" r="-1610"/>
                </a:stretch>
              </a:blipFill>
            </p:spPr>
            <p:txBody>
              <a:bodyPr/>
              <a:lstStyle/>
              <a:p>
                <a:r>
                  <a:rPr lang="en-US">
                    <a:noFill/>
                  </a:rPr>
                  <a:t> </a:t>
                </a:r>
              </a:p>
            </p:txBody>
          </p:sp>
        </mc:Fallback>
      </mc:AlternateContent>
      <p:pic>
        <p:nvPicPr>
          <p:cNvPr id="11" name="Picture 2" descr="http://upload.wikimedia.org/wikipedia/commons/thumb/8/88/Logistic-curve.svg/320px-Logistic-curve.svg.png">
            <a:extLst>
              <a:ext uri="{FF2B5EF4-FFF2-40B4-BE49-F238E27FC236}">
                <a16:creationId xmlns:a16="http://schemas.microsoft.com/office/drawing/2014/main" id="{0B2B6DA2-D470-FE44-976C-CEBFAB732E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16974" y="2716492"/>
            <a:ext cx="4476177" cy="2979457"/>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B8974159-F78D-5349-BD3F-3D0602A7F8DA}"/>
                  </a:ext>
                </a:extLst>
              </p:cNvPr>
              <p:cNvSpPr txBox="1"/>
              <p:nvPr/>
            </p:nvSpPr>
            <p:spPr>
              <a:xfrm>
                <a:off x="8138836" y="5590809"/>
                <a:ext cx="2632452" cy="90172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panose="02040503050406030204" pitchFamily="18" charset="0"/>
                        </a:rPr>
                        <m:t>𝑓</m:t>
                      </m:r>
                      <m:d>
                        <m:dPr>
                          <m:ctrlPr>
                            <a:rPr lang="en-US" sz="2800" i="1">
                              <a:latin typeface="Cambria Math" panose="02040503050406030204" pitchFamily="18" charset="0"/>
                            </a:rPr>
                          </m:ctrlPr>
                        </m:dPr>
                        <m:e>
                          <m:r>
                            <a:rPr lang="en-US" sz="2800" i="1">
                              <a:latin typeface="Cambria Math" panose="02040503050406030204" pitchFamily="18" charset="0"/>
                            </a:rPr>
                            <m:t>𝑥</m:t>
                          </m:r>
                        </m:e>
                      </m:d>
                      <m:r>
                        <a:rPr lang="en-US" sz="2800" i="1">
                          <a:latin typeface="Cambria Math" panose="02040503050406030204" pitchFamily="18" charset="0"/>
                        </a:rPr>
                        <m:t>=</m:t>
                      </m:r>
                      <m:f>
                        <m:fPr>
                          <m:ctrlPr>
                            <a:rPr lang="en-US" sz="2800" i="1">
                              <a:latin typeface="Cambria Math" panose="02040503050406030204" pitchFamily="18" charset="0"/>
                            </a:rPr>
                          </m:ctrlPr>
                        </m:fPr>
                        <m:num>
                          <m:r>
                            <a:rPr lang="en-US" sz="2800" i="1">
                              <a:latin typeface="Cambria Math" panose="02040503050406030204" pitchFamily="18" charset="0"/>
                            </a:rPr>
                            <m:t>1</m:t>
                          </m:r>
                        </m:num>
                        <m:den>
                          <m:r>
                            <a:rPr lang="en-US" sz="2800" i="1">
                              <a:latin typeface="Cambria Math" panose="02040503050406030204" pitchFamily="18" charset="0"/>
                            </a:rPr>
                            <m:t>1</m:t>
                          </m:r>
                          <m:r>
                            <a:rPr lang="en-US" sz="2800" b="0" i="1" smtClean="0">
                              <a:latin typeface="Cambria Math" panose="02040503050406030204" pitchFamily="18" charset="0"/>
                            </a:rPr>
                            <m:t>+</m:t>
                          </m:r>
                          <m:sSup>
                            <m:sSupPr>
                              <m:ctrlPr>
                                <a:rPr lang="en-US" sz="2800" i="1">
                                  <a:latin typeface="Cambria Math" panose="02040503050406030204" pitchFamily="18" charset="0"/>
                                </a:rPr>
                              </m:ctrlPr>
                            </m:sSupPr>
                            <m:e>
                              <m:r>
                                <a:rPr lang="en-US" sz="2800" i="1">
                                  <a:latin typeface="Cambria Math" panose="02040503050406030204" pitchFamily="18" charset="0"/>
                                </a:rPr>
                                <m:t>𝑒</m:t>
                              </m:r>
                            </m:e>
                            <m:sup>
                              <m:r>
                                <a:rPr lang="en-US" sz="2800" i="1">
                                  <a:latin typeface="Cambria Math" panose="02040503050406030204" pitchFamily="18" charset="0"/>
                                </a:rPr>
                                <m:t>−</m:t>
                              </m:r>
                              <m:r>
                                <a:rPr lang="en-US" sz="2800" i="1">
                                  <a:latin typeface="Cambria Math" panose="02040503050406030204" pitchFamily="18" charset="0"/>
                                </a:rPr>
                                <m:t>𝑥</m:t>
                              </m:r>
                            </m:sup>
                          </m:sSup>
                        </m:den>
                      </m:f>
                    </m:oMath>
                  </m:oMathPara>
                </a14:m>
                <a:endParaRPr lang="en-US" sz="2800" dirty="0"/>
              </a:p>
            </p:txBody>
          </p:sp>
        </mc:Choice>
        <mc:Fallback xmlns="">
          <p:sp>
            <p:nvSpPr>
              <p:cNvPr id="13" name="TextBox 12">
                <a:extLst>
                  <a:ext uri="{FF2B5EF4-FFF2-40B4-BE49-F238E27FC236}">
                    <a16:creationId xmlns:a16="http://schemas.microsoft.com/office/drawing/2014/main" id="{B8974159-F78D-5349-BD3F-3D0602A7F8DA}"/>
                  </a:ext>
                </a:extLst>
              </p:cNvPr>
              <p:cNvSpPr txBox="1">
                <a:spLocks noRot="1" noChangeAspect="1" noMove="1" noResize="1" noEditPoints="1" noAdjustHandles="1" noChangeArrowheads="1" noChangeShapeType="1" noTextEdit="1"/>
              </p:cNvSpPr>
              <p:nvPr/>
            </p:nvSpPr>
            <p:spPr>
              <a:xfrm>
                <a:off x="8138836" y="5590809"/>
                <a:ext cx="2632452" cy="901722"/>
              </a:xfrm>
              <a:prstGeom prst="rect">
                <a:avLst/>
              </a:prstGeom>
              <a:blipFill>
                <a:blip r:embed="rId4"/>
                <a:stretch>
                  <a:fillRect l="-962" b="-6944"/>
                </a:stretch>
              </a:blipFill>
            </p:spPr>
            <p:txBody>
              <a:bodyPr/>
              <a:lstStyle/>
              <a:p>
                <a:r>
                  <a:rPr lang="en-US">
                    <a:noFill/>
                  </a:rPr>
                  <a:t> </a:t>
                </a:r>
              </a:p>
            </p:txBody>
          </p:sp>
        </mc:Fallback>
      </mc:AlternateContent>
    </p:spTree>
    <p:extLst>
      <p:ext uri="{BB962C8B-B14F-4D97-AF65-F5344CB8AC3E}">
        <p14:creationId xmlns:p14="http://schemas.microsoft.com/office/powerpoint/2010/main" val="47119560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err="1">
                <a:latin typeface="Helvetica" pitchFamily="2" charset="0"/>
              </a:rPr>
              <a:t>ReLU</a:t>
            </a:r>
            <a:r>
              <a:rPr lang="en-US" dirty="0">
                <a:latin typeface="Helvetica" pitchFamily="2" charset="0"/>
              </a:rPr>
              <a:t>  Activation Function</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1066800" y="2103120"/>
            <a:ext cx="4772025" cy="3849624"/>
          </a:xfrm>
        </p:spPr>
        <p:txBody>
          <a:bodyPr>
            <a:normAutofit fontScale="85000" lnSpcReduction="20000"/>
          </a:bodyPr>
          <a:lstStyle/>
          <a:p>
            <a:r>
              <a:rPr lang="en-US" sz="2400" dirty="0">
                <a:latin typeface="Helvetica" pitchFamily="2" charset="0"/>
              </a:rPr>
              <a:t>There are lots of different activation functions you can use!</a:t>
            </a:r>
          </a:p>
          <a:p>
            <a:endParaRPr lang="en-US" sz="2400" dirty="0">
              <a:latin typeface="Helvetica" pitchFamily="2" charset="0"/>
            </a:endParaRPr>
          </a:p>
          <a:p>
            <a:r>
              <a:rPr lang="en-US" sz="2400" dirty="0">
                <a:latin typeface="Helvetica" pitchFamily="2" charset="0"/>
              </a:rPr>
              <a:t>Another popular function is the </a:t>
            </a:r>
            <a:r>
              <a:rPr lang="en-US" sz="2400" dirty="0" err="1">
                <a:latin typeface="Helvetica" pitchFamily="2" charset="0"/>
              </a:rPr>
              <a:t>ReLU</a:t>
            </a:r>
            <a:r>
              <a:rPr lang="en-US" sz="2400" dirty="0">
                <a:latin typeface="Helvetica" pitchFamily="2" charset="0"/>
              </a:rPr>
              <a:t> function.</a:t>
            </a:r>
          </a:p>
          <a:p>
            <a:pPr lvl="1"/>
            <a:r>
              <a:rPr lang="en-US" sz="2200" dirty="0">
                <a:latin typeface="Helvetica" pitchFamily="2" charset="0"/>
              </a:rPr>
              <a:t>Rectified Linear Unit</a:t>
            </a:r>
          </a:p>
          <a:p>
            <a:endParaRPr lang="en-US" sz="2400" dirty="0">
              <a:latin typeface="Helvetica" pitchFamily="2" charset="0"/>
            </a:endParaRPr>
          </a:p>
          <a:p>
            <a:r>
              <a:rPr lang="en-US" sz="2400" dirty="0">
                <a:latin typeface="Helvetica" pitchFamily="2" charset="0"/>
              </a:rPr>
              <a:t>It returns 0 if the input is &lt;= 0, or just the input back again otherwise.</a:t>
            </a:r>
          </a:p>
          <a:p>
            <a:pPr marL="0" indent="0">
              <a:buNone/>
            </a:pPr>
            <a:r>
              <a:rPr lang="en-US" sz="2400" dirty="0">
                <a:latin typeface="Helvetica" pitchFamily="2" charset="0"/>
              </a:rPr>
              <a:t> </a:t>
            </a:r>
            <a:endParaRPr lang="en-US" sz="2400" dirty="0"/>
          </a:p>
          <a:p>
            <a:pPr marL="0" indent="0">
              <a:buNone/>
            </a:pPr>
            <a:endParaRPr lang="en-US" sz="2400" dirty="0">
              <a:latin typeface="Helvetica" pitchFamily="2" charset="0"/>
            </a:endParaRPr>
          </a:p>
        </p:txBody>
      </p:sp>
      <p:pic>
        <p:nvPicPr>
          <p:cNvPr id="4" name="Picture 3">
            <a:extLst>
              <a:ext uri="{FF2B5EF4-FFF2-40B4-BE49-F238E27FC236}">
                <a16:creationId xmlns:a16="http://schemas.microsoft.com/office/drawing/2014/main" id="{54248699-3B45-EF4D-B6F8-FA9A38D0F96D}"/>
              </a:ext>
            </a:extLst>
          </p:cNvPr>
          <p:cNvPicPr>
            <a:picLocks noChangeAspect="1"/>
          </p:cNvPicPr>
          <p:nvPr/>
        </p:nvPicPr>
        <p:blipFill>
          <a:blip r:embed="rId2"/>
          <a:stretch>
            <a:fillRect/>
          </a:stretch>
        </p:blipFill>
        <p:spPr>
          <a:xfrm>
            <a:off x="5838825" y="3429000"/>
            <a:ext cx="6515100" cy="2959100"/>
          </a:xfrm>
          <a:prstGeom prst="rect">
            <a:avLst/>
          </a:prstGeom>
        </p:spPr>
      </p:pic>
    </p:spTree>
    <p:extLst>
      <p:ext uri="{BB962C8B-B14F-4D97-AF65-F5344CB8AC3E}">
        <p14:creationId xmlns:p14="http://schemas.microsoft.com/office/powerpoint/2010/main" val="175264124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err="1">
                <a:latin typeface="Helvetica" pitchFamily="2" charset="0"/>
              </a:rPr>
              <a:t>ReLU</a:t>
            </a:r>
            <a:r>
              <a:rPr lang="en-US" dirty="0">
                <a:latin typeface="Helvetica" pitchFamily="2" charset="0"/>
              </a:rPr>
              <a:t>  Activation Function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1066800" y="2103120"/>
                <a:ext cx="4772025" cy="3849624"/>
              </a:xfrm>
            </p:spPr>
            <p:txBody>
              <a:bodyPr>
                <a:normAutofit/>
              </a:bodyPr>
              <a:lstStyle/>
              <a:p>
                <a:r>
                  <a:rPr lang="en-US" sz="2400" dirty="0">
                    <a:latin typeface="Helvetica" pitchFamily="2" charset="0"/>
                  </a:rPr>
                  <a:t>See?</a:t>
                </a:r>
              </a:p>
              <a:p>
                <a:endParaRPr lang="en-US" sz="2400" dirty="0">
                  <a:latin typeface="Helvetica" pitchFamily="2" charset="0"/>
                </a:endParaRPr>
              </a:p>
              <a:p>
                <a:pPr marL="0" indent="0">
                  <a:buNone/>
                </a:pPr>
                <a14:m>
                  <m:oMathPara xmlns:m="http://schemas.openxmlformats.org/officeDocument/2006/math">
                    <m:oMathParaPr>
                      <m:jc m:val="left"/>
                    </m:oMathParaPr>
                    <m:oMath xmlns:m="http://schemas.openxmlformats.org/officeDocument/2006/math">
                      <m:r>
                        <a:rPr lang="en-US" sz="2400" i="1">
                          <a:latin typeface="Cambria Math" panose="02040503050406030204" pitchFamily="18" charset="0"/>
                        </a:rPr>
                        <m:t>𝑓</m:t>
                      </m:r>
                      <m:d>
                        <m:dPr>
                          <m:ctrlPr>
                            <a:rPr lang="en-US" sz="2400" i="1" smtClean="0">
                              <a:latin typeface="Cambria Math" panose="02040503050406030204" pitchFamily="18" charset="0"/>
                            </a:rPr>
                          </m:ctrlPr>
                        </m:dPr>
                        <m:e>
                          <m:r>
                            <a:rPr lang="en-US" sz="2400" i="1">
                              <a:latin typeface="Cambria Math" panose="02040503050406030204" pitchFamily="18" charset="0"/>
                            </a:rPr>
                            <m:t>−4</m:t>
                          </m:r>
                        </m:e>
                      </m:d>
                      <m:r>
                        <a:rPr lang="en-US" sz="2400" b="0" i="1" smtClean="0">
                          <a:latin typeface="Cambria Math" panose="02040503050406030204" pitchFamily="18" charset="0"/>
                        </a:rPr>
                        <m:t>=</m:t>
                      </m:r>
                      <m:r>
                        <a:rPr lang="en-US" sz="2400" i="1">
                          <a:latin typeface="Cambria Math" panose="02040503050406030204" pitchFamily="18" charset="0"/>
                        </a:rPr>
                        <m:t>0.</m:t>
                      </m:r>
                      <m:r>
                        <a:rPr lang="en-US" sz="2400" b="0" i="1" smtClean="0">
                          <a:latin typeface="Cambria Math" panose="02040503050406030204" pitchFamily="18" charset="0"/>
                        </a:rPr>
                        <m:t>0</m:t>
                      </m:r>
                    </m:oMath>
                  </m:oMathPara>
                </a14:m>
                <a:endParaRPr lang="en-US" sz="2400" dirty="0"/>
              </a:p>
              <a:p>
                <a:pPr marL="0" indent="0">
                  <a:buNone/>
                </a:pPr>
                <a14:m>
                  <m:oMathPara xmlns:m="http://schemas.openxmlformats.org/officeDocument/2006/math">
                    <m:oMathParaPr>
                      <m:jc m:val="left"/>
                    </m:oMathParaPr>
                    <m:oMath xmlns:m="http://schemas.openxmlformats.org/officeDocument/2006/math">
                      <m:r>
                        <a:rPr lang="en-US" sz="2400" i="1">
                          <a:latin typeface="Cambria Math" panose="02040503050406030204" pitchFamily="18" charset="0"/>
                        </a:rPr>
                        <m:t>𝑓</m:t>
                      </m:r>
                      <m:d>
                        <m:dPr>
                          <m:ctrlPr>
                            <a:rPr lang="en-US" sz="2400" i="1">
                              <a:latin typeface="Cambria Math" panose="02040503050406030204" pitchFamily="18" charset="0"/>
                            </a:rPr>
                          </m:ctrlPr>
                        </m:dPr>
                        <m:e>
                          <m:r>
                            <a:rPr lang="en-US" sz="2400" i="1">
                              <a:latin typeface="Cambria Math" panose="02040503050406030204" pitchFamily="18" charset="0"/>
                            </a:rPr>
                            <m:t>0</m:t>
                          </m:r>
                        </m:e>
                      </m:d>
                      <m:r>
                        <a:rPr lang="en-US" sz="2400" b="0" i="1" smtClean="0">
                          <a:latin typeface="Cambria Math" panose="02040503050406030204" pitchFamily="18" charset="0"/>
                        </a:rPr>
                        <m:t>= </m:t>
                      </m:r>
                      <m:r>
                        <a:rPr lang="en-US" sz="2400" i="1">
                          <a:latin typeface="Cambria Math" panose="02040503050406030204" pitchFamily="18" charset="0"/>
                        </a:rPr>
                        <m:t>0.0</m:t>
                      </m:r>
                    </m:oMath>
                  </m:oMathPara>
                </a14:m>
                <a:endParaRPr lang="en-US" sz="2400" dirty="0"/>
              </a:p>
              <a:p>
                <a:pPr marL="0" indent="0">
                  <a:buNone/>
                </a:pPr>
                <a14:m>
                  <m:oMathPara xmlns:m="http://schemas.openxmlformats.org/officeDocument/2006/math">
                    <m:oMathParaPr>
                      <m:jc m:val="left"/>
                    </m:oMathParaPr>
                    <m:oMath xmlns:m="http://schemas.openxmlformats.org/officeDocument/2006/math">
                      <m:r>
                        <a:rPr lang="en-US" sz="2400" i="1">
                          <a:latin typeface="Cambria Math" panose="02040503050406030204" pitchFamily="18" charset="0"/>
                        </a:rPr>
                        <m:t>𝑓</m:t>
                      </m:r>
                      <m:d>
                        <m:dPr>
                          <m:ctrlPr>
                            <a:rPr lang="en-US" sz="2400" i="1">
                              <a:latin typeface="Cambria Math" panose="02040503050406030204" pitchFamily="18" charset="0"/>
                            </a:rPr>
                          </m:ctrlPr>
                        </m:dPr>
                        <m:e>
                          <m:r>
                            <a:rPr lang="en-US" sz="2400" i="1">
                              <a:latin typeface="Cambria Math" panose="02040503050406030204" pitchFamily="18" charset="0"/>
                            </a:rPr>
                            <m:t>2</m:t>
                          </m:r>
                        </m:e>
                      </m:d>
                      <m:r>
                        <a:rPr lang="en-US" sz="2400" b="0" i="1" smtClean="0">
                          <a:latin typeface="Cambria Math" panose="02040503050406030204" pitchFamily="18" charset="0"/>
                        </a:rPr>
                        <m:t>=2.0</m:t>
                      </m:r>
                    </m:oMath>
                  </m:oMathPara>
                </a14:m>
                <a:endParaRPr lang="en-US" sz="2400" dirty="0"/>
              </a:p>
              <a:p>
                <a:pPr marL="0" indent="0">
                  <a:buNone/>
                </a:pPr>
                <a:r>
                  <a:rPr lang="en-US" sz="2400" dirty="0">
                    <a:latin typeface="Helvetica" pitchFamily="2" charset="0"/>
                  </a:rPr>
                  <a:t> </a:t>
                </a:r>
                <a:endParaRPr lang="en-US" sz="2400" dirty="0"/>
              </a:p>
              <a:p>
                <a:pPr marL="0" indent="0">
                  <a:buNone/>
                </a:pPr>
                <a:endParaRPr lang="en-US" sz="2400" dirty="0">
                  <a:latin typeface="Helvetica" pitchFamily="2" charset="0"/>
                </a:endParaRPr>
              </a:p>
            </p:txBody>
          </p:sp>
        </mc:Choice>
        <mc:Fallback xmlns="">
          <p:sp>
            <p:nvSpPr>
              <p:cNvPr id="3" name="Content Placeholder 2">
                <a:extLst>
                  <a:ext uri="{FF2B5EF4-FFF2-40B4-BE49-F238E27FC236}">
                    <a16:creationId xmlns:a16="http://schemas.microsoft.com/office/drawing/2014/main" id="{EA0A034E-28F8-AA4F-920F-EAD2DD597D90}"/>
                  </a:ext>
                </a:extLst>
              </p:cNvPr>
              <p:cNvSpPr>
                <a:spLocks noGrp="1" noRot="1" noChangeAspect="1" noMove="1" noResize="1" noEditPoints="1" noAdjustHandles="1" noChangeArrowheads="1" noChangeShapeType="1" noTextEdit="1"/>
              </p:cNvSpPr>
              <p:nvPr>
                <p:ph idx="1"/>
              </p:nvPr>
            </p:nvSpPr>
            <p:spPr>
              <a:xfrm>
                <a:off x="1066800" y="2103120"/>
                <a:ext cx="4772025" cy="3849624"/>
              </a:xfrm>
              <a:blipFill>
                <a:blip r:embed="rId2"/>
                <a:stretch>
                  <a:fillRect l="-1862"/>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54248699-3B45-EF4D-B6F8-FA9A38D0F96D}"/>
              </a:ext>
            </a:extLst>
          </p:cNvPr>
          <p:cNvPicPr>
            <a:picLocks noChangeAspect="1"/>
          </p:cNvPicPr>
          <p:nvPr/>
        </p:nvPicPr>
        <p:blipFill>
          <a:blip r:embed="rId3"/>
          <a:stretch>
            <a:fillRect/>
          </a:stretch>
        </p:blipFill>
        <p:spPr>
          <a:xfrm>
            <a:off x="5838825" y="3429000"/>
            <a:ext cx="6515100" cy="2959100"/>
          </a:xfrm>
          <a:prstGeom prst="rect">
            <a:avLst/>
          </a:prstGeom>
        </p:spPr>
      </p:pic>
    </p:spTree>
    <p:extLst>
      <p:ext uri="{BB962C8B-B14F-4D97-AF65-F5344CB8AC3E}">
        <p14:creationId xmlns:p14="http://schemas.microsoft.com/office/powerpoint/2010/main" val="166561614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Training a Neural Net</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1066800" y="2103120"/>
            <a:ext cx="9491663" cy="3849624"/>
          </a:xfrm>
        </p:spPr>
        <p:txBody>
          <a:bodyPr>
            <a:normAutofit fontScale="92500" lnSpcReduction="20000"/>
          </a:bodyPr>
          <a:lstStyle/>
          <a:p>
            <a:r>
              <a:rPr lang="en-US" sz="2400" dirty="0">
                <a:latin typeface="Helvetica" pitchFamily="2" charset="0"/>
              </a:rPr>
              <a:t>As we’ve seen a few times before…</a:t>
            </a:r>
          </a:p>
          <a:p>
            <a:pPr lvl="1"/>
            <a:r>
              <a:rPr lang="en-US" sz="2200" dirty="0">
                <a:latin typeface="Helvetica" pitchFamily="2" charset="0"/>
              </a:rPr>
              <a:t>With the majority classifier…</a:t>
            </a:r>
          </a:p>
          <a:p>
            <a:pPr lvl="1"/>
            <a:r>
              <a:rPr lang="en-US" sz="2200" dirty="0">
                <a:latin typeface="Helvetica" pitchFamily="2" charset="0"/>
              </a:rPr>
              <a:t>And the naïve </a:t>
            </a:r>
            <a:r>
              <a:rPr lang="en-US" sz="2200" dirty="0" err="1">
                <a:latin typeface="Helvetica" pitchFamily="2" charset="0"/>
              </a:rPr>
              <a:t>bayes</a:t>
            </a:r>
            <a:r>
              <a:rPr lang="en-US" sz="2200" dirty="0">
                <a:latin typeface="Helvetica" pitchFamily="2" charset="0"/>
              </a:rPr>
              <a:t> classifier…</a:t>
            </a:r>
          </a:p>
          <a:p>
            <a:pPr lvl="1"/>
            <a:r>
              <a:rPr lang="en-US" sz="2200" dirty="0">
                <a:latin typeface="Helvetica" pitchFamily="2" charset="0"/>
              </a:rPr>
              <a:t>And with building decision trees…</a:t>
            </a:r>
          </a:p>
          <a:p>
            <a:pPr lvl="1"/>
            <a:endParaRPr lang="en-US" sz="2200" dirty="0">
              <a:latin typeface="Helvetica" pitchFamily="2" charset="0"/>
            </a:endParaRPr>
          </a:p>
          <a:p>
            <a:r>
              <a:rPr lang="en-US" sz="2400" dirty="0">
                <a:latin typeface="Helvetica" pitchFamily="2" charset="0"/>
              </a:rPr>
              <a:t>We can train our neural net by using a set of examples as our input data.</a:t>
            </a:r>
          </a:p>
          <a:p>
            <a:endParaRPr lang="en-US" sz="2400" dirty="0">
              <a:latin typeface="Helvetica" pitchFamily="2" charset="0"/>
            </a:endParaRPr>
          </a:p>
          <a:p>
            <a:r>
              <a:rPr lang="en-US" sz="2400" dirty="0">
                <a:latin typeface="Helvetica" pitchFamily="2" charset="0"/>
              </a:rPr>
              <a:t>When training, the idea is that we are adjusting the weights on all of the edges. </a:t>
            </a:r>
            <a:endParaRPr lang="en-US" sz="2400" dirty="0"/>
          </a:p>
          <a:p>
            <a:pPr marL="0" indent="0">
              <a:buNone/>
            </a:pPr>
            <a:r>
              <a:rPr lang="en-US" sz="2400" dirty="0">
                <a:latin typeface="Helvetica" pitchFamily="2" charset="0"/>
              </a:rPr>
              <a:t> </a:t>
            </a:r>
            <a:endParaRPr lang="en-US" sz="2400" dirty="0"/>
          </a:p>
          <a:p>
            <a:pPr marL="0" indent="0">
              <a:buNone/>
            </a:pPr>
            <a:endParaRPr lang="en-US" sz="2400" dirty="0">
              <a:latin typeface="Helvetica" pitchFamily="2" charset="0"/>
            </a:endParaRPr>
          </a:p>
        </p:txBody>
      </p:sp>
    </p:spTree>
    <p:extLst>
      <p:ext uri="{BB962C8B-B14F-4D97-AF65-F5344CB8AC3E}">
        <p14:creationId xmlns:p14="http://schemas.microsoft.com/office/powerpoint/2010/main" val="309691127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Training a Neural Net</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1066800" y="2103120"/>
            <a:ext cx="9491663" cy="3849624"/>
          </a:xfrm>
        </p:spPr>
        <p:txBody>
          <a:bodyPr>
            <a:normAutofit/>
          </a:bodyPr>
          <a:lstStyle/>
          <a:p>
            <a:r>
              <a:rPr lang="en-US" sz="2400" dirty="0">
                <a:latin typeface="Helvetica" pitchFamily="2" charset="0"/>
              </a:rPr>
              <a:t>Our examples are conceptually the same as they were before!</a:t>
            </a:r>
          </a:p>
          <a:p>
            <a:pPr lvl="1"/>
            <a:r>
              <a:rPr lang="en-US" sz="2200" dirty="0">
                <a:latin typeface="Helvetica" pitchFamily="2" charset="0"/>
              </a:rPr>
              <a:t>They have attributes and they have a label!</a:t>
            </a:r>
          </a:p>
          <a:p>
            <a:pPr lvl="1"/>
            <a:endParaRPr lang="en-US" sz="2200" dirty="0">
              <a:latin typeface="Helvetica" pitchFamily="2" charset="0"/>
            </a:endParaRPr>
          </a:p>
          <a:p>
            <a:r>
              <a:rPr lang="en-US" sz="2400" dirty="0">
                <a:latin typeface="Helvetica" pitchFamily="2" charset="0"/>
              </a:rPr>
              <a:t>The big difference here is that we’re going to treat both the attributes and label as vectors.</a:t>
            </a:r>
            <a:endParaRPr lang="en-US" sz="2400" dirty="0"/>
          </a:p>
          <a:p>
            <a:pPr marL="0" indent="0">
              <a:buNone/>
            </a:pPr>
            <a:r>
              <a:rPr lang="en-US" sz="2400" dirty="0">
                <a:latin typeface="Helvetica" pitchFamily="2" charset="0"/>
              </a:rPr>
              <a:t> </a:t>
            </a:r>
            <a:endParaRPr lang="en-US" sz="2400" dirty="0"/>
          </a:p>
          <a:p>
            <a:pPr marL="0" indent="0">
              <a:buNone/>
            </a:pPr>
            <a:endParaRPr lang="en-US" sz="2400" dirty="0">
              <a:latin typeface="Helvetica" pitchFamily="2" charset="0"/>
            </a:endParaRPr>
          </a:p>
        </p:txBody>
      </p:sp>
    </p:spTree>
    <p:extLst>
      <p:ext uri="{BB962C8B-B14F-4D97-AF65-F5344CB8AC3E}">
        <p14:creationId xmlns:p14="http://schemas.microsoft.com/office/powerpoint/2010/main" val="391383187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Training a Neural Net</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1066801" y="2103120"/>
            <a:ext cx="4648200" cy="3849624"/>
          </a:xfrm>
        </p:spPr>
        <p:txBody>
          <a:bodyPr>
            <a:normAutofit fontScale="92500"/>
          </a:bodyPr>
          <a:lstStyle/>
          <a:p>
            <a:r>
              <a:rPr lang="en-US" sz="2400" dirty="0">
                <a:latin typeface="Helvetica" pitchFamily="2" charset="0"/>
              </a:rPr>
              <a:t>Let’s say that this is one example that we have: it’s our three.</a:t>
            </a:r>
          </a:p>
          <a:p>
            <a:endParaRPr lang="en-US" sz="2400" dirty="0">
              <a:latin typeface="Helvetica" pitchFamily="2" charset="0"/>
            </a:endParaRPr>
          </a:p>
          <a:p>
            <a:r>
              <a:rPr lang="en-US" sz="2400" dirty="0">
                <a:latin typeface="Helvetica" pitchFamily="2" charset="0"/>
              </a:rPr>
              <a:t>Again, imagine each pixel is a number between 0 and 1. 0 is white, 1 is black, and in-between is some shade of grey.</a:t>
            </a:r>
            <a:endParaRPr lang="en-US" sz="2400" dirty="0"/>
          </a:p>
          <a:p>
            <a:pPr marL="0" indent="0">
              <a:buNone/>
            </a:pPr>
            <a:r>
              <a:rPr lang="en-US" sz="2400" dirty="0">
                <a:latin typeface="Helvetica" pitchFamily="2" charset="0"/>
              </a:rPr>
              <a:t> </a:t>
            </a:r>
            <a:endParaRPr lang="en-US" sz="2400" dirty="0"/>
          </a:p>
          <a:p>
            <a:pPr marL="0" indent="0">
              <a:buNone/>
            </a:pPr>
            <a:endParaRPr lang="en-US" sz="2400" dirty="0">
              <a:latin typeface="Helvetica" pitchFamily="2" charset="0"/>
            </a:endParaRPr>
          </a:p>
        </p:txBody>
      </p:sp>
      <p:grpSp>
        <p:nvGrpSpPr>
          <p:cNvPr id="4" name="Group 3">
            <a:extLst>
              <a:ext uri="{FF2B5EF4-FFF2-40B4-BE49-F238E27FC236}">
                <a16:creationId xmlns:a16="http://schemas.microsoft.com/office/drawing/2014/main" id="{07FEDAC5-C32B-2146-A105-6CEDB19FFED9}"/>
              </a:ext>
            </a:extLst>
          </p:cNvPr>
          <p:cNvGrpSpPr/>
          <p:nvPr/>
        </p:nvGrpSpPr>
        <p:grpSpPr>
          <a:xfrm>
            <a:off x="7324724" y="2400300"/>
            <a:ext cx="3500437" cy="2786408"/>
            <a:chOff x="3186113" y="2886075"/>
            <a:chExt cx="4286250" cy="3357908"/>
          </a:xfrm>
        </p:grpSpPr>
        <p:sp>
          <p:nvSpPr>
            <p:cNvPr id="5" name="Rectangle 4">
              <a:extLst>
                <a:ext uri="{FF2B5EF4-FFF2-40B4-BE49-F238E27FC236}">
                  <a16:creationId xmlns:a16="http://schemas.microsoft.com/office/drawing/2014/main" id="{882A31E2-87B8-6941-AFD2-782BE28BE012}"/>
                </a:ext>
              </a:extLst>
            </p:cNvPr>
            <p:cNvSpPr/>
            <p:nvPr/>
          </p:nvSpPr>
          <p:spPr>
            <a:xfrm>
              <a:off x="3186113" y="2886075"/>
              <a:ext cx="857250" cy="671513"/>
            </a:xfrm>
            <a:prstGeom prst="rect">
              <a:avLst/>
            </a:prstGeom>
            <a:solidFill>
              <a:schemeClr val="tx2">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6" name="Rectangle 5">
              <a:extLst>
                <a:ext uri="{FF2B5EF4-FFF2-40B4-BE49-F238E27FC236}">
                  <a16:creationId xmlns:a16="http://schemas.microsoft.com/office/drawing/2014/main" id="{43A1C64C-B948-654A-8627-935DBF9A2A7B}"/>
                </a:ext>
              </a:extLst>
            </p:cNvPr>
            <p:cNvSpPr/>
            <p:nvPr/>
          </p:nvSpPr>
          <p:spPr>
            <a:xfrm>
              <a:off x="3186113" y="3557588"/>
              <a:ext cx="857250" cy="671513"/>
            </a:xfrm>
            <a:prstGeom prst="rect">
              <a:avLst/>
            </a:prstGeom>
            <a:solidFill>
              <a:schemeClr val="tx2">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7" name="Rectangle 6">
              <a:extLst>
                <a:ext uri="{FF2B5EF4-FFF2-40B4-BE49-F238E27FC236}">
                  <a16:creationId xmlns:a16="http://schemas.microsoft.com/office/drawing/2014/main" id="{7C2EDC7B-0BC2-A84C-8955-017667F054BD}"/>
                </a:ext>
              </a:extLst>
            </p:cNvPr>
            <p:cNvSpPr/>
            <p:nvPr/>
          </p:nvSpPr>
          <p:spPr>
            <a:xfrm>
              <a:off x="3186113" y="4229101"/>
              <a:ext cx="857250" cy="671513"/>
            </a:xfrm>
            <a:prstGeom prst="rect">
              <a:avLst/>
            </a:prstGeom>
            <a:solidFill>
              <a:schemeClr val="tx2">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8" name="Rectangle 7">
              <a:extLst>
                <a:ext uri="{FF2B5EF4-FFF2-40B4-BE49-F238E27FC236}">
                  <a16:creationId xmlns:a16="http://schemas.microsoft.com/office/drawing/2014/main" id="{2D8DA4CF-EBC8-2745-9359-477D1CCBA3DD}"/>
                </a:ext>
              </a:extLst>
            </p:cNvPr>
            <p:cNvSpPr/>
            <p:nvPr/>
          </p:nvSpPr>
          <p:spPr>
            <a:xfrm>
              <a:off x="3186113" y="4900614"/>
              <a:ext cx="857250" cy="671513"/>
            </a:xfrm>
            <a:prstGeom prst="rect">
              <a:avLst/>
            </a:prstGeom>
            <a:solidFill>
              <a:schemeClr val="tx2">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9" name="Rectangle 8">
              <a:extLst>
                <a:ext uri="{FF2B5EF4-FFF2-40B4-BE49-F238E27FC236}">
                  <a16:creationId xmlns:a16="http://schemas.microsoft.com/office/drawing/2014/main" id="{057DA680-52DF-8C47-A3BD-AD5094410C26}"/>
                </a:ext>
              </a:extLst>
            </p:cNvPr>
            <p:cNvSpPr/>
            <p:nvPr/>
          </p:nvSpPr>
          <p:spPr>
            <a:xfrm>
              <a:off x="3186113" y="5572127"/>
              <a:ext cx="857250" cy="671513"/>
            </a:xfrm>
            <a:prstGeom prst="rect">
              <a:avLst/>
            </a:prstGeom>
            <a:solidFill>
              <a:schemeClr val="tx2">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10" name="Rectangle 9">
              <a:extLst>
                <a:ext uri="{FF2B5EF4-FFF2-40B4-BE49-F238E27FC236}">
                  <a16:creationId xmlns:a16="http://schemas.microsoft.com/office/drawing/2014/main" id="{B05B2BA9-AE2A-0349-906B-804B5D777B0C}"/>
                </a:ext>
              </a:extLst>
            </p:cNvPr>
            <p:cNvSpPr/>
            <p:nvPr/>
          </p:nvSpPr>
          <p:spPr>
            <a:xfrm>
              <a:off x="4043363" y="2886075"/>
              <a:ext cx="857250" cy="6715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1" name="Rectangle 10">
              <a:extLst>
                <a:ext uri="{FF2B5EF4-FFF2-40B4-BE49-F238E27FC236}">
                  <a16:creationId xmlns:a16="http://schemas.microsoft.com/office/drawing/2014/main" id="{8C21B620-C4C3-684E-8C8B-EEFED9D794E5}"/>
                </a:ext>
              </a:extLst>
            </p:cNvPr>
            <p:cNvSpPr/>
            <p:nvPr/>
          </p:nvSpPr>
          <p:spPr>
            <a:xfrm>
              <a:off x="4043363" y="3557588"/>
              <a:ext cx="857250" cy="671513"/>
            </a:xfrm>
            <a:prstGeom prst="rect">
              <a:avLst/>
            </a:prstGeom>
            <a:solidFill>
              <a:schemeClr val="tx2">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12" name="Rectangle 11">
              <a:extLst>
                <a:ext uri="{FF2B5EF4-FFF2-40B4-BE49-F238E27FC236}">
                  <a16:creationId xmlns:a16="http://schemas.microsoft.com/office/drawing/2014/main" id="{98D56854-5E77-A244-BB2B-4B1751E853C5}"/>
                </a:ext>
              </a:extLst>
            </p:cNvPr>
            <p:cNvSpPr/>
            <p:nvPr/>
          </p:nvSpPr>
          <p:spPr>
            <a:xfrm>
              <a:off x="4043363" y="4229101"/>
              <a:ext cx="857250" cy="6715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3" name="Rectangle 12">
              <a:extLst>
                <a:ext uri="{FF2B5EF4-FFF2-40B4-BE49-F238E27FC236}">
                  <a16:creationId xmlns:a16="http://schemas.microsoft.com/office/drawing/2014/main" id="{180EEEAA-EDE3-0044-B435-95B836FAEC5E}"/>
                </a:ext>
              </a:extLst>
            </p:cNvPr>
            <p:cNvSpPr/>
            <p:nvPr/>
          </p:nvSpPr>
          <p:spPr>
            <a:xfrm>
              <a:off x="4043363" y="4900614"/>
              <a:ext cx="857250" cy="671513"/>
            </a:xfrm>
            <a:prstGeom prst="rect">
              <a:avLst/>
            </a:prstGeom>
            <a:solidFill>
              <a:schemeClr val="tx2">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14" name="Rectangle 13">
              <a:extLst>
                <a:ext uri="{FF2B5EF4-FFF2-40B4-BE49-F238E27FC236}">
                  <a16:creationId xmlns:a16="http://schemas.microsoft.com/office/drawing/2014/main" id="{1B398C2D-238B-5F4B-BD0A-1DD0C537980F}"/>
                </a:ext>
              </a:extLst>
            </p:cNvPr>
            <p:cNvSpPr/>
            <p:nvPr/>
          </p:nvSpPr>
          <p:spPr>
            <a:xfrm>
              <a:off x="4043363" y="5572127"/>
              <a:ext cx="857250" cy="6715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5" name="Rectangle 14">
              <a:extLst>
                <a:ext uri="{FF2B5EF4-FFF2-40B4-BE49-F238E27FC236}">
                  <a16:creationId xmlns:a16="http://schemas.microsoft.com/office/drawing/2014/main" id="{1396A43E-2B11-4B45-BD27-C4649DE02D0D}"/>
                </a:ext>
              </a:extLst>
            </p:cNvPr>
            <p:cNvSpPr/>
            <p:nvPr/>
          </p:nvSpPr>
          <p:spPr>
            <a:xfrm>
              <a:off x="4900613" y="2886075"/>
              <a:ext cx="857250" cy="6715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6" name="Rectangle 15">
              <a:extLst>
                <a:ext uri="{FF2B5EF4-FFF2-40B4-BE49-F238E27FC236}">
                  <a16:creationId xmlns:a16="http://schemas.microsoft.com/office/drawing/2014/main" id="{3BE5C052-BB86-9646-BD77-4D4B0167166B}"/>
                </a:ext>
              </a:extLst>
            </p:cNvPr>
            <p:cNvSpPr/>
            <p:nvPr/>
          </p:nvSpPr>
          <p:spPr>
            <a:xfrm>
              <a:off x="4900613" y="3557588"/>
              <a:ext cx="857250" cy="671513"/>
            </a:xfrm>
            <a:prstGeom prst="rect">
              <a:avLst/>
            </a:prstGeom>
            <a:solidFill>
              <a:schemeClr val="tx2">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17" name="Rectangle 16">
              <a:extLst>
                <a:ext uri="{FF2B5EF4-FFF2-40B4-BE49-F238E27FC236}">
                  <a16:creationId xmlns:a16="http://schemas.microsoft.com/office/drawing/2014/main" id="{CB3134E8-D8D6-6C47-A662-53EAE271B9B8}"/>
                </a:ext>
              </a:extLst>
            </p:cNvPr>
            <p:cNvSpPr/>
            <p:nvPr/>
          </p:nvSpPr>
          <p:spPr>
            <a:xfrm>
              <a:off x="4900613" y="4229101"/>
              <a:ext cx="857250" cy="6715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8" name="Rectangle 17">
              <a:extLst>
                <a:ext uri="{FF2B5EF4-FFF2-40B4-BE49-F238E27FC236}">
                  <a16:creationId xmlns:a16="http://schemas.microsoft.com/office/drawing/2014/main" id="{A92F87AD-8876-FC4C-A4B5-681D87006714}"/>
                </a:ext>
              </a:extLst>
            </p:cNvPr>
            <p:cNvSpPr/>
            <p:nvPr/>
          </p:nvSpPr>
          <p:spPr>
            <a:xfrm>
              <a:off x="4900613" y="4900614"/>
              <a:ext cx="857250" cy="671513"/>
            </a:xfrm>
            <a:prstGeom prst="rect">
              <a:avLst/>
            </a:prstGeom>
            <a:solidFill>
              <a:schemeClr val="tx2">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19" name="Rectangle 18">
              <a:extLst>
                <a:ext uri="{FF2B5EF4-FFF2-40B4-BE49-F238E27FC236}">
                  <a16:creationId xmlns:a16="http://schemas.microsoft.com/office/drawing/2014/main" id="{87932FCA-BA5E-D049-B574-EE52D9F7E416}"/>
                </a:ext>
              </a:extLst>
            </p:cNvPr>
            <p:cNvSpPr/>
            <p:nvPr/>
          </p:nvSpPr>
          <p:spPr>
            <a:xfrm>
              <a:off x="4900613" y="5572127"/>
              <a:ext cx="857250" cy="6715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20" name="Rectangle 19">
              <a:extLst>
                <a:ext uri="{FF2B5EF4-FFF2-40B4-BE49-F238E27FC236}">
                  <a16:creationId xmlns:a16="http://schemas.microsoft.com/office/drawing/2014/main" id="{4D5985D4-D5B3-4647-A2C4-FBEF75AF353F}"/>
                </a:ext>
              </a:extLst>
            </p:cNvPr>
            <p:cNvSpPr/>
            <p:nvPr/>
          </p:nvSpPr>
          <p:spPr>
            <a:xfrm>
              <a:off x="5757863" y="2886075"/>
              <a:ext cx="857250" cy="671513"/>
            </a:xfrm>
            <a:prstGeom prst="rect">
              <a:avLst/>
            </a:prstGeom>
            <a:solidFill>
              <a:schemeClr val="tx2">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21" name="Rectangle 20">
              <a:extLst>
                <a:ext uri="{FF2B5EF4-FFF2-40B4-BE49-F238E27FC236}">
                  <a16:creationId xmlns:a16="http://schemas.microsoft.com/office/drawing/2014/main" id="{9CAAB1FA-2505-694D-9A79-8045EB629AC2}"/>
                </a:ext>
              </a:extLst>
            </p:cNvPr>
            <p:cNvSpPr/>
            <p:nvPr/>
          </p:nvSpPr>
          <p:spPr>
            <a:xfrm>
              <a:off x="5757863" y="3557588"/>
              <a:ext cx="857250" cy="6715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22" name="Rectangle 21">
              <a:extLst>
                <a:ext uri="{FF2B5EF4-FFF2-40B4-BE49-F238E27FC236}">
                  <a16:creationId xmlns:a16="http://schemas.microsoft.com/office/drawing/2014/main" id="{DB69E9B3-2E5C-D24A-98A6-2CF3BF904FD2}"/>
                </a:ext>
              </a:extLst>
            </p:cNvPr>
            <p:cNvSpPr/>
            <p:nvPr/>
          </p:nvSpPr>
          <p:spPr>
            <a:xfrm>
              <a:off x="5757863" y="4229101"/>
              <a:ext cx="857250" cy="671513"/>
            </a:xfrm>
            <a:prstGeom prst="rect">
              <a:avLst/>
            </a:prstGeom>
            <a:solidFill>
              <a:schemeClr val="tx2">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23" name="Rectangle 22">
              <a:extLst>
                <a:ext uri="{FF2B5EF4-FFF2-40B4-BE49-F238E27FC236}">
                  <a16:creationId xmlns:a16="http://schemas.microsoft.com/office/drawing/2014/main" id="{E2510C35-316B-0C40-9513-47BCC0B18F41}"/>
                </a:ext>
              </a:extLst>
            </p:cNvPr>
            <p:cNvSpPr/>
            <p:nvPr/>
          </p:nvSpPr>
          <p:spPr>
            <a:xfrm>
              <a:off x="5757863" y="4900614"/>
              <a:ext cx="857250" cy="6715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24" name="Rectangle 23">
              <a:extLst>
                <a:ext uri="{FF2B5EF4-FFF2-40B4-BE49-F238E27FC236}">
                  <a16:creationId xmlns:a16="http://schemas.microsoft.com/office/drawing/2014/main" id="{803874FF-3890-E14A-A437-D3F9DA4F4445}"/>
                </a:ext>
              </a:extLst>
            </p:cNvPr>
            <p:cNvSpPr/>
            <p:nvPr/>
          </p:nvSpPr>
          <p:spPr>
            <a:xfrm>
              <a:off x="5757863" y="5572127"/>
              <a:ext cx="857250" cy="671513"/>
            </a:xfrm>
            <a:prstGeom prst="rect">
              <a:avLst/>
            </a:prstGeom>
            <a:solidFill>
              <a:schemeClr val="tx2">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25" name="Rectangle 24">
              <a:extLst>
                <a:ext uri="{FF2B5EF4-FFF2-40B4-BE49-F238E27FC236}">
                  <a16:creationId xmlns:a16="http://schemas.microsoft.com/office/drawing/2014/main" id="{1314D220-AB64-FF49-9D57-7459D030C1A6}"/>
                </a:ext>
              </a:extLst>
            </p:cNvPr>
            <p:cNvSpPr/>
            <p:nvPr/>
          </p:nvSpPr>
          <p:spPr>
            <a:xfrm>
              <a:off x="6615113" y="2886418"/>
              <a:ext cx="857250" cy="671513"/>
            </a:xfrm>
            <a:prstGeom prst="rect">
              <a:avLst/>
            </a:prstGeom>
            <a:solidFill>
              <a:schemeClr val="tx2">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26" name="Rectangle 25">
              <a:extLst>
                <a:ext uri="{FF2B5EF4-FFF2-40B4-BE49-F238E27FC236}">
                  <a16:creationId xmlns:a16="http://schemas.microsoft.com/office/drawing/2014/main" id="{A631DC82-5DE7-6849-BAC0-40DB43E130F7}"/>
                </a:ext>
              </a:extLst>
            </p:cNvPr>
            <p:cNvSpPr/>
            <p:nvPr/>
          </p:nvSpPr>
          <p:spPr>
            <a:xfrm>
              <a:off x="6615113" y="3557931"/>
              <a:ext cx="857250" cy="671513"/>
            </a:xfrm>
            <a:prstGeom prst="rect">
              <a:avLst/>
            </a:prstGeom>
            <a:solidFill>
              <a:schemeClr val="tx2">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27" name="Rectangle 26">
              <a:extLst>
                <a:ext uri="{FF2B5EF4-FFF2-40B4-BE49-F238E27FC236}">
                  <a16:creationId xmlns:a16="http://schemas.microsoft.com/office/drawing/2014/main" id="{B83B435C-B431-6F47-995E-86E8656B3037}"/>
                </a:ext>
              </a:extLst>
            </p:cNvPr>
            <p:cNvSpPr/>
            <p:nvPr/>
          </p:nvSpPr>
          <p:spPr>
            <a:xfrm>
              <a:off x="6615113" y="4229444"/>
              <a:ext cx="857250" cy="671513"/>
            </a:xfrm>
            <a:prstGeom prst="rect">
              <a:avLst/>
            </a:prstGeom>
            <a:solidFill>
              <a:schemeClr val="tx2">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28" name="Rectangle 27">
              <a:extLst>
                <a:ext uri="{FF2B5EF4-FFF2-40B4-BE49-F238E27FC236}">
                  <a16:creationId xmlns:a16="http://schemas.microsoft.com/office/drawing/2014/main" id="{B94210B5-845F-404A-A833-F2E144818F57}"/>
                </a:ext>
              </a:extLst>
            </p:cNvPr>
            <p:cNvSpPr/>
            <p:nvPr/>
          </p:nvSpPr>
          <p:spPr>
            <a:xfrm>
              <a:off x="6615113" y="4900957"/>
              <a:ext cx="857250" cy="671513"/>
            </a:xfrm>
            <a:prstGeom prst="rect">
              <a:avLst/>
            </a:prstGeom>
            <a:solidFill>
              <a:schemeClr val="tx2">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29" name="Rectangle 28">
              <a:extLst>
                <a:ext uri="{FF2B5EF4-FFF2-40B4-BE49-F238E27FC236}">
                  <a16:creationId xmlns:a16="http://schemas.microsoft.com/office/drawing/2014/main" id="{0FE2D18F-C5CD-7741-9F95-EDB5676FA922}"/>
                </a:ext>
              </a:extLst>
            </p:cNvPr>
            <p:cNvSpPr/>
            <p:nvPr/>
          </p:nvSpPr>
          <p:spPr>
            <a:xfrm>
              <a:off x="6615113" y="5572470"/>
              <a:ext cx="857250" cy="671513"/>
            </a:xfrm>
            <a:prstGeom prst="rect">
              <a:avLst/>
            </a:prstGeom>
            <a:solidFill>
              <a:schemeClr val="tx2">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grpSp>
    </p:spTree>
    <p:extLst>
      <p:ext uri="{BB962C8B-B14F-4D97-AF65-F5344CB8AC3E}">
        <p14:creationId xmlns:p14="http://schemas.microsoft.com/office/powerpoint/2010/main" val="237434430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490536" y="518031"/>
            <a:ext cx="4648200" cy="3849624"/>
          </a:xfrm>
        </p:spPr>
        <p:txBody>
          <a:bodyPr>
            <a:normAutofit/>
          </a:bodyPr>
          <a:lstStyle/>
          <a:p>
            <a:r>
              <a:rPr lang="en-US" sz="2400" dirty="0">
                <a:latin typeface="Helvetica" pitchFamily="2" charset="0"/>
              </a:rPr>
              <a:t>We saw this already, but we can represent it as a vector. </a:t>
            </a:r>
          </a:p>
          <a:p>
            <a:r>
              <a:rPr lang="en-US" sz="2400" dirty="0">
                <a:latin typeface="Helvetica" pitchFamily="2" charset="0"/>
              </a:rPr>
              <a:t>It’s the same thing as before!</a:t>
            </a:r>
            <a:endParaRPr lang="en-US" sz="2400" dirty="0"/>
          </a:p>
          <a:p>
            <a:pPr marL="0" indent="0">
              <a:buNone/>
            </a:pPr>
            <a:r>
              <a:rPr lang="en-US" sz="2400" dirty="0">
                <a:latin typeface="Helvetica" pitchFamily="2" charset="0"/>
              </a:rPr>
              <a:t> </a:t>
            </a:r>
            <a:endParaRPr lang="en-US" sz="2400" dirty="0"/>
          </a:p>
          <a:p>
            <a:pPr marL="0" indent="0">
              <a:buNone/>
            </a:pPr>
            <a:endParaRPr lang="en-US" sz="2400" dirty="0">
              <a:latin typeface="Helvetica" pitchFamily="2" charset="0"/>
            </a:endParaRPr>
          </a:p>
        </p:txBody>
      </p:sp>
      <p:grpSp>
        <p:nvGrpSpPr>
          <p:cNvPr id="4" name="Group 3">
            <a:extLst>
              <a:ext uri="{FF2B5EF4-FFF2-40B4-BE49-F238E27FC236}">
                <a16:creationId xmlns:a16="http://schemas.microsoft.com/office/drawing/2014/main" id="{07FEDAC5-C32B-2146-A105-6CEDB19FFED9}"/>
              </a:ext>
            </a:extLst>
          </p:cNvPr>
          <p:cNvGrpSpPr/>
          <p:nvPr/>
        </p:nvGrpSpPr>
        <p:grpSpPr>
          <a:xfrm>
            <a:off x="1402553" y="2711202"/>
            <a:ext cx="3500437" cy="2786408"/>
            <a:chOff x="3186113" y="2886075"/>
            <a:chExt cx="4286250" cy="3357908"/>
          </a:xfrm>
        </p:grpSpPr>
        <p:sp>
          <p:nvSpPr>
            <p:cNvPr id="5" name="Rectangle 4">
              <a:extLst>
                <a:ext uri="{FF2B5EF4-FFF2-40B4-BE49-F238E27FC236}">
                  <a16:creationId xmlns:a16="http://schemas.microsoft.com/office/drawing/2014/main" id="{882A31E2-87B8-6941-AFD2-782BE28BE012}"/>
                </a:ext>
              </a:extLst>
            </p:cNvPr>
            <p:cNvSpPr/>
            <p:nvPr/>
          </p:nvSpPr>
          <p:spPr>
            <a:xfrm>
              <a:off x="3186113" y="2886075"/>
              <a:ext cx="857250" cy="671513"/>
            </a:xfrm>
            <a:prstGeom prst="rect">
              <a:avLst/>
            </a:prstGeom>
            <a:solidFill>
              <a:schemeClr val="tx2">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6" name="Rectangle 5">
              <a:extLst>
                <a:ext uri="{FF2B5EF4-FFF2-40B4-BE49-F238E27FC236}">
                  <a16:creationId xmlns:a16="http://schemas.microsoft.com/office/drawing/2014/main" id="{43A1C64C-B948-654A-8627-935DBF9A2A7B}"/>
                </a:ext>
              </a:extLst>
            </p:cNvPr>
            <p:cNvSpPr/>
            <p:nvPr/>
          </p:nvSpPr>
          <p:spPr>
            <a:xfrm>
              <a:off x="3186113" y="3557588"/>
              <a:ext cx="857250" cy="671513"/>
            </a:xfrm>
            <a:prstGeom prst="rect">
              <a:avLst/>
            </a:prstGeom>
            <a:solidFill>
              <a:schemeClr val="tx2">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7" name="Rectangle 6">
              <a:extLst>
                <a:ext uri="{FF2B5EF4-FFF2-40B4-BE49-F238E27FC236}">
                  <a16:creationId xmlns:a16="http://schemas.microsoft.com/office/drawing/2014/main" id="{7C2EDC7B-0BC2-A84C-8955-017667F054BD}"/>
                </a:ext>
              </a:extLst>
            </p:cNvPr>
            <p:cNvSpPr/>
            <p:nvPr/>
          </p:nvSpPr>
          <p:spPr>
            <a:xfrm>
              <a:off x="3186113" y="4229101"/>
              <a:ext cx="857250" cy="671513"/>
            </a:xfrm>
            <a:prstGeom prst="rect">
              <a:avLst/>
            </a:prstGeom>
            <a:solidFill>
              <a:schemeClr val="tx2">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8" name="Rectangle 7">
              <a:extLst>
                <a:ext uri="{FF2B5EF4-FFF2-40B4-BE49-F238E27FC236}">
                  <a16:creationId xmlns:a16="http://schemas.microsoft.com/office/drawing/2014/main" id="{2D8DA4CF-EBC8-2745-9359-477D1CCBA3DD}"/>
                </a:ext>
              </a:extLst>
            </p:cNvPr>
            <p:cNvSpPr/>
            <p:nvPr/>
          </p:nvSpPr>
          <p:spPr>
            <a:xfrm>
              <a:off x="3186113" y="4900614"/>
              <a:ext cx="857250" cy="671513"/>
            </a:xfrm>
            <a:prstGeom prst="rect">
              <a:avLst/>
            </a:prstGeom>
            <a:solidFill>
              <a:schemeClr val="tx2">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9" name="Rectangle 8">
              <a:extLst>
                <a:ext uri="{FF2B5EF4-FFF2-40B4-BE49-F238E27FC236}">
                  <a16:creationId xmlns:a16="http://schemas.microsoft.com/office/drawing/2014/main" id="{057DA680-52DF-8C47-A3BD-AD5094410C26}"/>
                </a:ext>
              </a:extLst>
            </p:cNvPr>
            <p:cNvSpPr/>
            <p:nvPr/>
          </p:nvSpPr>
          <p:spPr>
            <a:xfrm>
              <a:off x="3186113" y="5572127"/>
              <a:ext cx="857250" cy="671513"/>
            </a:xfrm>
            <a:prstGeom prst="rect">
              <a:avLst/>
            </a:prstGeom>
            <a:solidFill>
              <a:schemeClr val="tx2">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10" name="Rectangle 9">
              <a:extLst>
                <a:ext uri="{FF2B5EF4-FFF2-40B4-BE49-F238E27FC236}">
                  <a16:creationId xmlns:a16="http://schemas.microsoft.com/office/drawing/2014/main" id="{B05B2BA9-AE2A-0349-906B-804B5D777B0C}"/>
                </a:ext>
              </a:extLst>
            </p:cNvPr>
            <p:cNvSpPr/>
            <p:nvPr/>
          </p:nvSpPr>
          <p:spPr>
            <a:xfrm>
              <a:off x="4043363" y="2886075"/>
              <a:ext cx="857250" cy="6715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1" name="Rectangle 10">
              <a:extLst>
                <a:ext uri="{FF2B5EF4-FFF2-40B4-BE49-F238E27FC236}">
                  <a16:creationId xmlns:a16="http://schemas.microsoft.com/office/drawing/2014/main" id="{8C21B620-C4C3-684E-8C8B-EEFED9D794E5}"/>
                </a:ext>
              </a:extLst>
            </p:cNvPr>
            <p:cNvSpPr/>
            <p:nvPr/>
          </p:nvSpPr>
          <p:spPr>
            <a:xfrm>
              <a:off x="4043363" y="3557588"/>
              <a:ext cx="857250" cy="671513"/>
            </a:xfrm>
            <a:prstGeom prst="rect">
              <a:avLst/>
            </a:prstGeom>
            <a:solidFill>
              <a:schemeClr val="tx2">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12" name="Rectangle 11">
              <a:extLst>
                <a:ext uri="{FF2B5EF4-FFF2-40B4-BE49-F238E27FC236}">
                  <a16:creationId xmlns:a16="http://schemas.microsoft.com/office/drawing/2014/main" id="{98D56854-5E77-A244-BB2B-4B1751E853C5}"/>
                </a:ext>
              </a:extLst>
            </p:cNvPr>
            <p:cNvSpPr/>
            <p:nvPr/>
          </p:nvSpPr>
          <p:spPr>
            <a:xfrm>
              <a:off x="4043363" y="4229101"/>
              <a:ext cx="857250" cy="6715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3" name="Rectangle 12">
              <a:extLst>
                <a:ext uri="{FF2B5EF4-FFF2-40B4-BE49-F238E27FC236}">
                  <a16:creationId xmlns:a16="http://schemas.microsoft.com/office/drawing/2014/main" id="{180EEEAA-EDE3-0044-B435-95B836FAEC5E}"/>
                </a:ext>
              </a:extLst>
            </p:cNvPr>
            <p:cNvSpPr/>
            <p:nvPr/>
          </p:nvSpPr>
          <p:spPr>
            <a:xfrm>
              <a:off x="4043363" y="4900614"/>
              <a:ext cx="857250" cy="671513"/>
            </a:xfrm>
            <a:prstGeom prst="rect">
              <a:avLst/>
            </a:prstGeom>
            <a:solidFill>
              <a:schemeClr val="tx2">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14" name="Rectangle 13">
              <a:extLst>
                <a:ext uri="{FF2B5EF4-FFF2-40B4-BE49-F238E27FC236}">
                  <a16:creationId xmlns:a16="http://schemas.microsoft.com/office/drawing/2014/main" id="{1B398C2D-238B-5F4B-BD0A-1DD0C537980F}"/>
                </a:ext>
              </a:extLst>
            </p:cNvPr>
            <p:cNvSpPr/>
            <p:nvPr/>
          </p:nvSpPr>
          <p:spPr>
            <a:xfrm>
              <a:off x="4043363" y="5572127"/>
              <a:ext cx="857250" cy="6715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5" name="Rectangle 14">
              <a:extLst>
                <a:ext uri="{FF2B5EF4-FFF2-40B4-BE49-F238E27FC236}">
                  <a16:creationId xmlns:a16="http://schemas.microsoft.com/office/drawing/2014/main" id="{1396A43E-2B11-4B45-BD27-C4649DE02D0D}"/>
                </a:ext>
              </a:extLst>
            </p:cNvPr>
            <p:cNvSpPr/>
            <p:nvPr/>
          </p:nvSpPr>
          <p:spPr>
            <a:xfrm>
              <a:off x="4900613" y="2886075"/>
              <a:ext cx="857250" cy="6715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6" name="Rectangle 15">
              <a:extLst>
                <a:ext uri="{FF2B5EF4-FFF2-40B4-BE49-F238E27FC236}">
                  <a16:creationId xmlns:a16="http://schemas.microsoft.com/office/drawing/2014/main" id="{3BE5C052-BB86-9646-BD77-4D4B0167166B}"/>
                </a:ext>
              </a:extLst>
            </p:cNvPr>
            <p:cNvSpPr/>
            <p:nvPr/>
          </p:nvSpPr>
          <p:spPr>
            <a:xfrm>
              <a:off x="4900613" y="3557588"/>
              <a:ext cx="857250" cy="671513"/>
            </a:xfrm>
            <a:prstGeom prst="rect">
              <a:avLst/>
            </a:prstGeom>
            <a:solidFill>
              <a:schemeClr val="tx2">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17" name="Rectangle 16">
              <a:extLst>
                <a:ext uri="{FF2B5EF4-FFF2-40B4-BE49-F238E27FC236}">
                  <a16:creationId xmlns:a16="http://schemas.microsoft.com/office/drawing/2014/main" id="{CB3134E8-D8D6-6C47-A662-53EAE271B9B8}"/>
                </a:ext>
              </a:extLst>
            </p:cNvPr>
            <p:cNvSpPr/>
            <p:nvPr/>
          </p:nvSpPr>
          <p:spPr>
            <a:xfrm>
              <a:off x="4900613" y="4229101"/>
              <a:ext cx="857250" cy="6715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8" name="Rectangle 17">
              <a:extLst>
                <a:ext uri="{FF2B5EF4-FFF2-40B4-BE49-F238E27FC236}">
                  <a16:creationId xmlns:a16="http://schemas.microsoft.com/office/drawing/2014/main" id="{A92F87AD-8876-FC4C-A4B5-681D87006714}"/>
                </a:ext>
              </a:extLst>
            </p:cNvPr>
            <p:cNvSpPr/>
            <p:nvPr/>
          </p:nvSpPr>
          <p:spPr>
            <a:xfrm>
              <a:off x="4900613" y="4900614"/>
              <a:ext cx="857250" cy="671513"/>
            </a:xfrm>
            <a:prstGeom prst="rect">
              <a:avLst/>
            </a:prstGeom>
            <a:solidFill>
              <a:schemeClr val="tx2">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19" name="Rectangle 18">
              <a:extLst>
                <a:ext uri="{FF2B5EF4-FFF2-40B4-BE49-F238E27FC236}">
                  <a16:creationId xmlns:a16="http://schemas.microsoft.com/office/drawing/2014/main" id="{87932FCA-BA5E-D049-B574-EE52D9F7E416}"/>
                </a:ext>
              </a:extLst>
            </p:cNvPr>
            <p:cNvSpPr/>
            <p:nvPr/>
          </p:nvSpPr>
          <p:spPr>
            <a:xfrm>
              <a:off x="4900613" y="5572127"/>
              <a:ext cx="857250" cy="6715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20" name="Rectangle 19">
              <a:extLst>
                <a:ext uri="{FF2B5EF4-FFF2-40B4-BE49-F238E27FC236}">
                  <a16:creationId xmlns:a16="http://schemas.microsoft.com/office/drawing/2014/main" id="{4D5985D4-D5B3-4647-A2C4-FBEF75AF353F}"/>
                </a:ext>
              </a:extLst>
            </p:cNvPr>
            <p:cNvSpPr/>
            <p:nvPr/>
          </p:nvSpPr>
          <p:spPr>
            <a:xfrm>
              <a:off x="5757863" y="2886075"/>
              <a:ext cx="857250" cy="671513"/>
            </a:xfrm>
            <a:prstGeom prst="rect">
              <a:avLst/>
            </a:prstGeom>
            <a:solidFill>
              <a:schemeClr val="tx2">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21" name="Rectangle 20">
              <a:extLst>
                <a:ext uri="{FF2B5EF4-FFF2-40B4-BE49-F238E27FC236}">
                  <a16:creationId xmlns:a16="http://schemas.microsoft.com/office/drawing/2014/main" id="{9CAAB1FA-2505-694D-9A79-8045EB629AC2}"/>
                </a:ext>
              </a:extLst>
            </p:cNvPr>
            <p:cNvSpPr/>
            <p:nvPr/>
          </p:nvSpPr>
          <p:spPr>
            <a:xfrm>
              <a:off x="5757863" y="3557588"/>
              <a:ext cx="857250" cy="6715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22" name="Rectangle 21">
              <a:extLst>
                <a:ext uri="{FF2B5EF4-FFF2-40B4-BE49-F238E27FC236}">
                  <a16:creationId xmlns:a16="http://schemas.microsoft.com/office/drawing/2014/main" id="{DB69E9B3-2E5C-D24A-98A6-2CF3BF904FD2}"/>
                </a:ext>
              </a:extLst>
            </p:cNvPr>
            <p:cNvSpPr/>
            <p:nvPr/>
          </p:nvSpPr>
          <p:spPr>
            <a:xfrm>
              <a:off x="5757863" y="4229101"/>
              <a:ext cx="857250" cy="671513"/>
            </a:xfrm>
            <a:prstGeom prst="rect">
              <a:avLst/>
            </a:prstGeom>
            <a:solidFill>
              <a:schemeClr val="tx2">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23" name="Rectangle 22">
              <a:extLst>
                <a:ext uri="{FF2B5EF4-FFF2-40B4-BE49-F238E27FC236}">
                  <a16:creationId xmlns:a16="http://schemas.microsoft.com/office/drawing/2014/main" id="{E2510C35-316B-0C40-9513-47BCC0B18F41}"/>
                </a:ext>
              </a:extLst>
            </p:cNvPr>
            <p:cNvSpPr/>
            <p:nvPr/>
          </p:nvSpPr>
          <p:spPr>
            <a:xfrm>
              <a:off x="5757863" y="4900614"/>
              <a:ext cx="857250" cy="6715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24" name="Rectangle 23">
              <a:extLst>
                <a:ext uri="{FF2B5EF4-FFF2-40B4-BE49-F238E27FC236}">
                  <a16:creationId xmlns:a16="http://schemas.microsoft.com/office/drawing/2014/main" id="{803874FF-3890-E14A-A437-D3F9DA4F4445}"/>
                </a:ext>
              </a:extLst>
            </p:cNvPr>
            <p:cNvSpPr/>
            <p:nvPr/>
          </p:nvSpPr>
          <p:spPr>
            <a:xfrm>
              <a:off x="5757863" y="5572127"/>
              <a:ext cx="857250" cy="671513"/>
            </a:xfrm>
            <a:prstGeom prst="rect">
              <a:avLst/>
            </a:prstGeom>
            <a:solidFill>
              <a:schemeClr val="tx2">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25" name="Rectangle 24">
              <a:extLst>
                <a:ext uri="{FF2B5EF4-FFF2-40B4-BE49-F238E27FC236}">
                  <a16:creationId xmlns:a16="http://schemas.microsoft.com/office/drawing/2014/main" id="{1314D220-AB64-FF49-9D57-7459D030C1A6}"/>
                </a:ext>
              </a:extLst>
            </p:cNvPr>
            <p:cNvSpPr/>
            <p:nvPr/>
          </p:nvSpPr>
          <p:spPr>
            <a:xfrm>
              <a:off x="6615113" y="2886418"/>
              <a:ext cx="857250" cy="671513"/>
            </a:xfrm>
            <a:prstGeom prst="rect">
              <a:avLst/>
            </a:prstGeom>
            <a:solidFill>
              <a:schemeClr val="tx2">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26" name="Rectangle 25">
              <a:extLst>
                <a:ext uri="{FF2B5EF4-FFF2-40B4-BE49-F238E27FC236}">
                  <a16:creationId xmlns:a16="http://schemas.microsoft.com/office/drawing/2014/main" id="{A631DC82-5DE7-6849-BAC0-40DB43E130F7}"/>
                </a:ext>
              </a:extLst>
            </p:cNvPr>
            <p:cNvSpPr/>
            <p:nvPr/>
          </p:nvSpPr>
          <p:spPr>
            <a:xfrm>
              <a:off x="6615113" y="3557931"/>
              <a:ext cx="857250" cy="671513"/>
            </a:xfrm>
            <a:prstGeom prst="rect">
              <a:avLst/>
            </a:prstGeom>
            <a:solidFill>
              <a:schemeClr val="tx2">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27" name="Rectangle 26">
              <a:extLst>
                <a:ext uri="{FF2B5EF4-FFF2-40B4-BE49-F238E27FC236}">
                  <a16:creationId xmlns:a16="http://schemas.microsoft.com/office/drawing/2014/main" id="{B83B435C-B431-6F47-995E-86E8656B3037}"/>
                </a:ext>
              </a:extLst>
            </p:cNvPr>
            <p:cNvSpPr/>
            <p:nvPr/>
          </p:nvSpPr>
          <p:spPr>
            <a:xfrm>
              <a:off x="6615113" y="4229444"/>
              <a:ext cx="857250" cy="671513"/>
            </a:xfrm>
            <a:prstGeom prst="rect">
              <a:avLst/>
            </a:prstGeom>
            <a:solidFill>
              <a:schemeClr val="tx2">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28" name="Rectangle 27">
              <a:extLst>
                <a:ext uri="{FF2B5EF4-FFF2-40B4-BE49-F238E27FC236}">
                  <a16:creationId xmlns:a16="http://schemas.microsoft.com/office/drawing/2014/main" id="{B94210B5-845F-404A-A833-F2E144818F57}"/>
                </a:ext>
              </a:extLst>
            </p:cNvPr>
            <p:cNvSpPr/>
            <p:nvPr/>
          </p:nvSpPr>
          <p:spPr>
            <a:xfrm>
              <a:off x="6615113" y="4900957"/>
              <a:ext cx="857250" cy="671513"/>
            </a:xfrm>
            <a:prstGeom prst="rect">
              <a:avLst/>
            </a:prstGeom>
            <a:solidFill>
              <a:schemeClr val="tx2">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29" name="Rectangle 28">
              <a:extLst>
                <a:ext uri="{FF2B5EF4-FFF2-40B4-BE49-F238E27FC236}">
                  <a16:creationId xmlns:a16="http://schemas.microsoft.com/office/drawing/2014/main" id="{0FE2D18F-C5CD-7741-9F95-EDB5676FA922}"/>
                </a:ext>
              </a:extLst>
            </p:cNvPr>
            <p:cNvSpPr/>
            <p:nvPr/>
          </p:nvSpPr>
          <p:spPr>
            <a:xfrm>
              <a:off x="6615113" y="5572470"/>
              <a:ext cx="857250" cy="671513"/>
            </a:xfrm>
            <a:prstGeom prst="rect">
              <a:avLst/>
            </a:prstGeom>
            <a:solidFill>
              <a:schemeClr val="tx2">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grpSp>
      <p:grpSp>
        <p:nvGrpSpPr>
          <p:cNvPr id="74" name="Group 73">
            <a:extLst>
              <a:ext uri="{FF2B5EF4-FFF2-40B4-BE49-F238E27FC236}">
                <a16:creationId xmlns:a16="http://schemas.microsoft.com/office/drawing/2014/main" id="{E0E4BB69-AF36-6842-93C7-B1BBEA641EAC}"/>
              </a:ext>
            </a:extLst>
          </p:cNvPr>
          <p:cNvGrpSpPr/>
          <p:nvPr/>
        </p:nvGrpSpPr>
        <p:grpSpPr>
          <a:xfrm>
            <a:off x="8574878" y="1695479"/>
            <a:ext cx="533427" cy="4260343"/>
            <a:chOff x="7589034" y="857250"/>
            <a:chExt cx="533430" cy="4260343"/>
          </a:xfrm>
        </p:grpSpPr>
        <p:sp>
          <p:nvSpPr>
            <p:cNvPr id="31" name="Rectangle 30">
              <a:extLst>
                <a:ext uri="{FF2B5EF4-FFF2-40B4-BE49-F238E27FC236}">
                  <a16:creationId xmlns:a16="http://schemas.microsoft.com/office/drawing/2014/main" id="{072FEA12-A350-A64B-92E1-AED4331D83F4}"/>
                </a:ext>
              </a:extLst>
            </p:cNvPr>
            <p:cNvSpPr/>
            <p:nvPr/>
          </p:nvSpPr>
          <p:spPr>
            <a:xfrm>
              <a:off x="7589043" y="857250"/>
              <a:ext cx="483395" cy="164778"/>
            </a:xfrm>
            <a:prstGeom prst="rect">
              <a:avLst/>
            </a:prstGeom>
            <a:solidFill>
              <a:schemeClr val="tx2">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32" name="Rectangle 31">
              <a:extLst>
                <a:ext uri="{FF2B5EF4-FFF2-40B4-BE49-F238E27FC236}">
                  <a16:creationId xmlns:a16="http://schemas.microsoft.com/office/drawing/2014/main" id="{D79CF40A-1BA9-F742-BC37-AC5CEC39A372}"/>
                </a:ext>
              </a:extLst>
            </p:cNvPr>
            <p:cNvSpPr/>
            <p:nvPr/>
          </p:nvSpPr>
          <p:spPr>
            <a:xfrm>
              <a:off x="7589039" y="1654187"/>
              <a:ext cx="483395" cy="164778"/>
            </a:xfrm>
            <a:prstGeom prst="rect">
              <a:avLst/>
            </a:prstGeom>
            <a:solidFill>
              <a:schemeClr val="tx2">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33" name="Rectangle 32">
              <a:extLst>
                <a:ext uri="{FF2B5EF4-FFF2-40B4-BE49-F238E27FC236}">
                  <a16:creationId xmlns:a16="http://schemas.microsoft.com/office/drawing/2014/main" id="{9385D4E2-F93C-174C-9346-12492F3F7885}"/>
                </a:ext>
              </a:extLst>
            </p:cNvPr>
            <p:cNvSpPr/>
            <p:nvPr/>
          </p:nvSpPr>
          <p:spPr>
            <a:xfrm>
              <a:off x="7589034" y="2491373"/>
              <a:ext cx="498878" cy="126967"/>
            </a:xfrm>
            <a:prstGeom prst="rect">
              <a:avLst/>
            </a:prstGeom>
            <a:solidFill>
              <a:schemeClr val="tx2">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36" name="Rectangle 35">
              <a:extLst>
                <a:ext uri="{FF2B5EF4-FFF2-40B4-BE49-F238E27FC236}">
                  <a16:creationId xmlns:a16="http://schemas.microsoft.com/office/drawing/2014/main" id="{B313EB98-83C7-8149-9D72-188BB2774087}"/>
                </a:ext>
              </a:extLst>
            </p:cNvPr>
            <p:cNvSpPr/>
            <p:nvPr/>
          </p:nvSpPr>
          <p:spPr>
            <a:xfrm>
              <a:off x="7589039" y="1010493"/>
              <a:ext cx="483395" cy="16477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37" name="Rectangle 36">
              <a:extLst>
                <a:ext uri="{FF2B5EF4-FFF2-40B4-BE49-F238E27FC236}">
                  <a16:creationId xmlns:a16="http://schemas.microsoft.com/office/drawing/2014/main" id="{4D3D8FE4-8FDD-C740-AA44-BE4DCBEF581E}"/>
                </a:ext>
              </a:extLst>
            </p:cNvPr>
            <p:cNvSpPr/>
            <p:nvPr/>
          </p:nvSpPr>
          <p:spPr>
            <a:xfrm>
              <a:off x="7589038" y="1821403"/>
              <a:ext cx="483395" cy="164778"/>
            </a:xfrm>
            <a:prstGeom prst="rect">
              <a:avLst/>
            </a:prstGeom>
            <a:solidFill>
              <a:schemeClr val="tx2">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38" name="Rectangle 37">
              <a:extLst>
                <a:ext uri="{FF2B5EF4-FFF2-40B4-BE49-F238E27FC236}">
                  <a16:creationId xmlns:a16="http://schemas.microsoft.com/office/drawing/2014/main" id="{1154CCCD-9320-744E-A569-DA96DBF213F3}"/>
                </a:ext>
              </a:extLst>
            </p:cNvPr>
            <p:cNvSpPr/>
            <p:nvPr/>
          </p:nvSpPr>
          <p:spPr>
            <a:xfrm>
              <a:off x="7604521" y="2618340"/>
              <a:ext cx="498878" cy="1857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41" name="Rectangle 40">
              <a:extLst>
                <a:ext uri="{FF2B5EF4-FFF2-40B4-BE49-F238E27FC236}">
                  <a16:creationId xmlns:a16="http://schemas.microsoft.com/office/drawing/2014/main" id="{3CFCF164-8BAA-9949-861F-E09CD0634D54}"/>
                </a:ext>
              </a:extLst>
            </p:cNvPr>
            <p:cNvSpPr/>
            <p:nvPr/>
          </p:nvSpPr>
          <p:spPr>
            <a:xfrm>
              <a:off x="7589039" y="1175271"/>
              <a:ext cx="483395" cy="16477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42" name="Rectangle 41">
              <a:extLst>
                <a:ext uri="{FF2B5EF4-FFF2-40B4-BE49-F238E27FC236}">
                  <a16:creationId xmlns:a16="http://schemas.microsoft.com/office/drawing/2014/main" id="{D20E68F3-E84F-0947-A303-2D57B08B13B9}"/>
                </a:ext>
              </a:extLst>
            </p:cNvPr>
            <p:cNvSpPr/>
            <p:nvPr/>
          </p:nvSpPr>
          <p:spPr>
            <a:xfrm>
              <a:off x="7589037" y="1986181"/>
              <a:ext cx="483395" cy="164778"/>
            </a:xfrm>
            <a:prstGeom prst="rect">
              <a:avLst/>
            </a:prstGeom>
            <a:solidFill>
              <a:schemeClr val="tx2">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43" name="Rectangle 42">
              <a:extLst>
                <a:ext uri="{FF2B5EF4-FFF2-40B4-BE49-F238E27FC236}">
                  <a16:creationId xmlns:a16="http://schemas.microsoft.com/office/drawing/2014/main" id="{AED77956-800E-184C-BC2D-BD30A056E6CD}"/>
                </a:ext>
              </a:extLst>
            </p:cNvPr>
            <p:cNvSpPr/>
            <p:nvPr/>
          </p:nvSpPr>
          <p:spPr>
            <a:xfrm>
              <a:off x="7604520" y="2804735"/>
              <a:ext cx="498880" cy="1857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46" name="Rectangle 45">
              <a:extLst>
                <a:ext uri="{FF2B5EF4-FFF2-40B4-BE49-F238E27FC236}">
                  <a16:creationId xmlns:a16="http://schemas.microsoft.com/office/drawing/2014/main" id="{F9886E41-E33F-5E42-ADC3-342B600C845D}"/>
                </a:ext>
              </a:extLst>
            </p:cNvPr>
            <p:cNvSpPr/>
            <p:nvPr/>
          </p:nvSpPr>
          <p:spPr>
            <a:xfrm>
              <a:off x="7589039" y="1332340"/>
              <a:ext cx="483395" cy="164778"/>
            </a:xfrm>
            <a:prstGeom prst="rect">
              <a:avLst/>
            </a:prstGeom>
            <a:solidFill>
              <a:schemeClr val="tx2">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47" name="Rectangle 46">
              <a:extLst>
                <a:ext uri="{FF2B5EF4-FFF2-40B4-BE49-F238E27FC236}">
                  <a16:creationId xmlns:a16="http://schemas.microsoft.com/office/drawing/2014/main" id="{E5F443D0-F311-244B-B505-0A75BFF1DB6A}"/>
                </a:ext>
              </a:extLst>
            </p:cNvPr>
            <p:cNvSpPr/>
            <p:nvPr/>
          </p:nvSpPr>
          <p:spPr>
            <a:xfrm>
              <a:off x="7604516" y="2150959"/>
              <a:ext cx="483395" cy="16477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48" name="Rectangle 47">
              <a:extLst>
                <a:ext uri="{FF2B5EF4-FFF2-40B4-BE49-F238E27FC236}">
                  <a16:creationId xmlns:a16="http://schemas.microsoft.com/office/drawing/2014/main" id="{45B919CA-9A9D-E444-A2D7-F25FF5796095}"/>
                </a:ext>
              </a:extLst>
            </p:cNvPr>
            <p:cNvSpPr/>
            <p:nvPr/>
          </p:nvSpPr>
          <p:spPr>
            <a:xfrm>
              <a:off x="7604520" y="2981174"/>
              <a:ext cx="498879" cy="195679"/>
            </a:xfrm>
            <a:prstGeom prst="rect">
              <a:avLst/>
            </a:prstGeom>
            <a:solidFill>
              <a:schemeClr val="tx2">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51" name="Rectangle 50">
              <a:extLst>
                <a:ext uri="{FF2B5EF4-FFF2-40B4-BE49-F238E27FC236}">
                  <a16:creationId xmlns:a16="http://schemas.microsoft.com/office/drawing/2014/main" id="{BAC3E7A1-9AC6-4A43-B7A6-7F4C1771FE84}"/>
                </a:ext>
              </a:extLst>
            </p:cNvPr>
            <p:cNvSpPr/>
            <p:nvPr/>
          </p:nvSpPr>
          <p:spPr>
            <a:xfrm>
              <a:off x="7589039" y="1497854"/>
              <a:ext cx="483395" cy="164778"/>
            </a:xfrm>
            <a:prstGeom prst="rect">
              <a:avLst/>
            </a:prstGeom>
            <a:solidFill>
              <a:schemeClr val="tx2">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52" name="Rectangle 51">
              <a:extLst>
                <a:ext uri="{FF2B5EF4-FFF2-40B4-BE49-F238E27FC236}">
                  <a16:creationId xmlns:a16="http://schemas.microsoft.com/office/drawing/2014/main" id="{8C118F2B-D6B1-5E4F-85B7-FAF0BAD1A920}"/>
                </a:ext>
              </a:extLst>
            </p:cNvPr>
            <p:cNvSpPr/>
            <p:nvPr/>
          </p:nvSpPr>
          <p:spPr>
            <a:xfrm>
              <a:off x="7604517" y="2321166"/>
              <a:ext cx="483395" cy="164778"/>
            </a:xfrm>
            <a:prstGeom prst="rect">
              <a:avLst/>
            </a:prstGeom>
            <a:solidFill>
              <a:schemeClr val="tx2">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53" name="Rectangle 52">
              <a:extLst>
                <a:ext uri="{FF2B5EF4-FFF2-40B4-BE49-F238E27FC236}">
                  <a16:creationId xmlns:a16="http://schemas.microsoft.com/office/drawing/2014/main" id="{1E762E6F-CE5D-1744-997C-B15242D8C244}"/>
                </a:ext>
              </a:extLst>
            </p:cNvPr>
            <p:cNvSpPr/>
            <p:nvPr/>
          </p:nvSpPr>
          <p:spPr>
            <a:xfrm>
              <a:off x="7604520" y="3186422"/>
              <a:ext cx="498879" cy="195679"/>
            </a:xfrm>
            <a:prstGeom prst="rect">
              <a:avLst/>
            </a:prstGeom>
            <a:solidFill>
              <a:schemeClr val="tx2">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64" name="Rectangle 63">
              <a:extLst>
                <a:ext uri="{FF2B5EF4-FFF2-40B4-BE49-F238E27FC236}">
                  <a16:creationId xmlns:a16="http://schemas.microsoft.com/office/drawing/2014/main" id="{6D32434A-7757-1C4F-A211-918ECC5C171F}"/>
                </a:ext>
              </a:extLst>
            </p:cNvPr>
            <p:cNvSpPr/>
            <p:nvPr/>
          </p:nvSpPr>
          <p:spPr>
            <a:xfrm>
              <a:off x="7604522" y="3566807"/>
              <a:ext cx="483395" cy="164778"/>
            </a:xfrm>
            <a:prstGeom prst="rect">
              <a:avLst/>
            </a:prstGeom>
            <a:solidFill>
              <a:schemeClr val="tx2">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65" name="Rectangle 64">
              <a:extLst>
                <a:ext uri="{FF2B5EF4-FFF2-40B4-BE49-F238E27FC236}">
                  <a16:creationId xmlns:a16="http://schemas.microsoft.com/office/drawing/2014/main" id="{7E76A25F-A833-BB49-B30E-968FD7A90841}"/>
                </a:ext>
              </a:extLst>
            </p:cNvPr>
            <p:cNvSpPr/>
            <p:nvPr/>
          </p:nvSpPr>
          <p:spPr>
            <a:xfrm>
              <a:off x="7604521" y="3731585"/>
              <a:ext cx="483395" cy="164778"/>
            </a:xfrm>
            <a:prstGeom prst="rect">
              <a:avLst/>
            </a:prstGeom>
            <a:solidFill>
              <a:schemeClr val="tx2">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66" name="Rectangle 65">
              <a:extLst>
                <a:ext uri="{FF2B5EF4-FFF2-40B4-BE49-F238E27FC236}">
                  <a16:creationId xmlns:a16="http://schemas.microsoft.com/office/drawing/2014/main" id="{CCFF1C5D-6E40-5A42-9F93-55B740154524}"/>
                </a:ext>
              </a:extLst>
            </p:cNvPr>
            <p:cNvSpPr/>
            <p:nvPr/>
          </p:nvSpPr>
          <p:spPr>
            <a:xfrm>
              <a:off x="7620005" y="3896363"/>
              <a:ext cx="483395" cy="16477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67" name="Rectangle 66">
              <a:extLst>
                <a:ext uri="{FF2B5EF4-FFF2-40B4-BE49-F238E27FC236}">
                  <a16:creationId xmlns:a16="http://schemas.microsoft.com/office/drawing/2014/main" id="{E278043B-0D63-9E43-9BEF-F0888918B918}"/>
                </a:ext>
              </a:extLst>
            </p:cNvPr>
            <p:cNvSpPr/>
            <p:nvPr/>
          </p:nvSpPr>
          <p:spPr>
            <a:xfrm>
              <a:off x="7620004" y="4066570"/>
              <a:ext cx="483395" cy="164778"/>
            </a:xfrm>
            <a:prstGeom prst="rect">
              <a:avLst/>
            </a:prstGeom>
            <a:solidFill>
              <a:schemeClr val="tx2">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68" name="Rectangle 67">
              <a:extLst>
                <a:ext uri="{FF2B5EF4-FFF2-40B4-BE49-F238E27FC236}">
                  <a16:creationId xmlns:a16="http://schemas.microsoft.com/office/drawing/2014/main" id="{564289DF-92C0-5647-AAC4-227DFB8481C1}"/>
                </a:ext>
              </a:extLst>
            </p:cNvPr>
            <p:cNvSpPr/>
            <p:nvPr/>
          </p:nvSpPr>
          <p:spPr>
            <a:xfrm>
              <a:off x="7604520" y="3382101"/>
              <a:ext cx="498879" cy="195679"/>
            </a:xfrm>
            <a:prstGeom prst="rect">
              <a:avLst/>
            </a:prstGeom>
            <a:solidFill>
              <a:schemeClr val="tx2">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69" name="Rectangle 68">
              <a:extLst>
                <a:ext uri="{FF2B5EF4-FFF2-40B4-BE49-F238E27FC236}">
                  <a16:creationId xmlns:a16="http://schemas.microsoft.com/office/drawing/2014/main" id="{8A5B10D9-C236-CA44-B0DE-F06876882182}"/>
                </a:ext>
              </a:extLst>
            </p:cNvPr>
            <p:cNvSpPr/>
            <p:nvPr/>
          </p:nvSpPr>
          <p:spPr>
            <a:xfrm>
              <a:off x="7608102" y="4226865"/>
              <a:ext cx="498878" cy="126967"/>
            </a:xfrm>
            <a:prstGeom prst="rect">
              <a:avLst/>
            </a:prstGeom>
            <a:solidFill>
              <a:schemeClr val="tx2">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70" name="Rectangle 69">
              <a:extLst>
                <a:ext uri="{FF2B5EF4-FFF2-40B4-BE49-F238E27FC236}">
                  <a16:creationId xmlns:a16="http://schemas.microsoft.com/office/drawing/2014/main" id="{35B9E9B3-6D4A-0D4F-81A1-82B09A3A4520}"/>
                </a:ext>
              </a:extLst>
            </p:cNvPr>
            <p:cNvSpPr/>
            <p:nvPr/>
          </p:nvSpPr>
          <p:spPr>
            <a:xfrm>
              <a:off x="7623585" y="4353832"/>
              <a:ext cx="498878" cy="1857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71" name="Rectangle 70">
              <a:extLst>
                <a:ext uri="{FF2B5EF4-FFF2-40B4-BE49-F238E27FC236}">
                  <a16:creationId xmlns:a16="http://schemas.microsoft.com/office/drawing/2014/main" id="{72B3C19D-A9D5-FD4A-85B1-92DE514C1F0B}"/>
                </a:ext>
              </a:extLst>
            </p:cNvPr>
            <p:cNvSpPr/>
            <p:nvPr/>
          </p:nvSpPr>
          <p:spPr>
            <a:xfrm>
              <a:off x="7623584" y="4540227"/>
              <a:ext cx="498880" cy="1857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72" name="Rectangle 71">
              <a:extLst>
                <a:ext uri="{FF2B5EF4-FFF2-40B4-BE49-F238E27FC236}">
                  <a16:creationId xmlns:a16="http://schemas.microsoft.com/office/drawing/2014/main" id="{33A0954A-D9F5-E846-9E69-BCFC2C4B4791}"/>
                </a:ext>
              </a:extLst>
            </p:cNvPr>
            <p:cNvSpPr/>
            <p:nvPr/>
          </p:nvSpPr>
          <p:spPr>
            <a:xfrm>
              <a:off x="7623584" y="4716666"/>
              <a:ext cx="498879" cy="195679"/>
            </a:xfrm>
            <a:prstGeom prst="rect">
              <a:avLst/>
            </a:prstGeom>
            <a:solidFill>
              <a:schemeClr val="tx2">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73" name="Rectangle 72">
              <a:extLst>
                <a:ext uri="{FF2B5EF4-FFF2-40B4-BE49-F238E27FC236}">
                  <a16:creationId xmlns:a16="http://schemas.microsoft.com/office/drawing/2014/main" id="{3329B48E-394E-CF48-8976-84DAA6FBA9AC}"/>
                </a:ext>
              </a:extLst>
            </p:cNvPr>
            <p:cNvSpPr/>
            <p:nvPr/>
          </p:nvSpPr>
          <p:spPr>
            <a:xfrm>
              <a:off x="7623584" y="4921914"/>
              <a:ext cx="498879" cy="195679"/>
            </a:xfrm>
            <a:prstGeom prst="rect">
              <a:avLst/>
            </a:prstGeom>
            <a:solidFill>
              <a:schemeClr val="tx2">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grpSp>
      <p:sp>
        <p:nvSpPr>
          <p:cNvPr id="75" name="Equal 74">
            <a:extLst>
              <a:ext uri="{FF2B5EF4-FFF2-40B4-BE49-F238E27FC236}">
                <a16:creationId xmlns:a16="http://schemas.microsoft.com/office/drawing/2014/main" id="{1B13A8F8-73E0-234C-846D-3C53D7F9852E}"/>
              </a:ext>
            </a:extLst>
          </p:cNvPr>
          <p:cNvSpPr/>
          <p:nvPr/>
        </p:nvSpPr>
        <p:spPr>
          <a:xfrm>
            <a:off x="5954904" y="3506934"/>
            <a:ext cx="1547813" cy="820616"/>
          </a:xfrm>
          <a:prstGeom prst="math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82574458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490536" y="518031"/>
            <a:ext cx="4648200" cy="3849624"/>
          </a:xfrm>
        </p:spPr>
        <p:txBody>
          <a:bodyPr>
            <a:normAutofit/>
          </a:bodyPr>
          <a:lstStyle/>
          <a:p>
            <a:r>
              <a:rPr lang="en-US" sz="2400" dirty="0">
                <a:latin typeface="Helvetica" pitchFamily="2" charset="0"/>
              </a:rPr>
              <a:t>See? 0, 1, 1, 0, 0 – we just kind of flipped it around!</a:t>
            </a:r>
            <a:endParaRPr lang="en-US" sz="2400" dirty="0"/>
          </a:p>
          <a:p>
            <a:pPr marL="0" indent="0">
              <a:buNone/>
            </a:pPr>
            <a:r>
              <a:rPr lang="en-US" sz="2400" dirty="0">
                <a:latin typeface="Helvetica" pitchFamily="2" charset="0"/>
              </a:rPr>
              <a:t> </a:t>
            </a:r>
            <a:endParaRPr lang="en-US" sz="2400" dirty="0"/>
          </a:p>
          <a:p>
            <a:pPr marL="0" indent="0">
              <a:buNone/>
            </a:pPr>
            <a:endParaRPr lang="en-US" sz="2400" dirty="0">
              <a:latin typeface="Helvetica" pitchFamily="2" charset="0"/>
            </a:endParaRPr>
          </a:p>
        </p:txBody>
      </p:sp>
      <p:grpSp>
        <p:nvGrpSpPr>
          <p:cNvPr id="4" name="Group 3">
            <a:extLst>
              <a:ext uri="{FF2B5EF4-FFF2-40B4-BE49-F238E27FC236}">
                <a16:creationId xmlns:a16="http://schemas.microsoft.com/office/drawing/2014/main" id="{07FEDAC5-C32B-2146-A105-6CEDB19FFED9}"/>
              </a:ext>
            </a:extLst>
          </p:cNvPr>
          <p:cNvGrpSpPr/>
          <p:nvPr/>
        </p:nvGrpSpPr>
        <p:grpSpPr>
          <a:xfrm>
            <a:off x="1402553" y="2711202"/>
            <a:ext cx="3500437" cy="2786408"/>
            <a:chOff x="3186113" y="2886075"/>
            <a:chExt cx="4286250" cy="3357908"/>
          </a:xfrm>
        </p:grpSpPr>
        <p:sp>
          <p:nvSpPr>
            <p:cNvPr id="5" name="Rectangle 4">
              <a:extLst>
                <a:ext uri="{FF2B5EF4-FFF2-40B4-BE49-F238E27FC236}">
                  <a16:creationId xmlns:a16="http://schemas.microsoft.com/office/drawing/2014/main" id="{882A31E2-87B8-6941-AFD2-782BE28BE012}"/>
                </a:ext>
              </a:extLst>
            </p:cNvPr>
            <p:cNvSpPr/>
            <p:nvPr/>
          </p:nvSpPr>
          <p:spPr>
            <a:xfrm>
              <a:off x="3186113" y="2886075"/>
              <a:ext cx="857250" cy="671513"/>
            </a:xfrm>
            <a:prstGeom prst="rect">
              <a:avLst/>
            </a:prstGeom>
            <a:solidFill>
              <a:schemeClr val="tx2">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6" name="Rectangle 5">
              <a:extLst>
                <a:ext uri="{FF2B5EF4-FFF2-40B4-BE49-F238E27FC236}">
                  <a16:creationId xmlns:a16="http://schemas.microsoft.com/office/drawing/2014/main" id="{43A1C64C-B948-654A-8627-935DBF9A2A7B}"/>
                </a:ext>
              </a:extLst>
            </p:cNvPr>
            <p:cNvSpPr/>
            <p:nvPr/>
          </p:nvSpPr>
          <p:spPr>
            <a:xfrm>
              <a:off x="3186113" y="3557588"/>
              <a:ext cx="857250" cy="671513"/>
            </a:xfrm>
            <a:prstGeom prst="rect">
              <a:avLst/>
            </a:prstGeom>
            <a:solidFill>
              <a:schemeClr val="tx2">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7" name="Rectangle 6">
              <a:extLst>
                <a:ext uri="{FF2B5EF4-FFF2-40B4-BE49-F238E27FC236}">
                  <a16:creationId xmlns:a16="http://schemas.microsoft.com/office/drawing/2014/main" id="{7C2EDC7B-0BC2-A84C-8955-017667F054BD}"/>
                </a:ext>
              </a:extLst>
            </p:cNvPr>
            <p:cNvSpPr/>
            <p:nvPr/>
          </p:nvSpPr>
          <p:spPr>
            <a:xfrm>
              <a:off x="3186113" y="4229101"/>
              <a:ext cx="857250" cy="671513"/>
            </a:xfrm>
            <a:prstGeom prst="rect">
              <a:avLst/>
            </a:prstGeom>
            <a:solidFill>
              <a:schemeClr val="tx2">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8" name="Rectangle 7">
              <a:extLst>
                <a:ext uri="{FF2B5EF4-FFF2-40B4-BE49-F238E27FC236}">
                  <a16:creationId xmlns:a16="http://schemas.microsoft.com/office/drawing/2014/main" id="{2D8DA4CF-EBC8-2745-9359-477D1CCBA3DD}"/>
                </a:ext>
              </a:extLst>
            </p:cNvPr>
            <p:cNvSpPr/>
            <p:nvPr/>
          </p:nvSpPr>
          <p:spPr>
            <a:xfrm>
              <a:off x="3186113" y="4900614"/>
              <a:ext cx="857250" cy="671513"/>
            </a:xfrm>
            <a:prstGeom prst="rect">
              <a:avLst/>
            </a:prstGeom>
            <a:solidFill>
              <a:schemeClr val="tx2">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9" name="Rectangle 8">
              <a:extLst>
                <a:ext uri="{FF2B5EF4-FFF2-40B4-BE49-F238E27FC236}">
                  <a16:creationId xmlns:a16="http://schemas.microsoft.com/office/drawing/2014/main" id="{057DA680-52DF-8C47-A3BD-AD5094410C26}"/>
                </a:ext>
              </a:extLst>
            </p:cNvPr>
            <p:cNvSpPr/>
            <p:nvPr/>
          </p:nvSpPr>
          <p:spPr>
            <a:xfrm>
              <a:off x="3186113" y="5572127"/>
              <a:ext cx="857250" cy="671513"/>
            </a:xfrm>
            <a:prstGeom prst="rect">
              <a:avLst/>
            </a:prstGeom>
            <a:solidFill>
              <a:schemeClr val="tx2">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10" name="Rectangle 9">
              <a:extLst>
                <a:ext uri="{FF2B5EF4-FFF2-40B4-BE49-F238E27FC236}">
                  <a16:creationId xmlns:a16="http://schemas.microsoft.com/office/drawing/2014/main" id="{B05B2BA9-AE2A-0349-906B-804B5D777B0C}"/>
                </a:ext>
              </a:extLst>
            </p:cNvPr>
            <p:cNvSpPr/>
            <p:nvPr/>
          </p:nvSpPr>
          <p:spPr>
            <a:xfrm>
              <a:off x="4043363" y="2886075"/>
              <a:ext cx="857250" cy="6715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1" name="Rectangle 10">
              <a:extLst>
                <a:ext uri="{FF2B5EF4-FFF2-40B4-BE49-F238E27FC236}">
                  <a16:creationId xmlns:a16="http://schemas.microsoft.com/office/drawing/2014/main" id="{8C21B620-C4C3-684E-8C8B-EEFED9D794E5}"/>
                </a:ext>
              </a:extLst>
            </p:cNvPr>
            <p:cNvSpPr/>
            <p:nvPr/>
          </p:nvSpPr>
          <p:spPr>
            <a:xfrm>
              <a:off x="4043363" y="3557588"/>
              <a:ext cx="857250" cy="671513"/>
            </a:xfrm>
            <a:prstGeom prst="rect">
              <a:avLst/>
            </a:prstGeom>
            <a:solidFill>
              <a:schemeClr val="tx2">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12" name="Rectangle 11">
              <a:extLst>
                <a:ext uri="{FF2B5EF4-FFF2-40B4-BE49-F238E27FC236}">
                  <a16:creationId xmlns:a16="http://schemas.microsoft.com/office/drawing/2014/main" id="{98D56854-5E77-A244-BB2B-4B1751E853C5}"/>
                </a:ext>
              </a:extLst>
            </p:cNvPr>
            <p:cNvSpPr/>
            <p:nvPr/>
          </p:nvSpPr>
          <p:spPr>
            <a:xfrm>
              <a:off x="4043363" y="4229101"/>
              <a:ext cx="857250" cy="6715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3" name="Rectangle 12">
              <a:extLst>
                <a:ext uri="{FF2B5EF4-FFF2-40B4-BE49-F238E27FC236}">
                  <a16:creationId xmlns:a16="http://schemas.microsoft.com/office/drawing/2014/main" id="{180EEEAA-EDE3-0044-B435-95B836FAEC5E}"/>
                </a:ext>
              </a:extLst>
            </p:cNvPr>
            <p:cNvSpPr/>
            <p:nvPr/>
          </p:nvSpPr>
          <p:spPr>
            <a:xfrm>
              <a:off x="4043363" y="4900614"/>
              <a:ext cx="857250" cy="671513"/>
            </a:xfrm>
            <a:prstGeom prst="rect">
              <a:avLst/>
            </a:prstGeom>
            <a:solidFill>
              <a:schemeClr val="tx2">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14" name="Rectangle 13">
              <a:extLst>
                <a:ext uri="{FF2B5EF4-FFF2-40B4-BE49-F238E27FC236}">
                  <a16:creationId xmlns:a16="http://schemas.microsoft.com/office/drawing/2014/main" id="{1B398C2D-238B-5F4B-BD0A-1DD0C537980F}"/>
                </a:ext>
              </a:extLst>
            </p:cNvPr>
            <p:cNvSpPr/>
            <p:nvPr/>
          </p:nvSpPr>
          <p:spPr>
            <a:xfrm>
              <a:off x="4043363" y="5572127"/>
              <a:ext cx="857250" cy="6715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5" name="Rectangle 14">
              <a:extLst>
                <a:ext uri="{FF2B5EF4-FFF2-40B4-BE49-F238E27FC236}">
                  <a16:creationId xmlns:a16="http://schemas.microsoft.com/office/drawing/2014/main" id="{1396A43E-2B11-4B45-BD27-C4649DE02D0D}"/>
                </a:ext>
              </a:extLst>
            </p:cNvPr>
            <p:cNvSpPr/>
            <p:nvPr/>
          </p:nvSpPr>
          <p:spPr>
            <a:xfrm>
              <a:off x="4900613" y="2886075"/>
              <a:ext cx="857250" cy="6715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6" name="Rectangle 15">
              <a:extLst>
                <a:ext uri="{FF2B5EF4-FFF2-40B4-BE49-F238E27FC236}">
                  <a16:creationId xmlns:a16="http://schemas.microsoft.com/office/drawing/2014/main" id="{3BE5C052-BB86-9646-BD77-4D4B0167166B}"/>
                </a:ext>
              </a:extLst>
            </p:cNvPr>
            <p:cNvSpPr/>
            <p:nvPr/>
          </p:nvSpPr>
          <p:spPr>
            <a:xfrm>
              <a:off x="4900613" y="3557588"/>
              <a:ext cx="857250" cy="671513"/>
            </a:xfrm>
            <a:prstGeom prst="rect">
              <a:avLst/>
            </a:prstGeom>
            <a:solidFill>
              <a:schemeClr val="tx2">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17" name="Rectangle 16">
              <a:extLst>
                <a:ext uri="{FF2B5EF4-FFF2-40B4-BE49-F238E27FC236}">
                  <a16:creationId xmlns:a16="http://schemas.microsoft.com/office/drawing/2014/main" id="{CB3134E8-D8D6-6C47-A662-53EAE271B9B8}"/>
                </a:ext>
              </a:extLst>
            </p:cNvPr>
            <p:cNvSpPr/>
            <p:nvPr/>
          </p:nvSpPr>
          <p:spPr>
            <a:xfrm>
              <a:off x="4900613" y="4229101"/>
              <a:ext cx="857250" cy="6715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8" name="Rectangle 17">
              <a:extLst>
                <a:ext uri="{FF2B5EF4-FFF2-40B4-BE49-F238E27FC236}">
                  <a16:creationId xmlns:a16="http://schemas.microsoft.com/office/drawing/2014/main" id="{A92F87AD-8876-FC4C-A4B5-681D87006714}"/>
                </a:ext>
              </a:extLst>
            </p:cNvPr>
            <p:cNvSpPr/>
            <p:nvPr/>
          </p:nvSpPr>
          <p:spPr>
            <a:xfrm>
              <a:off x="4900613" y="4900614"/>
              <a:ext cx="857250" cy="671513"/>
            </a:xfrm>
            <a:prstGeom prst="rect">
              <a:avLst/>
            </a:prstGeom>
            <a:solidFill>
              <a:schemeClr val="tx2">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19" name="Rectangle 18">
              <a:extLst>
                <a:ext uri="{FF2B5EF4-FFF2-40B4-BE49-F238E27FC236}">
                  <a16:creationId xmlns:a16="http://schemas.microsoft.com/office/drawing/2014/main" id="{87932FCA-BA5E-D049-B574-EE52D9F7E416}"/>
                </a:ext>
              </a:extLst>
            </p:cNvPr>
            <p:cNvSpPr/>
            <p:nvPr/>
          </p:nvSpPr>
          <p:spPr>
            <a:xfrm>
              <a:off x="4900613" y="5572127"/>
              <a:ext cx="857250" cy="6715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20" name="Rectangle 19">
              <a:extLst>
                <a:ext uri="{FF2B5EF4-FFF2-40B4-BE49-F238E27FC236}">
                  <a16:creationId xmlns:a16="http://schemas.microsoft.com/office/drawing/2014/main" id="{4D5985D4-D5B3-4647-A2C4-FBEF75AF353F}"/>
                </a:ext>
              </a:extLst>
            </p:cNvPr>
            <p:cNvSpPr/>
            <p:nvPr/>
          </p:nvSpPr>
          <p:spPr>
            <a:xfrm>
              <a:off x="5757863" y="2886075"/>
              <a:ext cx="857250" cy="671513"/>
            </a:xfrm>
            <a:prstGeom prst="rect">
              <a:avLst/>
            </a:prstGeom>
            <a:solidFill>
              <a:schemeClr val="tx2">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21" name="Rectangle 20">
              <a:extLst>
                <a:ext uri="{FF2B5EF4-FFF2-40B4-BE49-F238E27FC236}">
                  <a16:creationId xmlns:a16="http://schemas.microsoft.com/office/drawing/2014/main" id="{9CAAB1FA-2505-694D-9A79-8045EB629AC2}"/>
                </a:ext>
              </a:extLst>
            </p:cNvPr>
            <p:cNvSpPr/>
            <p:nvPr/>
          </p:nvSpPr>
          <p:spPr>
            <a:xfrm>
              <a:off x="5757863" y="3557588"/>
              <a:ext cx="857250" cy="6715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22" name="Rectangle 21">
              <a:extLst>
                <a:ext uri="{FF2B5EF4-FFF2-40B4-BE49-F238E27FC236}">
                  <a16:creationId xmlns:a16="http://schemas.microsoft.com/office/drawing/2014/main" id="{DB69E9B3-2E5C-D24A-98A6-2CF3BF904FD2}"/>
                </a:ext>
              </a:extLst>
            </p:cNvPr>
            <p:cNvSpPr/>
            <p:nvPr/>
          </p:nvSpPr>
          <p:spPr>
            <a:xfrm>
              <a:off x="5757863" y="4229101"/>
              <a:ext cx="857250" cy="671513"/>
            </a:xfrm>
            <a:prstGeom prst="rect">
              <a:avLst/>
            </a:prstGeom>
            <a:solidFill>
              <a:schemeClr val="tx2">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23" name="Rectangle 22">
              <a:extLst>
                <a:ext uri="{FF2B5EF4-FFF2-40B4-BE49-F238E27FC236}">
                  <a16:creationId xmlns:a16="http://schemas.microsoft.com/office/drawing/2014/main" id="{E2510C35-316B-0C40-9513-47BCC0B18F41}"/>
                </a:ext>
              </a:extLst>
            </p:cNvPr>
            <p:cNvSpPr/>
            <p:nvPr/>
          </p:nvSpPr>
          <p:spPr>
            <a:xfrm>
              <a:off x="5757863" y="4900614"/>
              <a:ext cx="857250" cy="6715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24" name="Rectangle 23">
              <a:extLst>
                <a:ext uri="{FF2B5EF4-FFF2-40B4-BE49-F238E27FC236}">
                  <a16:creationId xmlns:a16="http://schemas.microsoft.com/office/drawing/2014/main" id="{803874FF-3890-E14A-A437-D3F9DA4F4445}"/>
                </a:ext>
              </a:extLst>
            </p:cNvPr>
            <p:cNvSpPr/>
            <p:nvPr/>
          </p:nvSpPr>
          <p:spPr>
            <a:xfrm>
              <a:off x="5757863" y="5572127"/>
              <a:ext cx="857250" cy="671513"/>
            </a:xfrm>
            <a:prstGeom prst="rect">
              <a:avLst/>
            </a:prstGeom>
            <a:solidFill>
              <a:schemeClr val="tx2">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25" name="Rectangle 24">
              <a:extLst>
                <a:ext uri="{FF2B5EF4-FFF2-40B4-BE49-F238E27FC236}">
                  <a16:creationId xmlns:a16="http://schemas.microsoft.com/office/drawing/2014/main" id="{1314D220-AB64-FF49-9D57-7459D030C1A6}"/>
                </a:ext>
              </a:extLst>
            </p:cNvPr>
            <p:cNvSpPr/>
            <p:nvPr/>
          </p:nvSpPr>
          <p:spPr>
            <a:xfrm>
              <a:off x="6615113" y="2886418"/>
              <a:ext cx="857250" cy="671513"/>
            </a:xfrm>
            <a:prstGeom prst="rect">
              <a:avLst/>
            </a:prstGeom>
            <a:solidFill>
              <a:schemeClr val="tx2">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26" name="Rectangle 25">
              <a:extLst>
                <a:ext uri="{FF2B5EF4-FFF2-40B4-BE49-F238E27FC236}">
                  <a16:creationId xmlns:a16="http://schemas.microsoft.com/office/drawing/2014/main" id="{A631DC82-5DE7-6849-BAC0-40DB43E130F7}"/>
                </a:ext>
              </a:extLst>
            </p:cNvPr>
            <p:cNvSpPr/>
            <p:nvPr/>
          </p:nvSpPr>
          <p:spPr>
            <a:xfrm>
              <a:off x="6615113" y="3557931"/>
              <a:ext cx="857250" cy="671513"/>
            </a:xfrm>
            <a:prstGeom prst="rect">
              <a:avLst/>
            </a:prstGeom>
            <a:solidFill>
              <a:schemeClr val="tx2">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27" name="Rectangle 26">
              <a:extLst>
                <a:ext uri="{FF2B5EF4-FFF2-40B4-BE49-F238E27FC236}">
                  <a16:creationId xmlns:a16="http://schemas.microsoft.com/office/drawing/2014/main" id="{B83B435C-B431-6F47-995E-86E8656B3037}"/>
                </a:ext>
              </a:extLst>
            </p:cNvPr>
            <p:cNvSpPr/>
            <p:nvPr/>
          </p:nvSpPr>
          <p:spPr>
            <a:xfrm>
              <a:off x="6615113" y="4229444"/>
              <a:ext cx="857250" cy="671513"/>
            </a:xfrm>
            <a:prstGeom prst="rect">
              <a:avLst/>
            </a:prstGeom>
            <a:solidFill>
              <a:schemeClr val="tx2">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28" name="Rectangle 27">
              <a:extLst>
                <a:ext uri="{FF2B5EF4-FFF2-40B4-BE49-F238E27FC236}">
                  <a16:creationId xmlns:a16="http://schemas.microsoft.com/office/drawing/2014/main" id="{B94210B5-845F-404A-A833-F2E144818F57}"/>
                </a:ext>
              </a:extLst>
            </p:cNvPr>
            <p:cNvSpPr/>
            <p:nvPr/>
          </p:nvSpPr>
          <p:spPr>
            <a:xfrm>
              <a:off x="6615113" y="4900957"/>
              <a:ext cx="857250" cy="671513"/>
            </a:xfrm>
            <a:prstGeom prst="rect">
              <a:avLst/>
            </a:prstGeom>
            <a:solidFill>
              <a:schemeClr val="tx2">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29" name="Rectangle 28">
              <a:extLst>
                <a:ext uri="{FF2B5EF4-FFF2-40B4-BE49-F238E27FC236}">
                  <a16:creationId xmlns:a16="http://schemas.microsoft.com/office/drawing/2014/main" id="{0FE2D18F-C5CD-7741-9F95-EDB5676FA922}"/>
                </a:ext>
              </a:extLst>
            </p:cNvPr>
            <p:cNvSpPr/>
            <p:nvPr/>
          </p:nvSpPr>
          <p:spPr>
            <a:xfrm>
              <a:off x="6615113" y="5572470"/>
              <a:ext cx="857250" cy="671513"/>
            </a:xfrm>
            <a:prstGeom prst="rect">
              <a:avLst/>
            </a:prstGeom>
            <a:solidFill>
              <a:schemeClr val="tx2">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grpSp>
      <p:grpSp>
        <p:nvGrpSpPr>
          <p:cNvPr id="74" name="Group 73">
            <a:extLst>
              <a:ext uri="{FF2B5EF4-FFF2-40B4-BE49-F238E27FC236}">
                <a16:creationId xmlns:a16="http://schemas.microsoft.com/office/drawing/2014/main" id="{E0E4BB69-AF36-6842-93C7-B1BBEA641EAC}"/>
              </a:ext>
            </a:extLst>
          </p:cNvPr>
          <p:cNvGrpSpPr/>
          <p:nvPr/>
        </p:nvGrpSpPr>
        <p:grpSpPr>
          <a:xfrm>
            <a:off x="8574875" y="1695479"/>
            <a:ext cx="533427" cy="4260343"/>
            <a:chOff x="7589037" y="857250"/>
            <a:chExt cx="533427" cy="4260343"/>
          </a:xfrm>
        </p:grpSpPr>
        <p:sp>
          <p:nvSpPr>
            <p:cNvPr id="31" name="Rectangle 30">
              <a:extLst>
                <a:ext uri="{FF2B5EF4-FFF2-40B4-BE49-F238E27FC236}">
                  <a16:creationId xmlns:a16="http://schemas.microsoft.com/office/drawing/2014/main" id="{072FEA12-A350-A64B-92E1-AED4331D83F4}"/>
                </a:ext>
              </a:extLst>
            </p:cNvPr>
            <p:cNvSpPr/>
            <p:nvPr/>
          </p:nvSpPr>
          <p:spPr>
            <a:xfrm>
              <a:off x="7589043" y="857250"/>
              <a:ext cx="483395" cy="164778"/>
            </a:xfrm>
            <a:prstGeom prst="rect">
              <a:avLst/>
            </a:prstGeom>
            <a:solidFill>
              <a:schemeClr val="tx2">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32" name="Rectangle 31">
              <a:extLst>
                <a:ext uri="{FF2B5EF4-FFF2-40B4-BE49-F238E27FC236}">
                  <a16:creationId xmlns:a16="http://schemas.microsoft.com/office/drawing/2014/main" id="{D79CF40A-1BA9-F742-BC37-AC5CEC39A372}"/>
                </a:ext>
              </a:extLst>
            </p:cNvPr>
            <p:cNvSpPr/>
            <p:nvPr/>
          </p:nvSpPr>
          <p:spPr>
            <a:xfrm>
              <a:off x="7589039" y="1654187"/>
              <a:ext cx="483395" cy="164778"/>
            </a:xfrm>
            <a:prstGeom prst="rect">
              <a:avLst/>
            </a:prstGeom>
            <a:solidFill>
              <a:schemeClr val="tx2">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33" name="Rectangle 32">
              <a:extLst>
                <a:ext uri="{FF2B5EF4-FFF2-40B4-BE49-F238E27FC236}">
                  <a16:creationId xmlns:a16="http://schemas.microsoft.com/office/drawing/2014/main" id="{9385D4E2-F93C-174C-9346-12492F3F7885}"/>
                </a:ext>
              </a:extLst>
            </p:cNvPr>
            <p:cNvSpPr/>
            <p:nvPr/>
          </p:nvSpPr>
          <p:spPr>
            <a:xfrm>
              <a:off x="7589038" y="2491373"/>
              <a:ext cx="498878" cy="126967"/>
            </a:xfrm>
            <a:prstGeom prst="rect">
              <a:avLst/>
            </a:prstGeom>
            <a:solidFill>
              <a:schemeClr val="tx2">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36" name="Rectangle 35">
              <a:extLst>
                <a:ext uri="{FF2B5EF4-FFF2-40B4-BE49-F238E27FC236}">
                  <a16:creationId xmlns:a16="http://schemas.microsoft.com/office/drawing/2014/main" id="{B313EB98-83C7-8149-9D72-188BB2774087}"/>
                </a:ext>
              </a:extLst>
            </p:cNvPr>
            <p:cNvSpPr/>
            <p:nvPr/>
          </p:nvSpPr>
          <p:spPr>
            <a:xfrm>
              <a:off x="7589039" y="1010493"/>
              <a:ext cx="483395" cy="16477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37" name="Rectangle 36">
              <a:extLst>
                <a:ext uri="{FF2B5EF4-FFF2-40B4-BE49-F238E27FC236}">
                  <a16:creationId xmlns:a16="http://schemas.microsoft.com/office/drawing/2014/main" id="{4D3D8FE4-8FDD-C740-AA44-BE4DCBEF581E}"/>
                </a:ext>
              </a:extLst>
            </p:cNvPr>
            <p:cNvSpPr/>
            <p:nvPr/>
          </p:nvSpPr>
          <p:spPr>
            <a:xfrm>
              <a:off x="7589038" y="1821403"/>
              <a:ext cx="483395" cy="164778"/>
            </a:xfrm>
            <a:prstGeom prst="rect">
              <a:avLst/>
            </a:prstGeom>
            <a:solidFill>
              <a:schemeClr val="tx2">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38" name="Rectangle 37">
              <a:extLst>
                <a:ext uri="{FF2B5EF4-FFF2-40B4-BE49-F238E27FC236}">
                  <a16:creationId xmlns:a16="http://schemas.microsoft.com/office/drawing/2014/main" id="{1154CCCD-9320-744E-A569-DA96DBF213F3}"/>
                </a:ext>
              </a:extLst>
            </p:cNvPr>
            <p:cNvSpPr/>
            <p:nvPr/>
          </p:nvSpPr>
          <p:spPr>
            <a:xfrm>
              <a:off x="7604521" y="2618340"/>
              <a:ext cx="498878" cy="1857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41" name="Rectangle 40">
              <a:extLst>
                <a:ext uri="{FF2B5EF4-FFF2-40B4-BE49-F238E27FC236}">
                  <a16:creationId xmlns:a16="http://schemas.microsoft.com/office/drawing/2014/main" id="{3CFCF164-8BAA-9949-861F-E09CD0634D54}"/>
                </a:ext>
              </a:extLst>
            </p:cNvPr>
            <p:cNvSpPr/>
            <p:nvPr/>
          </p:nvSpPr>
          <p:spPr>
            <a:xfrm>
              <a:off x="7589039" y="1175271"/>
              <a:ext cx="483395" cy="16477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42" name="Rectangle 41">
              <a:extLst>
                <a:ext uri="{FF2B5EF4-FFF2-40B4-BE49-F238E27FC236}">
                  <a16:creationId xmlns:a16="http://schemas.microsoft.com/office/drawing/2014/main" id="{D20E68F3-E84F-0947-A303-2D57B08B13B9}"/>
                </a:ext>
              </a:extLst>
            </p:cNvPr>
            <p:cNvSpPr/>
            <p:nvPr/>
          </p:nvSpPr>
          <p:spPr>
            <a:xfrm>
              <a:off x="7589037" y="1986181"/>
              <a:ext cx="483395" cy="164778"/>
            </a:xfrm>
            <a:prstGeom prst="rect">
              <a:avLst/>
            </a:prstGeom>
            <a:solidFill>
              <a:schemeClr val="tx2">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43" name="Rectangle 42">
              <a:extLst>
                <a:ext uri="{FF2B5EF4-FFF2-40B4-BE49-F238E27FC236}">
                  <a16:creationId xmlns:a16="http://schemas.microsoft.com/office/drawing/2014/main" id="{AED77956-800E-184C-BC2D-BD30A056E6CD}"/>
                </a:ext>
              </a:extLst>
            </p:cNvPr>
            <p:cNvSpPr/>
            <p:nvPr/>
          </p:nvSpPr>
          <p:spPr>
            <a:xfrm>
              <a:off x="7604520" y="2804735"/>
              <a:ext cx="498880" cy="1857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46" name="Rectangle 45">
              <a:extLst>
                <a:ext uri="{FF2B5EF4-FFF2-40B4-BE49-F238E27FC236}">
                  <a16:creationId xmlns:a16="http://schemas.microsoft.com/office/drawing/2014/main" id="{F9886E41-E33F-5E42-ADC3-342B600C845D}"/>
                </a:ext>
              </a:extLst>
            </p:cNvPr>
            <p:cNvSpPr/>
            <p:nvPr/>
          </p:nvSpPr>
          <p:spPr>
            <a:xfrm>
              <a:off x="7589039" y="1332340"/>
              <a:ext cx="483395" cy="164778"/>
            </a:xfrm>
            <a:prstGeom prst="rect">
              <a:avLst/>
            </a:prstGeom>
            <a:solidFill>
              <a:schemeClr val="tx2">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47" name="Rectangle 46">
              <a:extLst>
                <a:ext uri="{FF2B5EF4-FFF2-40B4-BE49-F238E27FC236}">
                  <a16:creationId xmlns:a16="http://schemas.microsoft.com/office/drawing/2014/main" id="{E5F443D0-F311-244B-B505-0A75BFF1DB6A}"/>
                </a:ext>
              </a:extLst>
            </p:cNvPr>
            <p:cNvSpPr/>
            <p:nvPr/>
          </p:nvSpPr>
          <p:spPr>
            <a:xfrm>
              <a:off x="7604521" y="2150959"/>
              <a:ext cx="483395" cy="16477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48" name="Rectangle 47">
              <a:extLst>
                <a:ext uri="{FF2B5EF4-FFF2-40B4-BE49-F238E27FC236}">
                  <a16:creationId xmlns:a16="http://schemas.microsoft.com/office/drawing/2014/main" id="{45B919CA-9A9D-E444-A2D7-F25FF5796095}"/>
                </a:ext>
              </a:extLst>
            </p:cNvPr>
            <p:cNvSpPr/>
            <p:nvPr/>
          </p:nvSpPr>
          <p:spPr>
            <a:xfrm>
              <a:off x="7604520" y="2981174"/>
              <a:ext cx="498879" cy="195679"/>
            </a:xfrm>
            <a:prstGeom prst="rect">
              <a:avLst/>
            </a:prstGeom>
            <a:solidFill>
              <a:schemeClr val="tx2">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51" name="Rectangle 50">
              <a:extLst>
                <a:ext uri="{FF2B5EF4-FFF2-40B4-BE49-F238E27FC236}">
                  <a16:creationId xmlns:a16="http://schemas.microsoft.com/office/drawing/2014/main" id="{BAC3E7A1-9AC6-4A43-B7A6-7F4C1771FE84}"/>
                </a:ext>
              </a:extLst>
            </p:cNvPr>
            <p:cNvSpPr/>
            <p:nvPr/>
          </p:nvSpPr>
          <p:spPr>
            <a:xfrm>
              <a:off x="7589039" y="1497854"/>
              <a:ext cx="483395" cy="164778"/>
            </a:xfrm>
            <a:prstGeom prst="rect">
              <a:avLst/>
            </a:prstGeom>
            <a:solidFill>
              <a:schemeClr val="tx2">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52" name="Rectangle 51">
              <a:extLst>
                <a:ext uri="{FF2B5EF4-FFF2-40B4-BE49-F238E27FC236}">
                  <a16:creationId xmlns:a16="http://schemas.microsoft.com/office/drawing/2014/main" id="{8C118F2B-D6B1-5E4F-85B7-FAF0BAD1A920}"/>
                </a:ext>
              </a:extLst>
            </p:cNvPr>
            <p:cNvSpPr/>
            <p:nvPr/>
          </p:nvSpPr>
          <p:spPr>
            <a:xfrm>
              <a:off x="7604520" y="2321166"/>
              <a:ext cx="483395" cy="164778"/>
            </a:xfrm>
            <a:prstGeom prst="rect">
              <a:avLst/>
            </a:prstGeom>
            <a:solidFill>
              <a:schemeClr val="tx2">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53" name="Rectangle 52">
              <a:extLst>
                <a:ext uri="{FF2B5EF4-FFF2-40B4-BE49-F238E27FC236}">
                  <a16:creationId xmlns:a16="http://schemas.microsoft.com/office/drawing/2014/main" id="{1E762E6F-CE5D-1744-997C-B15242D8C244}"/>
                </a:ext>
              </a:extLst>
            </p:cNvPr>
            <p:cNvSpPr/>
            <p:nvPr/>
          </p:nvSpPr>
          <p:spPr>
            <a:xfrm>
              <a:off x="7604520" y="3186422"/>
              <a:ext cx="498879" cy="195679"/>
            </a:xfrm>
            <a:prstGeom prst="rect">
              <a:avLst/>
            </a:prstGeom>
            <a:solidFill>
              <a:schemeClr val="tx2">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64" name="Rectangle 63">
              <a:extLst>
                <a:ext uri="{FF2B5EF4-FFF2-40B4-BE49-F238E27FC236}">
                  <a16:creationId xmlns:a16="http://schemas.microsoft.com/office/drawing/2014/main" id="{6D32434A-7757-1C4F-A211-918ECC5C171F}"/>
                </a:ext>
              </a:extLst>
            </p:cNvPr>
            <p:cNvSpPr/>
            <p:nvPr/>
          </p:nvSpPr>
          <p:spPr>
            <a:xfrm>
              <a:off x="7604522" y="3566807"/>
              <a:ext cx="483395" cy="164778"/>
            </a:xfrm>
            <a:prstGeom prst="rect">
              <a:avLst/>
            </a:prstGeom>
            <a:solidFill>
              <a:schemeClr val="tx2">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65" name="Rectangle 64">
              <a:extLst>
                <a:ext uri="{FF2B5EF4-FFF2-40B4-BE49-F238E27FC236}">
                  <a16:creationId xmlns:a16="http://schemas.microsoft.com/office/drawing/2014/main" id="{7E76A25F-A833-BB49-B30E-968FD7A90841}"/>
                </a:ext>
              </a:extLst>
            </p:cNvPr>
            <p:cNvSpPr/>
            <p:nvPr/>
          </p:nvSpPr>
          <p:spPr>
            <a:xfrm>
              <a:off x="7604521" y="3731585"/>
              <a:ext cx="483395" cy="164778"/>
            </a:xfrm>
            <a:prstGeom prst="rect">
              <a:avLst/>
            </a:prstGeom>
            <a:solidFill>
              <a:schemeClr val="tx2">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66" name="Rectangle 65">
              <a:extLst>
                <a:ext uri="{FF2B5EF4-FFF2-40B4-BE49-F238E27FC236}">
                  <a16:creationId xmlns:a16="http://schemas.microsoft.com/office/drawing/2014/main" id="{CCFF1C5D-6E40-5A42-9F93-55B740154524}"/>
                </a:ext>
              </a:extLst>
            </p:cNvPr>
            <p:cNvSpPr/>
            <p:nvPr/>
          </p:nvSpPr>
          <p:spPr>
            <a:xfrm>
              <a:off x="7620005" y="3896363"/>
              <a:ext cx="483395" cy="16477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67" name="Rectangle 66">
              <a:extLst>
                <a:ext uri="{FF2B5EF4-FFF2-40B4-BE49-F238E27FC236}">
                  <a16:creationId xmlns:a16="http://schemas.microsoft.com/office/drawing/2014/main" id="{E278043B-0D63-9E43-9BEF-F0888918B918}"/>
                </a:ext>
              </a:extLst>
            </p:cNvPr>
            <p:cNvSpPr/>
            <p:nvPr/>
          </p:nvSpPr>
          <p:spPr>
            <a:xfrm>
              <a:off x="7620004" y="4066570"/>
              <a:ext cx="483395" cy="164778"/>
            </a:xfrm>
            <a:prstGeom prst="rect">
              <a:avLst/>
            </a:prstGeom>
            <a:solidFill>
              <a:schemeClr val="tx2">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68" name="Rectangle 67">
              <a:extLst>
                <a:ext uri="{FF2B5EF4-FFF2-40B4-BE49-F238E27FC236}">
                  <a16:creationId xmlns:a16="http://schemas.microsoft.com/office/drawing/2014/main" id="{564289DF-92C0-5647-AAC4-227DFB8481C1}"/>
                </a:ext>
              </a:extLst>
            </p:cNvPr>
            <p:cNvSpPr/>
            <p:nvPr/>
          </p:nvSpPr>
          <p:spPr>
            <a:xfrm>
              <a:off x="7604520" y="3382101"/>
              <a:ext cx="498879" cy="195679"/>
            </a:xfrm>
            <a:prstGeom prst="rect">
              <a:avLst/>
            </a:prstGeom>
            <a:solidFill>
              <a:schemeClr val="tx2">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69" name="Rectangle 68">
              <a:extLst>
                <a:ext uri="{FF2B5EF4-FFF2-40B4-BE49-F238E27FC236}">
                  <a16:creationId xmlns:a16="http://schemas.microsoft.com/office/drawing/2014/main" id="{8A5B10D9-C236-CA44-B0DE-F06876882182}"/>
                </a:ext>
              </a:extLst>
            </p:cNvPr>
            <p:cNvSpPr/>
            <p:nvPr/>
          </p:nvSpPr>
          <p:spPr>
            <a:xfrm>
              <a:off x="7608102" y="4226865"/>
              <a:ext cx="498878" cy="126967"/>
            </a:xfrm>
            <a:prstGeom prst="rect">
              <a:avLst/>
            </a:prstGeom>
            <a:solidFill>
              <a:schemeClr val="tx2">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70" name="Rectangle 69">
              <a:extLst>
                <a:ext uri="{FF2B5EF4-FFF2-40B4-BE49-F238E27FC236}">
                  <a16:creationId xmlns:a16="http://schemas.microsoft.com/office/drawing/2014/main" id="{35B9E9B3-6D4A-0D4F-81A1-82B09A3A4520}"/>
                </a:ext>
              </a:extLst>
            </p:cNvPr>
            <p:cNvSpPr/>
            <p:nvPr/>
          </p:nvSpPr>
          <p:spPr>
            <a:xfrm>
              <a:off x="7623585" y="4353832"/>
              <a:ext cx="498878" cy="1857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71" name="Rectangle 70">
              <a:extLst>
                <a:ext uri="{FF2B5EF4-FFF2-40B4-BE49-F238E27FC236}">
                  <a16:creationId xmlns:a16="http://schemas.microsoft.com/office/drawing/2014/main" id="{72B3C19D-A9D5-FD4A-85B1-92DE514C1F0B}"/>
                </a:ext>
              </a:extLst>
            </p:cNvPr>
            <p:cNvSpPr/>
            <p:nvPr/>
          </p:nvSpPr>
          <p:spPr>
            <a:xfrm>
              <a:off x="7623584" y="4540227"/>
              <a:ext cx="498880" cy="1857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72" name="Rectangle 71">
              <a:extLst>
                <a:ext uri="{FF2B5EF4-FFF2-40B4-BE49-F238E27FC236}">
                  <a16:creationId xmlns:a16="http://schemas.microsoft.com/office/drawing/2014/main" id="{33A0954A-D9F5-E846-9E69-BCFC2C4B4791}"/>
                </a:ext>
              </a:extLst>
            </p:cNvPr>
            <p:cNvSpPr/>
            <p:nvPr/>
          </p:nvSpPr>
          <p:spPr>
            <a:xfrm>
              <a:off x="7623584" y="4716666"/>
              <a:ext cx="498879" cy="195679"/>
            </a:xfrm>
            <a:prstGeom prst="rect">
              <a:avLst/>
            </a:prstGeom>
            <a:solidFill>
              <a:schemeClr val="tx2">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73" name="Rectangle 72">
              <a:extLst>
                <a:ext uri="{FF2B5EF4-FFF2-40B4-BE49-F238E27FC236}">
                  <a16:creationId xmlns:a16="http://schemas.microsoft.com/office/drawing/2014/main" id="{3329B48E-394E-CF48-8976-84DAA6FBA9AC}"/>
                </a:ext>
              </a:extLst>
            </p:cNvPr>
            <p:cNvSpPr/>
            <p:nvPr/>
          </p:nvSpPr>
          <p:spPr>
            <a:xfrm>
              <a:off x="7623584" y="4921914"/>
              <a:ext cx="498879" cy="195679"/>
            </a:xfrm>
            <a:prstGeom prst="rect">
              <a:avLst/>
            </a:prstGeom>
            <a:solidFill>
              <a:schemeClr val="tx2">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grpSp>
      <p:sp>
        <p:nvSpPr>
          <p:cNvPr id="75" name="Equal 74">
            <a:extLst>
              <a:ext uri="{FF2B5EF4-FFF2-40B4-BE49-F238E27FC236}">
                <a16:creationId xmlns:a16="http://schemas.microsoft.com/office/drawing/2014/main" id="{1B13A8F8-73E0-234C-846D-3C53D7F9852E}"/>
              </a:ext>
            </a:extLst>
          </p:cNvPr>
          <p:cNvSpPr/>
          <p:nvPr/>
        </p:nvSpPr>
        <p:spPr>
          <a:xfrm>
            <a:off x="5954904" y="3506934"/>
            <a:ext cx="1547813" cy="820616"/>
          </a:xfrm>
          <a:prstGeom prst="math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Rectangle 1">
            <a:extLst>
              <a:ext uri="{FF2B5EF4-FFF2-40B4-BE49-F238E27FC236}">
                <a16:creationId xmlns:a16="http://schemas.microsoft.com/office/drawing/2014/main" id="{1D29FE98-869B-CE47-A762-A531B0B39222}"/>
              </a:ext>
            </a:extLst>
          </p:cNvPr>
          <p:cNvSpPr/>
          <p:nvPr/>
        </p:nvSpPr>
        <p:spPr>
          <a:xfrm>
            <a:off x="1387069" y="2695981"/>
            <a:ext cx="3515922" cy="57244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9D64DB45-4D6B-DF4B-87EE-E512722113F9}"/>
              </a:ext>
            </a:extLst>
          </p:cNvPr>
          <p:cNvSpPr/>
          <p:nvPr/>
        </p:nvSpPr>
        <p:spPr>
          <a:xfrm>
            <a:off x="8559392" y="1705341"/>
            <a:ext cx="498878" cy="79551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404272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p:txBody>
          <a:bodyPr>
            <a:normAutofit/>
          </a:bodyPr>
          <a:lstStyle/>
          <a:p>
            <a:r>
              <a:rPr lang="en-US" sz="2400" dirty="0">
                <a:latin typeface="Helvetica" pitchFamily="2" charset="0"/>
              </a:rPr>
              <a:t>Neural networks are divided into </a:t>
            </a:r>
            <a:r>
              <a:rPr lang="en-US" sz="2400" b="1" dirty="0">
                <a:latin typeface="Helvetica" pitchFamily="2" charset="0"/>
              </a:rPr>
              <a:t>layers</a:t>
            </a:r>
            <a:r>
              <a:rPr lang="en-US" sz="2400" dirty="0">
                <a:latin typeface="Helvetica" pitchFamily="2" charset="0"/>
              </a:rPr>
              <a:t>. This network has four layers.</a:t>
            </a:r>
            <a:endParaRPr lang="en-US" sz="1500" dirty="0">
              <a:latin typeface="Helvetica" pitchFamily="2" charset="0"/>
            </a:endParaRPr>
          </a:p>
        </p:txBody>
      </p:sp>
      <p:grpSp>
        <p:nvGrpSpPr>
          <p:cNvPr id="34" name="Group 33">
            <a:extLst>
              <a:ext uri="{FF2B5EF4-FFF2-40B4-BE49-F238E27FC236}">
                <a16:creationId xmlns:a16="http://schemas.microsoft.com/office/drawing/2014/main" id="{E7596C49-A122-C243-ADC3-4BDAE2A9FB11}"/>
              </a:ext>
            </a:extLst>
          </p:cNvPr>
          <p:cNvGrpSpPr/>
          <p:nvPr/>
        </p:nvGrpSpPr>
        <p:grpSpPr>
          <a:xfrm>
            <a:off x="1066797" y="2714625"/>
            <a:ext cx="461966" cy="3563939"/>
            <a:chOff x="1066797" y="2714625"/>
            <a:chExt cx="461966" cy="3563939"/>
          </a:xfrm>
        </p:grpSpPr>
        <p:sp>
          <p:nvSpPr>
            <p:cNvPr id="4" name="Oval 3">
              <a:extLst>
                <a:ext uri="{FF2B5EF4-FFF2-40B4-BE49-F238E27FC236}">
                  <a16:creationId xmlns:a16="http://schemas.microsoft.com/office/drawing/2014/main" id="{6101BDEF-80C8-6D44-B172-40FE6F2FE943}"/>
                </a:ext>
              </a:extLst>
            </p:cNvPr>
            <p:cNvSpPr/>
            <p:nvPr/>
          </p:nvSpPr>
          <p:spPr>
            <a:xfrm>
              <a:off x="1066800" y="2714625"/>
              <a:ext cx="461963" cy="414338"/>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4D21943A-718F-F94A-9CC1-93D7450912F4}"/>
                </a:ext>
              </a:extLst>
            </p:cNvPr>
            <p:cNvSpPr/>
            <p:nvPr/>
          </p:nvSpPr>
          <p:spPr>
            <a:xfrm>
              <a:off x="1066799" y="3149653"/>
              <a:ext cx="461963" cy="414338"/>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1BDD82B4-70F9-EA47-A805-08DE46896730}"/>
                </a:ext>
              </a:extLst>
            </p:cNvPr>
            <p:cNvSpPr/>
            <p:nvPr/>
          </p:nvSpPr>
          <p:spPr>
            <a:xfrm>
              <a:off x="1066799" y="3563991"/>
              <a:ext cx="461963" cy="414338"/>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3D8CC964-3D9D-3143-8526-FEE8A52DE58F}"/>
                </a:ext>
              </a:extLst>
            </p:cNvPr>
            <p:cNvSpPr/>
            <p:nvPr/>
          </p:nvSpPr>
          <p:spPr>
            <a:xfrm>
              <a:off x="1066798" y="5024862"/>
              <a:ext cx="461963" cy="414338"/>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C5B79BAC-660C-9D4F-9AB3-D89031DDB7F8}"/>
                </a:ext>
              </a:extLst>
            </p:cNvPr>
            <p:cNvSpPr/>
            <p:nvPr/>
          </p:nvSpPr>
          <p:spPr>
            <a:xfrm>
              <a:off x="1066798" y="5439200"/>
              <a:ext cx="461963" cy="414338"/>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FEC05DDD-F804-D04F-BB2E-8E5ABC3F862C}"/>
                </a:ext>
              </a:extLst>
            </p:cNvPr>
            <p:cNvSpPr/>
            <p:nvPr/>
          </p:nvSpPr>
          <p:spPr>
            <a:xfrm>
              <a:off x="1066797" y="5864226"/>
              <a:ext cx="461963" cy="414338"/>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97718B2B-4AE8-AC4B-939B-E60C0FE98A4A}"/>
                </a:ext>
              </a:extLst>
            </p:cNvPr>
            <p:cNvSpPr txBox="1"/>
            <p:nvPr/>
          </p:nvSpPr>
          <p:spPr>
            <a:xfrm>
              <a:off x="1204909" y="3989017"/>
              <a:ext cx="185737" cy="923330"/>
            </a:xfrm>
            <a:prstGeom prst="rect">
              <a:avLst/>
            </a:prstGeom>
            <a:noFill/>
          </p:spPr>
          <p:txBody>
            <a:bodyPr wrap="square" rtlCol="0">
              <a:spAutoFit/>
            </a:bodyPr>
            <a:lstStyle/>
            <a:p>
              <a:r>
                <a:rPr lang="en-US" dirty="0"/>
                <a:t>.</a:t>
              </a:r>
            </a:p>
            <a:p>
              <a:r>
                <a:rPr lang="en-US" dirty="0"/>
                <a:t>.</a:t>
              </a:r>
            </a:p>
            <a:p>
              <a:r>
                <a:rPr lang="en-US" dirty="0"/>
                <a:t>.</a:t>
              </a:r>
            </a:p>
          </p:txBody>
        </p:sp>
      </p:grpSp>
      <p:grpSp>
        <p:nvGrpSpPr>
          <p:cNvPr id="35" name="Group 34">
            <a:extLst>
              <a:ext uri="{FF2B5EF4-FFF2-40B4-BE49-F238E27FC236}">
                <a16:creationId xmlns:a16="http://schemas.microsoft.com/office/drawing/2014/main" id="{333A4914-F1DA-FC4E-AB49-485F59D2CD7E}"/>
              </a:ext>
            </a:extLst>
          </p:cNvPr>
          <p:cNvGrpSpPr/>
          <p:nvPr/>
        </p:nvGrpSpPr>
        <p:grpSpPr>
          <a:xfrm>
            <a:off x="3762374" y="3221831"/>
            <a:ext cx="461964" cy="2642547"/>
            <a:chOff x="3762374" y="3221831"/>
            <a:chExt cx="461964" cy="2642547"/>
          </a:xfrm>
        </p:grpSpPr>
        <p:sp>
          <p:nvSpPr>
            <p:cNvPr id="12" name="Oval 11">
              <a:extLst>
                <a:ext uri="{FF2B5EF4-FFF2-40B4-BE49-F238E27FC236}">
                  <a16:creationId xmlns:a16="http://schemas.microsoft.com/office/drawing/2014/main" id="{4FA8464E-4820-0D4F-9BB2-C0E10B200ECE}"/>
                </a:ext>
              </a:extLst>
            </p:cNvPr>
            <p:cNvSpPr/>
            <p:nvPr/>
          </p:nvSpPr>
          <p:spPr>
            <a:xfrm>
              <a:off x="3762375" y="3221831"/>
              <a:ext cx="461963" cy="414338"/>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360BE1C9-33C5-644F-9C5F-32F8762E813B}"/>
                </a:ext>
              </a:extLst>
            </p:cNvPr>
            <p:cNvSpPr/>
            <p:nvPr/>
          </p:nvSpPr>
          <p:spPr>
            <a:xfrm>
              <a:off x="3762375" y="3644053"/>
              <a:ext cx="461963" cy="414338"/>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501E0F2F-1142-604F-9470-D467CF15630D}"/>
                </a:ext>
              </a:extLst>
            </p:cNvPr>
            <p:cNvSpPr/>
            <p:nvPr/>
          </p:nvSpPr>
          <p:spPr>
            <a:xfrm>
              <a:off x="3762375" y="5017177"/>
              <a:ext cx="461963" cy="414338"/>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3BB03C6B-86E9-8648-BD9E-E412A5187F14}"/>
                </a:ext>
              </a:extLst>
            </p:cNvPr>
            <p:cNvSpPr/>
            <p:nvPr/>
          </p:nvSpPr>
          <p:spPr>
            <a:xfrm>
              <a:off x="3762374" y="5450040"/>
              <a:ext cx="461963" cy="414338"/>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081ECB4B-5C7C-0743-A83E-7DD611529577}"/>
                </a:ext>
              </a:extLst>
            </p:cNvPr>
            <p:cNvSpPr txBox="1"/>
            <p:nvPr/>
          </p:nvSpPr>
          <p:spPr>
            <a:xfrm>
              <a:off x="3871910" y="4034283"/>
              <a:ext cx="185737" cy="923330"/>
            </a:xfrm>
            <a:prstGeom prst="rect">
              <a:avLst/>
            </a:prstGeom>
            <a:noFill/>
          </p:spPr>
          <p:txBody>
            <a:bodyPr wrap="square" rtlCol="0">
              <a:spAutoFit/>
            </a:bodyPr>
            <a:lstStyle/>
            <a:p>
              <a:r>
                <a:rPr lang="en-US" dirty="0"/>
                <a:t>.</a:t>
              </a:r>
            </a:p>
            <a:p>
              <a:r>
                <a:rPr lang="en-US" dirty="0"/>
                <a:t>.</a:t>
              </a:r>
            </a:p>
            <a:p>
              <a:r>
                <a:rPr lang="en-US" dirty="0"/>
                <a:t>.</a:t>
              </a:r>
            </a:p>
          </p:txBody>
        </p:sp>
      </p:grpSp>
      <p:grpSp>
        <p:nvGrpSpPr>
          <p:cNvPr id="36" name="Group 35">
            <a:extLst>
              <a:ext uri="{FF2B5EF4-FFF2-40B4-BE49-F238E27FC236}">
                <a16:creationId xmlns:a16="http://schemas.microsoft.com/office/drawing/2014/main" id="{470D2E71-6334-6648-9891-9FCC49635657}"/>
              </a:ext>
            </a:extLst>
          </p:cNvPr>
          <p:cNvGrpSpPr/>
          <p:nvPr/>
        </p:nvGrpSpPr>
        <p:grpSpPr>
          <a:xfrm>
            <a:off x="6688929" y="3221831"/>
            <a:ext cx="461964" cy="2642547"/>
            <a:chOff x="6688929" y="3221831"/>
            <a:chExt cx="461964" cy="2642547"/>
          </a:xfrm>
        </p:grpSpPr>
        <p:sp>
          <p:nvSpPr>
            <p:cNvPr id="19" name="Oval 18">
              <a:extLst>
                <a:ext uri="{FF2B5EF4-FFF2-40B4-BE49-F238E27FC236}">
                  <a16:creationId xmlns:a16="http://schemas.microsoft.com/office/drawing/2014/main" id="{7EBB5E09-197E-1D40-BEFA-5509D1AD7DC6}"/>
                </a:ext>
              </a:extLst>
            </p:cNvPr>
            <p:cNvSpPr/>
            <p:nvPr/>
          </p:nvSpPr>
          <p:spPr>
            <a:xfrm>
              <a:off x="6688930" y="3221831"/>
              <a:ext cx="461963" cy="414338"/>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16451F44-15ED-274D-A734-082027BA3D86}"/>
                </a:ext>
              </a:extLst>
            </p:cNvPr>
            <p:cNvSpPr/>
            <p:nvPr/>
          </p:nvSpPr>
          <p:spPr>
            <a:xfrm>
              <a:off x="6688930" y="3644053"/>
              <a:ext cx="461963" cy="414338"/>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BEEE62FC-39F5-274A-9E43-E1EE1944CA46}"/>
                </a:ext>
              </a:extLst>
            </p:cNvPr>
            <p:cNvSpPr/>
            <p:nvPr/>
          </p:nvSpPr>
          <p:spPr>
            <a:xfrm>
              <a:off x="6688930" y="5017177"/>
              <a:ext cx="461963" cy="414338"/>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0AF3FE92-D36D-2E45-9328-BA2744C48B5F}"/>
                </a:ext>
              </a:extLst>
            </p:cNvPr>
            <p:cNvSpPr/>
            <p:nvPr/>
          </p:nvSpPr>
          <p:spPr>
            <a:xfrm>
              <a:off x="6688929" y="5450040"/>
              <a:ext cx="461963" cy="414338"/>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9FCEE4FD-CA9B-7947-A7C7-D8888AC47540}"/>
                </a:ext>
              </a:extLst>
            </p:cNvPr>
            <p:cNvSpPr txBox="1"/>
            <p:nvPr/>
          </p:nvSpPr>
          <p:spPr>
            <a:xfrm>
              <a:off x="6798464" y="3978329"/>
              <a:ext cx="185737" cy="923330"/>
            </a:xfrm>
            <a:prstGeom prst="rect">
              <a:avLst/>
            </a:prstGeom>
            <a:noFill/>
          </p:spPr>
          <p:txBody>
            <a:bodyPr wrap="square" rtlCol="0">
              <a:spAutoFit/>
            </a:bodyPr>
            <a:lstStyle/>
            <a:p>
              <a:r>
                <a:rPr lang="en-US" dirty="0"/>
                <a:t>.</a:t>
              </a:r>
            </a:p>
            <a:p>
              <a:r>
                <a:rPr lang="en-US" dirty="0"/>
                <a:t>.</a:t>
              </a:r>
            </a:p>
            <a:p>
              <a:r>
                <a:rPr lang="en-US" dirty="0"/>
                <a:t>.</a:t>
              </a:r>
            </a:p>
          </p:txBody>
        </p:sp>
      </p:grpSp>
      <p:grpSp>
        <p:nvGrpSpPr>
          <p:cNvPr id="37" name="Group 36">
            <a:extLst>
              <a:ext uri="{FF2B5EF4-FFF2-40B4-BE49-F238E27FC236}">
                <a16:creationId xmlns:a16="http://schemas.microsoft.com/office/drawing/2014/main" id="{EC4B585F-D806-594F-B3B3-BBAD4FCB4BCA}"/>
              </a:ext>
            </a:extLst>
          </p:cNvPr>
          <p:cNvGrpSpPr/>
          <p:nvPr/>
        </p:nvGrpSpPr>
        <p:grpSpPr>
          <a:xfrm>
            <a:off x="9132088" y="3436884"/>
            <a:ext cx="483396" cy="2100351"/>
            <a:chOff x="9132088" y="3436884"/>
            <a:chExt cx="483396" cy="2100351"/>
          </a:xfrm>
        </p:grpSpPr>
        <p:sp>
          <p:nvSpPr>
            <p:cNvPr id="29" name="Oval 28">
              <a:extLst>
                <a:ext uri="{FF2B5EF4-FFF2-40B4-BE49-F238E27FC236}">
                  <a16:creationId xmlns:a16="http://schemas.microsoft.com/office/drawing/2014/main" id="{338D9667-7308-D64E-A5B2-2B7046FB108E}"/>
                </a:ext>
              </a:extLst>
            </p:cNvPr>
            <p:cNvSpPr/>
            <p:nvPr/>
          </p:nvSpPr>
          <p:spPr>
            <a:xfrm>
              <a:off x="9132089" y="3436884"/>
              <a:ext cx="461963" cy="414338"/>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473D6C21-ADF1-B546-96DB-EE63D3C28D57}"/>
                </a:ext>
              </a:extLst>
            </p:cNvPr>
            <p:cNvSpPr/>
            <p:nvPr/>
          </p:nvSpPr>
          <p:spPr>
            <a:xfrm>
              <a:off x="9132088" y="3851222"/>
              <a:ext cx="461963" cy="414338"/>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ED2E56FD-DC2F-9241-9CE7-6616A40C406C}"/>
                </a:ext>
              </a:extLst>
            </p:cNvPr>
            <p:cNvSpPr/>
            <p:nvPr/>
          </p:nvSpPr>
          <p:spPr>
            <a:xfrm>
              <a:off x="9141603" y="4302020"/>
              <a:ext cx="461963" cy="414338"/>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3569D032-E8FF-8246-AB64-15B3D0879E18}"/>
                </a:ext>
              </a:extLst>
            </p:cNvPr>
            <p:cNvSpPr/>
            <p:nvPr/>
          </p:nvSpPr>
          <p:spPr>
            <a:xfrm>
              <a:off x="9141603" y="4716358"/>
              <a:ext cx="461963" cy="414338"/>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4C7F8644-091A-8744-A2ED-CEA5B63E383B}"/>
                </a:ext>
              </a:extLst>
            </p:cNvPr>
            <p:cNvSpPr/>
            <p:nvPr/>
          </p:nvSpPr>
          <p:spPr>
            <a:xfrm>
              <a:off x="9153521" y="5122897"/>
              <a:ext cx="461963" cy="414338"/>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ounded Rectangle 15">
            <a:extLst>
              <a:ext uri="{FF2B5EF4-FFF2-40B4-BE49-F238E27FC236}">
                <a16:creationId xmlns:a16="http://schemas.microsoft.com/office/drawing/2014/main" id="{0C817669-76DC-2A4B-893B-4787B405AD4F}"/>
              </a:ext>
            </a:extLst>
          </p:cNvPr>
          <p:cNvSpPr/>
          <p:nvPr/>
        </p:nvSpPr>
        <p:spPr>
          <a:xfrm>
            <a:off x="801292" y="2516083"/>
            <a:ext cx="1014413" cy="3849624"/>
          </a:xfrm>
          <a:prstGeom prst="roundRect">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ounded Rectangle 38">
            <a:extLst>
              <a:ext uri="{FF2B5EF4-FFF2-40B4-BE49-F238E27FC236}">
                <a16:creationId xmlns:a16="http://schemas.microsoft.com/office/drawing/2014/main" id="{3928692F-59B4-B148-898E-A1A1A4A4D3B9}"/>
              </a:ext>
            </a:extLst>
          </p:cNvPr>
          <p:cNvSpPr/>
          <p:nvPr/>
        </p:nvSpPr>
        <p:spPr>
          <a:xfrm>
            <a:off x="3486145" y="2584377"/>
            <a:ext cx="1014413" cy="3849624"/>
          </a:xfrm>
          <a:prstGeom prst="roundRect">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ounded Rectangle 39">
            <a:extLst>
              <a:ext uri="{FF2B5EF4-FFF2-40B4-BE49-F238E27FC236}">
                <a16:creationId xmlns:a16="http://schemas.microsoft.com/office/drawing/2014/main" id="{B3B4BC35-07CA-C845-9F1B-F6C7CB2AC970}"/>
              </a:ext>
            </a:extLst>
          </p:cNvPr>
          <p:cNvSpPr/>
          <p:nvPr/>
        </p:nvSpPr>
        <p:spPr>
          <a:xfrm>
            <a:off x="6369845" y="2584377"/>
            <a:ext cx="1014413" cy="3849624"/>
          </a:xfrm>
          <a:prstGeom prst="roundRect">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ounded Rectangle 40">
            <a:extLst>
              <a:ext uri="{FF2B5EF4-FFF2-40B4-BE49-F238E27FC236}">
                <a16:creationId xmlns:a16="http://schemas.microsoft.com/office/drawing/2014/main" id="{EC019924-7DEA-D349-B0D9-5ED6294C5EBF}"/>
              </a:ext>
            </a:extLst>
          </p:cNvPr>
          <p:cNvSpPr/>
          <p:nvPr/>
        </p:nvSpPr>
        <p:spPr>
          <a:xfrm>
            <a:off x="8855862" y="2571136"/>
            <a:ext cx="1014413" cy="3849624"/>
          </a:xfrm>
          <a:prstGeom prst="roundRect">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2686002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490536" y="518031"/>
            <a:ext cx="4648200" cy="3849624"/>
          </a:xfrm>
        </p:spPr>
        <p:txBody>
          <a:bodyPr>
            <a:normAutofit/>
          </a:bodyPr>
          <a:lstStyle/>
          <a:p>
            <a:r>
              <a:rPr lang="en-US" sz="2400" dirty="0">
                <a:latin typeface="Helvetica" pitchFamily="2" charset="0"/>
              </a:rPr>
              <a:t>0, 0, 0, 1, 0 – it just keeps going!</a:t>
            </a:r>
            <a:endParaRPr lang="en-US" sz="2400" dirty="0"/>
          </a:p>
          <a:p>
            <a:pPr marL="0" indent="0">
              <a:buNone/>
            </a:pPr>
            <a:r>
              <a:rPr lang="en-US" sz="2400" dirty="0">
                <a:latin typeface="Helvetica" pitchFamily="2" charset="0"/>
              </a:rPr>
              <a:t> </a:t>
            </a:r>
            <a:endParaRPr lang="en-US" sz="2400" dirty="0"/>
          </a:p>
          <a:p>
            <a:pPr marL="0" indent="0">
              <a:buNone/>
            </a:pPr>
            <a:endParaRPr lang="en-US" sz="2400" dirty="0">
              <a:latin typeface="Helvetica" pitchFamily="2" charset="0"/>
            </a:endParaRPr>
          </a:p>
        </p:txBody>
      </p:sp>
      <p:grpSp>
        <p:nvGrpSpPr>
          <p:cNvPr id="4" name="Group 3">
            <a:extLst>
              <a:ext uri="{FF2B5EF4-FFF2-40B4-BE49-F238E27FC236}">
                <a16:creationId xmlns:a16="http://schemas.microsoft.com/office/drawing/2014/main" id="{07FEDAC5-C32B-2146-A105-6CEDB19FFED9}"/>
              </a:ext>
            </a:extLst>
          </p:cNvPr>
          <p:cNvGrpSpPr/>
          <p:nvPr/>
        </p:nvGrpSpPr>
        <p:grpSpPr>
          <a:xfrm>
            <a:off x="1402553" y="2711202"/>
            <a:ext cx="3500437" cy="2786408"/>
            <a:chOff x="3186113" y="2886075"/>
            <a:chExt cx="4286250" cy="3357908"/>
          </a:xfrm>
        </p:grpSpPr>
        <p:sp>
          <p:nvSpPr>
            <p:cNvPr id="5" name="Rectangle 4">
              <a:extLst>
                <a:ext uri="{FF2B5EF4-FFF2-40B4-BE49-F238E27FC236}">
                  <a16:creationId xmlns:a16="http://schemas.microsoft.com/office/drawing/2014/main" id="{882A31E2-87B8-6941-AFD2-782BE28BE012}"/>
                </a:ext>
              </a:extLst>
            </p:cNvPr>
            <p:cNvSpPr/>
            <p:nvPr/>
          </p:nvSpPr>
          <p:spPr>
            <a:xfrm>
              <a:off x="3186113" y="2886075"/>
              <a:ext cx="857250" cy="671513"/>
            </a:xfrm>
            <a:prstGeom prst="rect">
              <a:avLst/>
            </a:prstGeom>
            <a:solidFill>
              <a:schemeClr val="tx2">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6" name="Rectangle 5">
              <a:extLst>
                <a:ext uri="{FF2B5EF4-FFF2-40B4-BE49-F238E27FC236}">
                  <a16:creationId xmlns:a16="http://schemas.microsoft.com/office/drawing/2014/main" id="{43A1C64C-B948-654A-8627-935DBF9A2A7B}"/>
                </a:ext>
              </a:extLst>
            </p:cNvPr>
            <p:cNvSpPr/>
            <p:nvPr/>
          </p:nvSpPr>
          <p:spPr>
            <a:xfrm>
              <a:off x="3186113" y="3557588"/>
              <a:ext cx="857250" cy="671513"/>
            </a:xfrm>
            <a:prstGeom prst="rect">
              <a:avLst/>
            </a:prstGeom>
            <a:solidFill>
              <a:schemeClr val="tx2">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7" name="Rectangle 6">
              <a:extLst>
                <a:ext uri="{FF2B5EF4-FFF2-40B4-BE49-F238E27FC236}">
                  <a16:creationId xmlns:a16="http://schemas.microsoft.com/office/drawing/2014/main" id="{7C2EDC7B-0BC2-A84C-8955-017667F054BD}"/>
                </a:ext>
              </a:extLst>
            </p:cNvPr>
            <p:cNvSpPr/>
            <p:nvPr/>
          </p:nvSpPr>
          <p:spPr>
            <a:xfrm>
              <a:off x="3186113" y="4229101"/>
              <a:ext cx="857250" cy="671513"/>
            </a:xfrm>
            <a:prstGeom prst="rect">
              <a:avLst/>
            </a:prstGeom>
            <a:solidFill>
              <a:schemeClr val="tx2">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8" name="Rectangle 7">
              <a:extLst>
                <a:ext uri="{FF2B5EF4-FFF2-40B4-BE49-F238E27FC236}">
                  <a16:creationId xmlns:a16="http://schemas.microsoft.com/office/drawing/2014/main" id="{2D8DA4CF-EBC8-2745-9359-477D1CCBA3DD}"/>
                </a:ext>
              </a:extLst>
            </p:cNvPr>
            <p:cNvSpPr/>
            <p:nvPr/>
          </p:nvSpPr>
          <p:spPr>
            <a:xfrm>
              <a:off x="3186113" y="4900614"/>
              <a:ext cx="857250" cy="671513"/>
            </a:xfrm>
            <a:prstGeom prst="rect">
              <a:avLst/>
            </a:prstGeom>
            <a:solidFill>
              <a:schemeClr val="tx2">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9" name="Rectangle 8">
              <a:extLst>
                <a:ext uri="{FF2B5EF4-FFF2-40B4-BE49-F238E27FC236}">
                  <a16:creationId xmlns:a16="http://schemas.microsoft.com/office/drawing/2014/main" id="{057DA680-52DF-8C47-A3BD-AD5094410C26}"/>
                </a:ext>
              </a:extLst>
            </p:cNvPr>
            <p:cNvSpPr/>
            <p:nvPr/>
          </p:nvSpPr>
          <p:spPr>
            <a:xfrm>
              <a:off x="3186113" y="5572127"/>
              <a:ext cx="857250" cy="671513"/>
            </a:xfrm>
            <a:prstGeom prst="rect">
              <a:avLst/>
            </a:prstGeom>
            <a:solidFill>
              <a:schemeClr val="tx2">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10" name="Rectangle 9">
              <a:extLst>
                <a:ext uri="{FF2B5EF4-FFF2-40B4-BE49-F238E27FC236}">
                  <a16:creationId xmlns:a16="http://schemas.microsoft.com/office/drawing/2014/main" id="{B05B2BA9-AE2A-0349-906B-804B5D777B0C}"/>
                </a:ext>
              </a:extLst>
            </p:cNvPr>
            <p:cNvSpPr/>
            <p:nvPr/>
          </p:nvSpPr>
          <p:spPr>
            <a:xfrm>
              <a:off x="4043363" y="2886075"/>
              <a:ext cx="857250" cy="6715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1" name="Rectangle 10">
              <a:extLst>
                <a:ext uri="{FF2B5EF4-FFF2-40B4-BE49-F238E27FC236}">
                  <a16:creationId xmlns:a16="http://schemas.microsoft.com/office/drawing/2014/main" id="{8C21B620-C4C3-684E-8C8B-EEFED9D794E5}"/>
                </a:ext>
              </a:extLst>
            </p:cNvPr>
            <p:cNvSpPr/>
            <p:nvPr/>
          </p:nvSpPr>
          <p:spPr>
            <a:xfrm>
              <a:off x="4043363" y="3557588"/>
              <a:ext cx="857250" cy="671513"/>
            </a:xfrm>
            <a:prstGeom prst="rect">
              <a:avLst/>
            </a:prstGeom>
            <a:solidFill>
              <a:schemeClr val="tx2">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12" name="Rectangle 11">
              <a:extLst>
                <a:ext uri="{FF2B5EF4-FFF2-40B4-BE49-F238E27FC236}">
                  <a16:creationId xmlns:a16="http://schemas.microsoft.com/office/drawing/2014/main" id="{98D56854-5E77-A244-BB2B-4B1751E853C5}"/>
                </a:ext>
              </a:extLst>
            </p:cNvPr>
            <p:cNvSpPr/>
            <p:nvPr/>
          </p:nvSpPr>
          <p:spPr>
            <a:xfrm>
              <a:off x="4043363" y="4229101"/>
              <a:ext cx="857250" cy="6715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3" name="Rectangle 12">
              <a:extLst>
                <a:ext uri="{FF2B5EF4-FFF2-40B4-BE49-F238E27FC236}">
                  <a16:creationId xmlns:a16="http://schemas.microsoft.com/office/drawing/2014/main" id="{180EEEAA-EDE3-0044-B435-95B836FAEC5E}"/>
                </a:ext>
              </a:extLst>
            </p:cNvPr>
            <p:cNvSpPr/>
            <p:nvPr/>
          </p:nvSpPr>
          <p:spPr>
            <a:xfrm>
              <a:off x="4043363" y="4900614"/>
              <a:ext cx="857250" cy="671513"/>
            </a:xfrm>
            <a:prstGeom prst="rect">
              <a:avLst/>
            </a:prstGeom>
            <a:solidFill>
              <a:schemeClr val="tx2">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14" name="Rectangle 13">
              <a:extLst>
                <a:ext uri="{FF2B5EF4-FFF2-40B4-BE49-F238E27FC236}">
                  <a16:creationId xmlns:a16="http://schemas.microsoft.com/office/drawing/2014/main" id="{1B398C2D-238B-5F4B-BD0A-1DD0C537980F}"/>
                </a:ext>
              </a:extLst>
            </p:cNvPr>
            <p:cNvSpPr/>
            <p:nvPr/>
          </p:nvSpPr>
          <p:spPr>
            <a:xfrm>
              <a:off x="4043363" y="5572127"/>
              <a:ext cx="857250" cy="6715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5" name="Rectangle 14">
              <a:extLst>
                <a:ext uri="{FF2B5EF4-FFF2-40B4-BE49-F238E27FC236}">
                  <a16:creationId xmlns:a16="http://schemas.microsoft.com/office/drawing/2014/main" id="{1396A43E-2B11-4B45-BD27-C4649DE02D0D}"/>
                </a:ext>
              </a:extLst>
            </p:cNvPr>
            <p:cNvSpPr/>
            <p:nvPr/>
          </p:nvSpPr>
          <p:spPr>
            <a:xfrm>
              <a:off x="4900613" y="2886075"/>
              <a:ext cx="857250" cy="6715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6" name="Rectangle 15">
              <a:extLst>
                <a:ext uri="{FF2B5EF4-FFF2-40B4-BE49-F238E27FC236}">
                  <a16:creationId xmlns:a16="http://schemas.microsoft.com/office/drawing/2014/main" id="{3BE5C052-BB86-9646-BD77-4D4B0167166B}"/>
                </a:ext>
              </a:extLst>
            </p:cNvPr>
            <p:cNvSpPr/>
            <p:nvPr/>
          </p:nvSpPr>
          <p:spPr>
            <a:xfrm>
              <a:off x="4900613" y="3557588"/>
              <a:ext cx="857250" cy="671513"/>
            </a:xfrm>
            <a:prstGeom prst="rect">
              <a:avLst/>
            </a:prstGeom>
            <a:solidFill>
              <a:schemeClr val="tx2">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17" name="Rectangle 16">
              <a:extLst>
                <a:ext uri="{FF2B5EF4-FFF2-40B4-BE49-F238E27FC236}">
                  <a16:creationId xmlns:a16="http://schemas.microsoft.com/office/drawing/2014/main" id="{CB3134E8-D8D6-6C47-A662-53EAE271B9B8}"/>
                </a:ext>
              </a:extLst>
            </p:cNvPr>
            <p:cNvSpPr/>
            <p:nvPr/>
          </p:nvSpPr>
          <p:spPr>
            <a:xfrm>
              <a:off x="4900613" y="4229101"/>
              <a:ext cx="857250" cy="6715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8" name="Rectangle 17">
              <a:extLst>
                <a:ext uri="{FF2B5EF4-FFF2-40B4-BE49-F238E27FC236}">
                  <a16:creationId xmlns:a16="http://schemas.microsoft.com/office/drawing/2014/main" id="{A92F87AD-8876-FC4C-A4B5-681D87006714}"/>
                </a:ext>
              </a:extLst>
            </p:cNvPr>
            <p:cNvSpPr/>
            <p:nvPr/>
          </p:nvSpPr>
          <p:spPr>
            <a:xfrm>
              <a:off x="4900613" y="4900614"/>
              <a:ext cx="857250" cy="671513"/>
            </a:xfrm>
            <a:prstGeom prst="rect">
              <a:avLst/>
            </a:prstGeom>
            <a:solidFill>
              <a:schemeClr val="tx2">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19" name="Rectangle 18">
              <a:extLst>
                <a:ext uri="{FF2B5EF4-FFF2-40B4-BE49-F238E27FC236}">
                  <a16:creationId xmlns:a16="http://schemas.microsoft.com/office/drawing/2014/main" id="{87932FCA-BA5E-D049-B574-EE52D9F7E416}"/>
                </a:ext>
              </a:extLst>
            </p:cNvPr>
            <p:cNvSpPr/>
            <p:nvPr/>
          </p:nvSpPr>
          <p:spPr>
            <a:xfrm>
              <a:off x="4900613" y="5572127"/>
              <a:ext cx="857250" cy="6715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20" name="Rectangle 19">
              <a:extLst>
                <a:ext uri="{FF2B5EF4-FFF2-40B4-BE49-F238E27FC236}">
                  <a16:creationId xmlns:a16="http://schemas.microsoft.com/office/drawing/2014/main" id="{4D5985D4-D5B3-4647-A2C4-FBEF75AF353F}"/>
                </a:ext>
              </a:extLst>
            </p:cNvPr>
            <p:cNvSpPr/>
            <p:nvPr/>
          </p:nvSpPr>
          <p:spPr>
            <a:xfrm>
              <a:off x="5757863" y="2886075"/>
              <a:ext cx="857250" cy="671513"/>
            </a:xfrm>
            <a:prstGeom prst="rect">
              <a:avLst/>
            </a:prstGeom>
            <a:solidFill>
              <a:schemeClr val="tx2">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21" name="Rectangle 20">
              <a:extLst>
                <a:ext uri="{FF2B5EF4-FFF2-40B4-BE49-F238E27FC236}">
                  <a16:creationId xmlns:a16="http://schemas.microsoft.com/office/drawing/2014/main" id="{9CAAB1FA-2505-694D-9A79-8045EB629AC2}"/>
                </a:ext>
              </a:extLst>
            </p:cNvPr>
            <p:cNvSpPr/>
            <p:nvPr/>
          </p:nvSpPr>
          <p:spPr>
            <a:xfrm>
              <a:off x="5757863" y="3557588"/>
              <a:ext cx="857250" cy="6715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22" name="Rectangle 21">
              <a:extLst>
                <a:ext uri="{FF2B5EF4-FFF2-40B4-BE49-F238E27FC236}">
                  <a16:creationId xmlns:a16="http://schemas.microsoft.com/office/drawing/2014/main" id="{DB69E9B3-2E5C-D24A-98A6-2CF3BF904FD2}"/>
                </a:ext>
              </a:extLst>
            </p:cNvPr>
            <p:cNvSpPr/>
            <p:nvPr/>
          </p:nvSpPr>
          <p:spPr>
            <a:xfrm>
              <a:off x="5757863" y="4229101"/>
              <a:ext cx="857250" cy="671513"/>
            </a:xfrm>
            <a:prstGeom prst="rect">
              <a:avLst/>
            </a:prstGeom>
            <a:solidFill>
              <a:schemeClr val="tx2">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23" name="Rectangle 22">
              <a:extLst>
                <a:ext uri="{FF2B5EF4-FFF2-40B4-BE49-F238E27FC236}">
                  <a16:creationId xmlns:a16="http://schemas.microsoft.com/office/drawing/2014/main" id="{E2510C35-316B-0C40-9513-47BCC0B18F41}"/>
                </a:ext>
              </a:extLst>
            </p:cNvPr>
            <p:cNvSpPr/>
            <p:nvPr/>
          </p:nvSpPr>
          <p:spPr>
            <a:xfrm>
              <a:off x="5757863" y="4900614"/>
              <a:ext cx="857250" cy="6715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24" name="Rectangle 23">
              <a:extLst>
                <a:ext uri="{FF2B5EF4-FFF2-40B4-BE49-F238E27FC236}">
                  <a16:creationId xmlns:a16="http://schemas.microsoft.com/office/drawing/2014/main" id="{803874FF-3890-E14A-A437-D3F9DA4F4445}"/>
                </a:ext>
              </a:extLst>
            </p:cNvPr>
            <p:cNvSpPr/>
            <p:nvPr/>
          </p:nvSpPr>
          <p:spPr>
            <a:xfrm>
              <a:off x="5757863" y="5572127"/>
              <a:ext cx="857250" cy="671513"/>
            </a:xfrm>
            <a:prstGeom prst="rect">
              <a:avLst/>
            </a:prstGeom>
            <a:solidFill>
              <a:schemeClr val="tx2">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25" name="Rectangle 24">
              <a:extLst>
                <a:ext uri="{FF2B5EF4-FFF2-40B4-BE49-F238E27FC236}">
                  <a16:creationId xmlns:a16="http://schemas.microsoft.com/office/drawing/2014/main" id="{1314D220-AB64-FF49-9D57-7459D030C1A6}"/>
                </a:ext>
              </a:extLst>
            </p:cNvPr>
            <p:cNvSpPr/>
            <p:nvPr/>
          </p:nvSpPr>
          <p:spPr>
            <a:xfrm>
              <a:off x="6615113" y="2886418"/>
              <a:ext cx="857250" cy="671513"/>
            </a:xfrm>
            <a:prstGeom prst="rect">
              <a:avLst/>
            </a:prstGeom>
            <a:solidFill>
              <a:schemeClr val="tx2">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26" name="Rectangle 25">
              <a:extLst>
                <a:ext uri="{FF2B5EF4-FFF2-40B4-BE49-F238E27FC236}">
                  <a16:creationId xmlns:a16="http://schemas.microsoft.com/office/drawing/2014/main" id="{A631DC82-5DE7-6849-BAC0-40DB43E130F7}"/>
                </a:ext>
              </a:extLst>
            </p:cNvPr>
            <p:cNvSpPr/>
            <p:nvPr/>
          </p:nvSpPr>
          <p:spPr>
            <a:xfrm>
              <a:off x="6615113" y="3557931"/>
              <a:ext cx="857250" cy="671513"/>
            </a:xfrm>
            <a:prstGeom prst="rect">
              <a:avLst/>
            </a:prstGeom>
            <a:solidFill>
              <a:schemeClr val="tx2">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27" name="Rectangle 26">
              <a:extLst>
                <a:ext uri="{FF2B5EF4-FFF2-40B4-BE49-F238E27FC236}">
                  <a16:creationId xmlns:a16="http://schemas.microsoft.com/office/drawing/2014/main" id="{B83B435C-B431-6F47-995E-86E8656B3037}"/>
                </a:ext>
              </a:extLst>
            </p:cNvPr>
            <p:cNvSpPr/>
            <p:nvPr/>
          </p:nvSpPr>
          <p:spPr>
            <a:xfrm>
              <a:off x="6615113" y="4229444"/>
              <a:ext cx="857250" cy="671513"/>
            </a:xfrm>
            <a:prstGeom prst="rect">
              <a:avLst/>
            </a:prstGeom>
            <a:solidFill>
              <a:schemeClr val="tx2">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28" name="Rectangle 27">
              <a:extLst>
                <a:ext uri="{FF2B5EF4-FFF2-40B4-BE49-F238E27FC236}">
                  <a16:creationId xmlns:a16="http://schemas.microsoft.com/office/drawing/2014/main" id="{B94210B5-845F-404A-A833-F2E144818F57}"/>
                </a:ext>
              </a:extLst>
            </p:cNvPr>
            <p:cNvSpPr/>
            <p:nvPr/>
          </p:nvSpPr>
          <p:spPr>
            <a:xfrm>
              <a:off x="6615113" y="4900957"/>
              <a:ext cx="857250" cy="671513"/>
            </a:xfrm>
            <a:prstGeom prst="rect">
              <a:avLst/>
            </a:prstGeom>
            <a:solidFill>
              <a:schemeClr val="tx2">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29" name="Rectangle 28">
              <a:extLst>
                <a:ext uri="{FF2B5EF4-FFF2-40B4-BE49-F238E27FC236}">
                  <a16:creationId xmlns:a16="http://schemas.microsoft.com/office/drawing/2014/main" id="{0FE2D18F-C5CD-7741-9F95-EDB5676FA922}"/>
                </a:ext>
              </a:extLst>
            </p:cNvPr>
            <p:cNvSpPr/>
            <p:nvPr/>
          </p:nvSpPr>
          <p:spPr>
            <a:xfrm>
              <a:off x="6615113" y="5572470"/>
              <a:ext cx="857250" cy="671513"/>
            </a:xfrm>
            <a:prstGeom prst="rect">
              <a:avLst/>
            </a:prstGeom>
            <a:solidFill>
              <a:schemeClr val="tx2">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grpSp>
      <p:grpSp>
        <p:nvGrpSpPr>
          <p:cNvPr id="74" name="Group 73">
            <a:extLst>
              <a:ext uri="{FF2B5EF4-FFF2-40B4-BE49-F238E27FC236}">
                <a16:creationId xmlns:a16="http://schemas.microsoft.com/office/drawing/2014/main" id="{E0E4BB69-AF36-6842-93C7-B1BBEA641EAC}"/>
              </a:ext>
            </a:extLst>
          </p:cNvPr>
          <p:cNvGrpSpPr/>
          <p:nvPr/>
        </p:nvGrpSpPr>
        <p:grpSpPr>
          <a:xfrm>
            <a:off x="8574875" y="1695479"/>
            <a:ext cx="533427" cy="4260343"/>
            <a:chOff x="7589037" y="857250"/>
            <a:chExt cx="533427" cy="4260343"/>
          </a:xfrm>
        </p:grpSpPr>
        <p:sp>
          <p:nvSpPr>
            <p:cNvPr id="31" name="Rectangle 30">
              <a:extLst>
                <a:ext uri="{FF2B5EF4-FFF2-40B4-BE49-F238E27FC236}">
                  <a16:creationId xmlns:a16="http://schemas.microsoft.com/office/drawing/2014/main" id="{072FEA12-A350-A64B-92E1-AED4331D83F4}"/>
                </a:ext>
              </a:extLst>
            </p:cNvPr>
            <p:cNvSpPr/>
            <p:nvPr/>
          </p:nvSpPr>
          <p:spPr>
            <a:xfrm>
              <a:off x="7589043" y="857250"/>
              <a:ext cx="483395" cy="164778"/>
            </a:xfrm>
            <a:prstGeom prst="rect">
              <a:avLst/>
            </a:prstGeom>
            <a:solidFill>
              <a:schemeClr val="tx2">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32" name="Rectangle 31">
              <a:extLst>
                <a:ext uri="{FF2B5EF4-FFF2-40B4-BE49-F238E27FC236}">
                  <a16:creationId xmlns:a16="http://schemas.microsoft.com/office/drawing/2014/main" id="{D79CF40A-1BA9-F742-BC37-AC5CEC39A372}"/>
                </a:ext>
              </a:extLst>
            </p:cNvPr>
            <p:cNvSpPr/>
            <p:nvPr/>
          </p:nvSpPr>
          <p:spPr>
            <a:xfrm>
              <a:off x="7589039" y="1654187"/>
              <a:ext cx="483395" cy="164778"/>
            </a:xfrm>
            <a:prstGeom prst="rect">
              <a:avLst/>
            </a:prstGeom>
            <a:solidFill>
              <a:schemeClr val="tx2">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33" name="Rectangle 32">
              <a:extLst>
                <a:ext uri="{FF2B5EF4-FFF2-40B4-BE49-F238E27FC236}">
                  <a16:creationId xmlns:a16="http://schemas.microsoft.com/office/drawing/2014/main" id="{9385D4E2-F93C-174C-9346-12492F3F7885}"/>
                </a:ext>
              </a:extLst>
            </p:cNvPr>
            <p:cNvSpPr/>
            <p:nvPr/>
          </p:nvSpPr>
          <p:spPr>
            <a:xfrm>
              <a:off x="7589038" y="2491373"/>
              <a:ext cx="498878" cy="126967"/>
            </a:xfrm>
            <a:prstGeom prst="rect">
              <a:avLst/>
            </a:prstGeom>
            <a:solidFill>
              <a:schemeClr val="tx2">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36" name="Rectangle 35">
              <a:extLst>
                <a:ext uri="{FF2B5EF4-FFF2-40B4-BE49-F238E27FC236}">
                  <a16:creationId xmlns:a16="http://schemas.microsoft.com/office/drawing/2014/main" id="{B313EB98-83C7-8149-9D72-188BB2774087}"/>
                </a:ext>
              </a:extLst>
            </p:cNvPr>
            <p:cNvSpPr/>
            <p:nvPr/>
          </p:nvSpPr>
          <p:spPr>
            <a:xfrm>
              <a:off x="7589039" y="1010493"/>
              <a:ext cx="483395" cy="16477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37" name="Rectangle 36">
              <a:extLst>
                <a:ext uri="{FF2B5EF4-FFF2-40B4-BE49-F238E27FC236}">
                  <a16:creationId xmlns:a16="http://schemas.microsoft.com/office/drawing/2014/main" id="{4D3D8FE4-8FDD-C740-AA44-BE4DCBEF581E}"/>
                </a:ext>
              </a:extLst>
            </p:cNvPr>
            <p:cNvSpPr/>
            <p:nvPr/>
          </p:nvSpPr>
          <p:spPr>
            <a:xfrm>
              <a:off x="7589038" y="1821403"/>
              <a:ext cx="483395" cy="164778"/>
            </a:xfrm>
            <a:prstGeom prst="rect">
              <a:avLst/>
            </a:prstGeom>
            <a:solidFill>
              <a:schemeClr val="tx2">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38" name="Rectangle 37">
              <a:extLst>
                <a:ext uri="{FF2B5EF4-FFF2-40B4-BE49-F238E27FC236}">
                  <a16:creationId xmlns:a16="http://schemas.microsoft.com/office/drawing/2014/main" id="{1154CCCD-9320-744E-A569-DA96DBF213F3}"/>
                </a:ext>
              </a:extLst>
            </p:cNvPr>
            <p:cNvSpPr/>
            <p:nvPr/>
          </p:nvSpPr>
          <p:spPr>
            <a:xfrm>
              <a:off x="7604521" y="2618340"/>
              <a:ext cx="498878" cy="1857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41" name="Rectangle 40">
              <a:extLst>
                <a:ext uri="{FF2B5EF4-FFF2-40B4-BE49-F238E27FC236}">
                  <a16:creationId xmlns:a16="http://schemas.microsoft.com/office/drawing/2014/main" id="{3CFCF164-8BAA-9949-861F-E09CD0634D54}"/>
                </a:ext>
              </a:extLst>
            </p:cNvPr>
            <p:cNvSpPr/>
            <p:nvPr/>
          </p:nvSpPr>
          <p:spPr>
            <a:xfrm>
              <a:off x="7589039" y="1175271"/>
              <a:ext cx="483395" cy="16477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42" name="Rectangle 41">
              <a:extLst>
                <a:ext uri="{FF2B5EF4-FFF2-40B4-BE49-F238E27FC236}">
                  <a16:creationId xmlns:a16="http://schemas.microsoft.com/office/drawing/2014/main" id="{D20E68F3-E84F-0947-A303-2D57B08B13B9}"/>
                </a:ext>
              </a:extLst>
            </p:cNvPr>
            <p:cNvSpPr/>
            <p:nvPr/>
          </p:nvSpPr>
          <p:spPr>
            <a:xfrm>
              <a:off x="7589037" y="1986181"/>
              <a:ext cx="483395" cy="164778"/>
            </a:xfrm>
            <a:prstGeom prst="rect">
              <a:avLst/>
            </a:prstGeom>
            <a:solidFill>
              <a:schemeClr val="tx2">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43" name="Rectangle 42">
              <a:extLst>
                <a:ext uri="{FF2B5EF4-FFF2-40B4-BE49-F238E27FC236}">
                  <a16:creationId xmlns:a16="http://schemas.microsoft.com/office/drawing/2014/main" id="{AED77956-800E-184C-BC2D-BD30A056E6CD}"/>
                </a:ext>
              </a:extLst>
            </p:cNvPr>
            <p:cNvSpPr/>
            <p:nvPr/>
          </p:nvSpPr>
          <p:spPr>
            <a:xfrm>
              <a:off x="7604520" y="2804735"/>
              <a:ext cx="498880" cy="1857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46" name="Rectangle 45">
              <a:extLst>
                <a:ext uri="{FF2B5EF4-FFF2-40B4-BE49-F238E27FC236}">
                  <a16:creationId xmlns:a16="http://schemas.microsoft.com/office/drawing/2014/main" id="{F9886E41-E33F-5E42-ADC3-342B600C845D}"/>
                </a:ext>
              </a:extLst>
            </p:cNvPr>
            <p:cNvSpPr/>
            <p:nvPr/>
          </p:nvSpPr>
          <p:spPr>
            <a:xfrm>
              <a:off x="7589039" y="1332340"/>
              <a:ext cx="483395" cy="164778"/>
            </a:xfrm>
            <a:prstGeom prst="rect">
              <a:avLst/>
            </a:prstGeom>
            <a:solidFill>
              <a:schemeClr val="tx2">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47" name="Rectangle 46">
              <a:extLst>
                <a:ext uri="{FF2B5EF4-FFF2-40B4-BE49-F238E27FC236}">
                  <a16:creationId xmlns:a16="http://schemas.microsoft.com/office/drawing/2014/main" id="{E5F443D0-F311-244B-B505-0A75BFF1DB6A}"/>
                </a:ext>
              </a:extLst>
            </p:cNvPr>
            <p:cNvSpPr/>
            <p:nvPr/>
          </p:nvSpPr>
          <p:spPr>
            <a:xfrm>
              <a:off x="7604521" y="2150959"/>
              <a:ext cx="483395" cy="16477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48" name="Rectangle 47">
              <a:extLst>
                <a:ext uri="{FF2B5EF4-FFF2-40B4-BE49-F238E27FC236}">
                  <a16:creationId xmlns:a16="http://schemas.microsoft.com/office/drawing/2014/main" id="{45B919CA-9A9D-E444-A2D7-F25FF5796095}"/>
                </a:ext>
              </a:extLst>
            </p:cNvPr>
            <p:cNvSpPr/>
            <p:nvPr/>
          </p:nvSpPr>
          <p:spPr>
            <a:xfrm>
              <a:off x="7604520" y="2981174"/>
              <a:ext cx="498879" cy="195679"/>
            </a:xfrm>
            <a:prstGeom prst="rect">
              <a:avLst/>
            </a:prstGeom>
            <a:solidFill>
              <a:schemeClr val="tx2">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51" name="Rectangle 50">
              <a:extLst>
                <a:ext uri="{FF2B5EF4-FFF2-40B4-BE49-F238E27FC236}">
                  <a16:creationId xmlns:a16="http://schemas.microsoft.com/office/drawing/2014/main" id="{BAC3E7A1-9AC6-4A43-B7A6-7F4C1771FE84}"/>
                </a:ext>
              </a:extLst>
            </p:cNvPr>
            <p:cNvSpPr/>
            <p:nvPr/>
          </p:nvSpPr>
          <p:spPr>
            <a:xfrm>
              <a:off x="7589039" y="1497854"/>
              <a:ext cx="483395" cy="164778"/>
            </a:xfrm>
            <a:prstGeom prst="rect">
              <a:avLst/>
            </a:prstGeom>
            <a:solidFill>
              <a:schemeClr val="tx2">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52" name="Rectangle 51">
              <a:extLst>
                <a:ext uri="{FF2B5EF4-FFF2-40B4-BE49-F238E27FC236}">
                  <a16:creationId xmlns:a16="http://schemas.microsoft.com/office/drawing/2014/main" id="{8C118F2B-D6B1-5E4F-85B7-FAF0BAD1A920}"/>
                </a:ext>
              </a:extLst>
            </p:cNvPr>
            <p:cNvSpPr/>
            <p:nvPr/>
          </p:nvSpPr>
          <p:spPr>
            <a:xfrm>
              <a:off x="7604520" y="2321166"/>
              <a:ext cx="483395" cy="164778"/>
            </a:xfrm>
            <a:prstGeom prst="rect">
              <a:avLst/>
            </a:prstGeom>
            <a:solidFill>
              <a:schemeClr val="tx2">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53" name="Rectangle 52">
              <a:extLst>
                <a:ext uri="{FF2B5EF4-FFF2-40B4-BE49-F238E27FC236}">
                  <a16:creationId xmlns:a16="http://schemas.microsoft.com/office/drawing/2014/main" id="{1E762E6F-CE5D-1744-997C-B15242D8C244}"/>
                </a:ext>
              </a:extLst>
            </p:cNvPr>
            <p:cNvSpPr/>
            <p:nvPr/>
          </p:nvSpPr>
          <p:spPr>
            <a:xfrm>
              <a:off x="7604520" y="3186422"/>
              <a:ext cx="498879" cy="195679"/>
            </a:xfrm>
            <a:prstGeom prst="rect">
              <a:avLst/>
            </a:prstGeom>
            <a:solidFill>
              <a:schemeClr val="tx2">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64" name="Rectangle 63">
              <a:extLst>
                <a:ext uri="{FF2B5EF4-FFF2-40B4-BE49-F238E27FC236}">
                  <a16:creationId xmlns:a16="http://schemas.microsoft.com/office/drawing/2014/main" id="{6D32434A-7757-1C4F-A211-918ECC5C171F}"/>
                </a:ext>
              </a:extLst>
            </p:cNvPr>
            <p:cNvSpPr/>
            <p:nvPr/>
          </p:nvSpPr>
          <p:spPr>
            <a:xfrm>
              <a:off x="7604522" y="3566807"/>
              <a:ext cx="483395" cy="164778"/>
            </a:xfrm>
            <a:prstGeom prst="rect">
              <a:avLst/>
            </a:prstGeom>
            <a:solidFill>
              <a:schemeClr val="tx2">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65" name="Rectangle 64">
              <a:extLst>
                <a:ext uri="{FF2B5EF4-FFF2-40B4-BE49-F238E27FC236}">
                  <a16:creationId xmlns:a16="http://schemas.microsoft.com/office/drawing/2014/main" id="{7E76A25F-A833-BB49-B30E-968FD7A90841}"/>
                </a:ext>
              </a:extLst>
            </p:cNvPr>
            <p:cNvSpPr/>
            <p:nvPr/>
          </p:nvSpPr>
          <p:spPr>
            <a:xfrm>
              <a:off x="7604521" y="3731585"/>
              <a:ext cx="483395" cy="164778"/>
            </a:xfrm>
            <a:prstGeom prst="rect">
              <a:avLst/>
            </a:prstGeom>
            <a:solidFill>
              <a:schemeClr val="tx2">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66" name="Rectangle 65">
              <a:extLst>
                <a:ext uri="{FF2B5EF4-FFF2-40B4-BE49-F238E27FC236}">
                  <a16:creationId xmlns:a16="http://schemas.microsoft.com/office/drawing/2014/main" id="{CCFF1C5D-6E40-5A42-9F93-55B740154524}"/>
                </a:ext>
              </a:extLst>
            </p:cNvPr>
            <p:cNvSpPr/>
            <p:nvPr/>
          </p:nvSpPr>
          <p:spPr>
            <a:xfrm>
              <a:off x="7620005" y="3896363"/>
              <a:ext cx="483395" cy="16477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67" name="Rectangle 66">
              <a:extLst>
                <a:ext uri="{FF2B5EF4-FFF2-40B4-BE49-F238E27FC236}">
                  <a16:creationId xmlns:a16="http://schemas.microsoft.com/office/drawing/2014/main" id="{E278043B-0D63-9E43-9BEF-F0888918B918}"/>
                </a:ext>
              </a:extLst>
            </p:cNvPr>
            <p:cNvSpPr/>
            <p:nvPr/>
          </p:nvSpPr>
          <p:spPr>
            <a:xfrm>
              <a:off x="7620004" y="4066570"/>
              <a:ext cx="483395" cy="164778"/>
            </a:xfrm>
            <a:prstGeom prst="rect">
              <a:avLst/>
            </a:prstGeom>
            <a:solidFill>
              <a:schemeClr val="tx2">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68" name="Rectangle 67">
              <a:extLst>
                <a:ext uri="{FF2B5EF4-FFF2-40B4-BE49-F238E27FC236}">
                  <a16:creationId xmlns:a16="http://schemas.microsoft.com/office/drawing/2014/main" id="{564289DF-92C0-5647-AAC4-227DFB8481C1}"/>
                </a:ext>
              </a:extLst>
            </p:cNvPr>
            <p:cNvSpPr/>
            <p:nvPr/>
          </p:nvSpPr>
          <p:spPr>
            <a:xfrm>
              <a:off x="7604520" y="3382101"/>
              <a:ext cx="498879" cy="195679"/>
            </a:xfrm>
            <a:prstGeom prst="rect">
              <a:avLst/>
            </a:prstGeom>
            <a:solidFill>
              <a:schemeClr val="tx2">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69" name="Rectangle 68">
              <a:extLst>
                <a:ext uri="{FF2B5EF4-FFF2-40B4-BE49-F238E27FC236}">
                  <a16:creationId xmlns:a16="http://schemas.microsoft.com/office/drawing/2014/main" id="{8A5B10D9-C236-CA44-B0DE-F06876882182}"/>
                </a:ext>
              </a:extLst>
            </p:cNvPr>
            <p:cNvSpPr/>
            <p:nvPr/>
          </p:nvSpPr>
          <p:spPr>
            <a:xfrm>
              <a:off x="7608102" y="4226865"/>
              <a:ext cx="498878" cy="126967"/>
            </a:xfrm>
            <a:prstGeom prst="rect">
              <a:avLst/>
            </a:prstGeom>
            <a:solidFill>
              <a:schemeClr val="tx2">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70" name="Rectangle 69">
              <a:extLst>
                <a:ext uri="{FF2B5EF4-FFF2-40B4-BE49-F238E27FC236}">
                  <a16:creationId xmlns:a16="http://schemas.microsoft.com/office/drawing/2014/main" id="{35B9E9B3-6D4A-0D4F-81A1-82B09A3A4520}"/>
                </a:ext>
              </a:extLst>
            </p:cNvPr>
            <p:cNvSpPr/>
            <p:nvPr/>
          </p:nvSpPr>
          <p:spPr>
            <a:xfrm>
              <a:off x="7623585" y="4353832"/>
              <a:ext cx="498878" cy="1857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71" name="Rectangle 70">
              <a:extLst>
                <a:ext uri="{FF2B5EF4-FFF2-40B4-BE49-F238E27FC236}">
                  <a16:creationId xmlns:a16="http://schemas.microsoft.com/office/drawing/2014/main" id="{72B3C19D-A9D5-FD4A-85B1-92DE514C1F0B}"/>
                </a:ext>
              </a:extLst>
            </p:cNvPr>
            <p:cNvSpPr/>
            <p:nvPr/>
          </p:nvSpPr>
          <p:spPr>
            <a:xfrm>
              <a:off x="7623584" y="4540227"/>
              <a:ext cx="498880" cy="1857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72" name="Rectangle 71">
              <a:extLst>
                <a:ext uri="{FF2B5EF4-FFF2-40B4-BE49-F238E27FC236}">
                  <a16:creationId xmlns:a16="http://schemas.microsoft.com/office/drawing/2014/main" id="{33A0954A-D9F5-E846-9E69-BCFC2C4B4791}"/>
                </a:ext>
              </a:extLst>
            </p:cNvPr>
            <p:cNvSpPr/>
            <p:nvPr/>
          </p:nvSpPr>
          <p:spPr>
            <a:xfrm>
              <a:off x="7623584" y="4716666"/>
              <a:ext cx="498879" cy="195679"/>
            </a:xfrm>
            <a:prstGeom prst="rect">
              <a:avLst/>
            </a:prstGeom>
            <a:solidFill>
              <a:schemeClr val="tx2">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73" name="Rectangle 72">
              <a:extLst>
                <a:ext uri="{FF2B5EF4-FFF2-40B4-BE49-F238E27FC236}">
                  <a16:creationId xmlns:a16="http://schemas.microsoft.com/office/drawing/2014/main" id="{3329B48E-394E-CF48-8976-84DAA6FBA9AC}"/>
                </a:ext>
              </a:extLst>
            </p:cNvPr>
            <p:cNvSpPr/>
            <p:nvPr/>
          </p:nvSpPr>
          <p:spPr>
            <a:xfrm>
              <a:off x="7623584" y="4921914"/>
              <a:ext cx="498879" cy="195679"/>
            </a:xfrm>
            <a:prstGeom prst="rect">
              <a:avLst/>
            </a:prstGeom>
            <a:solidFill>
              <a:schemeClr val="tx2">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grpSp>
      <p:sp>
        <p:nvSpPr>
          <p:cNvPr id="75" name="Equal 74">
            <a:extLst>
              <a:ext uri="{FF2B5EF4-FFF2-40B4-BE49-F238E27FC236}">
                <a16:creationId xmlns:a16="http://schemas.microsoft.com/office/drawing/2014/main" id="{1B13A8F8-73E0-234C-846D-3C53D7F9852E}"/>
              </a:ext>
            </a:extLst>
          </p:cNvPr>
          <p:cNvSpPr/>
          <p:nvPr/>
        </p:nvSpPr>
        <p:spPr>
          <a:xfrm>
            <a:off x="5954904" y="3506934"/>
            <a:ext cx="1547813" cy="820616"/>
          </a:xfrm>
          <a:prstGeom prst="math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Rectangle 1">
            <a:extLst>
              <a:ext uri="{FF2B5EF4-FFF2-40B4-BE49-F238E27FC236}">
                <a16:creationId xmlns:a16="http://schemas.microsoft.com/office/drawing/2014/main" id="{1D29FE98-869B-CE47-A762-A531B0B39222}"/>
              </a:ext>
            </a:extLst>
          </p:cNvPr>
          <p:cNvSpPr/>
          <p:nvPr/>
        </p:nvSpPr>
        <p:spPr>
          <a:xfrm>
            <a:off x="1387068" y="3253205"/>
            <a:ext cx="3515922" cy="57244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9D64DB45-4D6B-DF4B-87EE-E512722113F9}"/>
              </a:ext>
            </a:extLst>
          </p:cNvPr>
          <p:cNvSpPr/>
          <p:nvPr/>
        </p:nvSpPr>
        <p:spPr>
          <a:xfrm>
            <a:off x="8574875" y="2490114"/>
            <a:ext cx="498878" cy="79551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738841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490536" y="518031"/>
            <a:ext cx="3038477" cy="1452628"/>
          </a:xfrm>
        </p:spPr>
        <p:txBody>
          <a:bodyPr>
            <a:normAutofit lnSpcReduction="10000"/>
          </a:bodyPr>
          <a:lstStyle/>
          <a:p>
            <a:r>
              <a:rPr lang="en-US" sz="2400" dirty="0">
                <a:latin typeface="Helvetica" pitchFamily="2" charset="0"/>
              </a:rPr>
              <a:t>So this is our attribute vector.</a:t>
            </a:r>
            <a:endParaRPr lang="en-US" sz="2400" dirty="0"/>
          </a:p>
          <a:p>
            <a:pPr marL="0" indent="0">
              <a:buNone/>
            </a:pPr>
            <a:r>
              <a:rPr lang="en-US" sz="2400" dirty="0">
                <a:latin typeface="Helvetica" pitchFamily="2" charset="0"/>
              </a:rPr>
              <a:t> </a:t>
            </a:r>
            <a:endParaRPr lang="en-US" sz="2400" dirty="0"/>
          </a:p>
          <a:p>
            <a:pPr marL="0" indent="0">
              <a:buNone/>
            </a:pPr>
            <a:endParaRPr lang="en-US" sz="2400" dirty="0">
              <a:latin typeface="Helvetica" pitchFamily="2" charset="0"/>
            </a:endParaRPr>
          </a:p>
        </p:txBody>
      </p:sp>
      <p:grpSp>
        <p:nvGrpSpPr>
          <p:cNvPr id="74" name="Group 73">
            <a:extLst>
              <a:ext uri="{FF2B5EF4-FFF2-40B4-BE49-F238E27FC236}">
                <a16:creationId xmlns:a16="http://schemas.microsoft.com/office/drawing/2014/main" id="{E0E4BB69-AF36-6842-93C7-B1BBEA641EAC}"/>
              </a:ext>
            </a:extLst>
          </p:cNvPr>
          <p:cNvGrpSpPr/>
          <p:nvPr/>
        </p:nvGrpSpPr>
        <p:grpSpPr>
          <a:xfrm>
            <a:off x="1345400" y="2079626"/>
            <a:ext cx="533427" cy="4260343"/>
            <a:chOff x="7589037" y="857250"/>
            <a:chExt cx="533427" cy="4260343"/>
          </a:xfrm>
        </p:grpSpPr>
        <p:sp>
          <p:nvSpPr>
            <p:cNvPr id="31" name="Rectangle 30">
              <a:extLst>
                <a:ext uri="{FF2B5EF4-FFF2-40B4-BE49-F238E27FC236}">
                  <a16:creationId xmlns:a16="http://schemas.microsoft.com/office/drawing/2014/main" id="{072FEA12-A350-A64B-92E1-AED4331D83F4}"/>
                </a:ext>
              </a:extLst>
            </p:cNvPr>
            <p:cNvSpPr/>
            <p:nvPr/>
          </p:nvSpPr>
          <p:spPr>
            <a:xfrm>
              <a:off x="7589043" y="857250"/>
              <a:ext cx="483395" cy="164778"/>
            </a:xfrm>
            <a:prstGeom prst="rect">
              <a:avLst/>
            </a:prstGeom>
            <a:solidFill>
              <a:schemeClr val="tx2">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32" name="Rectangle 31">
              <a:extLst>
                <a:ext uri="{FF2B5EF4-FFF2-40B4-BE49-F238E27FC236}">
                  <a16:creationId xmlns:a16="http://schemas.microsoft.com/office/drawing/2014/main" id="{D79CF40A-1BA9-F742-BC37-AC5CEC39A372}"/>
                </a:ext>
              </a:extLst>
            </p:cNvPr>
            <p:cNvSpPr/>
            <p:nvPr/>
          </p:nvSpPr>
          <p:spPr>
            <a:xfrm>
              <a:off x="7589039" y="1654187"/>
              <a:ext cx="483395" cy="164778"/>
            </a:xfrm>
            <a:prstGeom prst="rect">
              <a:avLst/>
            </a:prstGeom>
            <a:solidFill>
              <a:schemeClr val="tx2">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33" name="Rectangle 32">
              <a:extLst>
                <a:ext uri="{FF2B5EF4-FFF2-40B4-BE49-F238E27FC236}">
                  <a16:creationId xmlns:a16="http://schemas.microsoft.com/office/drawing/2014/main" id="{9385D4E2-F93C-174C-9346-12492F3F7885}"/>
                </a:ext>
              </a:extLst>
            </p:cNvPr>
            <p:cNvSpPr/>
            <p:nvPr/>
          </p:nvSpPr>
          <p:spPr>
            <a:xfrm>
              <a:off x="7589038" y="2491373"/>
              <a:ext cx="498878" cy="126967"/>
            </a:xfrm>
            <a:prstGeom prst="rect">
              <a:avLst/>
            </a:prstGeom>
            <a:solidFill>
              <a:schemeClr val="tx2">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36" name="Rectangle 35">
              <a:extLst>
                <a:ext uri="{FF2B5EF4-FFF2-40B4-BE49-F238E27FC236}">
                  <a16:creationId xmlns:a16="http://schemas.microsoft.com/office/drawing/2014/main" id="{B313EB98-83C7-8149-9D72-188BB2774087}"/>
                </a:ext>
              </a:extLst>
            </p:cNvPr>
            <p:cNvSpPr/>
            <p:nvPr/>
          </p:nvSpPr>
          <p:spPr>
            <a:xfrm>
              <a:off x="7589039" y="1010493"/>
              <a:ext cx="483395" cy="16477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37" name="Rectangle 36">
              <a:extLst>
                <a:ext uri="{FF2B5EF4-FFF2-40B4-BE49-F238E27FC236}">
                  <a16:creationId xmlns:a16="http://schemas.microsoft.com/office/drawing/2014/main" id="{4D3D8FE4-8FDD-C740-AA44-BE4DCBEF581E}"/>
                </a:ext>
              </a:extLst>
            </p:cNvPr>
            <p:cNvSpPr/>
            <p:nvPr/>
          </p:nvSpPr>
          <p:spPr>
            <a:xfrm>
              <a:off x="7589038" y="1821403"/>
              <a:ext cx="483395" cy="164778"/>
            </a:xfrm>
            <a:prstGeom prst="rect">
              <a:avLst/>
            </a:prstGeom>
            <a:solidFill>
              <a:schemeClr val="tx2">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38" name="Rectangle 37">
              <a:extLst>
                <a:ext uri="{FF2B5EF4-FFF2-40B4-BE49-F238E27FC236}">
                  <a16:creationId xmlns:a16="http://schemas.microsoft.com/office/drawing/2014/main" id="{1154CCCD-9320-744E-A569-DA96DBF213F3}"/>
                </a:ext>
              </a:extLst>
            </p:cNvPr>
            <p:cNvSpPr/>
            <p:nvPr/>
          </p:nvSpPr>
          <p:spPr>
            <a:xfrm>
              <a:off x="7604521" y="2618340"/>
              <a:ext cx="498878" cy="1857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41" name="Rectangle 40">
              <a:extLst>
                <a:ext uri="{FF2B5EF4-FFF2-40B4-BE49-F238E27FC236}">
                  <a16:creationId xmlns:a16="http://schemas.microsoft.com/office/drawing/2014/main" id="{3CFCF164-8BAA-9949-861F-E09CD0634D54}"/>
                </a:ext>
              </a:extLst>
            </p:cNvPr>
            <p:cNvSpPr/>
            <p:nvPr/>
          </p:nvSpPr>
          <p:spPr>
            <a:xfrm>
              <a:off x="7589039" y="1175271"/>
              <a:ext cx="483395" cy="16477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42" name="Rectangle 41">
              <a:extLst>
                <a:ext uri="{FF2B5EF4-FFF2-40B4-BE49-F238E27FC236}">
                  <a16:creationId xmlns:a16="http://schemas.microsoft.com/office/drawing/2014/main" id="{D20E68F3-E84F-0947-A303-2D57B08B13B9}"/>
                </a:ext>
              </a:extLst>
            </p:cNvPr>
            <p:cNvSpPr/>
            <p:nvPr/>
          </p:nvSpPr>
          <p:spPr>
            <a:xfrm>
              <a:off x="7589037" y="1986181"/>
              <a:ext cx="483395" cy="164778"/>
            </a:xfrm>
            <a:prstGeom prst="rect">
              <a:avLst/>
            </a:prstGeom>
            <a:solidFill>
              <a:schemeClr val="tx2">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43" name="Rectangle 42">
              <a:extLst>
                <a:ext uri="{FF2B5EF4-FFF2-40B4-BE49-F238E27FC236}">
                  <a16:creationId xmlns:a16="http://schemas.microsoft.com/office/drawing/2014/main" id="{AED77956-800E-184C-BC2D-BD30A056E6CD}"/>
                </a:ext>
              </a:extLst>
            </p:cNvPr>
            <p:cNvSpPr/>
            <p:nvPr/>
          </p:nvSpPr>
          <p:spPr>
            <a:xfrm>
              <a:off x="7604520" y="2804735"/>
              <a:ext cx="498880" cy="1857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46" name="Rectangle 45">
              <a:extLst>
                <a:ext uri="{FF2B5EF4-FFF2-40B4-BE49-F238E27FC236}">
                  <a16:creationId xmlns:a16="http://schemas.microsoft.com/office/drawing/2014/main" id="{F9886E41-E33F-5E42-ADC3-342B600C845D}"/>
                </a:ext>
              </a:extLst>
            </p:cNvPr>
            <p:cNvSpPr/>
            <p:nvPr/>
          </p:nvSpPr>
          <p:spPr>
            <a:xfrm>
              <a:off x="7589039" y="1332340"/>
              <a:ext cx="483395" cy="164778"/>
            </a:xfrm>
            <a:prstGeom prst="rect">
              <a:avLst/>
            </a:prstGeom>
            <a:solidFill>
              <a:schemeClr val="tx2">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47" name="Rectangle 46">
              <a:extLst>
                <a:ext uri="{FF2B5EF4-FFF2-40B4-BE49-F238E27FC236}">
                  <a16:creationId xmlns:a16="http://schemas.microsoft.com/office/drawing/2014/main" id="{E5F443D0-F311-244B-B505-0A75BFF1DB6A}"/>
                </a:ext>
              </a:extLst>
            </p:cNvPr>
            <p:cNvSpPr/>
            <p:nvPr/>
          </p:nvSpPr>
          <p:spPr>
            <a:xfrm>
              <a:off x="7604521" y="2150959"/>
              <a:ext cx="483395" cy="16477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48" name="Rectangle 47">
              <a:extLst>
                <a:ext uri="{FF2B5EF4-FFF2-40B4-BE49-F238E27FC236}">
                  <a16:creationId xmlns:a16="http://schemas.microsoft.com/office/drawing/2014/main" id="{45B919CA-9A9D-E444-A2D7-F25FF5796095}"/>
                </a:ext>
              </a:extLst>
            </p:cNvPr>
            <p:cNvSpPr/>
            <p:nvPr/>
          </p:nvSpPr>
          <p:spPr>
            <a:xfrm>
              <a:off x="7604520" y="2981174"/>
              <a:ext cx="498879" cy="195679"/>
            </a:xfrm>
            <a:prstGeom prst="rect">
              <a:avLst/>
            </a:prstGeom>
            <a:solidFill>
              <a:schemeClr val="tx2">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51" name="Rectangle 50">
              <a:extLst>
                <a:ext uri="{FF2B5EF4-FFF2-40B4-BE49-F238E27FC236}">
                  <a16:creationId xmlns:a16="http://schemas.microsoft.com/office/drawing/2014/main" id="{BAC3E7A1-9AC6-4A43-B7A6-7F4C1771FE84}"/>
                </a:ext>
              </a:extLst>
            </p:cNvPr>
            <p:cNvSpPr/>
            <p:nvPr/>
          </p:nvSpPr>
          <p:spPr>
            <a:xfrm>
              <a:off x="7589039" y="1497854"/>
              <a:ext cx="483395" cy="164778"/>
            </a:xfrm>
            <a:prstGeom prst="rect">
              <a:avLst/>
            </a:prstGeom>
            <a:solidFill>
              <a:schemeClr val="tx2">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52" name="Rectangle 51">
              <a:extLst>
                <a:ext uri="{FF2B5EF4-FFF2-40B4-BE49-F238E27FC236}">
                  <a16:creationId xmlns:a16="http://schemas.microsoft.com/office/drawing/2014/main" id="{8C118F2B-D6B1-5E4F-85B7-FAF0BAD1A920}"/>
                </a:ext>
              </a:extLst>
            </p:cNvPr>
            <p:cNvSpPr/>
            <p:nvPr/>
          </p:nvSpPr>
          <p:spPr>
            <a:xfrm>
              <a:off x="7604520" y="2321166"/>
              <a:ext cx="483395" cy="164778"/>
            </a:xfrm>
            <a:prstGeom prst="rect">
              <a:avLst/>
            </a:prstGeom>
            <a:solidFill>
              <a:schemeClr val="tx2">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53" name="Rectangle 52">
              <a:extLst>
                <a:ext uri="{FF2B5EF4-FFF2-40B4-BE49-F238E27FC236}">
                  <a16:creationId xmlns:a16="http://schemas.microsoft.com/office/drawing/2014/main" id="{1E762E6F-CE5D-1744-997C-B15242D8C244}"/>
                </a:ext>
              </a:extLst>
            </p:cNvPr>
            <p:cNvSpPr/>
            <p:nvPr/>
          </p:nvSpPr>
          <p:spPr>
            <a:xfrm>
              <a:off x="7604520" y="3186422"/>
              <a:ext cx="498879" cy="195679"/>
            </a:xfrm>
            <a:prstGeom prst="rect">
              <a:avLst/>
            </a:prstGeom>
            <a:solidFill>
              <a:schemeClr val="tx2">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64" name="Rectangle 63">
              <a:extLst>
                <a:ext uri="{FF2B5EF4-FFF2-40B4-BE49-F238E27FC236}">
                  <a16:creationId xmlns:a16="http://schemas.microsoft.com/office/drawing/2014/main" id="{6D32434A-7757-1C4F-A211-918ECC5C171F}"/>
                </a:ext>
              </a:extLst>
            </p:cNvPr>
            <p:cNvSpPr/>
            <p:nvPr/>
          </p:nvSpPr>
          <p:spPr>
            <a:xfrm>
              <a:off x="7604522" y="3566807"/>
              <a:ext cx="483395" cy="164778"/>
            </a:xfrm>
            <a:prstGeom prst="rect">
              <a:avLst/>
            </a:prstGeom>
            <a:solidFill>
              <a:schemeClr val="tx2">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65" name="Rectangle 64">
              <a:extLst>
                <a:ext uri="{FF2B5EF4-FFF2-40B4-BE49-F238E27FC236}">
                  <a16:creationId xmlns:a16="http://schemas.microsoft.com/office/drawing/2014/main" id="{7E76A25F-A833-BB49-B30E-968FD7A90841}"/>
                </a:ext>
              </a:extLst>
            </p:cNvPr>
            <p:cNvSpPr/>
            <p:nvPr/>
          </p:nvSpPr>
          <p:spPr>
            <a:xfrm>
              <a:off x="7604521" y="3731585"/>
              <a:ext cx="483395" cy="164778"/>
            </a:xfrm>
            <a:prstGeom prst="rect">
              <a:avLst/>
            </a:prstGeom>
            <a:solidFill>
              <a:schemeClr val="tx2">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66" name="Rectangle 65">
              <a:extLst>
                <a:ext uri="{FF2B5EF4-FFF2-40B4-BE49-F238E27FC236}">
                  <a16:creationId xmlns:a16="http://schemas.microsoft.com/office/drawing/2014/main" id="{CCFF1C5D-6E40-5A42-9F93-55B740154524}"/>
                </a:ext>
              </a:extLst>
            </p:cNvPr>
            <p:cNvSpPr/>
            <p:nvPr/>
          </p:nvSpPr>
          <p:spPr>
            <a:xfrm>
              <a:off x="7620005" y="3896363"/>
              <a:ext cx="483395" cy="16477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67" name="Rectangle 66">
              <a:extLst>
                <a:ext uri="{FF2B5EF4-FFF2-40B4-BE49-F238E27FC236}">
                  <a16:creationId xmlns:a16="http://schemas.microsoft.com/office/drawing/2014/main" id="{E278043B-0D63-9E43-9BEF-F0888918B918}"/>
                </a:ext>
              </a:extLst>
            </p:cNvPr>
            <p:cNvSpPr/>
            <p:nvPr/>
          </p:nvSpPr>
          <p:spPr>
            <a:xfrm>
              <a:off x="7620004" y="4066570"/>
              <a:ext cx="483395" cy="164778"/>
            </a:xfrm>
            <a:prstGeom prst="rect">
              <a:avLst/>
            </a:prstGeom>
            <a:solidFill>
              <a:schemeClr val="tx2">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68" name="Rectangle 67">
              <a:extLst>
                <a:ext uri="{FF2B5EF4-FFF2-40B4-BE49-F238E27FC236}">
                  <a16:creationId xmlns:a16="http://schemas.microsoft.com/office/drawing/2014/main" id="{564289DF-92C0-5647-AAC4-227DFB8481C1}"/>
                </a:ext>
              </a:extLst>
            </p:cNvPr>
            <p:cNvSpPr/>
            <p:nvPr/>
          </p:nvSpPr>
          <p:spPr>
            <a:xfrm>
              <a:off x="7604520" y="3382101"/>
              <a:ext cx="498879" cy="195679"/>
            </a:xfrm>
            <a:prstGeom prst="rect">
              <a:avLst/>
            </a:prstGeom>
            <a:solidFill>
              <a:schemeClr val="tx2">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69" name="Rectangle 68">
              <a:extLst>
                <a:ext uri="{FF2B5EF4-FFF2-40B4-BE49-F238E27FC236}">
                  <a16:creationId xmlns:a16="http://schemas.microsoft.com/office/drawing/2014/main" id="{8A5B10D9-C236-CA44-B0DE-F06876882182}"/>
                </a:ext>
              </a:extLst>
            </p:cNvPr>
            <p:cNvSpPr/>
            <p:nvPr/>
          </p:nvSpPr>
          <p:spPr>
            <a:xfrm>
              <a:off x="7608102" y="4226865"/>
              <a:ext cx="498878" cy="126967"/>
            </a:xfrm>
            <a:prstGeom prst="rect">
              <a:avLst/>
            </a:prstGeom>
            <a:solidFill>
              <a:schemeClr val="tx2">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70" name="Rectangle 69">
              <a:extLst>
                <a:ext uri="{FF2B5EF4-FFF2-40B4-BE49-F238E27FC236}">
                  <a16:creationId xmlns:a16="http://schemas.microsoft.com/office/drawing/2014/main" id="{35B9E9B3-6D4A-0D4F-81A1-82B09A3A4520}"/>
                </a:ext>
              </a:extLst>
            </p:cNvPr>
            <p:cNvSpPr/>
            <p:nvPr/>
          </p:nvSpPr>
          <p:spPr>
            <a:xfrm>
              <a:off x="7623585" y="4353832"/>
              <a:ext cx="498878" cy="1857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71" name="Rectangle 70">
              <a:extLst>
                <a:ext uri="{FF2B5EF4-FFF2-40B4-BE49-F238E27FC236}">
                  <a16:creationId xmlns:a16="http://schemas.microsoft.com/office/drawing/2014/main" id="{72B3C19D-A9D5-FD4A-85B1-92DE514C1F0B}"/>
                </a:ext>
              </a:extLst>
            </p:cNvPr>
            <p:cNvSpPr/>
            <p:nvPr/>
          </p:nvSpPr>
          <p:spPr>
            <a:xfrm>
              <a:off x="7623584" y="4540227"/>
              <a:ext cx="498880" cy="1857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72" name="Rectangle 71">
              <a:extLst>
                <a:ext uri="{FF2B5EF4-FFF2-40B4-BE49-F238E27FC236}">
                  <a16:creationId xmlns:a16="http://schemas.microsoft.com/office/drawing/2014/main" id="{33A0954A-D9F5-E846-9E69-BCFC2C4B4791}"/>
                </a:ext>
              </a:extLst>
            </p:cNvPr>
            <p:cNvSpPr/>
            <p:nvPr/>
          </p:nvSpPr>
          <p:spPr>
            <a:xfrm>
              <a:off x="7623584" y="4716666"/>
              <a:ext cx="498879" cy="195679"/>
            </a:xfrm>
            <a:prstGeom prst="rect">
              <a:avLst/>
            </a:prstGeom>
            <a:solidFill>
              <a:schemeClr val="tx2">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73" name="Rectangle 72">
              <a:extLst>
                <a:ext uri="{FF2B5EF4-FFF2-40B4-BE49-F238E27FC236}">
                  <a16:creationId xmlns:a16="http://schemas.microsoft.com/office/drawing/2014/main" id="{3329B48E-394E-CF48-8976-84DAA6FBA9AC}"/>
                </a:ext>
              </a:extLst>
            </p:cNvPr>
            <p:cNvSpPr/>
            <p:nvPr/>
          </p:nvSpPr>
          <p:spPr>
            <a:xfrm>
              <a:off x="7623584" y="4921914"/>
              <a:ext cx="498879" cy="195679"/>
            </a:xfrm>
            <a:prstGeom prst="rect">
              <a:avLst/>
            </a:prstGeom>
            <a:solidFill>
              <a:schemeClr val="tx2">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grpSp>
      <p:grpSp>
        <p:nvGrpSpPr>
          <p:cNvPr id="30" name="Group 29">
            <a:extLst>
              <a:ext uri="{FF2B5EF4-FFF2-40B4-BE49-F238E27FC236}">
                <a16:creationId xmlns:a16="http://schemas.microsoft.com/office/drawing/2014/main" id="{AF1C6A06-3573-F44F-AEAE-D0C1EAA05435}"/>
              </a:ext>
            </a:extLst>
          </p:cNvPr>
          <p:cNvGrpSpPr/>
          <p:nvPr/>
        </p:nvGrpSpPr>
        <p:grpSpPr>
          <a:xfrm>
            <a:off x="8012907" y="1757363"/>
            <a:ext cx="1131097" cy="2382407"/>
            <a:chOff x="5612602" y="2087783"/>
            <a:chExt cx="483398" cy="1663683"/>
          </a:xfrm>
        </p:grpSpPr>
        <p:sp>
          <p:nvSpPr>
            <p:cNvPr id="58" name="Rectangle 57">
              <a:extLst>
                <a:ext uri="{FF2B5EF4-FFF2-40B4-BE49-F238E27FC236}">
                  <a16:creationId xmlns:a16="http://schemas.microsoft.com/office/drawing/2014/main" id="{F78943CE-9A88-3C41-8DE8-F078C6329B04}"/>
                </a:ext>
              </a:extLst>
            </p:cNvPr>
            <p:cNvSpPr/>
            <p:nvPr/>
          </p:nvSpPr>
          <p:spPr>
            <a:xfrm>
              <a:off x="5612604" y="2583833"/>
              <a:ext cx="483395" cy="16477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59" name="Rectangle 58">
              <a:extLst>
                <a:ext uri="{FF2B5EF4-FFF2-40B4-BE49-F238E27FC236}">
                  <a16:creationId xmlns:a16="http://schemas.microsoft.com/office/drawing/2014/main" id="{624C799F-AC82-4B4E-9DD9-4FBEC4C36B39}"/>
                </a:ext>
              </a:extLst>
            </p:cNvPr>
            <p:cNvSpPr/>
            <p:nvPr/>
          </p:nvSpPr>
          <p:spPr>
            <a:xfrm>
              <a:off x="5612603" y="2738463"/>
              <a:ext cx="483395" cy="164778"/>
            </a:xfrm>
            <a:prstGeom prst="rect">
              <a:avLst/>
            </a:prstGeom>
            <a:solidFill>
              <a:schemeClr val="tx2">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60" name="Rectangle 59">
              <a:extLst>
                <a:ext uri="{FF2B5EF4-FFF2-40B4-BE49-F238E27FC236}">
                  <a16:creationId xmlns:a16="http://schemas.microsoft.com/office/drawing/2014/main" id="{555FDCE8-676B-3644-9491-2119E00FB48A}"/>
                </a:ext>
              </a:extLst>
            </p:cNvPr>
            <p:cNvSpPr/>
            <p:nvPr/>
          </p:nvSpPr>
          <p:spPr>
            <a:xfrm>
              <a:off x="5612605" y="2087783"/>
              <a:ext cx="483395" cy="164778"/>
            </a:xfrm>
            <a:prstGeom prst="rect">
              <a:avLst/>
            </a:prstGeom>
            <a:solidFill>
              <a:schemeClr val="tx2">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61" name="Rectangle 60">
              <a:extLst>
                <a:ext uri="{FF2B5EF4-FFF2-40B4-BE49-F238E27FC236}">
                  <a16:creationId xmlns:a16="http://schemas.microsoft.com/office/drawing/2014/main" id="{AA331956-6AC2-114A-951E-6209124DB658}"/>
                </a:ext>
              </a:extLst>
            </p:cNvPr>
            <p:cNvSpPr/>
            <p:nvPr/>
          </p:nvSpPr>
          <p:spPr>
            <a:xfrm>
              <a:off x="5612605" y="2255346"/>
              <a:ext cx="483395" cy="164778"/>
            </a:xfrm>
            <a:prstGeom prst="rect">
              <a:avLst/>
            </a:prstGeom>
            <a:solidFill>
              <a:schemeClr val="tx2">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62" name="Rectangle 61">
              <a:extLst>
                <a:ext uri="{FF2B5EF4-FFF2-40B4-BE49-F238E27FC236}">
                  <a16:creationId xmlns:a16="http://schemas.microsoft.com/office/drawing/2014/main" id="{24BF2B5A-5435-584C-AD44-31AA01FD5004}"/>
                </a:ext>
              </a:extLst>
            </p:cNvPr>
            <p:cNvSpPr/>
            <p:nvPr/>
          </p:nvSpPr>
          <p:spPr>
            <a:xfrm>
              <a:off x="5612605" y="2419055"/>
              <a:ext cx="483395" cy="164778"/>
            </a:xfrm>
            <a:prstGeom prst="rect">
              <a:avLst/>
            </a:prstGeom>
            <a:solidFill>
              <a:schemeClr val="tx2">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63" name="Rectangle 62">
              <a:extLst>
                <a:ext uri="{FF2B5EF4-FFF2-40B4-BE49-F238E27FC236}">
                  <a16:creationId xmlns:a16="http://schemas.microsoft.com/office/drawing/2014/main" id="{C0E57BD1-138A-9348-B39D-FBCF75E97A12}"/>
                </a:ext>
              </a:extLst>
            </p:cNvPr>
            <p:cNvSpPr/>
            <p:nvPr/>
          </p:nvSpPr>
          <p:spPr>
            <a:xfrm>
              <a:off x="5612603" y="2915105"/>
              <a:ext cx="483395" cy="164778"/>
            </a:xfrm>
            <a:prstGeom prst="rect">
              <a:avLst/>
            </a:prstGeom>
            <a:solidFill>
              <a:schemeClr val="tx2">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76" name="Rectangle 75">
              <a:extLst>
                <a:ext uri="{FF2B5EF4-FFF2-40B4-BE49-F238E27FC236}">
                  <a16:creationId xmlns:a16="http://schemas.microsoft.com/office/drawing/2014/main" id="{C4B70667-11A8-B04A-8F2E-0721255CAE9C}"/>
                </a:ext>
              </a:extLst>
            </p:cNvPr>
            <p:cNvSpPr/>
            <p:nvPr/>
          </p:nvSpPr>
          <p:spPr>
            <a:xfrm>
              <a:off x="5612602" y="3097394"/>
              <a:ext cx="483395" cy="164778"/>
            </a:xfrm>
            <a:prstGeom prst="rect">
              <a:avLst/>
            </a:prstGeom>
            <a:solidFill>
              <a:schemeClr val="tx2">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77" name="Rectangle 76">
              <a:extLst>
                <a:ext uri="{FF2B5EF4-FFF2-40B4-BE49-F238E27FC236}">
                  <a16:creationId xmlns:a16="http://schemas.microsoft.com/office/drawing/2014/main" id="{EB18156A-19FB-8E47-B5EC-0629687BDEB7}"/>
                </a:ext>
              </a:extLst>
            </p:cNvPr>
            <p:cNvSpPr/>
            <p:nvPr/>
          </p:nvSpPr>
          <p:spPr>
            <a:xfrm>
              <a:off x="5612602" y="3265395"/>
              <a:ext cx="483395" cy="164778"/>
            </a:xfrm>
            <a:prstGeom prst="rect">
              <a:avLst/>
            </a:prstGeom>
            <a:solidFill>
              <a:schemeClr val="tx2">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78" name="Rectangle 77">
              <a:extLst>
                <a:ext uri="{FF2B5EF4-FFF2-40B4-BE49-F238E27FC236}">
                  <a16:creationId xmlns:a16="http://schemas.microsoft.com/office/drawing/2014/main" id="{BDE35807-E417-E74A-9952-FFAA21BC5C20}"/>
                </a:ext>
              </a:extLst>
            </p:cNvPr>
            <p:cNvSpPr/>
            <p:nvPr/>
          </p:nvSpPr>
          <p:spPr>
            <a:xfrm>
              <a:off x="5612602" y="3422887"/>
              <a:ext cx="483395" cy="164778"/>
            </a:xfrm>
            <a:prstGeom prst="rect">
              <a:avLst/>
            </a:prstGeom>
            <a:solidFill>
              <a:schemeClr val="tx2">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79" name="Rectangle 78">
              <a:extLst>
                <a:ext uri="{FF2B5EF4-FFF2-40B4-BE49-F238E27FC236}">
                  <a16:creationId xmlns:a16="http://schemas.microsoft.com/office/drawing/2014/main" id="{45FE87BC-97D4-8942-8476-DAFB4630D81D}"/>
                </a:ext>
              </a:extLst>
            </p:cNvPr>
            <p:cNvSpPr/>
            <p:nvPr/>
          </p:nvSpPr>
          <p:spPr>
            <a:xfrm>
              <a:off x="5612602" y="3586688"/>
              <a:ext cx="483395" cy="164778"/>
            </a:xfrm>
            <a:prstGeom prst="rect">
              <a:avLst/>
            </a:prstGeom>
            <a:solidFill>
              <a:schemeClr val="tx2">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grpSp>
      <p:sp>
        <p:nvSpPr>
          <p:cNvPr id="81" name="Content Placeholder 2">
            <a:extLst>
              <a:ext uri="{FF2B5EF4-FFF2-40B4-BE49-F238E27FC236}">
                <a16:creationId xmlns:a16="http://schemas.microsoft.com/office/drawing/2014/main" id="{9781566C-0125-4D43-BB8C-27E6F75DD2BA}"/>
              </a:ext>
            </a:extLst>
          </p:cNvPr>
          <p:cNvSpPr txBox="1">
            <a:spLocks/>
          </p:cNvSpPr>
          <p:nvPr/>
        </p:nvSpPr>
        <p:spPr>
          <a:xfrm>
            <a:off x="6977057" y="558628"/>
            <a:ext cx="3038477" cy="1452628"/>
          </a:xfrm>
          <a:prstGeom prst="rect">
            <a:avLst/>
          </a:prstGeom>
        </p:spPr>
        <p:txBody>
          <a:bodyPr vert="horz" lIns="91440" tIns="45720" rIns="91440" bIns="45720" rtlCol="0">
            <a:normAutofit lnSpcReduction="10000"/>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r>
              <a:rPr lang="en-US" sz="2400" dirty="0">
                <a:latin typeface="Helvetica" pitchFamily="2" charset="0"/>
              </a:rPr>
              <a:t>And this would be our “label” vector.</a:t>
            </a:r>
            <a:endParaRPr lang="en-US" sz="2400" dirty="0"/>
          </a:p>
          <a:p>
            <a:pPr marL="0" indent="0">
              <a:buFont typeface="Garamond" pitchFamily="18" charset="0"/>
              <a:buNone/>
            </a:pPr>
            <a:r>
              <a:rPr lang="en-US" sz="2400" dirty="0">
                <a:latin typeface="Helvetica" pitchFamily="2" charset="0"/>
              </a:rPr>
              <a:t> </a:t>
            </a:r>
            <a:endParaRPr lang="en-US" sz="2400" dirty="0"/>
          </a:p>
          <a:p>
            <a:pPr marL="0" indent="0">
              <a:buFont typeface="Garamond" pitchFamily="18" charset="0"/>
              <a:buNone/>
            </a:pPr>
            <a:endParaRPr lang="en-US" sz="2400" dirty="0">
              <a:latin typeface="Helvetica" pitchFamily="2" charset="0"/>
            </a:endParaRPr>
          </a:p>
        </p:txBody>
      </p:sp>
      <p:sp>
        <p:nvSpPr>
          <p:cNvPr id="34" name="TextBox 33">
            <a:extLst>
              <a:ext uri="{FF2B5EF4-FFF2-40B4-BE49-F238E27FC236}">
                <a16:creationId xmlns:a16="http://schemas.microsoft.com/office/drawing/2014/main" id="{F3EBEF18-ADFC-ED44-8297-5FF41209E84D}"/>
              </a:ext>
            </a:extLst>
          </p:cNvPr>
          <p:cNvSpPr txBox="1"/>
          <p:nvPr/>
        </p:nvSpPr>
        <p:spPr>
          <a:xfrm>
            <a:off x="7786688" y="4604477"/>
            <a:ext cx="2071687" cy="369332"/>
          </a:xfrm>
          <a:prstGeom prst="rect">
            <a:avLst/>
          </a:prstGeom>
          <a:noFill/>
        </p:spPr>
        <p:txBody>
          <a:bodyPr wrap="square" rtlCol="0">
            <a:spAutoFit/>
          </a:bodyPr>
          <a:lstStyle/>
          <a:p>
            <a:r>
              <a:rPr lang="en-US" b="1" dirty="0">
                <a:solidFill>
                  <a:schemeClr val="accent1"/>
                </a:solidFill>
                <a:latin typeface="Helvetica" pitchFamily="2" charset="0"/>
              </a:rPr>
              <a:t>Do you see why?</a:t>
            </a:r>
          </a:p>
        </p:txBody>
      </p:sp>
    </p:spTree>
    <p:extLst>
      <p:ext uri="{BB962C8B-B14F-4D97-AF65-F5344CB8AC3E}">
        <p14:creationId xmlns:p14="http://schemas.microsoft.com/office/powerpoint/2010/main" val="277057203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490536" y="518031"/>
            <a:ext cx="3038477" cy="1452628"/>
          </a:xfrm>
        </p:spPr>
        <p:txBody>
          <a:bodyPr>
            <a:normAutofit lnSpcReduction="10000"/>
          </a:bodyPr>
          <a:lstStyle/>
          <a:p>
            <a:r>
              <a:rPr lang="en-US" sz="2400" dirty="0">
                <a:latin typeface="Helvetica" pitchFamily="2" charset="0"/>
              </a:rPr>
              <a:t>So this is our attribute vector.</a:t>
            </a:r>
            <a:endParaRPr lang="en-US" sz="2400" dirty="0"/>
          </a:p>
          <a:p>
            <a:pPr marL="0" indent="0">
              <a:buNone/>
            </a:pPr>
            <a:r>
              <a:rPr lang="en-US" sz="2400" dirty="0">
                <a:latin typeface="Helvetica" pitchFamily="2" charset="0"/>
              </a:rPr>
              <a:t> </a:t>
            </a:r>
            <a:endParaRPr lang="en-US" sz="2400" dirty="0"/>
          </a:p>
          <a:p>
            <a:pPr marL="0" indent="0">
              <a:buNone/>
            </a:pPr>
            <a:endParaRPr lang="en-US" sz="2400" dirty="0">
              <a:latin typeface="Helvetica" pitchFamily="2" charset="0"/>
            </a:endParaRPr>
          </a:p>
        </p:txBody>
      </p:sp>
      <p:grpSp>
        <p:nvGrpSpPr>
          <p:cNvPr id="74" name="Group 73">
            <a:extLst>
              <a:ext uri="{FF2B5EF4-FFF2-40B4-BE49-F238E27FC236}">
                <a16:creationId xmlns:a16="http://schemas.microsoft.com/office/drawing/2014/main" id="{E0E4BB69-AF36-6842-93C7-B1BBEA641EAC}"/>
              </a:ext>
            </a:extLst>
          </p:cNvPr>
          <p:cNvGrpSpPr/>
          <p:nvPr/>
        </p:nvGrpSpPr>
        <p:grpSpPr>
          <a:xfrm>
            <a:off x="1345400" y="2079626"/>
            <a:ext cx="533427" cy="4260343"/>
            <a:chOff x="7589037" y="857250"/>
            <a:chExt cx="533427" cy="4260343"/>
          </a:xfrm>
        </p:grpSpPr>
        <p:sp>
          <p:nvSpPr>
            <p:cNvPr id="31" name="Rectangle 30">
              <a:extLst>
                <a:ext uri="{FF2B5EF4-FFF2-40B4-BE49-F238E27FC236}">
                  <a16:creationId xmlns:a16="http://schemas.microsoft.com/office/drawing/2014/main" id="{072FEA12-A350-A64B-92E1-AED4331D83F4}"/>
                </a:ext>
              </a:extLst>
            </p:cNvPr>
            <p:cNvSpPr/>
            <p:nvPr/>
          </p:nvSpPr>
          <p:spPr>
            <a:xfrm>
              <a:off x="7589043" y="857250"/>
              <a:ext cx="483395" cy="164778"/>
            </a:xfrm>
            <a:prstGeom prst="rect">
              <a:avLst/>
            </a:prstGeom>
            <a:solidFill>
              <a:schemeClr val="tx2">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32" name="Rectangle 31">
              <a:extLst>
                <a:ext uri="{FF2B5EF4-FFF2-40B4-BE49-F238E27FC236}">
                  <a16:creationId xmlns:a16="http://schemas.microsoft.com/office/drawing/2014/main" id="{D79CF40A-1BA9-F742-BC37-AC5CEC39A372}"/>
                </a:ext>
              </a:extLst>
            </p:cNvPr>
            <p:cNvSpPr/>
            <p:nvPr/>
          </p:nvSpPr>
          <p:spPr>
            <a:xfrm>
              <a:off x="7589039" y="1654187"/>
              <a:ext cx="483395" cy="164778"/>
            </a:xfrm>
            <a:prstGeom prst="rect">
              <a:avLst/>
            </a:prstGeom>
            <a:solidFill>
              <a:schemeClr val="tx2">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33" name="Rectangle 32">
              <a:extLst>
                <a:ext uri="{FF2B5EF4-FFF2-40B4-BE49-F238E27FC236}">
                  <a16:creationId xmlns:a16="http://schemas.microsoft.com/office/drawing/2014/main" id="{9385D4E2-F93C-174C-9346-12492F3F7885}"/>
                </a:ext>
              </a:extLst>
            </p:cNvPr>
            <p:cNvSpPr/>
            <p:nvPr/>
          </p:nvSpPr>
          <p:spPr>
            <a:xfrm>
              <a:off x="7589038" y="2491373"/>
              <a:ext cx="498878" cy="126967"/>
            </a:xfrm>
            <a:prstGeom prst="rect">
              <a:avLst/>
            </a:prstGeom>
            <a:solidFill>
              <a:schemeClr val="tx2">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36" name="Rectangle 35">
              <a:extLst>
                <a:ext uri="{FF2B5EF4-FFF2-40B4-BE49-F238E27FC236}">
                  <a16:creationId xmlns:a16="http://schemas.microsoft.com/office/drawing/2014/main" id="{B313EB98-83C7-8149-9D72-188BB2774087}"/>
                </a:ext>
              </a:extLst>
            </p:cNvPr>
            <p:cNvSpPr/>
            <p:nvPr/>
          </p:nvSpPr>
          <p:spPr>
            <a:xfrm>
              <a:off x="7589039" y="1010493"/>
              <a:ext cx="483395" cy="16477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37" name="Rectangle 36">
              <a:extLst>
                <a:ext uri="{FF2B5EF4-FFF2-40B4-BE49-F238E27FC236}">
                  <a16:creationId xmlns:a16="http://schemas.microsoft.com/office/drawing/2014/main" id="{4D3D8FE4-8FDD-C740-AA44-BE4DCBEF581E}"/>
                </a:ext>
              </a:extLst>
            </p:cNvPr>
            <p:cNvSpPr/>
            <p:nvPr/>
          </p:nvSpPr>
          <p:spPr>
            <a:xfrm>
              <a:off x="7589038" y="1821403"/>
              <a:ext cx="483395" cy="164778"/>
            </a:xfrm>
            <a:prstGeom prst="rect">
              <a:avLst/>
            </a:prstGeom>
            <a:solidFill>
              <a:schemeClr val="tx2">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38" name="Rectangle 37">
              <a:extLst>
                <a:ext uri="{FF2B5EF4-FFF2-40B4-BE49-F238E27FC236}">
                  <a16:creationId xmlns:a16="http://schemas.microsoft.com/office/drawing/2014/main" id="{1154CCCD-9320-744E-A569-DA96DBF213F3}"/>
                </a:ext>
              </a:extLst>
            </p:cNvPr>
            <p:cNvSpPr/>
            <p:nvPr/>
          </p:nvSpPr>
          <p:spPr>
            <a:xfrm>
              <a:off x="7604521" y="2618340"/>
              <a:ext cx="498878" cy="1857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41" name="Rectangle 40">
              <a:extLst>
                <a:ext uri="{FF2B5EF4-FFF2-40B4-BE49-F238E27FC236}">
                  <a16:creationId xmlns:a16="http://schemas.microsoft.com/office/drawing/2014/main" id="{3CFCF164-8BAA-9949-861F-E09CD0634D54}"/>
                </a:ext>
              </a:extLst>
            </p:cNvPr>
            <p:cNvSpPr/>
            <p:nvPr/>
          </p:nvSpPr>
          <p:spPr>
            <a:xfrm>
              <a:off x="7589039" y="1175271"/>
              <a:ext cx="483395" cy="16477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42" name="Rectangle 41">
              <a:extLst>
                <a:ext uri="{FF2B5EF4-FFF2-40B4-BE49-F238E27FC236}">
                  <a16:creationId xmlns:a16="http://schemas.microsoft.com/office/drawing/2014/main" id="{D20E68F3-E84F-0947-A303-2D57B08B13B9}"/>
                </a:ext>
              </a:extLst>
            </p:cNvPr>
            <p:cNvSpPr/>
            <p:nvPr/>
          </p:nvSpPr>
          <p:spPr>
            <a:xfrm>
              <a:off x="7589037" y="1986181"/>
              <a:ext cx="483395" cy="164778"/>
            </a:xfrm>
            <a:prstGeom prst="rect">
              <a:avLst/>
            </a:prstGeom>
            <a:solidFill>
              <a:schemeClr val="tx2">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43" name="Rectangle 42">
              <a:extLst>
                <a:ext uri="{FF2B5EF4-FFF2-40B4-BE49-F238E27FC236}">
                  <a16:creationId xmlns:a16="http://schemas.microsoft.com/office/drawing/2014/main" id="{AED77956-800E-184C-BC2D-BD30A056E6CD}"/>
                </a:ext>
              </a:extLst>
            </p:cNvPr>
            <p:cNvSpPr/>
            <p:nvPr/>
          </p:nvSpPr>
          <p:spPr>
            <a:xfrm>
              <a:off x="7604520" y="2804735"/>
              <a:ext cx="498880" cy="1857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46" name="Rectangle 45">
              <a:extLst>
                <a:ext uri="{FF2B5EF4-FFF2-40B4-BE49-F238E27FC236}">
                  <a16:creationId xmlns:a16="http://schemas.microsoft.com/office/drawing/2014/main" id="{F9886E41-E33F-5E42-ADC3-342B600C845D}"/>
                </a:ext>
              </a:extLst>
            </p:cNvPr>
            <p:cNvSpPr/>
            <p:nvPr/>
          </p:nvSpPr>
          <p:spPr>
            <a:xfrm>
              <a:off x="7589039" y="1332340"/>
              <a:ext cx="483395" cy="164778"/>
            </a:xfrm>
            <a:prstGeom prst="rect">
              <a:avLst/>
            </a:prstGeom>
            <a:solidFill>
              <a:schemeClr val="tx2">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47" name="Rectangle 46">
              <a:extLst>
                <a:ext uri="{FF2B5EF4-FFF2-40B4-BE49-F238E27FC236}">
                  <a16:creationId xmlns:a16="http://schemas.microsoft.com/office/drawing/2014/main" id="{E5F443D0-F311-244B-B505-0A75BFF1DB6A}"/>
                </a:ext>
              </a:extLst>
            </p:cNvPr>
            <p:cNvSpPr/>
            <p:nvPr/>
          </p:nvSpPr>
          <p:spPr>
            <a:xfrm>
              <a:off x="7604521" y="2150959"/>
              <a:ext cx="483395" cy="16477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48" name="Rectangle 47">
              <a:extLst>
                <a:ext uri="{FF2B5EF4-FFF2-40B4-BE49-F238E27FC236}">
                  <a16:creationId xmlns:a16="http://schemas.microsoft.com/office/drawing/2014/main" id="{45B919CA-9A9D-E444-A2D7-F25FF5796095}"/>
                </a:ext>
              </a:extLst>
            </p:cNvPr>
            <p:cNvSpPr/>
            <p:nvPr/>
          </p:nvSpPr>
          <p:spPr>
            <a:xfrm>
              <a:off x="7604520" y="2981174"/>
              <a:ext cx="498879" cy="195679"/>
            </a:xfrm>
            <a:prstGeom prst="rect">
              <a:avLst/>
            </a:prstGeom>
            <a:solidFill>
              <a:schemeClr val="tx2">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51" name="Rectangle 50">
              <a:extLst>
                <a:ext uri="{FF2B5EF4-FFF2-40B4-BE49-F238E27FC236}">
                  <a16:creationId xmlns:a16="http://schemas.microsoft.com/office/drawing/2014/main" id="{BAC3E7A1-9AC6-4A43-B7A6-7F4C1771FE84}"/>
                </a:ext>
              </a:extLst>
            </p:cNvPr>
            <p:cNvSpPr/>
            <p:nvPr/>
          </p:nvSpPr>
          <p:spPr>
            <a:xfrm>
              <a:off x="7589039" y="1497854"/>
              <a:ext cx="483395" cy="164778"/>
            </a:xfrm>
            <a:prstGeom prst="rect">
              <a:avLst/>
            </a:prstGeom>
            <a:solidFill>
              <a:schemeClr val="tx2">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52" name="Rectangle 51">
              <a:extLst>
                <a:ext uri="{FF2B5EF4-FFF2-40B4-BE49-F238E27FC236}">
                  <a16:creationId xmlns:a16="http://schemas.microsoft.com/office/drawing/2014/main" id="{8C118F2B-D6B1-5E4F-85B7-FAF0BAD1A920}"/>
                </a:ext>
              </a:extLst>
            </p:cNvPr>
            <p:cNvSpPr/>
            <p:nvPr/>
          </p:nvSpPr>
          <p:spPr>
            <a:xfrm>
              <a:off x="7604520" y="2321166"/>
              <a:ext cx="483395" cy="164778"/>
            </a:xfrm>
            <a:prstGeom prst="rect">
              <a:avLst/>
            </a:prstGeom>
            <a:solidFill>
              <a:schemeClr val="tx2">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53" name="Rectangle 52">
              <a:extLst>
                <a:ext uri="{FF2B5EF4-FFF2-40B4-BE49-F238E27FC236}">
                  <a16:creationId xmlns:a16="http://schemas.microsoft.com/office/drawing/2014/main" id="{1E762E6F-CE5D-1744-997C-B15242D8C244}"/>
                </a:ext>
              </a:extLst>
            </p:cNvPr>
            <p:cNvSpPr/>
            <p:nvPr/>
          </p:nvSpPr>
          <p:spPr>
            <a:xfrm>
              <a:off x="7604520" y="3186422"/>
              <a:ext cx="498879" cy="195679"/>
            </a:xfrm>
            <a:prstGeom prst="rect">
              <a:avLst/>
            </a:prstGeom>
            <a:solidFill>
              <a:schemeClr val="tx2">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64" name="Rectangle 63">
              <a:extLst>
                <a:ext uri="{FF2B5EF4-FFF2-40B4-BE49-F238E27FC236}">
                  <a16:creationId xmlns:a16="http://schemas.microsoft.com/office/drawing/2014/main" id="{6D32434A-7757-1C4F-A211-918ECC5C171F}"/>
                </a:ext>
              </a:extLst>
            </p:cNvPr>
            <p:cNvSpPr/>
            <p:nvPr/>
          </p:nvSpPr>
          <p:spPr>
            <a:xfrm>
              <a:off x="7604522" y="3566807"/>
              <a:ext cx="483395" cy="164778"/>
            </a:xfrm>
            <a:prstGeom prst="rect">
              <a:avLst/>
            </a:prstGeom>
            <a:solidFill>
              <a:schemeClr val="tx2">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65" name="Rectangle 64">
              <a:extLst>
                <a:ext uri="{FF2B5EF4-FFF2-40B4-BE49-F238E27FC236}">
                  <a16:creationId xmlns:a16="http://schemas.microsoft.com/office/drawing/2014/main" id="{7E76A25F-A833-BB49-B30E-968FD7A90841}"/>
                </a:ext>
              </a:extLst>
            </p:cNvPr>
            <p:cNvSpPr/>
            <p:nvPr/>
          </p:nvSpPr>
          <p:spPr>
            <a:xfrm>
              <a:off x="7604521" y="3731585"/>
              <a:ext cx="483395" cy="164778"/>
            </a:xfrm>
            <a:prstGeom prst="rect">
              <a:avLst/>
            </a:prstGeom>
            <a:solidFill>
              <a:schemeClr val="tx2">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66" name="Rectangle 65">
              <a:extLst>
                <a:ext uri="{FF2B5EF4-FFF2-40B4-BE49-F238E27FC236}">
                  <a16:creationId xmlns:a16="http://schemas.microsoft.com/office/drawing/2014/main" id="{CCFF1C5D-6E40-5A42-9F93-55B740154524}"/>
                </a:ext>
              </a:extLst>
            </p:cNvPr>
            <p:cNvSpPr/>
            <p:nvPr/>
          </p:nvSpPr>
          <p:spPr>
            <a:xfrm>
              <a:off x="7620005" y="3896363"/>
              <a:ext cx="483395" cy="16477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67" name="Rectangle 66">
              <a:extLst>
                <a:ext uri="{FF2B5EF4-FFF2-40B4-BE49-F238E27FC236}">
                  <a16:creationId xmlns:a16="http://schemas.microsoft.com/office/drawing/2014/main" id="{E278043B-0D63-9E43-9BEF-F0888918B918}"/>
                </a:ext>
              </a:extLst>
            </p:cNvPr>
            <p:cNvSpPr/>
            <p:nvPr/>
          </p:nvSpPr>
          <p:spPr>
            <a:xfrm>
              <a:off x="7620004" y="4066570"/>
              <a:ext cx="483395" cy="164778"/>
            </a:xfrm>
            <a:prstGeom prst="rect">
              <a:avLst/>
            </a:prstGeom>
            <a:solidFill>
              <a:schemeClr val="tx2">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68" name="Rectangle 67">
              <a:extLst>
                <a:ext uri="{FF2B5EF4-FFF2-40B4-BE49-F238E27FC236}">
                  <a16:creationId xmlns:a16="http://schemas.microsoft.com/office/drawing/2014/main" id="{564289DF-92C0-5647-AAC4-227DFB8481C1}"/>
                </a:ext>
              </a:extLst>
            </p:cNvPr>
            <p:cNvSpPr/>
            <p:nvPr/>
          </p:nvSpPr>
          <p:spPr>
            <a:xfrm>
              <a:off x="7604520" y="3382101"/>
              <a:ext cx="498879" cy="195679"/>
            </a:xfrm>
            <a:prstGeom prst="rect">
              <a:avLst/>
            </a:prstGeom>
            <a:solidFill>
              <a:schemeClr val="tx2">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69" name="Rectangle 68">
              <a:extLst>
                <a:ext uri="{FF2B5EF4-FFF2-40B4-BE49-F238E27FC236}">
                  <a16:creationId xmlns:a16="http://schemas.microsoft.com/office/drawing/2014/main" id="{8A5B10D9-C236-CA44-B0DE-F06876882182}"/>
                </a:ext>
              </a:extLst>
            </p:cNvPr>
            <p:cNvSpPr/>
            <p:nvPr/>
          </p:nvSpPr>
          <p:spPr>
            <a:xfrm>
              <a:off x="7608102" y="4226865"/>
              <a:ext cx="498878" cy="126967"/>
            </a:xfrm>
            <a:prstGeom prst="rect">
              <a:avLst/>
            </a:prstGeom>
            <a:solidFill>
              <a:schemeClr val="tx2">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70" name="Rectangle 69">
              <a:extLst>
                <a:ext uri="{FF2B5EF4-FFF2-40B4-BE49-F238E27FC236}">
                  <a16:creationId xmlns:a16="http://schemas.microsoft.com/office/drawing/2014/main" id="{35B9E9B3-6D4A-0D4F-81A1-82B09A3A4520}"/>
                </a:ext>
              </a:extLst>
            </p:cNvPr>
            <p:cNvSpPr/>
            <p:nvPr/>
          </p:nvSpPr>
          <p:spPr>
            <a:xfrm>
              <a:off x="7623585" y="4353832"/>
              <a:ext cx="498878" cy="1857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71" name="Rectangle 70">
              <a:extLst>
                <a:ext uri="{FF2B5EF4-FFF2-40B4-BE49-F238E27FC236}">
                  <a16:creationId xmlns:a16="http://schemas.microsoft.com/office/drawing/2014/main" id="{72B3C19D-A9D5-FD4A-85B1-92DE514C1F0B}"/>
                </a:ext>
              </a:extLst>
            </p:cNvPr>
            <p:cNvSpPr/>
            <p:nvPr/>
          </p:nvSpPr>
          <p:spPr>
            <a:xfrm>
              <a:off x="7623584" y="4540227"/>
              <a:ext cx="498880" cy="1857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72" name="Rectangle 71">
              <a:extLst>
                <a:ext uri="{FF2B5EF4-FFF2-40B4-BE49-F238E27FC236}">
                  <a16:creationId xmlns:a16="http://schemas.microsoft.com/office/drawing/2014/main" id="{33A0954A-D9F5-E846-9E69-BCFC2C4B4791}"/>
                </a:ext>
              </a:extLst>
            </p:cNvPr>
            <p:cNvSpPr/>
            <p:nvPr/>
          </p:nvSpPr>
          <p:spPr>
            <a:xfrm>
              <a:off x="7623584" y="4716666"/>
              <a:ext cx="498879" cy="195679"/>
            </a:xfrm>
            <a:prstGeom prst="rect">
              <a:avLst/>
            </a:prstGeom>
            <a:solidFill>
              <a:schemeClr val="tx2">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73" name="Rectangle 72">
              <a:extLst>
                <a:ext uri="{FF2B5EF4-FFF2-40B4-BE49-F238E27FC236}">
                  <a16:creationId xmlns:a16="http://schemas.microsoft.com/office/drawing/2014/main" id="{3329B48E-394E-CF48-8976-84DAA6FBA9AC}"/>
                </a:ext>
              </a:extLst>
            </p:cNvPr>
            <p:cNvSpPr/>
            <p:nvPr/>
          </p:nvSpPr>
          <p:spPr>
            <a:xfrm>
              <a:off x="7623584" y="4921914"/>
              <a:ext cx="498879" cy="195679"/>
            </a:xfrm>
            <a:prstGeom prst="rect">
              <a:avLst/>
            </a:prstGeom>
            <a:solidFill>
              <a:schemeClr val="tx2">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grpSp>
      <p:sp>
        <p:nvSpPr>
          <p:cNvPr id="81" name="Content Placeholder 2">
            <a:extLst>
              <a:ext uri="{FF2B5EF4-FFF2-40B4-BE49-F238E27FC236}">
                <a16:creationId xmlns:a16="http://schemas.microsoft.com/office/drawing/2014/main" id="{9781566C-0125-4D43-BB8C-27E6F75DD2BA}"/>
              </a:ext>
            </a:extLst>
          </p:cNvPr>
          <p:cNvSpPr txBox="1">
            <a:spLocks/>
          </p:cNvSpPr>
          <p:nvPr/>
        </p:nvSpPr>
        <p:spPr>
          <a:xfrm>
            <a:off x="6977057" y="558628"/>
            <a:ext cx="3038477" cy="1452628"/>
          </a:xfrm>
          <a:prstGeom prst="rect">
            <a:avLst/>
          </a:prstGeom>
        </p:spPr>
        <p:txBody>
          <a:bodyPr vert="horz" lIns="91440" tIns="45720" rIns="91440" bIns="45720" rtlCol="0">
            <a:normAutofit lnSpcReduction="10000"/>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r>
              <a:rPr lang="en-US" sz="2400" dirty="0">
                <a:latin typeface="Helvetica" pitchFamily="2" charset="0"/>
              </a:rPr>
              <a:t>And this would be our “label” vector.</a:t>
            </a:r>
            <a:endParaRPr lang="en-US" sz="2400" dirty="0"/>
          </a:p>
          <a:p>
            <a:pPr marL="0" indent="0">
              <a:buFont typeface="Garamond" pitchFamily="18" charset="0"/>
              <a:buNone/>
            </a:pPr>
            <a:r>
              <a:rPr lang="en-US" sz="2400" dirty="0">
                <a:latin typeface="Helvetica" pitchFamily="2" charset="0"/>
              </a:rPr>
              <a:t> </a:t>
            </a:r>
            <a:endParaRPr lang="en-US" sz="2400" dirty="0"/>
          </a:p>
          <a:p>
            <a:pPr marL="0" indent="0">
              <a:buFont typeface="Garamond" pitchFamily="18" charset="0"/>
              <a:buNone/>
            </a:pPr>
            <a:endParaRPr lang="en-US" sz="2400" dirty="0">
              <a:latin typeface="Helvetica" pitchFamily="2" charset="0"/>
            </a:endParaRPr>
          </a:p>
        </p:txBody>
      </p:sp>
      <p:grpSp>
        <p:nvGrpSpPr>
          <p:cNvPr id="44" name="Group 43">
            <a:extLst>
              <a:ext uri="{FF2B5EF4-FFF2-40B4-BE49-F238E27FC236}">
                <a16:creationId xmlns:a16="http://schemas.microsoft.com/office/drawing/2014/main" id="{1C6017CE-BD1C-7F48-9371-C4AF0AA7062C}"/>
              </a:ext>
            </a:extLst>
          </p:cNvPr>
          <p:cNvGrpSpPr/>
          <p:nvPr/>
        </p:nvGrpSpPr>
        <p:grpSpPr>
          <a:xfrm>
            <a:off x="7930746" y="2319909"/>
            <a:ext cx="1131097" cy="2353833"/>
            <a:chOff x="5612602" y="2087783"/>
            <a:chExt cx="483398" cy="1643729"/>
          </a:xfrm>
        </p:grpSpPr>
        <p:sp>
          <p:nvSpPr>
            <p:cNvPr id="45" name="Rectangle 44">
              <a:extLst>
                <a:ext uri="{FF2B5EF4-FFF2-40B4-BE49-F238E27FC236}">
                  <a16:creationId xmlns:a16="http://schemas.microsoft.com/office/drawing/2014/main" id="{34A08DC1-2F0D-9048-9B32-C224AAFED561}"/>
                </a:ext>
              </a:extLst>
            </p:cNvPr>
            <p:cNvSpPr/>
            <p:nvPr/>
          </p:nvSpPr>
          <p:spPr>
            <a:xfrm>
              <a:off x="5612604" y="2583833"/>
              <a:ext cx="483395" cy="16477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49" name="Rectangle 48">
              <a:extLst>
                <a:ext uri="{FF2B5EF4-FFF2-40B4-BE49-F238E27FC236}">
                  <a16:creationId xmlns:a16="http://schemas.microsoft.com/office/drawing/2014/main" id="{1D23573C-ADA4-E047-9DC6-018818906EBE}"/>
                </a:ext>
              </a:extLst>
            </p:cNvPr>
            <p:cNvSpPr/>
            <p:nvPr/>
          </p:nvSpPr>
          <p:spPr>
            <a:xfrm>
              <a:off x="5612603" y="2738463"/>
              <a:ext cx="483395" cy="164778"/>
            </a:xfrm>
            <a:prstGeom prst="rect">
              <a:avLst/>
            </a:prstGeom>
            <a:solidFill>
              <a:schemeClr val="tx2">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50" name="Rectangle 49">
              <a:extLst>
                <a:ext uri="{FF2B5EF4-FFF2-40B4-BE49-F238E27FC236}">
                  <a16:creationId xmlns:a16="http://schemas.microsoft.com/office/drawing/2014/main" id="{F446CCEE-7B4B-5844-94AF-309FF7F7D3AA}"/>
                </a:ext>
              </a:extLst>
            </p:cNvPr>
            <p:cNvSpPr/>
            <p:nvPr/>
          </p:nvSpPr>
          <p:spPr>
            <a:xfrm>
              <a:off x="5612605" y="2087783"/>
              <a:ext cx="483395" cy="164778"/>
            </a:xfrm>
            <a:prstGeom prst="rect">
              <a:avLst/>
            </a:prstGeom>
            <a:solidFill>
              <a:schemeClr val="tx2">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54" name="Rectangle 53">
              <a:extLst>
                <a:ext uri="{FF2B5EF4-FFF2-40B4-BE49-F238E27FC236}">
                  <a16:creationId xmlns:a16="http://schemas.microsoft.com/office/drawing/2014/main" id="{456500D9-E1E6-3F42-A7CC-8BCD4D76F3EF}"/>
                </a:ext>
              </a:extLst>
            </p:cNvPr>
            <p:cNvSpPr/>
            <p:nvPr/>
          </p:nvSpPr>
          <p:spPr>
            <a:xfrm>
              <a:off x="5612605" y="2255346"/>
              <a:ext cx="483395" cy="164778"/>
            </a:xfrm>
            <a:prstGeom prst="rect">
              <a:avLst/>
            </a:prstGeom>
            <a:solidFill>
              <a:schemeClr val="tx2">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55" name="Rectangle 54">
              <a:extLst>
                <a:ext uri="{FF2B5EF4-FFF2-40B4-BE49-F238E27FC236}">
                  <a16:creationId xmlns:a16="http://schemas.microsoft.com/office/drawing/2014/main" id="{B3EC0D56-E46C-CC48-ABAB-92714B24E833}"/>
                </a:ext>
              </a:extLst>
            </p:cNvPr>
            <p:cNvSpPr/>
            <p:nvPr/>
          </p:nvSpPr>
          <p:spPr>
            <a:xfrm>
              <a:off x="5612605" y="2419055"/>
              <a:ext cx="483395" cy="164778"/>
            </a:xfrm>
            <a:prstGeom prst="rect">
              <a:avLst/>
            </a:prstGeom>
            <a:solidFill>
              <a:schemeClr val="tx2">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56" name="Rectangle 55">
              <a:extLst>
                <a:ext uri="{FF2B5EF4-FFF2-40B4-BE49-F238E27FC236}">
                  <a16:creationId xmlns:a16="http://schemas.microsoft.com/office/drawing/2014/main" id="{0134E60C-8D95-5A44-8AB9-E1DFA31E95C0}"/>
                </a:ext>
              </a:extLst>
            </p:cNvPr>
            <p:cNvSpPr/>
            <p:nvPr/>
          </p:nvSpPr>
          <p:spPr>
            <a:xfrm>
              <a:off x="5612603" y="2905128"/>
              <a:ext cx="483395" cy="164778"/>
            </a:xfrm>
            <a:prstGeom prst="rect">
              <a:avLst/>
            </a:prstGeom>
            <a:solidFill>
              <a:schemeClr val="tx2">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57" name="Rectangle 56">
              <a:extLst>
                <a:ext uri="{FF2B5EF4-FFF2-40B4-BE49-F238E27FC236}">
                  <a16:creationId xmlns:a16="http://schemas.microsoft.com/office/drawing/2014/main" id="{1C98B2CE-7E1B-8242-A2E7-BB26541810A5}"/>
                </a:ext>
              </a:extLst>
            </p:cNvPr>
            <p:cNvSpPr/>
            <p:nvPr/>
          </p:nvSpPr>
          <p:spPr>
            <a:xfrm>
              <a:off x="5612602" y="3067463"/>
              <a:ext cx="483395" cy="164778"/>
            </a:xfrm>
            <a:prstGeom prst="rect">
              <a:avLst/>
            </a:prstGeom>
            <a:solidFill>
              <a:schemeClr val="tx2">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75" name="Rectangle 74">
              <a:extLst>
                <a:ext uri="{FF2B5EF4-FFF2-40B4-BE49-F238E27FC236}">
                  <a16:creationId xmlns:a16="http://schemas.microsoft.com/office/drawing/2014/main" id="{7CF336E4-E652-8B4B-9CFF-99B10DDD7E3F}"/>
                </a:ext>
              </a:extLst>
            </p:cNvPr>
            <p:cNvSpPr/>
            <p:nvPr/>
          </p:nvSpPr>
          <p:spPr>
            <a:xfrm>
              <a:off x="5612602" y="3235463"/>
              <a:ext cx="483395" cy="164778"/>
            </a:xfrm>
            <a:prstGeom prst="rect">
              <a:avLst/>
            </a:prstGeom>
            <a:solidFill>
              <a:schemeClr val="tx2">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80" name="Rectangle 79">
              <a:extLst>
                <a:ext uri="{FF2B5EF4-FFF2-40B4-BE49-F238E27FC236}">
                  <a16:creationId xmlns:a16="http://schemas.microsoft.com/office/drawing/2014/main" id="{6C93C421-9976-544A-BAC7-7F73090194C1}"/>
                </a:ext>
              </a:extLst>
            </p:cNvPr>
            <p:cNvSpPr/>
            <p:nvPr/>
          </p:nvSpPr>
          <p:spPr>
            <a:xfrm>
              <a:off x="5612602" y="3402932"/>
              <a:ext cx="483395" cy="164778"/>
            </a:xfrm>
            <a:prstGeom prst="rect">
              <a:avLst/>
            </a:prstGeom>
            <a:solidFill>
              <a:schemeClr val="tx2">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82" name="Rectangle 81">
              <a:extLst>
                <a:ext uri="{FF2B5EF4-FFF2-40B4-BE49-F238E27FC236}">
                  <a16:creationId xmlns:a16="http://schemas.microsoft.com/office/drawing/2014/main" id="{7833FB3C-5C87-1545-9D50-A5AA6EF559AC}"/>
                </a:ext>
              </a:extLst>
            </p:cNvPr>
            <p:cNvSpPr/>
            <p:nvPr/>
          </p:nvSpPr>
          <p:spPr>
            <a:xfrm>
              <a:off x="5612602" y="3566734"/>
              <a:ext cx="483395" cy="164778"/>
            </a:xfrm>
            <a:prstGeom prst="rect">
              <a:avLst/>
            </a:prstGeom>
            <a:solidFill>
              <a:schemeClr val="tx2">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grpSp>
      <p:sp>
        <p:nvSpPr>
          <p:cNvPr id="83" name="TextBox 82">
            <a:extLst>
              <a:ext uri="{FF2B5EF4-FFF2-40B4-BE49-F238E27FC236}">
                <a16:creationId xmlns:a16="http://schemas.microsoft.com/office/drawing/2014/main" id="{9FF06E04-2815-B24B-AAA7-EEE25A4BFF21}"/>
              </a:ext>
            </a:extLst>
          </p:cNvPr>
          <p:cNvSpPr txBox="1"/>
          <p:nvPr/>
        </p:nvSpPr>
        <p:spPr>
          <a:xfrm>
            <a:off x="9061836" y="2262140"/>
            <a:ext cx="2071687" cy="2554545"/>
          </a:xfrm>
          <a:prstGeom prst="rect">
            <a:avLst/>
          </a:prstGeom>
          <a:noFill/>
        </p:spPr>
        <p:txBody>
          <a:bodyPr wrap="square" rtlCol="0">
            <a:spAutoFit/>
          </a:bodyPr>
          <a:lstStyle/>
          <a:p>
            <a:r>
              <a:rPr lang="en-US" sz="1600" dirty="0">
                <a:latin typeface="Helvetica" pitchFamily="2" charset="0"/>
              </a:rPr>
              <a:t>0</a:t>
            </a:r>
          </a:p>
          <a:p>
            <a:r>
              <a:rPr lang="en-US" sz="1600" dirty="0">
                <a:latin typeface="Helvetica" pitchFamily="2" charset="0"/>
              </a:rPr>
              <a:t>1</a:t>
            </a:r>
          </a:p>
          <a:p>
            <a:r>
              <a:rPr lang="en-US" sz="1600" dirty="0">
                <a:latin typeface="Helvetica" pitchFamily="2" charset="0"/>
              </a:rPr>
              <a:t>2</a:t>
            </a:r>
          </a:p>
          <a:p>
            <a:r>
              <a:rPr lang="en-US" sz="1600" dirty="0">
                <a:latin typeface="Helvetica" pitchFamily="2" charset="0"/>
              </a:rPr>
              <a:t>3</a:t>
            </a:r>
          </a:p>
          <a:p>
            <a:r>
              <a:rPr lang="en-US" sz="1600" dirty="0">
                <a:latin typeface="Helvetica" pitchFamily="2" charset="0"/>
              </a:rPr>
              <a:t>4</a:t>
            </a:r>
          </a:p>
          <a:p>
            <a:r>
              <a:rPr lang="en-US" sz="1600" dirty="0">
                <a:latin typeface="Helvetica" pitchFamily="2" charset="0"/>
              </a:rPr>
              <a:t>5</a:t>
            </a:r>
          </a:p>
          <a:p>
            <a:r>
              <a:rPr lang="en-US" sz="1600" dirty="0">
                <a:latin typeface="Helvetica" pitchFamily="2" charset="0"/>
              </a:rPr>
              <a:t>6</a:t>
            </a:r>
          </a:p>
          <a:p>
            <a:r>
              <a:rPr lang="en-US" sz="1600" dirty="0">
                <a:latin typeface="Helvetica" pitchFamily="2" charset="0"/>
              </a:rPr>
              <a:t>7</a:t>
            </a:r>
          </a:p>
          <a:p>
            <a:r>
              <a:rPr lang="en-US" sz="1600" dirty="0">
                <a:latin typeface="Helvetica" pitchFamily="2" charset="0"/>
              </a:rPr>
              <a:t>8</a:t>
            </a:r>
          </a:p>
          <a:p>
            <a:r>
              <a:rPr lang="en-US" sz="1600" dirty="0">
                <a:latin typeface="Helvetica" pitchFamily="2" charset="0"/>
              </a:rPr>
              <a:t>9</a:t>
            </a:r>
          </a:p>
        </p:txBody>
      </p:sp>
      <p:sp>
        <p:nvSpPr>
          <p:cNvPr id="84" name="TextBox 83">
            <a:extLst>
              <a:ext uri="{FF2B5EF4-FFF2-40B4-BE49-F238E27FC236}">
                <a16:creationId xmlns:a16="http://schemas.microsoft.com/office/drawing/2014/main" id="{1B5E204A-CB2F-4E4C-98D3-5BA0408EF14A}"/>
              </a:ext>
            </a:extLst>
          </p:cNvPr>
          <p:cNvSpPr txBox="1"/>
          <p:nvPr/>
        </p:nvSpPr>
        <p:spPr>
          <a:xfrm>
            <a:off x="5829300" y="4820499"/>
            <a:ext cx="5829299" cy="1754326"/>
          </a:xfrm>
          <a:prstGeom prst="rect">
            <a:avLst/>
          </a:prstGeom>
          <a:noFill/>
        </p:spPr>
        <p:txBody>
          <a:bodyPr wrap="square" rtlCol="0">
            <a:spAutoFit/>
          </a:bodyPr>
          <a:lstStyle/>
          <a:p>
            <a:r>
              <a:rPr lang="en-US" dirty="0">
                <a:latin typeface="Helvetica" pitchFamily="2" charset="0"/>
              </a:rPr>
              <a:t>Each element here corresponds with a potential different label our example could have.</a:t>
            </a:r>
          </a:p>
          <a:p>
            <a:endParaRPr lang="en-US" dirty="0">
              <a:latin typeface="Helvetica" pitchFamily="2" charset="0"/>
            </a:endParaRPr>
          </a:p>
          <a:p>
            <a:r>
              <a:rPr lang="en-US" dirty="0">
                <a:latin typeface="Helvetica" pitchFamily="2" charset="0"/>
              </a:rPr>
              <a:t>Our example is a 3, so we want the element corresponding to that to have a ‘large’ value, and everything else to be a small value.</a:t>
            </a:r>
          </a:p>
        </p:txBody>
      </p:sp>
    </p:spTree>
    <p:extLst>
      <p:ext uri="{BB962C8B-B14F-4D97-AF65-F5344CB8AC3E}">
        <p14:creationId xmlns:p14="http://schemas.microsoft.com/office/powerpoint/2010/main" val="414758056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490536" y="518031"/>
            <a:ext cx="10412274" cy="1452628"/>
          </a:xfrm>
        </p:spPr>
        <p:txBody>
          <a:bodyPr>
            <a:normAutofit lnSpcReduction="10000"/>
          </a:bodyPr>
          <a:lstStyle/>
          <a:p>
            <a:r>
              <a:rPr lang="en-US" sz="2400" dirty="0">
                <a:latin typeface="Helvetica" pitchFamily="2" charset="0"/>
              </a:rPr>
              <a:t>So again, the dream, is to create a network that has weights on all of its edges… </a:t>
            </a:r>
            <a:endParaRPr lang="en-US" sz="2400" dirty="0"/>
          </a:p>
          <a:p>
            <a:pPr marL="0" indent="0">
              <a:buNone/>
            </a:pPr>
            <a:r>
              <a:rPr lang="en-US" sz="2400" dirty="0">
                <a:latin typeface="Helvetica" pitchFamily="2" charset="0"/>
              </a:rPr>
              <a:t> </a:t>
            </a:r>
            <a:endParaRPr lang="en-US" sz="2400" dirty="0"/>
          </a:p>
          <a:p>
            <a:pPr marL="0" indent="0">
              <a:buNone/>
            </a:pPr>
            <a:endParaRPr lang="en-US" sz="2400" dirty="0">
              <a:latin typeface="Helvetica" pitchFamily="2" charset="0"/>
            </a:endParaRPr>
          </a:p>
        </p:txBody>
      </p:sp>
      <p:grpSp>
        <p:nvGrpSpPr>
          <p:cNvPr id="106" name="Group 105">
            <a:extLst>
              <a:ext uri="{FF2B5EF4-FFF2-40B4-BE49-F238E27FC236}">
                <a16:creationId xmlns:a16="http://schemas.microsoft.com/office/drawing/2014/main" id="{96AA53F8-832E-2645-845F-B8D735822B48}"/>
              </a:ext>
            </a:extLst>
          </p:cNvPr>
          <p:cNvGrpSpPr/>
          <p:nvPr/>
        </p:nvGrpSpPr>
        <p:grpSpPr>
          <a:xfrm>
            <a:off x="1294456" y="2216169"/>
            <a:ext cx="9131090" cy="3726023"/>
            <a:chOff x="484394" y="2552541"/>
            <a:chExt cx="9131090" cy="3726023"/>
          </a:xfrm>
        </p:grpSpPr>
        <p:grpSp>
          <p:nvGrpSpPr>
            <p:cNvPr id="107" name="Group 106">
              <a:extLst>
                <a:ext uri="{FF2B5EF4-FFF2-40B4-BE49-F238E27FC236}">
                  <a16:creationId xmlns:a16="http://schemas.microsoft.com/office/drawing/2014/main" id="{FC25E3DD-1454-0444-AC25-6649EE38B0F8}"/>
                </a:ext>
              </a:extLst>
            </p:cNvPr>
            <p:cNvGrpSpPr/>
            <p:nvPr/>
          </p:nvGrpSpPr>
          <p:grpSpPr>
            <a:xfrm>
              <a:off x="1066797" y="2714625"/>
              <a:ext cx="461966" cy="3563939"/>
              <a:chOff x="1066797" y="2714625"/>
              <a:chExt cx="461966" cy="3563939"/>
            </a:xfrm>
          </p:grpSpPr>
          <p:sp>
            <p:nvSpPr>
              <p:cNvPr id="187" name="Oval 186">
                <a:extLst>
                  <a:ext uri="{FF2B5EF4-FFF2-40B4-BE49-F238E27FC236}">
                    <a16:creationId xmlns:a16="http://schemas.microsoft.com/office/drawing/2014/main" id="{2FF686D2-6DFE-EC4C-B939-BF29BF6FDD81}"/>
                  </a:ext>
                </a:extLst>
              </p:cNvPr>
              <p:cNvSpPr/>
              <p:nvPr/>
            </p:nvSpPr>
            <p:spPr>
              <a:xfrm>
                <a:off x="1066800" y="2714625"/>
                <a:ext cx="461963" cy="414338"/>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Oval 187">
                <a:extLst>
                  <a:ext uri="{FF2B5EF4-FFF2-40B4-BE49-F238E27FC236}">
                    <a16:creationId xmlns:a16="http://schemas.microsoft.com/office/drawing/2014/main" id="{D241D24B-4B48-074C-B269-3CB3E864BF30}"/>
                  </a:ext>
                </a:extLst>
              </p:cNvPr>
              <p:cNvSpPr/>
              <p:nvPr/>
            </p:nvSpPr>
            <p:spPr>
              <a:xfrm>
                <a:off x="1066799" y="3149653"/>
                <a:ext cx="461963" cy="414338"/>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Oval 188">
                <a:extLst>
                  <a:ext uri="{FF2B5EF4-FFF2-40B4-BE49-F238E27FC236}">
                    <a16:creationId xmlns:a16="http://schemas.microsoft.com/office/drawing/2014/main" id="{3ECAA40F-12D8-6841-9797-58BA5ED887EF}"/>
                  </a:ext>
                </a:extLst>
              </p:cNvPr>
              <p:cNvSpPr/>
              <p:nvPr/>
            </p:nvSpPr>
            <p:spPr>
              <a:xfrm>
                <a:off x="1066799" y="3563991"/>
                <a:ext cx="461963" cy="414338"/>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Oval 189">
                <a:extLst>
                  <a:ext uri="{FF2B5EF4-FFF2-40B4-BE49-F238E27FC236}">
                    <a16:creationId xmlns:a16="http://schemas.microsoft.com/office/drawing/2014/main" id="{C5C956E2-2AAF-7E4A-B2E2-29A6A7AC3A7C}"/>
                  </a:ext>
                </a:extLst>
              </p:cNvPr>
              <p:cNvSpPr/>
              <p:nvPr/>
            </p:nvSpPr>
            <p:spPr>
              <a:xfrm>
                <a:off x="1066798" y="5024862"/>
                <a:ext cx="461963" cy="414338"/>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 name="Oval 190">
                <a:extLst>
                  <a:ext uri="{FF2B5EF4-FFF2-40B4-BE49-F238E27FC236}">
                    <a16:creationId xmlns:a16="http://schemas.microsoft.com/office/drawing/2014/main" id="{7C47B255-19B3-964A-B7DC-2B209BD30D7E}"/>
                  </a:ext>
                </a:extLst>
              </p:cNvPr>
              <p:cNvSpPr/>
              <p:nvPr/>
            </p:nvSpPr>
            <p:spPr>
              <a:xfrm>
                <a:off x="1066798" y="5439200"/>
                <a:ext cx="461963" cy="414338"/>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Oval 191">
                <a:extLst>
                  <a:ext uri="{FF2B5EF4-FFF2-40B4-BE49-F238E27FC236}">
                    <a16:creationId xmlns:a16="http://schemas.microsoft.com/office/drawing/2014/main" id="{5C9AF3FD-5125-B444-9A97-80D7254ABD6B}"/>
                  </a:ext>
                </a:extLst>
              </p:cNvPr>
              <p:cNvSpPr/>
              <p:nvPr/>
            </p:nvSpPr>
            <p:spPr>
              <a:xfrm>
                <a:off x="1066797" y="5864226"/>
                <a:ext cx="461963" cy="414338"/>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TextBox 192">
                <a:extLst>
                  <a:ext uri="{FF2B5EF4-FFF2-40B4-BE49-F238E27FC236}">
                    <a16:creationId xmlns:a16="http://schemas.microsoft.com/office/drawing/2014/main" id="{EC231EB5-8F15-0A4F-9BA4-D42A9BEACD87}"/>
                  </a:ext>
                </a:extLst>
              </p:cNvPr>
              <p:cNvSpPr txBox="1"/>
              <p:nvPr/>
            </p:nvSpPr>
            <p:spPr>
              <a:xfrm>
                <a:off x="1204909" y="3989017"/>
                <a:ext cx="185737" cy="923330"/>
              </a:xfrm>
              <a:prstGeom prst="rect">
                <a:avLst/>
              </a:prstGeom>
              <a:noFill/>
            </p:spPr>
            <p:txBody>
              <a:bodyPr wrap="square" rtlCol="0">
                <a:spAutoFit/>
              </a:bodyPr>
              <a:lstStyle/>
              <a:p>
                <a:r>
                  <a:rPr lang="en-US" dirty="0"/>
                  <a:t>.</a:t>
                </a:r>
              </a:p>
              <a:p>
                <a:r>
                  <a:rPr lang="en-US" dirty="0"/>
                  <a:t>.</a:t>
                </a:r>
              </a:p>
              <a:p>
                <a:r>
                  <a:rPr lang="en-US" dirty="0"/>
                  <a:t>.</a:t>
                </a:r>
              </a:p>
            </p:txBody>
          </p:sp>
        </p:grpSp>
        <p:grpSp>
          <p:nvGrpSpPr>
            <p:cNvPr id="108" name="Group 107">
              <a:extLst>
                <a:ext uri="{FF2B5EF4-FFF2-40B4-BE49-F238E27FC236}">
                  <a16:creationId xmlns:a16="http://schemas.microsoft.com/office/drawing/2014/main" id="{B148A5F3-B072-ED41-90E2-C619E76C55A9}"/>
                </a:ext>
              </a:extLst>
            </p:cNvPr>
            <p:cNvGrpSpPr/>
            <p:nvPr/>
          </p:nvGrpSpPr>
          <p:grpSpPr>
            <a:xfrm>
              <a:off x="3762374" y="3221831"/>
              <a:ext cx="461964" cy="2642547"/>
              <a:chOff x="3762374" y="3221831"/>
              <a:chExt cx="461964" cy="2642547"/>
            </a:xfrm>
          </p:grpSpPr>
          <p:sp>
            <p:nvSpPr>
              <p:cNvPr id="182" name="Oval 181">
                <a:extLst>
                  <a:ext uri="{FF2B5EF4-FFF2-40B4-BE49-F238E27FC236}">
                    <a16:creationId xmlns:a16="http://schemas.microsoft.com/office/drawing/2014/main" id="{9AD2B498-4E10-5F46-AD01-3B2CF3B617F6}"/>
                  </a:ext>
                </a:extLst>
              </p:cNvPr>
              <p:cNvSpPr/>
              <p:nvPr/>
            </p:nvSpPr>
            <p:spPr>
              <a:xfrm>
                <a:off x="3762375" y="3221831"/>
                <a:ext cx="461963" cy="414338"/>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Oval 182">
                <a:extLst>
                  <a:ext uri="{FF2B5EF4-FFF2-40B4-BE49-F238E27FC236}">
                    <a16:creationId xmlns:a16="http://schemas.microsoft.com/office/drawing/2014/main" id="{04103EFF-1180-FF4E-A03E-83194D0E6120}"/>
                  </a:ext>
                </a:extLst>
              </p:cNvPr>
              <p:cNvSpPr/>
              <p:nvPr/>
            </p:nvSpPr>
            <p:spPr>
              <a:xfrm>
                <a:off x="3762375" y="3644053"/>
                <a:ext cx="461963" cy="414338"/>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Oval 183">
                <a:extLst>
                  <a:ext uri="{FF2B5EF4-FFF2-40B4-BE49-F238E27FC236}">
                    <a16:creationId xmlns:a16="http://schemas.microsoft.com/office/drawing/2014/main" id="{6B873F4C-6484-074E-8FE1-5E73E9EC700D}"/>
                  </a:ext>
                </a:extLst>
              </p:cNvPr>
              <p:cNvSpPr/>
              <p:nvPr/>
            </p:nvSpPr>
            <p:spPr>
              <a:xfrm>
                <a:off x="3762375" y="5017177"/>
                <a:ext cx="461963" cy="414338"/>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Oval 184">
                <a:extLst>
                  <a:ext uri="{FF2B5EF4-FFF2-40B4-BE49-F238E27FC236}">
                    <a16:creationId xmlns:a16="http://schemas.microsoft.com/office/drawing/2014/main" id="{E9CEE92D-89E2-C14E-9E04-1F8DE855FACF}"/>
                  </a:ext>
                </a:extLst>
              </p:cNvPr>
              <p:cNvSpPr/>
              <p:nvPr/>
            </p:nvSpPr>
            <p:spPr>
              <a:xfrm>
                <a:off x="3762374" y="5450040"/>
                <a:ext cx="461963" cy="414338"/>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 name="TextBox 185">
                <a:extLst>
                  <a:ext uri="{FF2B5EF4-FFF2-40B4-BE49-F238E27FC236}">
                    <a16:creationId xmlns:a16="http://schemas.microsoft.com/office/drawing/2014/main" id="{70E31900-F0BA-FB43-B875-C18DF82D5B7D}"/>
                  </a:ext>
                </a:extLst>
              </p:cNvPr>
              <p:cNvSpPr txBox="1"/>
              <p:nvPr/>
            </p:nvSpPr>
            <p:spPr>
              <a:xfrm>
                <a:off x="3871910" y="4034283"/>
                <a:ext cx="185737" cy="923330"/>
              </a:xfrm>
              <a:prstGeom prst="rect">
                <a:avLst/>
              </a:prstGeom>
              <a:noFill/>
            </p:spPr>
            <p:txBody>
              <a:bodyPr wrap="square" rtlCol="0">
                <a:spAutoFit/>
              </a:bodyPr>
              <a:lstStyle/>
              <a:p>
                <a:r>
                  <a:rPr lang="en-US" dirty="0"/>
                  <a:t>.</a:t>
                </a:r>
              </a:p>
              <a:p>
                <a:r>
                  <a:rPr lang="en-US" dirty="0"/>
                  <a:t>.</a:t>
                </a:r>
              </a:p>
              <a:p>
                <a:r>
                  <a:rPr lang="en-US" dirty="0"/>
                  <a:t>.</a:t>
                </a:r>
              </a:p>
            </p:txBody>
          </p:sp>
        </p:grpSp>
        <p:grpSp>
          <p:nvGrpSpPr>
            <p:cNvPr id="109" name="Group 108">
              <a:extLst>
                <a:ext uri="{FF2B5EF4-FFF2-40B4-BE49-F238E27FC236}">
                  <a16:creationId xmlns:a16="http://schemas.microsoft.com/office/drawing/2014/main" id="{E9498146-E1DE-1046-BC8E-B3454ADC606A}"/>
                </a:ext>
              </a:extLst>
            </p:cNvPr>
            <p:cNvGrpSpPr/>
            <p:nvPr/>
          </p:nvGrpSpPr>
          <p:grpSpPr>
            <a:xfrm>
              <a:off x="6688929" y="3221831"/>
              <a:ext cx="461964" cy="2642547"/>
              <a:chOff x="6688929" y="3221831"/>
              <a:chExt cx="461964" cy="2642547"/>
            </a:xfrm>
          </p:grpSpPr>
          <p:sp>
            <p:nvSpPr>
              <p:cNvPr id="177" name="Oval 176">
                <a:extLst>
                  <a:ext uri="{FF2B5EF4-FFF2-40B4-BE49-F238E27FC236}">
                    <a16:creationId xmlns:a16="http://schemas.microsoft.com/office/drawing/2014/main" id="{E5F900D0-2F59-8342-84AF-959C06F2F34F}"/>
                  </a:ext>
                </a:extLst>
              </p:cNvPr>
              <p:cNvSpPr/>
              <p:nvPr/>
            </p:nvSpPr>
            <p:spPr>
              <a:xfrm>
                <a:off x="6688930" y="3221831"/>
                <a:ext cx="461963" cy="414338"/>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 name="Oval 177">
                <a:extLst>
                  <a:ext uri="{FF2B5EF4-FFF2-40B4-BE49-F238E27FC236}">
                    <a16:creationId xmlns:a16="http://schemas.microsoft.com/office/drawing/2014/main" id="{E2A81E18-447A-EF4F-AA73-446E3D778026}"/>
                  </a:ext>
                </a:extLst>
              </p:cNvPr>
              <p:cNvSpPr/>
              <p:nvPr/>
            </p:nvSpPr>
            <p:spPr>
              <a:xfrm>
                <a:off x="6688930" y="3644053"/>
                <a:ext cx="461963" cy="414338"/>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Oval 178">
                <a:extLst>
                  <a:ext uri="{FF2B5EF4-FFF2-40B4-BE49-F238E27FC236}">
                    <a16:creationId xmlns:a16="http://schemas.microsoft.com/office/drawing/2014/main" id="{846AE471-D9A4-7847-AE13-1F1F34885D26}"/>
                  </a:ext>
                </a:extLst>
              </p:cNvPr>
              <p:cNvSpPr/>
              <p:nvPr/>
            </p:nvSpPr>
            <p:spPr>
              <a:xfrm>
                <a:off x="6688930" y="5017177"/>
                <a:ext cx="461963" cy="414338"/>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Oval 179">
                <a:extLst>
                  <a:ext uri="{FF2B5EF4-FFF2-40B4-BE49-F238E27FC236}">
                    <a16:creationId xmlns:a16="http://schemas.microsoft.com/office/drawing/2014/main" id="{7B09F0F9-2472-B340-9B9D-9F77E087D1A0}"/>
                  </a:ext>
                </a:extLst>
              </p:cNvPr>
              <p:cNvSpPr/>
              <p:nvPr/>
            </p:nvSpPr>
            <p:spPr>
              <a:xfrm>
                <a:off x="6688929" y="5450040"/>
                <a:ext cx="461963" cy="414338"/>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TextBox 180">
                <a:extLst>
                  <a:ext uri="{FF2B5EF4-FFF2-40B4-BE49-F238E27FC236}">
                    <a16:creationId xmlns:a16="http://schemas.microsoft.com/office/drawing/2014/main" id="{226C4732-10A8-E948-A935-A710EF7D3B25}"/>
                  </a:ext>
                </a:extLst>
              </p:cNvPr>
              <p:cNvSpPr txBox="1"/>
              <p:nvPr/>
            </p:nvSpPr>
            <p:spPr>
              <a:xfrm>
                <a:off x="6798464" y="3978329"/>
                <a:ext cx="185737" cy="923330"/>
              </a:xfrm>
              <a:prstGeom prst="rect">
                <a:avLst/>
              </a:prstGeom>
              <a:noFill/>
            </p:spPr>
            <p:txBody>
              <a:bodyPr wrap="square" rtlCol="0">
                <a:spAutoFit/>
              </a:bodyPr>
              <a:lstStyle/>
              <a:p>
                <a:r>
                  <a:rPr lang="en-US" dirty="0"/>
                  <a:t>.</a:t>
                </a:r>
              </a:p>
              <a:p>
                <a:r>
                  <a:rPr lang="en-US" dirty="0"/>
                  <a:t>.</a:t>
                </a:r>
              </a:p>
              <a:p>
                <a:r>
                  <a:rPr lang="en-US" dirty="0"/>
                  <a:t>.</a:t>
                </a:r>
              </a:p>
            </p:txBody>
          </p:sp>
        </p:grpSp>
        <p:grpSp>
          <p:nvGrpSpPr>
            <p:cNvPr id="110" name="Group 109">
              <a:extLst>
                <a:ext uri="{FF2B5EF4-FFF2-40B4-BE49-F238E27FC236}">
                  <a16:creationId xmlns:a16="http://schemas.microsoft.com/office/drawing/2014/main" id="{EE7540BB-325D-DC47-A86C-EA025B51FD3C}"/>
                </a:ext>
              </a:extLst>
            </p:cNvPr>
            <p:cNvGrpSpPr/>
            <p:nvPr/>
          </p:nvGrpSpPr>
          <p:grpSpPr>
            <a:xfrm>
              <a:off x="9132088" y="3436884"/>
              <a:ext cx="483396" cy="2100351"/>
              <a:chOff x="9132088" y="3436884"/>
              <a:chExt cx="483396" cy="2100351"/>
            </a:xfrm>
          </p:grpSpPr>
          <p:sp>
            <p:nvSpPr>
              <p:cNvPr id="172" name="Oval 171">
                <a:extLst>
                  <a:ext uri="{FF2B5EF4-FFF2-40B4-BE49-F238E27FC236}">
                    <a16:creationId xmlns:a16="http://schemas.microsoft.com/office/drawing/2014/main" id="{9E46B3F8-DB9C-FF4F-A59D-51DFD3731182}"/>
                  </a:ext>
                </a:extLst>
              </p:cNvPr>
              <p:cNvSpPr/>
              <p:nvPr/>
            </p:nvSpPr>
            <p:spPr>
              <a:xfrm>
                <a:off x="9132089" y="3436884"/>
                <a:ext cx="461963" cy="414338"/>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Oval 172">
                <a:extLst>
                  <a:ext uri="{FF2B5EF4-FFF2-40B4-BE49-F238E27FC236}">
                    <a16:creationId xmlns:a16="http://schemas.microsoft.com/office/drawing/2014/main" id="{695AFA22-3CBF-254E-9C7E-35F396932613}"/>
                  </a:ext>
                </a:extLst>
              </p:cNvPr>
              <p:cNvSpPr/>
              <p:nvPr/>
            </p:nvSpPr>
            <p:spPr>
              <a:xfrm>
                <a:off x="9132088" y="3851222"/>
                <a:ext cx="461963" cy="414338"/>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 name="Oval 173">
                <a:extLst>
                  <a:ext uri="{FF2B5EF4-FFF2-40B4-BE49-F238E27FC236}">
                    <a16:creationId xmlns:a16="http://schemas.microsoft.com/office/drawing/2014/main" id="{6A16DB5B-4E0A-1D4C-B8B4-1981E2CC044C}"/>
                  </a:ext>
                </a:extLst>
              </p:cNvPr>
              <p:cNvSpPr/>
              <p:nvPr/>
            </p:nvSpPr>
            <p:spPr>
              <a:xfrm>
                <a:off x="9141603" y="4302020"/>
                <a:ext cx="461963" cy="414338"/>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Oval 174">
                <a:extLst>
                  <a:ext uri="{FF2B5EF4-FFF2-40B4-BE49-F238E27FC236}">
                    <a16:creationId xmlns:a16="http://schemas.microsoft.com/office/drawing/2014/main" id="{4545B55B-26C0-324A-9D57-190827131774}"/>
                  </a:ext>
                </a:extLst>
              </p:cNvPr>
              <p:cNvSpPr/>
              <p:nvPr/>
            </p:nvSpPr>
            <p:spPr>
              <a:xfrm>
                <a:off x="9141603" y="4716358"/>
                <a:ext cx="461963" cy="414338"/>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Oval 175">
                <a:extLst>
                  <a:ext uri="{FF2B5EF4-FFF2-40B4-BE49-F238E27FC236}">
                    <a16:creationId xmlns:a16="http://schemas.microsoft.com/office/drawing/2014/main" id="{0109C7FF-E367-EB49-8C30-A1B3E9E74D12}"/>
                  </a:ext>
                </a:extLst>
              </p:cNvPr>
              <p:cNvSpPr/>
              <p:nvPr/>
            </p:nvSpPr>
            <p:spPr>
              <a:xfrm>
                <a:off x="9153521" y="5122897"/>
                <a:ext cx="461963" cy="414338"/>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11" name="Straight Connector 110">
              <a:extLst>
                <a:ext uri="{FF2B5EF4-FFF2-40B4-BE49-F238E27FC236}">
                  <a16:creationId xmlns:a16="http://schemas.microsoft.com/office/drawing/2014/main" id="{C36DBAF3-3FD2-9F41-84BD-57D7E7C5C100}"/>
                </a:ext>
              </a:extLst>
            </p:cNvPr>
            <p:cNvCxnSpPr>
              <a:stCxn id="187" idx="6"/>
              <a:endCxn id="182" idx="2"/>
            </p:cNvCxnSpPr>
            <p:nvPr/>
          </p:nvCxnSpPr>
          <p:spPr>
            <a:xfrm>
              <a:off x="1528763" y="2921794"/>
              <a:ext cx="2233612" cy="507206"/>
            </a:xfrm>
            <a:prstGeom prst="line">
              <a:avLst/>
            </a:prstGeom>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21E8609D-7561-1447-A6F0-602B9212FBC7}"/>
                </a:ext>
              </a:extLst>
            </p:cNvPr>
            <p:cNvCxnSpPr>
              <a:cxnSpLocks/>
              <a:stCxn id="187" idx="6"/>
              <a:endCxn id="183" idx="2"/>
            </p:cNvCxnSpPr>
            <p:nvPr/>
          </p:nvCxnSpPr>
          <p:spPr>
            <a:xfrm>
              <a:off x="1528763" y="2921794"/>
              <a:ext cx="2233612" cy="929428"/>
            </a:xfrm>
            <a:prstGeom prst="line">
              <a:avLst/>
            </a:prstGeom>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A1422303-8810-DB4D-BFFA-6FC3158CCC53}"/>
                </a:ext>
              </a:extLst>
            </p:cNvPr>
            <p:cNvCxnSpPr>
              <a:cxnSpLocks/>
              <a:stCxn id="187" idx="6"/>
              <a:endCxn id="184" idx="1"/>
            </p:cNvCxnSpPr>
            <p:nvPr/>
          </p:nvCxnSpPr>
          <p:spPr>
            <a:xfrm>
              <a:off x="1528763" y="2921794"/>
              <a:ext cx="2301265" cy="2156061"/>
            </a:xfrm>
            <a:prstGeom prst="line">
              <a:avLst/>
            </a:prstGeom>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FB3FFDE5-8DBA-5344-B0FA-E84B0C001178}"/>
                </a:ext>
              </a:extLst>
            </p:cNvPr>
            <p:cNvCxnSpPr>
              <a:cxnSpLocks/>
              <a:stCxn id="187" idx="6"/>
              <a:endCxn id="185" idx="2"/>
            </p:cNvCxnSpPr>
            <p:nvPr/>
          </p:nvCxnSpPr>
          <p:spPr>
            <a:xfrm>
              <a:off x="1528763" y="2921794"/>
              <a:ext cx="2233611" cy="2735415"/>
            </a:xfrm>
            <a:prstGeom prst="line">
              <a:avLst/>
            </a:prstGeom>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E6834C20-7B44-334D-82F1-6534518B2A58}"/>
                </a:ext>
              </a:extLst>
            </p:cNvPr>
            <p:cNvCxnSpPr>
              <a:cxnSpLocks/>
              <a:endCxn id="182" idx="2"/>
            </p:cNvCxnSpPr>
            <p:nvPr/>
          </p:nvCxnSpPr>
          <p:spPr>
            <a:xfrm>
              <a:off x="1481142" y="3276521"/>
              <a:ext cx="2281233" cy="152479"/>
            </a:xfrm>
            <a:prstGeom prst="line">
              <a:avLst/>
            </a:prstGeom>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C7771344-A99D-D64C-AB00-BF9C24B21A8C}"/>
                </a:ext>
              </a:extLst>
            </p:cNvPr>
            <p:cNvCxnSpPr>
              <a:cxnSpLocks/>
              <a:endCxn id="183" idx="2"/>
            </p:cNvCxnSpPr>
            <p:nvPr/>
          </p:nvCxnSpPr>
          <p:spPr>
            <a:xfrm>
              <a:off x="1481142" y="3276521"/>
              <a:ext cx="2281233" cy="574701"/>
            </a:xfrm>
            <a:prstGeom prst="line">
              <a:avLst/>
            </a:prstGeom>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93285E8D-EBDD-4F43-93E3-E0A24B669AC2}"/>
                </a:ext>
              </a:extLst>
            </p:cNvPr>
            <p:cNvCxnSpPr>
              <a:cxnSpLocks/>
              <a:endCxn id="184" idx="1"/>
            </p:cNvCxnSpPr>
            <p:nvPr/>
          </p:nvCxnSpPr>
          <p:spPr>
            <a:xfrm>
              <a:off x="1481142" y="3276521"/>
              <a:ext cx="2348886" cy="1801334"/>
            </a:xfrm>
            <a:prstGeom prst="line">
              <a:avLst/>
            </a:prstGeom>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F119F013-D3B5-1E49-8FEA-A807694F486D}"/>
                </a:ext>
              </a:extLst>
            </p:cNvPr>
            <p:cNvCxnSpPr>
              <a:cxnSpLocks/>
              <a:endCxn id="185" idx="2"/>
            </p:cNvCxnSpPr>
            <p:nvPr/>
          </p:nvCxnSpPr>
          <p:spPr>
            <a:xfrm>
              <a:off x="1481142" y="3276521"/>
              <a:ext cx="2281232" cy="2380688"/>
            </a:xfrm>
            <a:prstGeom prst="line">
              <a:avLst/>
            </a:prstGeom>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24A21C84-4409-5F4D-8A69-CCF0BC9589AE}"/>
                </a:ext>
              </a:extLst>
            </p:cNvPr>
            <p:cNvCxnSpPr>
              <a:cxnSpLocks/>
              <a:endCxn id="182" idx="2"/>
            </p:cNvCxnSpPr>
            <p:nvPr/>
          </p:nvCxnSpPr>
          <p:spPr>
            <a:xfrm flipV="1">
              <a:off x="1515162" y="3429000"/>
              <a:ext cx="2247213" cy="315928"/>
            </a:xfrm>
            <a:prstGeom prst="line">
              <a:avLst/>
            </a:prstGeom>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A4C16574-31CB-D241-AF3D-A7DB3869BA65}"/>
                </a:ext>
              </a:extLst>
            </p:cNvPr>
            <p:cNvCxnSpPr>
              <a:cxnSpLocks/>
              <a:endCxn id="183" idx="2"/>
            </p:cNvCxnSpPr>
            <p:nvPr/>
          </p:nvCxnSpPr>
          <p:spPr>
            <a:xfrm>
              <a:off x="1515162" y="3744927"/>
              <a:ext cx="2247213" cy="106295"/>
            </a:xfrm>
            <a:prstGeom prst="line">
              <a:avLst/>
            </a:prstGeom>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F91CB638-7783-E548-A0C2-9B9E6B03CDA5}"/>
                </a:ext>
              </a:extLst>
            </p:cNvPr>
            <p:cNvCxnSpPr>
              <a:cxnSpLocks/>
              <a:endCxn id="184" idx="1"/>
            </p:cNvCxnSpPr>
            <p:nvPr/>
          </p:nvCxnSpPr>
          <p:spPr>
            <a:xfrm>
              <a:off x="1515162" y="3744927"/>
              <a:ext cx="2314866" cy="1332928"/>
            </a:xfrm>
            <a:prstGeom prst="line">
              <a:avLst/>
            </a:prstGeom>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D3A131A4-D230-394B-823C-140439CA761C}"/>
                </a:ext>
              </a:extLst>
            </p:cNvPr>
            <p:cNvCxnSpPr>
              <a:cxnSpLocks/>
              <a:endCxn id="185" idx="2"/>
            </p:cNvCxnSpPr>
            <p:nvPr/>
          </p:nvCxnSpPr>
          <p:spPr>
            <a:xfrm>
              <a:off x="1515162" y="3744927"/>
              <a:ext cx="2247212" cy="1912282"/>
            </a:xfrm>
            <a:prstGeom prst="line">
              <a:avLst/>
            </a:prstGeom>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BF7AF220-4F10-DB47-90A6-54A360CB69D4}"/>
                </a:ext>
              </a:extLst>
            </p:cNvPr>
            <p:cNvCxnSpPr>
              <a:cxnSpLocks/>
              <a:endCxn id="182" idx="2"/>
            </p:cNvCxnSpPr>
            <p:nvPr/>
          </p:nvCxnSpPr>
          <p:spPr>
            <a:xfrm flipV="1">
              <a:off x="1494934" y="3429000"/>
              <a:ext cx="2267441" cy="176137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633D3D8C-B399-FD40-88E3-0A72E3538C97}"/>
                </a:ext>
              </a:extLst>
            </p:cNvPr>
            <p:cNvCxnSpPr>
              <a:cxnSpLocks/>
              <a:endCxn id="183" idx="2"/>
            </p:cNvCxnSpPr>
            <p:nvPr/>
          </p:nvCxnSpPr>
          <p:spPr>
            <a:xfrm flipV="1">
              <a:off x="1494934" y="3851222"/>
              <a:ext cx="2267441" cy="1339148"/>
            </a:xfrm>
            <a:prstGeom prst="line">
              <a:avLst/>
            </a:prstGeom>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F331FF20-C94D-0444-A5C6-C158AE2D51C5}"/>
                </a:ext>
              </a:extLst>
            </p:cNvPr>
            <p:cNvCxnSpPr>
              <a:cxnSpLocks/>
              <a:endCxn id="184" idx="2"/>
            </p:cNvCxnSpPr>
            <p:nvPr/>
          </p:nvCxnSpPr>
          <p:spPr>
            <a:xfrm>
              <a:off x="1494934" y="5190370"/>
              <a:ext cx="2267441" cy="33976"/>
            </a:xfrm>
            <a:prstGeom prst="line">
              <a:avLst/>
            </a:prstGeom>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5DD7F21F-CEE0-B84F-BDD5-1680CC53536C}"/>
                </a:ext>
              </a:extLst>
            </p:cNvPr>
            <p:cNvCxnSpPr>
              <a:cxnSpLocks/>
              <a:endCxn id="185" idx="2"/>
            </p:cNvCxnSpPr>
            <p:nvPr/>
          </p:nvCxnSpPr>
          <p:spPr>
            <a:xfrm>
              <a:off x="1494934" y="5190370"/>
              <a:ext cx="2267440" cy="466839"/>
            </a:xfrm>
            <a:prstGeom prst="line">
              <a:avLst/>
            </a:prstGeom>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940D41E6-6FB9-D143-A72A-38423BBCE7A8}"/>
                </a:ext>
              </a:extLst>
            </p:cNvPr>
            <p:cNvCxnSpPr>
              <a:cxnSpLocks/>
              <a:endCxn id="182" idx="2"/>
            </p:cNvCxnSpPr>
            <p:nvPr/>
          </p:nvCxnSpPr>
          <p:spPr>
            <a:xfrm flipV="1">
              <a:off x="1494934" y="3429000"/>
              <a:ext cx="2267441" cy="221737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460677B3-C239-8344-BFD3-E34BE945D9BB}"/>
                </a:ext>
              </a:extLst>
            </p:cNvPr>
            <p:cNvCxnSpPr>
              <a:cxnSpLocks/>
              <a:endCxn id="183" idx="2"/>
            </p:cNvCxnSpPr>
            <p:nvPr/>
          </p:nvCxnSpPr>
          <p:spPr>
            <a:xfrm flipV="1">
              <a:off x="1494934" y="3851222"/>
              <a:ext cx="2267441" cy="1795148"/>
            </a:xfrm>
            <a:prstGeom prst="line">
              <a:avLst/>
            </a:prstGeom>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04B73238-46F4-574D-8BCD-29B4C863F6DA}"/>
                </a:ext>
              </a:extLst>
            </p:cNvPr>
            <p:cNvCxnSpPr>
              <a:cxnSpLocks/>
              <a:endCxn id="184" idx="2"/>
            </p:cNvCxnSpPr>
            <p:nvPr/>
          </p:nvCxnSpPr>
          <p:spPr>
            <a:xfrm flipV="1">
              <a:off x="1494934" y="5224346"/>
              <a:ext cx="2267441" cy="422024"/>
            </a:xfrm>
            <a:prstGeom prst="line">
              <a:avLst/>
            </a:prstGeom>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5B5195BA-DF66-4D43-98A0-CCEE5EBD2407}"/>
                </a:ext>
              </a:extLst>
            </p:cNvPr>
            <p:cNvCxnSpPr>
              <a:cxnSpLocks/>
              <a:endCxn id="185" idx="2"/>
            </p:cNvCxnSpPr>
            <p:nvPr/>
          </p:nvCxnSpPr>
          <p:spPr>
            <a:xfrm>
              <a:off x="1494934" y="5646369"/>
              <a:ext cx="2267440" cy="1084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ABF0ADAF-0038-1C4F-8C7C-F65B79872047}"/>
                </a:ext>
              </a:extLst>
            </p:cNvPr>
            <p:cNvCxnSpPr>
              <a:cxnSpLocks/>
              <a:endCxn id="182" idx="2"/>
            </p:cNvCxnSpPr>
            <p:nvPr/>
          </p:nvCxnSpPr>
          <p:spPr>
            <a:xfrm flipV="1">
              <a:off x="1528760" y="3429000"/>
              <a:ext cx="2233615" cy="260252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0A951C30-55E3-8C45-AF8D-15227E09A737}"/>
                </a:ext>
              </a:extLst>
            </p:cNvPr>
            <p:cNvCxnSpPr>
              <a:cxnSpLocks/>
              <a:endCxn id="183" idx="2"/>
            </p:cNvCxnSpPr>
            <p:nvPr/>
          </p:nvCxnSpPr>
          <p:spPr>
            <a:xfrm flipV="1">
              <a:off x="1528760" y="3851222"/>
              <a:ext cx="2233615" cy="2180298"/>
            </a:xfrm>
            <a:prstGeom prst="line">
              <a:avLst/>
            </a:prstGeom>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A7C742C8-CE4F-DB4E-B8A7-6C7455FEAE69}"/>
                </a:ext>
              </a:extLst>
            </p:cNvPr>
            <p:cNvCxnSpPr>
              <a:cxnSpLocks/>
              <a:endCxn id="184" idx="2"/>
            </p:cNvCxnSpPr>
            <p:nvPr/>
          </p:nvCxnSpPr>
          <p:spPr>
            <a:xfrm flipV="1">
              <a:off x="1528760" y="5224346"/>
              <a:ext cx="2233615" cy="807174"/>
            </a:xfrm>
            <a:prstGeom prst="line">
              <a:avLst/>
            </a:prstGeom>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BA29C8A7-019F-F14A-A94B-3CCEC91052E3}"/>
                </a:ext>
              </a:extLst>
            </p:cNvPr>
            <p:cNvCxnSpPr>
              <a:cxnSpLocks/>
              <a:stCxn id="192" idx="6"/>
              <a:endCxn id="185" idx="2"/>
            </p:cNvCxnSpPr>
            <p:nvPr/>
          </p:nvCxnSpPr>
          <p:spPr>
            <a:xfrm flipV="1">
              <a:off x="1528760" y="5657209"/>
              <a:ext cx="2233614" cy="414186"/>
            </a:xfrm>
            <a:prstGeom prst="line">
              <a:avLst/>
            </a:prstGeom>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B4F1D860-AD18-2549-A465-0FAB8F27ED42}"/>
                </a:ext>
              </a:extLst>
            </p:cNvPr>
            <p:cNvCxnSpPr>
              <a:cxnSpLocks/>
              <a:endCxn id="177" idx="2"/>
            </p:cNvCxnSpPr>
            <p:nvPr/>
          </p:nvCxnSpPr>
          <p:spPr>
            <a:xfrm flipV="1">
              <a:off x="4208862" y="3429000"/>
              <a:ext cx="2480068" cy="7884"/>
            </a:xfrm>
            <a:prstGeom prst="line">
              <a:avLst/>
            </a:prstGeom>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B7B4E5AB-3993-BC4E-BA3E-D92E6739D1D7}"/>
                </a:ext>
              </a:extLst>
            </p:cNvPr>
            <p:cNvCxnSpPr>
              <a:cxnSpLocks/>
              <a:endCxn id="178" idx="2"/>
            </p:cNvCxnSpPr>
            <p:nvPr/>
          </p:nvCxnSpPr>
          <p:spPr>
            <a:xfrm>
              <a:off x="4208862" y="3436884"/>
              <a:ext cx="2480068" cy="414338"/>
            </a:xfrm>
            <a:prstGeom prst="line">
              <a:avLst/>
            </a:prstGeom>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12DF1270-BC7E-3F42-ABAD-9042D00201CB}"/>
                </a:ext>
              </a:extLst>
            </p:cNvPr>
            <p:cNvCxnSpPr>
              <a:cxnSpLocks/>
              <a:endCxn id="179" idx="2"/>
            </p:cNvCxnSpPr>
            <p:nvPr/>
          </p:nvCxnSpPr>
          <p:spPr>
            <a:xfrm>
              <a:off x="4208862" y="3436884"/>
              <a:ext cx="2480068" cy="1787462"/>
            </a:xfrm>
            <a:prstGeom prst="line">
              <a:avLst/>
            </a:prstGeom>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66188781-16D4-F44E-A91A-A9670CF10717}"/>
                </a:ext>
              </a:extLst>
            </p:cNvPr>
            <p:cNvCxnSpPr>
              <a:cxnSpLocks/>
              <a:endCxn id="180" idx="2"/>
            </p:cNvCxnSpPr>
            <p:nvPr/>
          </p:nvCxnSpPr>
          <p:spPr>
            <a:xfrm>
              <a:off x="4208862" y="3436884"/>
              <a:ext cx="2480067" cy="2220325"/>
            </a:xfrm>
            <a:prstGeom prst="line">
              <a:avLst/>
            </a:prstGeom>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4387F763-915A-A647-BC9E-BF5DA42C9465}"/>
                </a:ext>
              </a:extLst>
            </p:cNvPr>
            <p:cNvCxnSpPr>
              <a:cxnSpLocks/>
              <a:endCxn id="177" idx="2"/>
            </p:cNvCxnSpPr>
            <p:nvPr/>
          </p:nvCxnSpPr>
          <p:spPr>
            <a:xfrm flipV="1">
              <a:off x="4234465" y="3429000"/>
              <a:ext cx="2454465" cy="430106"/>
            </a:xfrm>
            <a:prstGeom prst="line">
              <a:avLst/>
            </a:prstGeom>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F6142DBB-8732-8749-B9E3-13FB38F1EA48}"/>
                </a:ext>
              </a:extLst>
            </p:cNvPr>
            <p:cNvCxnSpPr>
              <a:cxnSpLocks/>
              <a:endCxn id="178" idx="2"/>
            </p:cNvCxnSpPr>
            <p:nvPr/>
          </p:nvCxnSpPr>
          <p:spPr>
            <a:xfrm flipV="1">
              <a:off x="4234465" y="3851222"/>
              <a:ext cx="2454465" cy="7884"/>
            </a:xfrm>
            <a:prstGeom prst="line">
              <a:avLst/>
            </a:prstGeom>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3A527932-A533-E446-84BB-DFC38F36AC6E}"/>
                </a:ext>
              </a:extLst>
            </p:cNvPr>
            <p:cNvCxnSpPr>
              <a:cxnSpLocks/>
              <a:endCxn id="179" idx="2"/>
            </p:cNvCxnSpPr>
            <p:nvPr/>
          </p:nvCxnSpPr>
          <p:spPr>
            <a:xfrm>
              <a:off x="4234465" y="3859106"/>
              <a:ext cx="2454465" cy="136524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AA639A8A-A31B-E147-A2B7-0DBB008C747D}"/>
                </a:ext>
              </a:extLst>
            </p:cNvPr>
            <p:cNvCxnSpPr>
              <a:cxnSpLocks/>
              <a:endCxn id="180" idx="2"/>
            </p:cNvCxnSpPr>
            <p:nvPr/>
          </p:nvCxnSpPr>
          <p:spPr>
            <a:xfrm>
              <a:off x="4234465" y="3859106"/>
              <a:ext cx="2454464" cy="1798103"/>
            </a:xfrm>
            <a:prstGeom prst="line">
              <a:avLst/>
            </a:prstGeom>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3611DC07-0CC3-6149-9927-81E7F94A8728}"/>
                </a:ext>
              </a:extLst>
            </p:cNvPr>
            <p:cNvCxnSpPr>
              <a:cxnSpLocks/>
              <a:stCxn id="184" idx="6"/>
              <a:endCxn id="177" idx="2"/>
            </p:cNvCxnSpPr>
            <p:nvPr/>
          </p:nvCxnSpPr>
          <p:spPr>
            <a:xfrm flipV="1">
              <a:off x="4224338" y="3429000"/>
              <a:ext cx="2464592" cy="1795346"/>
            </a:xfrm>
            <a:prstGeom prst="line">
              <a:avLst/>
            </a:prstGeom>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BAAFFC6A-DBEC-5A4F-8981-E9E21F6E9877}"/>
                </a:ext>
              </a:extLst>
            </p:cNvPr>
            <p:cNvCxnSpPr>
              <a:cxnSpLocks/>
              <a:endCxn id="178" idx="2"/>
            </p:cNvCxnSpPr>
            <p:nvPr/>
          </p:nvCxnSpPr>
          <p:spPr>
            <a:xfrm flipV="1">
              <a:off x="4218391" y="3851222"/>
              <a:ext cx="2470539" cy="1365398"/>
            </a:xfrm>
            <a:prstGeom prst="line">
              <a:avLst/>
            </a:prstGeom>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9865B9B0-89DB-4540-A707-B15C549FAFD2}"/>
                </a:ext>
              </a:extLst>
            </p:cNvPr>
            <p:cNvCxnSpPr>
              <a:cxnSpLocks/>
              <a:endCxn id="179" idx="2"/>
            </p:cNvCxnSpPr>
            <p:nvPr/>
          </p:nvCxnSpPr>
          <p:spPr>
            <a:xfrm>
              <a:off x="4176716" y="5216620"/>
              <a:ext cx="2512214" cy="7726"/>
            </a:xfrm>
            <a:prstGeom prst="line">
              <a:avLst/>
            </a:prstGeom>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64439DCE-FF44-6F43-A65F-807E12C13A8F}"/>
                </a:ext>
              </a:extLst>
            </p:cNvPr>
            <p:cNvCxnSpPr>
              <a:cxnSpLocks/>
              <a:stCxn id="184" idx="6"/>
              <a:endCxn id="180" idx="2"/>
            </p:cNvCxnSpPr>
            <p:nvPr/>
          </p:nvCxnSpPr>
          <p:spPr>
            <a:xfrm>
              <a:off x="4224338" y="5224346"/>
              <a:ext cx="2464591" cy="432863"/>
            </a:xfrm>
            <a:prstGeom prst="line">
              <a:avLst/>
            </a:prstGeom>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76B497A0-F4E6-8B42-975D-F7212D59F471}"/>
                </a:ext>
              </a:extLst>
            </p:cNvPr>
            <p:cNvCxnSpPr>
              <a:cxnSpLocks/>
              <a:endCxn id="177" idx="2"/>
            </p:cNvCxnSpPr>
            <p:nvPr/>
          </p:nvCxnSpPr>
          <p:spPr>
            <a:xfrm flipV="1">
              <a:off x="4234465" y="3429000"/>
              <a:ext cx="2454465" cy="222821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5406FD00-830B-D047-9740-AC132F3BF676}"/>
                </a:ext>
              </a:extLst>
            </p:cNvPr>
            <p:cNvCxnSpPr>
              <a:cxnSpLocks/>
              <a:endCxn id="178" idx="2"/>
            </p:cNvCxnSpPr>
            <p:nvPr/>
          </p:nvCxnSpPr>
          <p:spPr>
            <a:xfrm flipV="1">
              <a:off x="4234465" y="3851222"/>
              <a:ext cx="2454465" cy="1805988"/>
            </a:xfrm>
            <a:prstGeom prst="line">
              <a:avLst/>
            </a:prstGeom>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57CCF7F4-91DE-B24F-8644-34AB83BC729E}"/>
                </a:ext>
              </a:extLst>
            </p:cNvPr>
            <p:cNvCxnSpPr>
              <a:cxnSpLocks/>
              <a:endCxn id="179" idx="2"/>
            </p:cNvCxnSpPr>
            <p:nvPr/>
          </p:nvCxnSpPr>
          <p:spPr>
            <a:xfrm flipV="1">
              <a:off x="4234465" y="5224346"/>
              <a:ext cx="2454465" cy="432864"/>
            </a:xfrm>
            <a:prstGeom prst="line">
              <a:avLst/>
            </a:prstGeom>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D2F8A927-9F68-0B4A-8933-A7EBE847A693}"/>
                </a:ext>
              </a:extLst>
            </p:cNvPr>
            <p:cNvCxnSpPr>
              <a:cxnSpLocks/>
              <a:endCxn id="180" idx="2"/>
            </p:cNvCxnSpPr>
            <p:nvPr/>
          </p:nvCxnSpPr>
          <p:spPr>
            <a:xfrm>
              <a:off x="4234465" y="5657209"/>
              <a:ext cx="245446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CB0C629C-CA09-E04C-9A3E-C053702337F2}"/>
                </a:ext>
              </a:extLst>
            </p:cNvPr>
            <p:cNvCxnSpPr>
              <a:cxnSpLocks/>
              <a:endCxn id="172" idx="2"/>
            </p:cNvCxnSpPr>
            <p:nvPr/>
          </p:nvCxnSpPr>
          <p:spPr>
            <a:xfrm>
              <a:off x="7150892" y="3432447"/>
              <a:ext cx="1981197" cy="21160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1F30A193-A5C6-AB4B-B963-B6131FF77524}"/>
                </a:ext>
              </a:extLst>
            </p:cNvPr>
            <p:cNvCxnSpPr>
              <a:cxnSpLocks/>
              <a:endCxn id="173" idx="2"/>
            </p:cNvCxnSpPr>
            <p:nvPr/>
          </p:nvCxnSpPr>
          <p:spPr>
            <a:xfrm>
              <a:off x="7150892" y="3432447"/>
              <a:ext cx="1981196" cy="625944"/>
            </a:xfrm>
            <a:prstGeom prst="line">
              <a:avLst/>
            </a:prstGeom>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6324D57B-C8DE-0A41-88B4-0B1584F40254}"/>
                </a:ext>
              </a:extLst>
            </p:cNvPr>
            <p:cNvCxnSpPr>
              <a:cxnSpLocks/>
              <a:endCxn id="174" idx="2"/>
            </p:cNvCxnSpPr>
            <p:nvPr/>
          </p:nvCxnSpPr>
          <p:spPr>
            <a:xfrm>
              <a:off x="7150892" y="3432447"/>
              <a:ext cx="1990711" cy="1076742"/>
            </a:xfrm>
            <a:prstGeom prst="line">
              <a:avLst/>
            </a:prstGeom>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21346D14-F8A9-9E49-88EF-17F92C4BF8AE}"/>
                </a:ext>
              </a:extLst>
            </p:cNvPr>
            <p:cNvCxnSpPr>
              <a:cxnSpLocks/>
              <a:endCxn id="175" idx="2"/>
            </p:cNvCxnSpPr>
            <p:nvPr/>
          </p:nvCxnSpPr>
          <p:spPr>
            <a:xfrm>
              <a:off x="7150892" y="3432447"/>
              <a:ext cx="1990711" cy="149108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200F1F3A-77B3-114E-8CDB-81BE7900059A}"/>
                </a:ext>
              </a:extLst>
            </p:cNvPr>
            <p:cNvCxnSpPr>
              <a:cxnSpLocks/>
              <a:stCxn id="177" idx="6"/>
              <a:endCxn id="176" idx="2"/>
            </p:cNvCxnSpPr>
            <p:nvPr/>
          </p:nvCxnSpPr>
          <p:spPr>
            <a:xfrm>
              <a:off x="7150893" y="3429000"/>
              <a:ext cx="2002628" cy="190106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27F6D1BE-70FE-5545-A937-463F63B9449B}"/>
                </a:ext>
              </a:extLst>
            </p:cNvPr>
            <p:cNvCxnSpPr>
              <a:cxnSpLocks/>
              <a:endCxn id="172" idx="2"/>
            </p:cNvCxnSpPr>
            <p:nvPr/>
          </p:nvCxnSpPr>
          <p:spPr>
            <a:xfrm flipV="1">
              <a:off x="7134227" y="3644053"/>
              <a:ext cx="1997862" cy="19928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28BF96F7-05DC-5F4F-B79F-D2F4A0692BD0}"/>
                </a:ext>
              </a:extLst>
            </p:cNvPr>
            <p:cNvCxnSpPr>
              <a:cxnSpLocks/>
              <a:endCxn id="173" idx="2"/>
            </p:cNvCxnSpPr>
            <p:nvPr/>
          </p:nvCxnSpPr>
          <p:spPr>
            <a:xfrm>
              <a:off x="7134227" y="3843338"/>
              <a:ext cx="1997861" cy="215053"/>
            </a:xfrm>
            <a:prstGeom prst="line">
              <a:avLst/>
            </a:prstGeom>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4745D139-0363-DD43-A860-0C706509295B}"/>
                </a:ext>
              </a:extLst>
            </p:cNvPr>
            <p:cNvCxnSpPr>
              <a:cxnSpLocks/>
              <a:endCxn id="174" idx="2"/>
            </p:cNvCxnSpPr>
            <p:nvPr/>
          </p:nvCxnSpPr>
          <p:spPr>
            <a:xfrm>
              <a:off x="7134227" y="3843338"/>
              <a:ext cx="2007376" cy="665851"/>
            </a:xfrm>
            <a:prstGeom prst="line">
              <a:avLst/>
            </a:prstGeom>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2BD833CD-F78A-394C-9CFA-05FA68BF5B36}"/>
                </a:ext>
              </a:extLst>
            </p:cNvPr>
            <p:cNvCxnSpPr>
              <a:cxnSpLocks/>
              <a:endCxn id="175" idx="2"/>
            </p:cNvCxnSpPr>
            <p:nvPr/>
          </p:nvCxnSpPr>
          <p:spPr>
            <a:xfrm>
              <a:off x="7134227" y="3843338"/>
              <a:ext cx="2007376" cy="1080189"/>
            </a:xfrm>
            <a:prstGeom prst="line">
              <a:avLst/>
            </a:prstGeom>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F1E84455-5306-6248-AAC9-0A9DF91EED00}"/>
                </a:ext>
              </a:extLst>
            </p:cNvPr>
            <p:cNvCxnSpPr>
              <a:cxnSpLocks/>
              <a:endCxn id="176" idx="2"/>
            </p:cNvCxnSpPr>
            <p:nvPr/>
          </p:nvCxnSpPr>
          <p:spPr>
            <a:xfrm>
              <a:off x="7134228" y="3839891"/>
              <a:ext cx="2019293" cy="1490175"/>
            </a:xfrm>
            <a:prstGeom prst="line">
              <a:avLst/>
            </a:prstGeom>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7BAE19E3-2283-D440-B903-2F33AB598163}"/>
                </a:ext>
              </a:extLst>
            </p:cNvPr>
            <p:cNvCxnSpPr>
              <a:cxnSpLocks/>
              <a:endCxn id="172" idx="2"/>
            </p:cNvCxnSpPr>
            <p:nvPr/>
          </p:nvCxnSpPr>
          <p:spPr>
            <a:xfrm flipV="1">
              <a:off x="7147313" y="3644053"/>
              <a:ext cx="1984776" cy="158374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3B8330DE-A0F2-9748-99C5-8AB4C422477C}"/>
                </a:ext>
              </a:extLst>
            </p:cNvPr>
            <p:cNvCxnSpPr>
              <a:cxnSpLocks/>
              <a:endCxn id="173" idx="2"/>
            </p:cNvCxnSpPr>
            <p:nvPr/>
          </p:nvCxnSpPr>
          <p:spPr>
            <a:xfrm flipV="1">
              <a:off x="7147313" y="4058391"/>
              <a:ext cx="1984775" cy="1169402"/>
            </a:xfrm>
            <a:prstGeom prst="line">
              <a:avLst/>
            </a:prstGeom>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CE2A0283-38CE-2B46-A6E0-AD2B4BAFA1BA}"/>
                </a:ext>
              </a:extLst>
            </p:cNvPr>
            <p:cNvCxnSpPr>
              <a:cxnSpLocks/>
              <a:endCxn id="174" idx="2"/>
            </p:cNvCxnSpPr>
            <p:nvPr/>
          </p:nvCxnSpPr>
          <p:spPr>
            <a:xfrm flipV="1">
              <a:off x="7147313" y="4509189"/>
              <a:ext cx="1994290" cy="718604"/>
            </a:xfrm>
            <a:prstGeom prst="line">
              <a:avLst/>
            </a:prstGeom>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4A363DA0-9A48-4A48-ABD8-44D6908FFA07}"/>
                </a:ext>
              </a:extLst>
            </p:cNvPr>
            <p:cNvCxnSpPr>
              <a:cxnSpLocks/>
              <a:endCxn id="175" idx="2"/>
            </p:cNvCxnSpPr>
            <p:nvPr/>
          </p:nvCxnSpPr>
          <p:spPr>
            <a:xfrm flipV="1">
              <a:off x="7147313" y="4923527"/>
              <a:ext cx="1994290" cy="304266"/>
            </a:xfrm>
            <a:prstGeom prst="line">
              <a:avLst/>
            </a:prstGeom>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3317AAD6-7D0C-B140-A8C0-247D9989296F}"/>
                </a:ext>
              </a:extLst>
            </p:cNvPr>
            <p:cNvCxnSpPr>
              <a:cxnSpLocks/>
              <a:endCxn id="176" idx="2"/>
            </p:cNvCxnSpPr>
            <p:nvPr/>
          </p:nvCxnSpPr>
          <p:spPr>
            <a:xfrm>
              <a:off x="7147314" y="5224346"/>
              <a:ext cx="2006207" cy="10572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77951386-6405-234D-ACFB-AEA2B2627015}"/>
                </a:ext>
              </a:extLst>
            </p:cNvPr>
            <p:cNvCxnSpPr>
              <a:cxnSpLocks/>
              <a:endCxn id="172" idx="2"/>
            </p:cNvCxnSpPr>
            <p:nvPr/>
          </p:nvCxnSpPr>
          <p:spPr>
            <a:xfrm flipV="1">
              <a:off x="7129459" y="3644053"/>
              <a:ext cx="2002630" cy="1982478"/>
            </a:xfrm>
            <a:prstGeom prst="line">
              <a:avLst/>
            </a:prstGeom>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DB5CCB6C-C9F7-8E47-B302-3E2A17621A09}"/>
                </a:ext>
              </a:extLst>
            </p:cNvPr>
            <p:cNvCxnSpPr>
              <a:cxnSpLocks/>
              <a:endCxn id="173" idx="2"/>
            </p:cNvCxnSpPr>
            <p:nvPr/>
          </p:nvCxnSpPr>
          <p:spPr>
            <a:xfrm flipV="1">
              <a:off x="7129459" y="4058391"/>
              <a:ext cx="2002629" cy="156814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14052ED8-6018-A244-BA71-3589A0831666}"/>
                </a:ext>
              </a:extLst>
            </p:cNvPr>
            <p:cNvCxnSpPr>
              <a:cxnSpLocks/>
              <a:endCxn id="174" idx="2"/>
            </p:cNvCxnSpPr>
            <p:nvPr/>
          </p:nvCxnSpPr>
          <p:spPr>
            <a:xfrm flipV="1">
              <a:off x="7129459" y="4509189"/>
              <a:ext cx="2012144" cy="1117342"/>
            </a:xfrm>
            <a:prstGeom prst="line">
              <a:avLst/>
            </a:prstGeom>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F0ED9C98-D0B7-6B47-B466-22A13FF5C0BF}"/>
                </a:ext>
              </a:extLst>
            </p:cNvPr>
            <p:cNvCxnSpPr>
              <a:cxnSpLocks/>
              <a:endCxn id="175" idx="2"/>
            </p:cNvCxnSpPr>
            <p:nvPr/>
          </p:nvCxnSpPr>
          <p:spPr>
            <a:xfrm flipV="1">
              <a:off x="7129459" y="4923527"/>
              <a:ext cx="2012144" cy="703004"/>
            </a:xfrm>
            <a:prstGeom prst="line">
              <a:avLst/>
            </a:prstGeom>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F7604F00-7A6C-4041-B42C-1CB64ED0EECA}"/>
                </a:ext>
              </a:extLst>
            </p:cNvPr>
            <p:cNvCxnSpPr>
              <a:cxnSpLocks/>
              <a:endCxn id="176" idx="2"/>
            </p:cNvCxnSpPr>
            <p:nvPr/>
          </p:nvCxnSpPr>
          <p:spPr>
            <a:xfrm flipV="1">
              <a:off x="7129460" y="5330066"/>
              <a:ext cx="2024061" cy="293018"/>
            </a:xfrm>
            <a:prstGeom prst="line">
              <a:avLst/>
            </a:prstGeom>
          </p:spPr>
          <p:style>
            <a:lnRef idx="1">
              <a:schemeClr val="accent1"/>
            </a:lnRef>
            <a:fillRef idx="0">
              <a:schemeClr val="accent1"/>
            </a:fillRef>
            <a:effectRef idx="0">
              <a:schemeClr val="accent1"/>
            </a:effectRef>
            <a:fontRef idx="minor">
              <a:schemeClr val="tx1"/>
            </a:fontRef>
          </p:style>
        </p:cxnSp>
        <p:sp>
          <p:nvSpPr>
            <p:cNvPr id="171" name="TextBox 170">
              <a:extLst>
                <a:ext uri="{FF2B5EF4-FFF2-40B4-BE49-F238E27FC236}">
                  <a16:creationId xmlns:a16="http://schemas.microsoft.com/office/drawing/2014/main" id="{D6913461-C351-C146-9692-C48C20932793}"/>
                </a:ext>
              </a:extLst>
            </p:cNvPr>
            <p:cNvSpPr txBox="1"/>
            <p:nvPr/>
          </p:nvSpPr>
          <p:spPr>
            <a:xfrm>
              <a:off x="484394" y="2552541"/>
              <a:ext cx="184731" cy="307777"/>
            </a:xfrm>
            <a:prstGeom prst="rect">
              <a:avLst/>
            </a:prstGeom>
            <a:noFill/>
          </p:spPr>
          <p:txBody>
            <a:bodyPr wrap="none" rtlCol="0">
              <a:spAutoFit/>
            </a:bodyPr>
            <a:lstStyle/>
            <a:p>
              <a:endParaRPr lang="en-US" sz="1400" dirty="0"/>
            </a:p>
          </p:txBody>
        </p:sp>
      </p:grpSp>
    </p:spTree>
    <p:extLst>
      <p:ext uri="{BB962C8B-B14F-4D97-AF65-F5344CB8AC3E}">
        <p14:creationId xmlns:p14="http://schemas.microsoft.com/office/powerpoint/2010/main" val="142066903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490536" y="518031"/>
            <a:ext cx="10412274" cy="1452628"/>
          </a:xfrm>
        </p:spPr>
        <p:txBody>
          <a:bodyPr>
            <a:normAutofit lnSpcReduction="10000"/>
          </a:bodyPr>
          <a:lstStyle/>
          <a:p>
            <a:r>
              <a:rPr lang="en-US" sz="2400" dirty="0">
                <a:latin typeface="Helvetica" pitchFamily="2" charset="0"/>
              </a:rPr>
              <a:t>So that you can give it a 5 x 5 pixel-image example of a digit between between 0 and 9…</a:t>
            </a:r>
            <a:endParaRPr lang="en-US" sz="2400" dirty="0"/>
          </a:p>
          <a:p>
            <a:pPr marL="0" indent="0">
              <a:buNone/>
            </a:pPr>
            <a:r>
              <a:rPr lang="en-US" sz="2400" dirty="0">
                <a:latin typeface="Helvetica" pitchFamily="2" charset="0"/>
              </a:rPr>
              <a:t> </a:t>
            </a:r>
            <a:endParaRPr lang="en-US" sz="2400" dirty="0"/>
          </a:p>
          <a:p>
            <a:pPr marL="0" indent="0">
              <a:buNone/>
            </a:pPr>
            <a:endParaRPr lang="en-US" sz="2400" dirty="0">
              <a:latin typeface="Helvetica" pitchFamily="2" charset="0"/>
            </a:endParaRPr>
          </a:p>
        </p:txBody>
      </p:sp>
      <p:grpSp>
        <p:nvGrpSpPr>
          <p:cNvPr id="106" name="Group 105">
            <a:extLst>
              <a:ext uri="{FF2B5EF4-FFF2-40B4-BE49-F238E27FC236}">
                <a16:creationId xmlns:a16="http://schemas.microsoft.com/office/drawing/2014/main" id="{96AA53F8-832E-2645-845F-B8D735822B48}"/>
              </a:ext>
            </a:extLst>
          </p:cNvPr>
          <p:cNvGrpSpPr/>
          <p:nvPr/>
        </p:nvGrpSpPr>
        <p:grpSpPr>
          <a:xfrm>
            <a:off x="1294456" y="2216169"/>
            <a:ext cx="9131090" cy="3726023"/>
            <a:chOff x="484394" y="2552541"/>
            <a:chExt cx="9131090" cy="3726023"/>
          </a:xfrm>
        </p:grpSpPr>
        <p:grpSp>
          <p:nvGrpSpPr>
            <p:cNvPr id="107" name="Group 106">
              <a:extLst>
                <a:ext uri="{FF2B5EF4-FFF2-40B4-BE49-F238E27FC236}">
                  <a16:creationId xmlns:a16="http://schemas.microsoft.com/office/drawing/2014/main" id="{FC25E3DD-1454-0444-AC25-6649EE38B0F8}"/>
                </a:ext>
              </a:extLst>
            </p:cNvPr>
            <p:cNvGrpSpPr/>
            <p:nvPr/>
          </p:nvGrpSpPr>
          <p:grpSpPr>
            <a:xfrm>
              <a:off x="1066797" y="2714625"/>
              <a:ext cx="461966" cy="3563939"/>
              <a:chOff x="1066797" y="2714625"/>
              <a:chExt cx="461966" cy="3563939"/>
            </a:xfrm>
          </p:grpSpPr>
          <p:sp>
            <p:nvSpPr>
              <p:cNvPr id="187" name="Oval 186">
                <a:extLst>
                  <a:ext uri="{FF2B5EF4-FFF2-40B4-BE49-F238E27FC236}">
                    <a16:creationId xmlns:a16="http://schemas.microsoft.com/office/drawing/2014/main" id="{2FF686D2-6DFE-EC4C-B939-BF29BF6FDD81}"/>
                  </a:ext>
                </a:extLst>
              </p:cNvPr>
              <p:cNvSpPr/>
              <p:nvPr/>
            </p:nvSpPr>
            <p:spPr>
              <a:xfrm>
                <a:off x="1066800" y="2714625"/>
                <a:ext cx="461963" cy="414338"/>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Oval 187">
                <a:extLst>
                  <a:ext uri="{FF2B5EF4-FFF2-40B4-BE49-F238E27FC236}">
                    <a16:creationId xmlns:a16="http://schemas.microsoft.com/office/drawing/2014/main" id="{D241D24B-4B48-074C-B269-3CB3E864BF30}"/>
                  </a:ext>
                </a:extLst>
              </p:cNvPr>
              <p:cNvSpPr/>
              <p:nvPr/>
            </p:nvSpPr>
            <p:spPr>
              <a:xfrm>
                <a:off x="1066799" y="3149653"/>
                <a:ext cx="461963" cy="414338"/>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Oval 188">
                <a:extLst>
                  <a:ext uri="{FF2B5EF4-FFF2-40B4-BE49-F238E27FC236}">
                    <a16:creationId xmlns:a16="http://schemas.microsoft.com/office/drawing/2014/main" id="{3ECAA40F-12D8-6841-9797-58BA5ED887EF}"/>
                  </a:ext>
                </a:extLst>
              </p:cNvPr>
              <p:cNvSpPr/>
              <p:nvPr/>
            </p:nvSpPr>
            <p:spPr>
              <a:xfrm>
                <a:off x="1066799" y="3563991"/>
                <a:ext cx="461963" cy="414338"/>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Oval 189">
                <a:extLst>
                  <a:ext uri="{FF2B5EF4-FFF2-40B4-BE49-F238E27FC236}">
                    <a16:creationId xmlns:a16="http://schemas.microsoft.com/office/drawing/2014/main" id="{C5C956E2-2AAF-7E4A-B2E2-29A6A7AC3A7C}"/>
                  </a:ext>
                </a:extLst>
              </p:cNvPr>
              <p:cNvSpPr/>
              <p:nvPr/>
            </p:nvSpPr>
            <p:spPr>
              <a:xfrm>
                <a:off x="1066798" y="5024862"/>
                <a:ext cx="461963" cy="414338"/>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 name="Oval 190">
                <a:extLst>
                  <a:ext uri="{FF2B5EF4-FFF2-40B4-BE49-F238E27FC236}">
                    <a16:creationId xmlns:a16="http://schemas.microsoft.com/office/drawing/2014/main" id="{7C47B255-19B3-964A-B7DC-2B209BD30D7E}"/>
                  </a:ext>
                </a:extLst>
              </p:cNvPr>
              <p:cNvSpPr/>
              <p:nvPr/>
            </p:nvSpPr>
            <p:spPr>
              <a:xfrm>
                <a:off x="1066798" y="5439200"/>
                <a:ext cx="461963" cy="414338"/>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Oval 191">
                <a:extLst>
                  <a:ext uri="{FF2B5EF4-FFF2-40B4-BE49-F238E27FC236}">
                    <a16:creationId xmlns:a16="http://schemas.microsoft.com/office/drawing/2014/main" id="{5C9AF3FD-5125-B444-9A97-80D7254ABD6B}"/>
                  </a:ext>
                </a:extLst>
              </p:cNvPr>
              <p:cNvSpPr/>
              <p:nvPr/>
            </p:nvSpPr>
            <p:spPr>
              <a:xfrm>
                <a:off x="1066797" y="5864226"/>
                <a:ext cx="461963" cy="414338"/>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TextBox 192">
                <a:extLst>
                  <a:ext uri="{FF2B5EF4-FFF2-40B4-BE49-F238E27FC236}">
                    <a16:creationId xmlns:a16="http://schemas.microsoft.com/office/drawing/2014/main" id="{EC231EB5-8F15-0A4F-9BA4-D42A9BEACD87}"/>
                  </a:ext>
                </a:extLst>
              </p:cNvPr>
              <p:cNvSpPr txBox="1"/>
              <p:nvPr/>
            </p:nvSpPr>
            <p:spPr>
              <a:xfrm>
                <a:off x="1204909" y="3989017"/>
                <a:ext cx="185737" cy="923330"/>
              </a:xfrm>
              <a:prstGeom prst="rect">
                <a:avLst/>
              </a:prstGeom>
              <a:noFill/>
            </p:spPr>
            <p:txBody>
              <a:bodyPr wrap="square" rtlCol="0">
                <a:spAutoFit/>
              </a:bodyPr>
              <a:lstStyle/>
              <a:p>
                <a:r>
                  <a:rPr lang="en-US" dirty="0"/>
                  <a:t>.</a:t>
                </a:r>
              </a:p>
              <a:p>
                <a:r>
                  <a:rPr lang="en-US" dirty="0"/>
                  <a:t>.</a:t>
                </a:r>
              </a:p>
              <a:p>
                <a:r>
                  <a:rPr lang="en-US" dirty="0"/>
                  <a:t>.</a:t>
                </a:r>
              </a:p>
            </p:txBody>
          </p:sp>
        </p:grpSp>
        <p:grpSp>
          <p:nvGrpSpPr>
            <p:cNvPr id="108" name="Group 107">
              <a:extLst>
                <a:ext uri="{FF2B5EF4-FFF2-40B4-BE49-F238E27FC236}">
                  <a16:creationId xmlns:a16="http://schemas.microsoft.com/office/drawing/2014/main" id="{B148A5F3-B072-ED41-90E2-C619E76C55A9}"/>
                </a:ext>
              </a:extLst>
            </p:cNvPr>
            <p:cNvGrpSpPr/>
            <p:nvPr/>
          </p:nvGrpSpPr>
          <p:grpSpPr>
            <a:xfrm>
              <a:off x="3762374" y="3221831"/>
              <a:ext cx="461964" cy="2642547"/>
              <a:chOff x="3762374" y="3221831"/>
              <a:chExt cx="461964" cy="2642547"/>
            </a:xfrm>
          </p:grpSpPr>
          <p:sp>
            <p:nvSpPr>
              <p:cNvPr id="182" name="Oval 181">
                <a:extLst>
                  <a:ext uri="{FF2B5EF4-FFF2-40B4-BE49-F238E27FC236}">
                    <a16:creationId xmlns:a16="http://schemas.microsoft.com/office/drawing/2014/main" id="{9AD2B498-4E10-5F46-AD01-3B2CF3B617F6}"/>
                  </a:ext>
                </a:extLst>
              </p:cNvPr>
              <p:cNvSpPr/>
              <p:nvPr/>
            </p:nvSpPr>
            <p:spPr>
              <a:xfrm>
                <a:off x="3762375" y="3221831"/>
                <a:ext cx="461963" cy="414338"/>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Oval 182">
                <a:extLst>
                  <a:ext uri="{FF2B5EF4-FFF2-40B4-BE49-F238E27FC236}">
                    <a16:creationId xmlns:a16="http://schemas.microsoft.com/office/drawing/2014/main" id="{04103EFF-1180-FF4E-A03E-83194D0E6120}"/>
                  </a:ext>
                </a:extLst>
              </p:cNvPr>
              <p:cNvSpPr/>
              <p:nvPr/>
            </p:nvSpPr>
            <p:spPr>
              <a:xfrm>
                <a:off x="3762375" y="3644053"/>
                <a:ext cx="461963" cy="414338"/>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Oval 183">
                <a:extLst>
                  <a:ext uri="{FF2B5EF4-FFF2-40B4-BE49-F238E27FC236}">
                    <a16:creationId xmlns:a16="http://schemas.microsoft.com/office/drawing/2014/main" id="{6B873F4C-6484-074E-8FE1-5E73E9EC700D}"/>
                  </a:ext>
                </a:extLst>
              </p:cNvPr>
              <p:cNvSpPr/>
              <p:nvPr/>
            </p:nvSpPr>
            <p:spPr>
              <a:xfrm>
                <a:off x="3762375" y="5017177"/>
                <a:ext cx="461963" cy="414338"/>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Oval 184">
                <a:extLst>
                  <a:ext uri="{FF2B5EF4-FFF2-40B4-BE49-F238E27FC236}">
                    <a16:creationId xmlns:a16="http://schemas.microsoft.com/office/drawing/2014/main" id="{E9CEE92D-89E2-C14E-9E04-1F8DE855FACF}"/>
                  </a:ext>
                </a:extLst>
              </p:cNvPr>
              <p:cNvSpPr/>
              <p:nvPr/>
            </p:nvSpPr>
            <p:spPr>
              <a:xfrm>
                <a:off x="3762374" y="5450040"/>
                <a:ext cx="461963" cy="414338"/>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 name="TextBox 185">
                <a:extLst>
                  <a:ext uri="{FF2B5EF4-FFF2-40B4-BE49-F238E27FC236}">
                    <a16:creationId xmlns:a16="http://schemas.microsoft.com/office/drawing/2014/main" id="{70E31900-F0BA-FB43-B875-C18DF82D5B7D}"/>
                  </a:ext>
                </a:extLst>
              </p:cNvPr>
              <p:cNvSpPr txBox="1"/>
              <p:nvPr/>
            </p:nvSpPr>
            <p:spPr>
              <a:xfrm>
                <a:off x="3871910" y="4034283"/>
                <a:ext cx="185737" cy="923330"/>
              </a:xfrm>
              <a:prstGeom prst="rect">
                <a:avLst/>
              </a:prstGeom>
              <a:noFill/>
            </p:spPr>
            <p:txBody>
              <a:bodyPr wrap="square" rtlCol="0">
                <a:spAutoFit/>
              </a:bodyPr>
              <a:lstStyle/>
              <a:p>
                <a:r>
                  <a:rPr lang="en-US" dirty="0"/>
                  <a:t>.</a:t>
                </a:r>
              </a:p>
              <a:p>
                <a:r>
                  <a:rPr lang="en-US" dirty="0"/>
                  <a:t>.</a:t>
                </a:r>
              </a:p>
              <a:p>
                <a:r>
                  <a:rPr lang="en-US" dirty="0"/>
                  <a:t>.</a:t>
                </a:r>
              </a:p>
            </p:txBody>
          </p:sp>
        </p:grpSp>
        <p:grpSp>
          <p:nvGrpSpPr>
            <p:cNvPr id="109" name="Group 108">
              <a:extLst>
                <a:ext uri="{FF2B5EF4-FFF2-40B4-BE49-F238E27FC236}">
                  <a16:creationId xmlns:a16="http://schemas.microsoft.com/office/drawing/2014/main" id="{E9498146-E1DE-1046-BC8E-B3454ADC606A}"/>
                </a:ext>
              </a:extLst>
            </p:cNvPr>
            <p:cNvGrpSpPr/>
            <p:nvPr/>
          </p:nvGrpSpPr>
          <p:grpSpPr>
            <a:xfrm>
              <a:off x="6688929" y="3221831"/>
              <a:ext cx="461964" cy="2642547"/>
              <a:chOff x="6688929" y="3221831"/>
              <a:chExt cx="461964" cy="2642547"/>
            </a:xfrm>
          </p:grpSpPr>
          <p:sp>
            <p:nvSpPr>
              <p:cNvPr id="177" name="Oval 176">
                <a:extLst>
                  <a:ext uri="{FF2B5EF4-FFF2-40B4-BE49-F238E27FC236}">
                    <a16:creationId xmlns:a16="http://schemas.microsoft.com/office/drawing/2014/main" id="{E5F900D0-2F59-8342-84AF-959C06F2F34F}"/>
                  </a:ext>
                </a:extLst>
              </p:cNvPr>
              <p:cNvSpPr/>
              <p:nvPr/>
            </p:nvSpPr>
            <p:spPr>
              <a:xfrm>
                <a:off x="6688930" y="3221831"/>
                <a:ext cx="461963" cy="414338"/>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 name="Oval 177">
                <a:extLst>
                  <a:ext uri="{FF2B5EF4-FFF2-40B4-BE49-F238E27FC236}">
                    <a16:creationId xmlns:a16="http://schemas.microsoft.com/office/drawing/2014/main" id="{E2A81E18-447A-EF4F-AA73-446E3D778026}"/>
                  </a:ext>
                </a:extLst>
              </p:cNvPr>
              <p:cNvSpPr/>
              <p:nvPr/>
            </p:nvSpPr>
            <p:spPr>
              <a:xfrm>
                <a:off x="6688930" y="3644053"/>
                <a:ext cx="461963" cy="414338"/>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Oval 178">
                <a:extLst>
                  <a:ext uri="{FF2B5EF4-FFF2-40B4-BE49-F238E27FC236}">
                    <a16:creationId xmlns:a16="http://schemas.microsoft.com/office/drawing/2014/main" id="{846AE471-D9A4-7847-AE13-1F1F34885D26}"/>
                  </a:ext>
                </a:extLst>
              </p:cNvPr>
              <p:cNvSpPr/>
              <p:nvPr/>
            </p:nvSpPr>
            <p:spPr>
              <a:xfrm>
                <a:off x="6688930" y="5017177"/>
                <a:ext cx="461963" cy="414338"/>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Oval 179">
                <a:extLst>
                  <a:ext uri="{FF2B5EF4-FFF2-40B4-BE49-F238E27FC236}">
                    <a16:creationId xmlns:a16="http://schemas.microsoft.com/office/drawing/2014/main" id="{7B09F0F9-2472-B340-9B9D-9F77E087D1A0}"/>
                  </a:ext>
                </a:extLst>
              </p:cNvPr>
              <p:cNvSpPr/>
              <p:nvPr/>
            </p:nvSpPr>
            <p:spPr>
              <a:xfrm>
                <a:off x="6688929" y="5450040"/>
                <a:ext cx="461963" cy="414338"/>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TextBox 180">
                <a:extLst>
                  <a:ext uri="{FF2B5EF4-FFF2-40B4-BE49-F238E27FC236}">
                    <a16:creationId xmlns:a16="http://schemas.microsoft.com/office/drawing/2014/main" id="{226C4732-10A8-E948-A935-A710EF7D3B25}"/>
                  </a:ext>
                </a:extLst>
              </p:cNvPr>
              <p:cNvSpPr txBox="1"/>
              <p:nvPr/>
            </p:nvSpPr>
            <p:spPr>
              <a:xfrm>
                <a:off x="6798464" y="3978329"/>
                <a:ext cx="185737" cy="923330"/>
              </a:xfrm>
              <a:prstGeom prst="rect">
                <a:avLst/>
              </a:prstGeom>
              <a:noFill/>
            </p:spPr>
            <p:txBody>
              <a:bodyPr wrap="square" rtlCol="0">
                <a:spAutoFit/>
              </a:bodyPr>
              <a:lstStyle/>
              <a:p>
                <a:r>
                  <a:rPr lang="en-US" dirty="0"/>
                  <a:t>.</a:t>
                </a:r>
              </a:p>
              <a:p>
                <a:r>
                  <a:rPr lang="en-US" dirty="0"/>
                  <a:t>.</a:t>
                </a:r>
              </a:p>
              <a:p>
                <a:r>
                  <a:rPr lang="en-US" dirty="0"/>
                  <a:t>.</a:t>
                </a:r>
              </a:p>
            </p:txBody>
          </p:sp>
        </p:grpSp>
        <p:grpSp>
          <p:nvGrpSpPr>
            <p:cNvPr id="110" name="Group 109">
              <a:extLst>
                <a:ext uri="{FF2B5EF4-FFF2-40B4-BE49-F238E27FC236}">
                  <a16:creationId xmlns:a16="http://schemas.microsoft.com/office/drawing/2014/main" id="{EE7540BB-325D-DC47-A86C-EA025B51FD3C}"/>
                </a:ext>
              </a:extLst>
            </p:cNvPr>
            <p:cNvGrpSpPr/>
            <p:nvPr/>
          </p:nvGrpSpPr>
          <p:grpSpPr>
            <a:xfrm>
              <a:off x="9132088" y="3436884"/>
              <a:ext cx="483396" cy="2100351"/>
              <a:chOff x="9132088" y="3436884"/>
              <a:chExt cx="483396" cy="2100351"/>
            </a:xfrm>
          </p:grpSpPr>
          <p:sp>
            <p:nvSpPr>
              <p:cNvPr id="172" name="Oval 171">
                <a:extLst>
                  <a:ext uri="{FF2B5EF4-FFF2-40B4-BE49-F238E27FC236}">
                    <a16:creationId xmlns:a16="http://schemas.microsoft.com/office/drawing/2014/main" id="{9E46B3F8-DB9C-FF4F-A59D-51DFD3731182}"/>
                  </a:ext>
                </a:extLst>
              </p:cNvPr>
              <p:cNvSpPr/>
              <p:nvPr/>
            </p:nvSpPr>
            <p:spPr>
              <a:xfrm>
                <a:off x="9132089" y="3436884"/>
                <a:ext cx="461963" cy="414338"/>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Oval 172">
                <a:extLst>
                  <a:ext uri="{FF2B5EF4-FFF2-40B4-BE49-F238E27FC236}">
                    <a16:creationId xmlns:a16="http://schemas.microsoft.com/office/drawing/2014/main" id="{695AFA22-3CBF-254E-9C7E-35F396932613}"/>
                  </a:ext>
                </a:extLst>
              </p:cNvPr>
              <p:cNvSpPr/>
              <p:nvPr/>
            </p:nvSpPr>
            <p:spPr>
              <a:xfrm>
                <a:off x="9132088" y="3851222"/>
                <a:ext cx="461963" cy="414338"/>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 name="Oval 173">
                <a:extLst>
                  <a:ext uri="{FF2B5EF4-FFF2-40B4-BE49-F238E27FC236}">
                    <a16:creationId xmlns:a16="http://schemas.microsoft.com/office/drawing/2014/main" id="{6A16DB5B-4E0A-1D4C-B8B4-1981E2CC044C}"/>
                  </a:ext>
                </a:extLst>
              </p:cNvPr>
              <p:cNvSpPr/>
              <p:nvPr/>
            </p:nvSpPr>
            <p:spPr>
              <a:xfrm>
                <a:off x="9141603" y="4302020"/>
                <a:ext cx="461963" cy="414338"/>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Oval 174">
                <a:extLst>
                  <a:ext uri="{FF2B5EF4-FFF2-40B4-BE49-F238E27FC236}">
                    <a16:creationId xmlns:a16="http://schemas.microsoft.com/office/drawing/2014/main" id="{4545B55B-26C0-324A-9D57-190827131774}"/>
                  </a:ext>
                </a:extLst>
              </p:cNvPr>
              <p:cNvSpPr/>
              <p:nvPr/>
            </p:nvSpPr>
            <p:spPr>
              <a:xfrm>
                <a:off x="9141603" y="4716358"/>
                <a:ext cx="461963" cy="414338"/>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Oval 175">
                <a:extLst>
                  <a:ext uri="{FF2B5EF4-FFF2-40B4-BE49-F238E27FC236}">
                    <a16:creationId xmlns:a16="http://schemas.microsoft.com/office/drawing/2014/main" id="{0109C7FF-E367-EB49-8C30-A1B3E9E74D12}"/>
                  </a:ext>
                </a:extLst>
              </p:cNvPr>
              <p:cNvSpPr/>
              <p:nvPr/>
            </p:nvSpPr>
            <p:spPr>
              <a:xfrm>
                <a:off x="9153521" y="5122897"/>
                <a:ext cx="461963" cy="414338"/>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11" name="Straight Connector 110">
              <a:extLst>
                <a:ext uri="{FF2B5EF4-FFF2-40B4-BE49-F238E27FC236}">
                  <a16:creationId xmlns:a16="http://schemas.microsoft.com/office/drawing/2014/main" id="{C36DBAF3-3FD2-9F41-84BD-57D7E7C5C100}"/>
                </a:ext>
              </a:extLst>
            </p:cNvPr>
            <p:cNvCxnSpPr>
              <a:stCxn id="187" idx="6"/>
              <a:endCxn id="182" idx="2"/>
            </p:cNvCxnSpPr>
            <p:nvPr/>
          </p:nvCxnSpPr>
          <p:spPr>
            <a:xfrm>
              <a:off x="1528763" y="2921794"/>
              <a:ext cx="2233612" cy="507206"/>
            </a:xfrm>
            <a:prstGeom prst="line">
              <a:avLst/>
            </a:prstGeom>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21E8609D-7561-1447-A6F0-602B9212FBC7}"/>
                </a:ext>
              </a:extLst>
            </p:cNvPr>
            <p:cNvCxnSpPr>
              <a:cxnSpLocks/>
              <a:stCxn id="187" idx="6"/>
              <a:endCxn id="183" idx="2"/>
            </p:cNvCxnSpPr>
            <p:nvPr/>
          </p:nvCxnSpPr>
          <p:spPr>
            <a:xfrm>
              <a:off x="1528763" y="2921794"/>
              <a:ext cx="2233612" cy="929428"/>
            </a:xfrm>
            <a:prstGeom prst="line">
              <a:avLst/>
            </a:prstGeom>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A1422303-8810-DB4D-BFFA-6FC3158CCC53}"/>
                </a:ext>
              </a:extLst>
            </p:cNvPr>
            <p:cNvCxnSpPr>
              <a:cxnSpLocks/>
              <a:stCxn id="187" idx="6"/>
              <a:endCxn id="184" idx="1"/>
            </p:cNvCxnSpPr>
            <p:nvPr/>
          </p:nvCxnSpPr>
          <p:spPr>
            <a:xfrm>
              <a:off x="1528763" y="2921794"/>
              <a:ext cx="2301265" cy="2156061"/>
            </a:xfrm>
            <a:prstGeom prst="line">
              <a:avLst/>
            </a:prstGeom>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FB3FFDE5-8DBA-5344-B0FA-E84B0C001178}"/>
                </a:ext>
              </a:extLst>
            </p:cNvPr>
            <p:cNvCxnSpPr>
              <a:cxnSpLocks/>
              <a:stCxn id="187" idx="6"/>
              <a:endCxn id="185" idx="2"/>
            </p:cNvCxnSpPr>
            <p:nvPr/>
          </p:nvCxnSpPr>
          <p:spPr>
            <a:xfrm>
              <a:off x="1528763" y="2921794"/>
              <a:ext cx="2233611" cy="2735415"/>
            </a:xfrm>
            <a:prstGeom prst="line">
              <a:avLst/>
            </a:prstGeom>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E6834C20-7B44-334D-82F1-6534518B2A58}"/>
                </a:ext>
              </a:extLst>
            </p:cNvPr>
            <p:cNvCxnSpPr>
              <a:cxnSpLocks/>
              <a:endCxn id="182" idx="2"/>
            </p:cNvCxnSpPr>
            <p:nvPr/>
          </p:nvCxnSpPr>
          <p:spPr>
            <a:xfrm>
              <a:off x="1481142" y="3276521"/>
              <a:ext cx="2281233" cy="152479"/>
            </a:xfrm>
            <a:prstGeom prst="line">
              <a:avLst/>
            </a:prstGeom>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C7771344-A99D-D64C-AB00-BF9C24B21A8C}"/>
                </a:ext>
              </a:extLst>
            </p:cNvPr>
            <p:cNvCxnSpPr>
              <a:cxnSpLocks/>
              <a:endCxn id="183" idx="2"/>
            </p:cNvCxnSpPr>
            <p:nvPr/>
          </p:nvCxnSpPr>
          <p:spPr>
            <a:xfrm>
              <a:off x="1481142" y="3276521"/>
              <a:ext cx="2281233" cy="574701"/>
            </a:xfrm>
            <a:prstGeom prst="line">
              <a:avLst/>
            </a:prstGeom>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93285E8D-EBDD-4F43-93E3-E0A24B669AC2}"/>
                </a:ext>
              </a:extLst>
            </p:cNvPr>
            <p:cNvCxnSpPr>
              <a:cxnSpLocks/>
              <a:endCxn id="184" idx="1"/>
            </p:cNvCxnSpPr>
            <p:nvPr/>
          </p:nvCxnSpPr>
          <p:spPr>
            <a:xfrm>
              <a:off x="1481142" y="3276521"/>
              <a:ext cx="2348886" cy="1801334"/>
            </a:xfrm>
            <a:prstGeom prst="line">
              <a:avLst/>
            </a:prstGeom>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F119F013-D3B5-1E49-8FEA-A807694F486D}"/>
                </a:ext>
              </a:extLst>
            </p:cNvPr>
            <p:cNvCxnSpPr>
              <a:cxnSpLocks/>
              <a:endCxn id="185" idx="2"/>
            </p:cNvCxnSpPr>
            <p:nvPr/>
          </p:nvCxnSpPr>
          <p:spPr>
            <a:xfrm>
              <a:off x="1481142" y="3276521"/>
              <a:ext cx="2281232" cy="2380688"/>
            </a:xfrm>
            <a:prstGeom prst="line">
              <a:avLst/>
            </a:prstGeom>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24A21C84-4409-5F4D-8A69-CCF0BC9589AE}"/>
                </a:ext>
              </a:extLst>
            </p:cNvPr>
            <p:cNvCxnSpPr>
              <a:cxnSpLocks/>
              <a:endCxn id="182" idx="2"/>
            </p:cNvCxnSpPr>
            <p:nvPr/>
          </p:nvCxnSpPr>
          <p:spPr>
            <a:xfrm flipV="1">
              <a:off x="1515162" y="3429000"/>
              <a:ext cx="2247213" cy="315928"/>
            </a:xfrm>
            <a:prstGeom prst="line">
              <a:avLst/>
            </a:prstGeom>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A4C16574-31CB-D241-AF3D-A7DB3869BA65}"/>
                </a:ext>
              </a:extLst>
            </p:cNvPr>
            <p:cNvCxnSpPr>
              <a:cxnSpLocks/>
              <a:endCxn id="183" idx="2"/>
            </p:cNvCxnSpPr>
            <p:nvPr/>
          </p:nvCxnSpPr>
          <p:spPr>
            <a:xfrm>
              <a:off x="1515162" y="3744927"/>
              <a:ext cx="2247213" cy="106295"/>
            </a:xfrm>
            <a:prstGeom prst="line">
              <a:avLst/>
            </a:prstGeom>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F91CB638-7783-E548-A0C2-9B9E6B03CDA5}"/>
                </a:ext>
              </a:extLst>
            </p:cNvPr>
            <p:cNvCxnSpPr>
              <a:cxnSpLocks/>
              <a:endCxn id="184" idx="1"/>
            </p:cNvCxnSpPr>
            <p:nvPr/>
          </p:nvCxnSpPr>
          <p:spPr>
            <a:xfrm>
              <a:off x="1515162" y="3744927"/>
              <a:ext cx="2314866" cy="1332928"/>
            </a:xfrm>
            <a:prstGeom prst="line">
              <a:avLst/>
            </a:prstGeom>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D3A131A4-D230-394B-823C-140439CA761C}"/>
                </a:ext>
              </a:extLst>
            </p:cNvPr>
            <p:cNvCxnSpPr>
              <a:cxnSpLocks/>
              <a:endCxn id="185" idx="2"/>
            </p:cNvCxnSpPr>
            <p:nvPr/>
          </p:nvCxnSpPr>
          <p:spPr>
            <a:xfrm>
              <a:off x="1515162" y="3744927"/>
              <a:ext cx="2247212" cy="1912282"/>
            </a:xfrm>
            <a:prstGeom prst="line">
              <a:avLst/>
            </a:prstGeom>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BF7AF220-4F10-DB47-90A6-54A360CB69D4}"/>
                </a:ext>
              </a:extLst>
            </p:cNvPr>
            <p:cNvCxnSpPr>
              <a:cxnSpLocks/>
              <a:endCxn id="182" idx="2"/>
            </p:cNvCxnSpPr>
            <p:nvPr/>
          </p:nvCxnSpPr>
          <p:spPr>
            <a:xfrm flipV="1">
              <a:off x="1494934" y="3429000"/>
              <a:ext cx="2267441" cy="176137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633D3D8C-B399-FD40-88E3-0A72E3538C97}"/>
                </a:ext>
              </a:extLst>
            </p:cNvPr>
            <p:cNvCxnSpPr>
              <a:cxnSpLocks/>
              <a:endCxn id="183" idx="2"/>
            </p:cNvCxnSpPr>
            <p:nvPr/>
          </p:nvCxnSpPr>
          <p:spPr>
            <a:xfrm flipV="1">
              <a:off x="1494934" y="3851222"/>
              <a:ext cx="2267441" cy="1339148"/>
            </a:xfrm>
            <a:prstGeom prst="line">
              <a:avLst/>
            </a:prstGeom>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F331FF20-C94D-0444-A5C6-C158AE2D51C5}"/>
                </a:ext>
              </a:extLst>
            </p:cNvPr>
            <p:cNvCxnSpPr>
              <a:cxnSpLocks/>
              <a:endCxn id="184" idx="2"/>
            </p:cNvCxnSpPr>
            <p:nvPr/>
          </p:nvCxnSpPr>
          <p:spPr>
            <a:xfrm>
              <a:off x="1494934" y="5190370"/>
              <a:ext cx="2267441" cy="33976"/>
            </a:xfrm>
            <a:prstGeom prst="line">
              <a:avLst/>
            </a:prstGeom>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5DD7F21F-CEE0-B84F-BDD5-1680CC53536C}"/>
                </a:ext>
              </a:extLst>
            </p:cNvPr>
            <p:cNvCxnSpPr>
              <a:cxnSpLocks/>
              <a:endCxn id="185" idx="2"/>
            </p:cNvCxnSpPr>
            <p:nvPr/>
          </p:nvCxnSpPr>
          <p:spPr>
            <a:xfrm>
              <a:off x="1494934" y="5190370"/>
              <a:ext cx="2267440" cy="466839"/>
            </a:xfrm>
            <a:prstGeom prst="line">
              <a:avLst/>
            </a:prstGeom>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940D41E6-6FB9-D143-A72A-38423BBCE7A8}"/>
                </a:ext>
              </a:extLst>
            </p:cNvPr>
            <p:cNvCxnSpPr>
              <a:cxnSpLocks/>
              <a:endCxn id="182" idx="2"/>
            </p:cNvCxnSpPr>
            <p:nvPr/>
          </p:nvCxnSpPr>
          <p:spPr>
            <a:xfrm flipV="1">
              <a:off x="1494934" y="3429000"/>
              <a:ext cx="2267441" cy="221737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460677B3-C239-8344-BFD3-E34BE945D9BB}"/>
                </a:ext>
              </a:extLst>
            </p:cNvPr>
            <p:cNvCxnSpPr>
              <a:cxnSpLocks/>
              <a:endCxn id="183" idx="2"/>
            </p:cNvCxnSpPr>
            <p:nvPr/>
          </p:nvCxnSpPr>
          <p:spPr>
            <a:xfrm flipV="1">
              <a:off x="1494934" y="3851222"/>
              <a:ext cx="2267441" cy="1795148"/>
            </a:xfrm>
            <a:prstGeom prst="line">
              <a:avLst/>
            </a:prstGeom>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04B73238-46F4-574D-8BCD-29B4C863F6DA}"/>
                </a:ext>
              </a:extLst>
            </p:cNvPr>
            <p:cNvCxnSpPr>
              <a:cxnSpLocks/>
              <a:endCxn id="184" idx="2"/>
            </p:cNvCxnSpPr>
            <p:nvPr/>
          </p:nvCxnSpPr>
          <p:spPr>
            <a:xfrm flipV="1">
              <a:off x="1494934" y="5224346"/>
              <a:ext cx="2267441" cy="422024"/>
            </a:xfrm>
            <a:prstGeom prst="line">
              <a:avLst/>
            </a:prstGeom>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5B5195BA-DF66-4D43-98A0-CCEE5EBD2407}"/>
                </a:ext>
              </a:extLst>
            </p:cNvPr>
            <p:cNvCxnSpPr>
              <a:cxnSpLocks/>
              <a:endCxn id="185" idx="2"/>
            </p:cNvCxnSpPr>
            <p:nvPr/>
          </p:nvCxnSpPr>
          <p:spPr>
            <a:xfrm>
              <a:off x="1494934" y="5646369"/>
              <a:ext cx="2267440" cy="1084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ABF0ADAF-0038-1C4F-8C7C-F65B79872047}"/>
                </a:ext>
              </a:extLst>
            </p:cNvPr>
            <p:cNvCxnSpPr>
              <a:cxnSpLocks/>
              <a:endCxn id="182" idx="2"/>
            </p:cNvCxnSpPr>
            <p:nvPr/>
          </p:nvCxnSpPr>
          <p:spPr>
            <a:xfrm flipV="1">
              <a:off x="1528760" y="3429000"/>
              <a:ext cx="2233615" cy="260252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0A951C30-55E3-8C45-AF8D-15227E09A737}"/>
                </a:ext>
              </a:extLst>
            </p:cNvPr>
            <p:cNvCxnSpPr>
              <a:cxnSpLocks/>
              <a:endCxn id="183" idx="2"/>
            </p:cNvCxnSpPr>
            <p:nvPr/>
          </p:nvCxnSpPr>
          <p:spPr>
            <a:xfrm flipV="1">
              <a:off x="1528760" y="3851222"/>
              <a:ext cx="2233615" cy="2180298"/>
            </a:xfrm>
            <a:prstGeom prst="line">
              <a:avLst/>
            </a:prstGeom>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A7C742C8-CE4F-DB4E-B8A7-6C7455FEAE69}"/>
                </a:ext>
              </a:extLst>
            </p:cNvPr>
            <p:cNvCxnSpPr>
              <a:cxnSpLocks/>
              <a:endCxn id="184" idx="2"/>
            </p:cNvCxnSpPr>
            <p:nvPr/>
          </p:nvCxnSpPr>
          <p:spPr>
            <a:xfrm flipV="1">
              <a:off x="1528760" y="5224346"/>
              <a:ext cx="2233615" cy="807174"/>
            </a:xfrm>
            <a:prstGeom prst="line">
              <a:avLst/>
            </a:prstGeom>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BA29C8A7-019F-F14A-A94B-3CCEC91052E3}"/>
                </a:ext>
              </a:extLst>
            </p:cNvPr>
            <p:cNvCxnSpPr>
              <a:cxnSpLocks/>
              <a:stCxn id="192" idx="6"/>
              <a:endCxn id="185" idx="2"/>
            </p:cNvCxnSpPr>
            <p:nvPr/>
          </p:nvCxnSpPr>
          <p:spPr>
            <a:xfrm flipV="1">
              <a:off x="1528760" y="5657209"/>
              <a:ext cx="2233614" cy="414186"/>
            </a:xfrm>
            <a:prstGeom prst="line">
              <a:avLst/>
            </a:prstGeom>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B4F1D860-AD18-2549-A465-0FAB8F27ED42}"/>
                </a:ext>
              </a:extLst>
            </p:cNvPr>
            <p:cNvCxnSpPr>
              <a:cxnSpLocks/>
              <a:endCxn id="177" idx="2"/>
            </p:cNvCxnSpPr>
            <p:nvPr/>
          </p:nvCxnSpPr>
          <p:spPr>
            <a:xfrm flipV="1">
              <a:off x="4208862" y="3429000"/>
              <a:ext cx="2480068" cy="7884"/>
            </a:xfrm>
            <a:prstGeom prst="line">
              <a:avLst/>
            </a:prstGeom>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B7B4E5AB-3993-BC4E-BA3E-D92E6739D1D7}"/>
                </a:ext>
              </a:extLst>
            </p:cNvPr>
            <p:cNvCxnSpPr>
              <a:cxnSpLocks/>
              <a:endCxn id="178" idx="2"/>
            </p:cNvCxnSpPr>
            <p:nvPr/>
          </p:nvCxnSpPr>
          <p:spPr>
            <a:xfrm>
              <a:off x="4208862" y="3436884"/>
              <a:ext cx="2480068" cy="414338"/>
            </a:xfrm>
            <a:prstGeom prst="line">
              <a:avLst/>
            </a:prstGeom>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12DF1270-BC7E-3F42-ABAD-9042D00201CB}"/>
                </a:ext>
              </a:extLst>
            </p:cNvPr>
            <p:cNvCxnSpPr>
              <a:cxnSpLocks/>
              <a:endCxn id="179" idx="2"/>
            </p:cNvCxnSpPr>
            <p:nvPr/>
          </p:nvCxnSpPr>
          <p:spPr>
            <a:xfrm>
              <a:off x="4208862" y="3436884"/>
              <a:ext cx="2480068" cy="1787462"/>
            </a:xfrm>
            <a:prstGeom prst="line">
              <a:avLst/>
            </a:prstGeom>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66188781-16D4-F44E-A91A-A9670CF10717}"/>
                </a:ext>
              </a:extLst>
            </p:cNvPr>
            <p:cNvCxnSpPr>
              <a:cxnSpLocks/>
              <a:endCxn id="180" idx="2"/>
            </p:cNvCxnSpPr>
            <p:nvPr/>
          </p:nvCxnSpPr>
          <p:spPr>
            <a:xfrm>
              <a:off x="4208862" y="3436884"/>
              <a:ext cx="2480067" cy="2220325"/>
            </a:xfrm>
            <a:prstGeom prst="line">
              <a:avLst/>
            </a:prstGeom>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4387F763-915A-A647-BC9E-BF5DA42C9465}"/>
                </a:ext>
              </a:extLst>
            </p:cNvPr>
            <p:cNvCxnSpPr>
              <a:cxnSpLocks/>
              <a:endCxn id="177" idx="2"/>
            </p:cNvCxnSpPr>
            <p:nvPr/>
          </p:nvCxnSpPr>
          <p:spPr>
            <a:xfrm flipV="1">
              <a:off x="4234465" y="3429000"/>
              <a:ext cx="2454465" cy="430106"/>
            </a:xfrm>
            <a:prstGeom prst="line">
              <a:avLst/>
            </a:prstGeom>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F6142DBB-8732-8749-B9E3-13FB38F1EA48}"/>
                </a:ext>
              </a:extLst>
            </p:cNvPr>
            <p:cNvCxnSpPr>
              <a:cxnSpLocks/>
              <a:endCxn id="178" idx="2"/>
            </p:cNvCxnSpPr>
            <p:nvPr/>
          </p:nvCxnSpPr>
          <p:spPr>
            <a:xfrm flipV="1">
              <a:off x="4234465" y="3851222"/>
              <a:ext cx="2454465" cy="7884"/>
            </a:xfrm>
            <a:prstGeom prst="line">
              <a:avLst/>
            </a:prstGeom>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3A527932-A533-E446-84BB-DFC38F36AC6E}"/>
                </a:ext>
              </a:extLst>
            </p:cNvPr>
            <p:cNvCxnSpPr>
              <a:cxnSpLocks/>
              <a:endCxn id="179" idx="2"/>
            </p:cNvCxnSpPr>
            <p:nvPr/>
          </p:nvCxnSpPr>
          <p:spPr>
            <a:xfrm>
              <a:off x="4234465" y="3859106"/>
              <a:ext cx="2454465" cy="136524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AA639A8A-A31B-E147-A2B7-0DBB008C747D}"/>
                </a:ext>
              </a:extLst>
            </p:cNvPr>
            <p:cNvCxnSpPr>
              <a:cxnSpLocks/>
              <a:endCxn id="180" idx="2"/>
            </p:cNvCxnSpPr>
            <p:nvPr/>
          </p:nvCxnSpPr>
          <p:spPr>
            <a:xfrm>
              <a:off x="4234465" y="3859106"/>
              <a:ext cx="2454464" cy="1798103"/>
            </a:xfrm>
            <a:prstGeom prst="line">
              <a:avLst/>
            </a:prstGeom>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3611DC07-0CC3-6149-9927-81E7F94A8728}"/>
                </a:ext>
              </a:extLst>
            </p:cNvPr>
            <p:cNvCxnSpPr>
              <a:cxnSpLocks/>
              <a:stCxn id="184" idx="6"/>
              <a:endCxn id="177" idx="2"/>
            </p:cNvCxnSpPr>
            <p:nvPr/>
          </p:nvCxnSpPr>
          <p:spPr>
            <a:xfrm flipV="1">
              <a:off x="4224338" y="3429000"/>
              <a:ext cx="2464592" cy="1795346"/>
            </a:xfrm>
            <a:prstGeom prst="line">
              <a:avLst/>
            </a:prstGeom>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BAAFFC6A-DBEC-5A4F-8981-E9E21F6E9877}"/>
                </a:ext>
              </a:extLst>
            </p:cNvPr>
            <p:cNvCxnSpPr>
              <a:cxnSpLocks/>
              <a:endCxn id="178" idx="2"/>
            </p:cNvCxnSpPr>
            <p:nvPr/>
          </p:nvCxnSpPr>
          <p:spPr>
            <a:xfrm flipV="1">
              <a:off x="4218391" y="3851222"/>
              <a:ext cx="2470539" cy="1365398"/>
            </a:xfrm>
            <a:prstGeom prst="line">
              <a:avLst/>
            </a:prstGeom>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9865B9B0-89DB-4540-A707-B15C549FAFD2}"/>
                </a:ext>
              </a:extLst>
            </p:cNvPr>
            <p:cNvCxnSpPr>
              <a:cxnSpLocks/>
              <a:endCxn id="179" idx="2"/>
            </p:cNvCxnSpPr>
            <p:nvPr/>
          </p:nvCxnSpPr>
          <p:spPr>
            <a:xfrm>
              <a:off x="4176716" y="5216620"/>
              <a:ext cx="2512214" cy="7726"/>
            </a:xfrm>
            <a:prstGeom prst="line">
              <a:avLst/>
            </a:prstGeom>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64439DCE-FF44-6F43-A65F-807E12C13A8F}"/>
                </a:ext>
              </a:extLst>
            </p:cNvPr>
            <p:cNvCxnSpPr>
              <a:cxnSpLocks/>
              <a:stCxn id="184" idx="6"/>
              <a:endCxn id="180" idx="2"/>
            </p:cNvCxnSpPr>
            <p:nvPr/>
          </p:nvCxnSpPr>
          <p:spPr>
            <a:xfrm>
              <a:off x="4224338" y="5224346"/>
              <a:ext cx="2464591" cy="432863"/>
            </a:xfrm>
            <a:prstGeom prst="line">
              <a:avLst/>
            </a:prstGeom>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76B497A0-F4E6-8B42-975D-F7212D59F471}"/>
                </a:ext>
              </a:extLst>
            </p:cNvPr>
            <p:cNvCxnSpPr>
              <a:cxnSpLocks/>
              <a:endCxn id="177" idx="2"/>
            </p:cNvCxnSpPr>
            <p:nvPr/>
          </p:nvCxnSpPr>
          <p:spPr>
            <a:xfrm flipV="1">
              <a:off x="4234465" y="3429000"/>
              <a:ext cx="2454465" cy="222821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5406FD00-830B-D047-9740-AC132F3BF676}"/>
                </a:ext>
              </a:extLst>
            </p:cNvPr>
            <p:cNvCxnSpPr>
              <a:cxnSpLocks/>
              <a:endCxn id="178" idx="2"/>
            </p:cNvCxnSpPr>
            <p:nvPr/>
          </p:nvCxnSpPr>
          <p:spPr>
            <a:xfrm flipV="1">
              <a:off x="4234465" y="3851222"/>
              <a:ext cx="2454465" cy="1805988"/>
            </a:xfrm>
            <a:prstGeom prst="line">
              <a:avLst/>
            </a:prstGeom>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57CCF7F4-91DE-B24F-8644-34AB83BC729E}"/>
                </a:ext>
              </a:extLst>
            </p:cNvPr>
            <p:cNvCxnSpPr>
              <a:cxnSpLocks/>
              <a:endCxn id="179" idx="2"/>
            </p:cNvCxnSpPr>
            <p:nvPr/>
          </p:nvCxnSpPr>
          <p:spPr>
            <a:xfrm flipV="1">
              <a:off x="4234465" y="5224346"/>
              <a:ext cx="2454465" cy="432864"/>
            </a:xfrm>
            <a:prstGeom prst="line">
              <a:avLst/>
            </a:prstGeom>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D2F8A927-9F68-0B4A-8933-A7EBE847A693}"/>
                </a:ext>
              </a:extLst>
            </p:cNvPr>
            <p:cNvCxnSpPr>
              <a:cxnSpLocks/>
              <a:endCxn id="180" idx="2"/>
            </p:cNvCxnSpPr>
            <p:nvPr/>
          </p:nvCxnSpPr>
          <p:spPr>
            <a:xfrm>
              <a:off x="4234465" y="5657209"/>
              <a:ext cx="245446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CB0C629C-CA09-E04C-9A3E-C053702337F2}"/>
                </a:ext>
              </a:extLst>
            </p:cNvPr>
            <p:cNvCxnSpPr>
              <a:cxnSpLocks/>
              <a:endCxn id="172" idx="2"/>
            </p:cNvCxnSpPr>
            <p:nvPr/>
          </p:nvCxnSpPr>
          <p:spPr>
            <a:xfrm>
              <a:off x="7150892" y="3432447"/>
              <a:ext cx="1981197" cy="21160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1F30A193-A5C6-AB4B-B963-B6131FF77524}"/>
                </a:ext>
              </a:extLst>
            </p:cNvPr>
            <p:cNvCxnSpPr>
              <a:cxnSpLocks/>
              <a:endCxn id="173" idx="2"/>
            </p:cNvCxnSpPr>
            <p:nvPr/>
          </p:nvCxnSpPr>
          <p:spPr>
            <a:xfrm>
              <a:off x="7150892" y="3432447"/>
              <a:ext cx="1981196" cy="625944"/>
            </a:xfrm>
            <a:prstGeom prst="line">
              <a:avLst/>
            </a:prstGeom>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6324D57B-C8DE-0A41-88B4-0B1584F40254}"/>
                </a:ext>
              </a:extLst>
            </p:cNvPr>
            <p:cNvCxnSpPr>
              <a:cxnSpLocks/>
              <a:endCxn id="174" idx="2"/>
            </p:cNvCxnSpPr>
            <p:nvPr/>
          </p:nvCxnSpPr>
          <p:spPr>
            <a:xfrm>
              <a:off x="7150892" y="3432447"/>
              <a:ext cx="1990711" cy="1076742"/>
            </a:xfrm>
            <a:prstGeom prst="line">
              <a:avLst/>
            </a:prstGeom>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21346D14-F8A9-9E49-88EF-17F92C4BF8AE}"/>
                </a:ext>
              </a:extLst>
            </p:cNvPr>
            <p:cNvCxnSpPr>
              <a:cxnSpLocks/>
              <a:endCxn id="175" idx="2"/>
            </p:cNvCxnSpPr>
            <p:nvPr/>
          </p:nvCxnSpPr>
          <p:spPr>
            <a:xfrm>
              <a:off x="7150892" y="3432447"/>
              <a:ext cx="1990711" cy="149108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200F1F3A-77B3-114E-8CDB-81BE7900059A}"/>
                </a:ext>
              </a:extLst>
            </p:cNvPr>
            <p:cNvCxnSpPr>
              <a:cxnSpLocks/>
              <a:stCxn id="177" idx="6"/>
              <a:endCxn id="176" idx="2"/>
            </p:cNvCxnSpPr>
            <p:nvPr/>
          </p:nvCxnSpPr>
          <p:spPr>
            <a:xfrm>
              <a:off x="7150893" y="3429000"/>
              <a:ext cx="2002628" cy="190106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27F6D1BE-70FE-5545-A937-463F63B9449B}"/>
                </a:ext>
              </a:extLst>
            </p:cNvPr>
            <p:cNvCxnSpPr>
              <a:cxnSpLocks/>
              <a:endCxn id="172" idx="2"/>
            </p:cNvCxnSpPr>
            <p:nvPr/>
          </p:nvCxnSpPr>
          <p:spPr>
            <a:xfrm flipV="1">
              <a:off x="7134227" y="3644053"/>
              <a:ext cx="1997862" cy="19928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28BF96F7-05DC-5F4F-B79F-D2F4A0692BD0}"/>
                </a:ext>
              </a:extLst>
            </p:cNvPr>
            <p:cNvCxnSpPr>
              <a:cxnSpLocks/>
              <a:endCxn id="173" idx="2"/>
            </p:cNvCxnSpPr>
            <p:nvPr/>
          </p:nvCxnSpPr>
          <p:spPr>
            <a:xfrm>
              <a:off x="7134227" y="3843338"/>
              <a:ext cx="1997861" cy="215053"/>
            </a:xfrm>
            <a:prstGeom prst="line">
              <a:avLst/>
            </a:prstGeom>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4745D139-0363-DD43-A860-0C706509295B}"/>
                </a:ext>
              </a:extLst>
            </p:cNvPr>
            <p:cNvCxnSpPr>
              <a:cxnSpLocks/>
              <a:endCxn id="174" idx="2"/>
            </p:cNvCxnSpPr>
            <p:nvPr/>
          </p:nvCxnSpPr>
          <p:spPr>
            <a:xfrm>
              <a:off x="7134227" y="3843338"/>
              <a:ext cx="2007376" cy="665851"/>
            </a:xfrm>
            <a:prstGeom prst="line">
              <a:avLst/>
            </a:prstGeom>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2BD833CD-F78A-394C-9CFA-05FA68BF5B36}"/>
                </a:ext>
              </a:extLst>
            </p:cNvPr>
            <p:cNvCxnSpPr>
              <a:cxnSpLocks/>
              <a:endCxn id="175" idx="2"/>
            </p:cNvCxnSpPr>
            <p:nvPr/>
          </p:nvCxnSpPr>
          <p:spPr>
            <a:xfrm>
              <a:off x="7134227" y="3843338"/>
              <a:ext cx="2007376" cy="1080189"/>
            </a:xfrm>
            <a:prstGeom prst="line">
              <a:avLst/>
            </a:prstGeom>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F1E84455-5306-6248-AAC9-0A9DF91EED00}"/>
                </a:ext>
              </a:extLst>
            </p:cNvPr>
            <p:cNvCxnSpPr>
              <a:cxnSpLocks/>
              <a:endCxn id="176" idx="2"/>
            </p:cNvCxnSpPr>
            <p:nvPr/>
          </p:nvCxnSpPr>
          <p:spPr>
            <a:xfrm>
              <a:off x="7134228" y="3839891"/>
              <a:ext cx="2019293" cy="1490175"/>
            </a:xfrm>
            <a:prstGeom prst="line">
              <a:avLst/>
            </a:prstGeom>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7BAE19E3-2283-D440-B903-2F33AB598163}"/>
                </a:ext>
              </a:extLst>
            </p:cNvPr>
            <p:cNvCxnSpPr>
              <a:cxnSpLocks/>
              <a:endCxn id="172" idx="2"/>
            </p:cNvCxnSpPr>
            <p:nvPr/>
          </p:nvCxnSpPr>
          <p:spPr>
            <a:xfrm flipV="1">
              <a:off x="7147313" y="3644053"/>
              <a:ext cx="1984776" cy="158374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3B8330DE-A0F2-9748-99C5-8AB4C422477C}"/>
                </a:ext>
              </a:extLst>
            </p:cNvPr>
            <p:cNvCxnSpPr>
              <a:cxnSpLocks/>
              <a:endCxn id="173" idx="2"/>
            </p:cNvCxnSpPr>
            <p:nvPr/>
          </p:nvCxnSpPr>
          <p:spPr>
            <a:xfrm flipV="1">
              <a:off x="7147313" y="4058391"/>
              <a:ext cx="1984775" cy="1169402"/>
            </a:xfrm>
            <a:prstGeom prst="line">
              <a:avLst/>
            </a:prstGeom>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CE2A0283-38CE-2B46-A6E0-AD2B4BAFA1BA}"/>
                </a:ext>
              </a:extLst>
            </p:cNvPr>
            <p:cNvCxnSpPr>
              <a:cxnSpLocks/>
              <a:endCxn id="174" idx="2"/>
            </p:cNvCxnSpPr>
            <p:nvPr/>
          </p:nvCxnSpPr>
          <p:spPr>
            <a:xfrm flipV="1">
              <a:off x="7147313" y="4509189"/>
              <a:ext cx="1994290" cy="718604"/>
            </a:xfrm>
            <a:prstGeom prst="line">
              <a:avLst/>
            </a:prstGeom>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4A363DA0-9A48-4A48-ABD8-44D6908FFA07}"/>
                </a:ext>
              </a:extLst>
            </p:cNvPr>
            <p:cNvCxnSpPr>
              <a:cxnSpLocks/>
              <a:endCxn id="175" idx="2"/>
            </p:cNvCxnSpPr>
            <p:nvPr/>
          </p:nvCxnSpPr>
          <p:spPr>
            <a:xfrm flipV="1">
              <a:off x="7147313" y="4923527"/>
              <a:ext cx="1994290" cy="304266"/>
            </a:xfrm>
            <a:prstGeom prst="line">
              <a:avLst/>
            </a:prstGeom>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3317AAD6-7D0C-B140-A8C0-247D9989296F}"/>
                </a:ext>
              </a:extLst>
            </p:cNvPr>
            <p:cNvCxnSpPr>
              <a:cxnSpLocks/>
              <a:endCxn id="176" idx="2"/>
            </p:cNvCxnSpPr>
            <p:nvPr/>
          </p:nvCxnSpPr>
          <p:spPr>
            <a:xfrm>
              <a:off x="7147314" y="5224346"/>
              <a:ext cx="2006207" cy="10572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77951386-6405-234D-ACFB-AEA2B2627015}"/>
                </a:ext>
              </a:extLst>
            </p:cNvPr>
            <p:cNvCxnSpPr>
              <a:cxnSpLocks/>
              <a:endCxn id="172" idx="2"/>
            </p:cNvCxnSpPr>
            <p:nvPr/>
          </p:nvCxnSpPr>
          <p:spPr>
            <a:xfrm flipV="1">
              <a:off x="7129459" y="3644053"/>
              <a:ext cx="2002630" cy="1982478"/>
            </a:xfrm>
            <a:prstGeom prst="line">
              <a:avLst/>
            </a:prstGeom>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DB5CCB6C-C9F7-8E47-B302-3E2A17621A09}"/>
                </a:ext>
              </a:extLst>
            </p:cNvPr>
            <p:cNvCxnSpPr>
              <a:cxnSpLocks/>
              <a:endCxn id="173" idx="2"/>
            </p:cNvCxnSpPr>
            <p:nvPr/>
          </p:nvCxnSpPr>
          <p:spPr>
            <a:xfrm flipV="1">
              <a:off x="7129459" y="4058391"/>
              <a:ext cx="2002629" cy="156814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14052ED8-6018-A244-BA71-3589A0831666}"/>
                </a:ext>
              </a:extLst>
            </p:cNvPr>
            <p:cNvCxnSpPr>
              <a:cxnSpLocks/>
              <a:endCxn id="174" idx="2"/>
            </p:cNvCxnSpPr>
            <p:nvPr/>
          </p:nvCxnSpPr>
          <p:spPr>
            <a:xfrm flipV="1">
              <a:off x="7129459" y="4509189"/>
              <a:ext cx="2012144" cy="1117342"/>
            </a:xfrm>
            <a:prstGeom prst="line">
              <a:avLst/>
            </a:prstGeom>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F0ED9C98-D0B7-6B47-B466-22A13FF5C0BF}"/>
                </a:ext>
              </a:extLst>
            </p:cNvPr>
            <p:cNvCxnSpPr>
              <a:cxnSpLocks/>
              <a:endCxn id="175" idx="2"/>
            </p:cNvCxnSpPr>
            <p:nvPr/>
          </p:nvCxnSpPr>
          <p:spPr>
            <a:xfrm flipV="1">
              <a:off x="7129459" y="4923527"/>
              <a:ext cx="2012144" cy="703004"/>
            </a:xfrm>
            <a:prstGeom prst="line">
              <a:avLst/>
            </a:prstGeom>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F7604F00-7A6C-4041-B42C-1CB64ED0EECA}"/>
                </a:ext>
              </a:extLst>
            </p:cNvPr>
            <p:cNvCxnSpPr>
              <a:cxnSpLocks/>
              <a:endCxn id="176" idx="2"/>
            </p:cNvCxnSpPr>
            <p:nvPr/>
          </p:nvCxnSpPr>
          <p:spPr>
            <a:xfrm flipV="1">
              <a:off x="7129460" y="5330066"/>
              <a:ext cx="2024061" cy="293018"/>
            </a:xfrm>
            <a:prstGeom prst="line">
              <a:avLst/>
            </a:prstGeom>
          </p:spPr>
          <p:style>
            <a:lnRef idx="1">
              <a:schemeClr val="accent1"/>
            </a:lnRef>
            <a:fillRef idx="0">
              <a:schemeClr val="accent1"/>
            </a:fillRef>
            <a:effectRef idx="0">
              <a:schemeClr val="accent1"/>
            </a:effectRef>
            <a:fontRef idx="minor">
              <a:schemeClr val="tx1"/>
            </a:fontRef>
          </p:style>
        </p:cxnSp>
        <p:sp>
          <p:nvSpPr>
            <p:cNvPr id="171" name="TextBox 170">
              <a:extLst>
                <a:ext uri="{FF2B5EF4-FFF2-40B4-BE49-F238E27FC236}">
                  <a16:creationId xmlns:a16="http://schemas.microsoft.com/office/drawing/2014/main" id="{D6913461-C351-C146-9692-C48C20932793}"/>
                </a:ext>
              </a:extLst>
            </p:cNvPr>
            <p:cNvSpPr txBox="1"/>
            <p:nvPr/>
          </p:nvSpPr>
          <p:spPr>
            <a:xfrm>
              <a:off x="484394" y="2552541"/>
              <a:ext cx="184731" cy="307777"/>
            </a:xfrm>
            <a:prstGeom prst="rect">
              <a:avLst/>
            </a:prstGeom>
            <a:noFill/>
          </p:spPr>
          <p:txBody>
            <a:bodyPr wrap="none" rtlCol="0">
              <a:spAutoFit/>
            </a:bodyPr>
            <a:lstStyle/>
            <a:p>
              <a:endParaRPr lang="en-US" sz="1400" dirty="0"/>
            </a:p>
          </p:txBody>
        </p:sp>
      </p:grpSp>
      <p:grpSp>
        <p:nvGrpSpPr>
          <p:cNvPr id="91" name="Group 90">
            <a:extLst>
              <a:ext uri="{FF2B5EF4-FFF2-40B4-BE49-F238E27FC236}">
                <a16:creationId xmlns:a16="http://schemas.microsoft.com/office/drawing/2014/main" id="{8BF5511A-6533-4942-B169-2AB389A502FC}"/>
              </a:ext>
            </a:extLst>
          </p:cNvPr>
          <p:cNvGrpSpPr/>
          <p:nvPr/>
        </p:nvGrpSpPr>
        <p:grpSpPr>
          <a:xfrm>
            <a:off x="1260082" y="2067377"/>
            <a:ext cx="533427" cy="4260343"/>
            <a:chOff x="7589037" y="857250"/>
            <a:chExt cx="533427" cy="4260343"/>
          </a:xfrm>
        </p:grpSpPr>
        <p:sp>
          <p:nvSpPr>
            <p:cNvPr id="92" name="Rectangle 91">
              <a:extLst>
                <a:ext uri="{FF2B5EF4-FFF2-40B4-BE49-F238E27FC236}">
                  <a16:creationId xmlns:a16="http://schemas.microsoft.com/office/drawing/2014/main" id="{C2C94031-3D01-654C-AE1F-CCC31C71CFE2}"/>
                </a:ext>
              </a:extLst>
            </p:cNvPr>
            <p:cNvSpPr/>
            <p:nvPr/>
          </p:nvSpPr>
          <p:spPr>
            <a:xfrm>
              <a:off x="7589043" y="857250"/>
              <a:ext cx="483395" cy="164778"/>
            </a:xfrm>
            <a:prstGeom prst="rect">
              <a:avLst/>
            </a:prstGeom>
            <a:solidFill>
              <a:schemeClr val="tx2">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93" name="Rectangle 92">
              <a:extLst>
                <a:ext uri="{FF2B5EF4-FFF2-40B4-BE49-F238E27FC236}">
                  <a16:creationId xmlns:a16="http://schemas.microsoft.com/office/drawing/2014/main" id="{322AB76C-3CB8-1D48-A77D-81C92BAABAB2}"/>
                </a:ext>
              </a:extLst>
            </p:cNvPr>
            <p:cNvSpPr/>
            <p:nvPr/>
          </p:nvSpPr>
          <p:spPr>
            <a:xfrm>
              <a:off x="7589039" y="1654187"/>
              <a:ext cx="483395" cy="164778"/>
            </a:xfrm>
            <a:prstGeom prst="rect">
              <a:avLst/>
            </a:prstGeom>
            <a:solidFill>
              <a:schemeClr val="tx2">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94" name="Rectangle 93">
              <a:extLst>
                <a:ext uri="{FF2B5EF4-FFF2-40B4-BE49-F238E27FC236}">
                  <a16:creationId xmlns:a16="http://schemas.microsoft.com/office/drawing/2014/main" id="{E393862A-D11E-5B44-86E7-0D1E121327C2}"/>
                </a:ext>
              </a:extLst>
            </p:cNvPr>
            <p:cNvSpPr/>
            <p:nvPr/>
          </p:nvSpPr>
          <p:spPr>
            <a:xfrm>
              <a:off x="7589038" y="2491373"/>
              <a:ext cx="498878" cy="126967"/>
            </a:xfrm>
            <a:prstGeom prst="rect">
              <a:avLst/>
            </a:prstGeom>
            <a:solidFill>
              <a:schemeClr val="tx2">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95" name="Rectangle 94">
              <a:extLst>
                <a:ext uri="{FF2B5EF4-FFF2-40B4-BE49-F238E27FC236}">
                  <a16:creationId xmlns:a16="http://schemas.microsoft.com/office/drawing/2014/main" id="{34B410E1-9F84-8346-88DC-312B23189E49}"/>
                </a:ext>
              </a:extLst>
            </p:cNvPr>
            <p:cNvSpPr/>
            <p:nvPr/>
          </p:nvSpPr>
          <p:spPr>
            <a:xfrm>
              <a:off x="7589039" y="1010493"/>
              <a:ext cx="483395" cy="16477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96" name="Rectangle 95">
              <a:extLst>
                <a:ext uri="{FF2B5EF4-FFF2-40B4-BE49-F238E27FC236}">
                  <a16:creationId xmlns:a16="http://schemas.microsoft.com/office/drawing/2014/main" id="{EC610440-082E-CB46-8DB0-CEB98B7EEF49}"/>
                </a:ext>
              </a:extLst>
            </p:cNvPr>
            <p:cNvSpPr/>
            <p:nvPr/>
          </p:nvSpPr>
          <p:spPr>
            <a:xfrm>
              <a:off x="7589038" y="1821403"/>
              <a:ext cx="483395" cy="164778"/>
            </a:xfrm>
            <a:prstGeom prst="rect">
              <a:avLst/>
            </a:prstGeom>
            <a:solidFill>
              <a:schemeClr val="tx2">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97" name="Rectangle 96">
              <a:extLst>
                <a:ext uri="{FF2B5EF4-FFF2-40B4-BE49-F238E27FC236}">
                  <a16:creationId xmlns:a16="http://schemas.microsoft.com/office/drawing/2014/main" id="{811B4B27-D5E6-CF46-B6DA-FAFE246D0E33}"/>
                </a:ext>
              </a:extLst>
            </p:cNvPr>
            <p:cNvSpPr/>
            <p:nvPr/>
          </p:nvSpPr>
          <p:spPr>
            <a:xfrm>
              <a:off x="7604521" y="2618340"/>
              <a:ext cx="498878" cy="1857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98" name="Rectangle 97">
              <a:extLst>
                <a:ext uri="{FF2B5EF4-FFF2-40B4-BE49-F238E27FC236}">
                  <a16:creationId xmlns:a16="http://schemas.microsoft.com/office/drawing/2014/main" id="{0FF7F978-4D55-B749-9F73-80F14F555E06}"/>
                </a:ext>
              </a:extLst>
            </p:cNvPr>
            <p:cNvSpPr/>
            <p:nvPr/>
          </p:nvSpPr>
          <p:spPr>
            <a:xfrm>
              <a:off x="7589039" y="1175271"/>
              <a:ext cx="483395" cy="16477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99" name="Rectangle 98">
              <a:extLst>
                <a:ext uri="{FF2B5EF4-FFF2-40B4-BE49-F238E27FC236}">
                  <a16:creationId xmlns:a16="http://schemas.microsoft.com/office/drawing/2014/main" id="{546ED72A-25C6-4741-8784-15690912606F}"/>
                </a:ext>
              </a:extLst>
            </p:cNvPr>
            <p:cNvSpPr/>
            <p:nvPr/>
          </p:nvSpPr>
          <p:spPr>
            <a:xfrm>
              <a:off x="7589037" y="1986181"/>
              <a:ext cx="483395" cy="164778"/>
            </a:xfrm>
            <a:prstGeom prst="rect">
              <a:avLst/>
            </a:prstGeom>
            <a:solidFill>
              <a:schemeClr val="tx2">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100" name="Rectangle 99">
              <a:extLst>
                <a:ext uri="{FF2B5EF4-FFF2-40B4-BE49-F238E27FC236}">
                  <a16:creationId xmlns:a16="http://schemas.microsoft.com/office/drawing/2014/main" id="{09DBA0FE-8FA7-854E-B948-9FC8DDAFCBA7}"/>
                </a:ext>
              </a:extLst>
            </p:cNvPr>
            <p:cNvSpPr/>
            <p:nvPr/>
          </p:nvSpPr>
          <p:spPr>
            <a:xfrm>
              <a:off x="7604520" y="2804735"/>
              <a:ext cx="498880" cy="1857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01" name="Rectangle 100">
              <a:extLst>
                <a:ext uri="{FF2B5EF4-FFF2-40B4-BE49-F238E27FC236}">
                  <a16:creationId xmlns:a16="http://schemas.microsoft.com/office/drawing/2014/main" id="{59EFF4A3-BB64-B943-A21C-EFD4603A7FEF}"/>
                </a:ext>
              </a:extLst>
            </p:cNvPr>
            <p:cNvSpPr/>
            <p:nvPr/>
          </p:nvSpPr>
          <p:spPr>
            <a:xfrm>
              <a:off x="7589039" y="1332340"/>
              <a:ext cx="483395" cy="164778"/>
            </a:xfrm>
            <a:prstGeom prst="rect">
              <a:avLst/>
            </a:prstGeom>
            <a:solidFill>
              <a:schemeClr val="tx2">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102" name="Rectangle 101">
              <a:extLst>
                <a:ext uri="{FF2B5EF4-FFF2-40B4-BE49-F238E27FC236}">
                  <a16:creationId xmlns:a16="http://schemas.microsoft.com/office/drawing/2014/main" id="{3543B0D6-B4F3-384D-BB24-162AF6670E6A}"/>
                </a:ext>
              </a:extLst>
            </p:cNvPr>
            <p:cNvSpPr/>
            <p:nvPr/>
          </p:nvSpPr>
          <p:spPr>
            <a:xfrm>
              <a:off x="7604521" y="2150959"/>
              <a:ext cx="483395" cy="16477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03" name="Rectangle 102">
              <a:extLst>
                <a:ext uri="{FF2B5EF4-FFF2-40B4-BE49-F238E27FC236}">
                  <a16:creationId xmlns:a16="http://schemas.microsoft.com/office/drawing/2014/main" id="{3A6B147B-CC1D-6D4E-A4F3-E112D7B68274}"/>
                </a:ext>
              </a:extLst>
            </p:cNvPr>
            <p:cNvSpPr/>
            <p:nvPr/>
          </p:nvSpPr>
          <p:spPr>
            <a:xfrm>
              <a:off x="7604520" y="2981174"/>
              <a:ext cx="498879" cy="195679"/>
            </a:xfrm>
            <a:prstGeom prst="rect">
              <a:avLst/>
            </a:prstGeom>
            <a:solidFill>
              <a:schemeClr val="tx2">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104" name="Rectangle 103">
              <a:extLst>
                <a:ext uri="{FF2B5EF4-FFF2-40B4-BE49-F238E27FC236}">
                  <a16:creationId xmlns:a16="http://schemas.microsoft.com/office/drawing/2014/main" id="{1179257E-7651-BA4B-BB2B-53E84A3D2C2C}"/>
                </a:ext>
              </a:extLst>
            </p:cNvPr>
            <p:cNvSpPr/>
            <p:nvPr/>
          </p:nvSpPr>
          <p:spPr>
            <a:xfrm>
              <a:off x="7589039" y="1497854"/>
              <a:ext cx="483395" cy="164778"/>
            </a:xfrm>
            <a:prstGeom prst="rect">
              <a:avLst/>
            </a:prstGeom>
            <a:solidFill>
              <a:schemeClr val="tx2">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105" name="Rectangle 104">
              <a:extLst>
                <a:ext uri="{FF2B5EF4-FFF2-40B4-BE49-F238E27FC236}">
                  <a16:creationId xmlns:a16="http://schemas.microsoft.com/office/drawing/2014/main" id="{F36D76D7-1D3F-F540-947A-B580315FADE7}"/>
                </a:ext>
              </a:extLst>
            </p:cNvPr>
            <p:cNvSpPr/>
            <p:nvPr/>
          </p:nvSpPr>
          <p:spPr>
            <a:xfrm>
              <a:off x="7604520" y="2321166"/>
              <a:ext cx="483395" cy="164778"/>
            </a:xfrm>
            <a:prstGeom prst="rect">
              <a:avLst/>
            </a:prstGeom>
            <a:solidFill>
              <a:schemeClr val="tx2">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194" name="Rectangle 193">
              <a:extLst>
                <a:ext uri="{FF2B5EF4-FFF2-40B4-BE49-F238E27FC236}">
                  <a16:creationId xmlns:a16="http://schemas.microsoft.com/office/drawing/2014/main" id="{C87C1E6F-79E3-F542-9532-5B7671165EEC}"/>
                </a:ext>
              </a:extLst>
            </p:cNvPr>
            <p:cNvSpPr/>
            <p:nvPr/>
          </p:nvSpPr>
          <p:spPr>
            <a:xfrm>
              <a:off x="7604520" y="3186422"/>
              <a:ext cx="498879" cy="195679"/>
            </a:xfrm>
            <a:prstGeom prst="rect">
              <a:avLst/>
            </a:prstGeom>
            <a:solidFill>
              <a:schemeClr val="tx2">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195" name="Rectangle 194">
              <a:extLst>
                <a:ext uri="{FF2B5EF4-FFF2-40B4-BE49-F238E27FC236}">
                  <a16:creationId xmlns:a16="http://schemas.microsoft.com/office/drawing/2014/main" id="{57055746-BAA2-8C40-A369-04AC9D71F694}"/>
                </a:ext>
              </a:extLst>
            </p:cNvPr>
            <p:cNvSpPr/>
            <p:nvPr/>
          </p:nvSpPr>
          <p:spPr>
            <a:xfrm>
              <a:off x="7604522" y="3566807"/>
              <a:ext cx="483395" cy="164778"/>
            </a:xfrm>
            <a:prstGeom prst="rect">
              <a:avLst/>
            </a:prstGeom>
            <a:solidFill>
              <a:schemeClr val="tx2">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196" name="Rectangle 195">
              <a:extLst>
                <a:ext uri="{FF2B5EF4-FFF2-40B4-BE49-F238E27FC236}">
                  <a16:creationId xmlns:a16="http://schemas.microsoft.com/office/drawing/2014/main" id="{3233C7D5-E33E-B24A-B7A4-8B93F844AB37}"/>
                </a:ext>
              </a:extLst>
            </p:cNvPr>
            <p:cNvSpPr/>
            <p:nvPr/>
          </p:nvSpPr>
          <p:spPr>
            <a:xfrm>
              <a:off x="7604521" y="3731585"/>
              <a:ext cx="483395" cy="164778"/>
            </a:xfrm>
            <a:prstGeom prst="rect">
              <a:avLst/>
            </a:prstGeom>
            <a:solidFill>
              <a:schemeClr val="tx2">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197" name="Rectangle 196">
              <a:extLst>
                <a:ext uri="{FF2B5EF4-FFF2-40B4-BE49-F238E27FC236}">
                  <a16:creationId xmlns:a16="http://schemas.microsoft.com/office/drawing/2014/main" id="{9C86B482-ABC3-8B4F-BBA7-41B2BEE3753B}"/>
                </a:ext>
              </a:extLst>
            </p:cNvPr>
            <p:cNvSpPr/>
            <p:nvPr/>
          </p:nvSpPr>
          <p:spPr>
            <a:xfrm>
              <a:off x="7620005" y="3896363"/>
              <a:ext cx="483395" cy="16477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98" name="Rectangle 197">
              <a:extLst>
                <a:ext uri="{FF2B5EF4-FFF2-40B4-BE49-F238E27FC236}">
                  <a16:creationId xmlns:a16="http://schemas.microsoft.com/office/drawing/2014/main" id="{97F1CF8F-BCCF-9D4F-BA5B-A2CF4017D9E8}"/>
                </a:ext>
              </a:extLst>
            </p:cNvPr>
            <p:cNvSpPr/>
            <p:nvPr/>
          </p:nvSpPr>
          <p:spPr>
            <a:xfrm>
              <a:off x="7620004" y="4066570"/>
              <a:ext cx="483395" cy="164778"/>
            </a:xfrm>
            <a:prstGeom prst="rect">
              <a:avLst/>
            </a:prstGeom>
            <a:solidFill>
              <a:schemeClr val="tx2">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199" name="Rectangle 198">
              <a:extLst>
                <a:ext uri="{FF2B5EF4-FFF2-40B4-BE49-F238E27FC236}">
                  <a16:creationId xmlns:a16="http://schemas.microsoft.com/office/drawing/2014/main" id="{524F9A8D-FAE4-0D43-8949-7EA29680FB2B}"/>
                </a:ext>
              </a:extLst>
            </p:cNvPr>
            <p:cNvSpPr/>
            <p:nvPr/>
          </p:nvSpPr>
          <p:spPr>
            <a:xfrm>
              <a:off x="7604520" y="3382101"/>
              <a:ext cx="498879" cy="195679"/>
            </a:xfrm>
            <a:prstGeom prst="rect">
              <a:avLst/>
            </a:prstGeom>
            <a:solidFill>
              <a:schemeClr val="tx2">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200" name="Rectangle 199">
              <a:extLst>
                <a:ext uri="{FF2B5EF4-FFF2-40B4-BE49-F238E27FC236}">
                  <a16:creationId xmlns:a16="http://schemas.microsoft.com/office/drawing/2014/main" id="{1766E8F3-F20E-7147-856A-A21DDA592EFF}"/>
                </a:ext>
              </a:extLst>
            </p:cNvPr>
            <p:cNvSpPr/>
            <p:nvPr/>
          </p:nvSpPr>
          <p:spPr>
            <a:xfrm>
              <a:off x="7608102" y="4226865"/>
              <a:ext cx="498878" cy="126967"/>
            </a:xfrm>
            <a:prstGeom prst="rect">
              <a:avLst/>
            </a:prstGeom>
            <a:solidFill>
              <a:schemeClr val="tx2">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201" name="Rectangle 200">
              <a:extLst>
                <a:ext uri="{FF2B5EF4-FFF2-40B4-BE49-F238E27FC236}">
                  <a16:creationId xmlns:a16="http://schemas.microsoft.com/office/drawing/2014/main" id="{4DC16CA2-9E0A-984C-AABF-B67D509CD491}"/>
                </a:ext>
              </a:extLst>
            </p:cNvPr>
            <p:cNvSpPr/>
            <p:nvPr/>
          </p:nvSpPr>
          <p:spPr>
            <a:xfrm>
              <a:off x="7623585" y="4353832"/>
              <a:ext cx="498878" cy="1857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202" name="Rectangle 201">
              <a:extLst>
                <a:ext uri="{FF2B5EF4-FFF2-40B4-BE49-F238E27FC236}">
                  <a16:creationId xmlns:a16="http://schemas.microsoft.com/office/drawing/2014/main" id="{8A8653B7-8704-B24C-80B7-47D7609556C2}"/>
                </a:ext>
              </a:extLst>
            </p:cNvPr>
            <p:cNvSpPr/>
            <p:nvPr/>
          </p:nvSpPr>
          <p:spPr>
            <a:xfrm>
              <a:off x="7623584" y="4540227"/>
              <a:ext cx="498880" cy="1857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203" name="Rectangle 202">
              <a:extLst>
                <a:ext uri="{FF2B5EF4-FFF2-40B4-BE49-F238E27FC236}">
                  <a16:creationId xmlns:a16="http://schemas.microsoft.com/office/drawing/2014/main" id="{32831981-CE8B-F548-848C-838DA51F57C8}"/>
                </a:ext>
              </a:extLst>
            </p:cNvPr>
            <p:cNvSpPr/>
            <p:nvPr/>
          </p:nvSpPr>
          <p:spPr>
            <a:xfrm>
              <a:off x="7623584" y="4716666"/>
              <a:ext cx="498879" cy="195679"/>
            </a:xfrm>
            <a:prstGeom prst="rect">
              <a:avLst/>
            </a:prstGeom>
            <a:solidFill>
              <a:schemeClr val="tx2">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204" name="Rectangle 203">
              <a:extLst>
                <a:ext uri="{FF2B5EF4-FFF2-40B4-BE49-F238E27FC236}">
                  <a16:creationId xmlns:a16="http://schemas.microsoft.com/office/drawing/2014/main" id="{68415053-B183-E847-9554-C60CBAEB80FF}"/>
                </a:ext>
              </a:extLst>
            </p:cNvPr>
            <p:cNvSpPr/>
            <p:nvPr/>
          </p:nvSpPr>
          <p:spPr>
            <a:xfrm>
              <a:off x="7623584" y="4921914"/>
              <a:ext cx="498879" cy="195679"/>
            </a:xfrm>
            <a:prstGeom prst="rect">
              <a:avLst/>
            </a:prstGeom>
            <a:solidFill>
              <a:schemeClr val="tx2">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grpSp>
    </p:spTree>
    <p:extLst>
      <p:ext uri="{BB962C8B-B14F-4D97-AF65-F5344CB8AC3E}">
        <p14:creationId xmlns:p14="http://schemas.microsoft.com/office/powerpoint/2010/main" val="397896524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490536" y="518031"/>
            <a:ext cx="10412274" cy="1452628"/>
          </a:xfrm>
        </p:spPr>
        <p:txBody>
          <a:bodyPr>
            <a:normAutofit fontScale="92500" lnSpcReduction="20000"/>
          </a:bodyPr>
          <a:lstStyle/>
          <a:p>
            <a:r>
              <a:rPr lang="en-US" sz="2400" dirty="0">
                <a:latin typeface="Helvetica" pitchFamily="2" charset="0"/>
              </a:rPr>
              <a:t>And for the resulting values in the output nodes to ‘light up’ (or stay dim) in a fashion that correspond with which number we gave it! </a:t>
            </a:r>
          </a:p>
          <a:p>
            <a:pPr lvl="1"/>
            <a:r>
              <a:rPr lang="en-US" sz="2200" dirty="0">
                <a:latin typeface="Helvetica" pitchFamily="2" charset="0"/>
              </a:rPr>
              <a:t>And again: this net would have 25 input nodes and 10 output nodes, </a:t>
            </a:r>
          </a:p>
          <a:p>
            <a:pPr lvl="2"/>
            <a:r>
              <a:rPr lang="en-US" sz="2100" dirty="0">
                <a:latin typeface="Helvetica" pitchFamily="2" charset="0"/>
              </a:rPr>
              <a:t>Don’t be fooled by the missing circles! I was just too lazy to draw them all!</a:t>
            </a:r>
            <a:endParaRPr lang="en-US" sz="2100" dirty="0"/>
          </a:p>
        </p:txBody>
      </p:sp>
      <p:grpSp>
        <p:nvGrpSpPr>
          <p:cNvPr id="106" name="Group 105">
            <a:extLst>
              <a:ext uri="{FF2B5EF4-FFF2-40B4-BE49-F238E27FC236}">
                <a16:creationId xmlns:a16="http://schemas.microsoft.com/office/drawing/2014/main" id="{96AA53F8-832E-2645-845F-B8D735822B48}"/>
              </a:ext>
            </a:extLst>
          </p:cNvPr>
          <p:cNvGrpSpPr/>
          <p:nvPr/>
        </p:nvGrpSpPr>
        <p:grpSpPr>
          <a:xfrm>
            <a:off x="1294456" y="2216169"/>
            <a:ext cx="9131090" cy="3726023"/>
            <a:chOff x="484394" y="2552541"/>
            <a:chExt cx="9131090" cy="3726023"/>
          </a:xfrm>
        </p:grpSpPr>
        <p:grpSp>
          <p:nvGrpSpPr>
            <p:cNvPr id="107" name="Group 106">
              <a:extLst>
                <a:ext uri="{FF2B5EF4-FFF2-40B4-BE49-F238E27FC236}">
                  <a16:creationId xmlns:a16="http://schemas.microsoft.com/office/drawing/2014/main" id="{FC25E3DD-1454-0444-AC25-6649EE38B0F8}"/>
                </a:ext>
              </a:extLst>
            </p:cNvPr>
            <p:cNvGrpSpPr/>
            <p:nvPr/>
          </p:nvGrpSpPr>
          <p:grpSpPr>
            <a:xfrm>
              <a:off x="1066797" y="2714625"/>
              <a:ext cx="461966" cy="3563939"/>
              <a:chOff x="1066797" y="2714625"/>
              <a:chExt cx="461966" cy="3563939"/>
            </a:xfrm>
          </p:grpSpPr>
          <p:sp>
            <p:nvSpPr>
              <p:cNvPr id="187" name="Oval 186">
                <a:extLst>
                  <a:ext uri="{FF2B5EF4-FFF2-40B4-BE49-F238E27FC236}">
                    <a16:creationId xmlns:a16="http://schemas.microsoft.com/office/drawing/2014/main" id="{2FF686D2-6DFE-EC4C-B939-BF29BF6FDD81}"/>
                  </a:ext>
                </a:extLst>
              </p:cNvPr>
              <p:cNvSpPr/>
              <p:nvPr/>
            </p:nvSpPr>
            <p:spPr>
              <a:xfrm>
                <a:off x="1066800" y="2714625"/>
                <a:ext cx="461963" cy="414338"/>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Oval 187">
                <a:extLst>
                  <a:ext uri="{FF2B5EF4-FFF2-40B4-BE49-F238E27FC236}">
                    <a16:creationId xmlns:a16="http://schemas.microsoft.com/office/drawing/2014/main" id="{D241D24B-4B48-074C-B269-3CB3E864BF30}"/>
                  </a:ext>
                </a:extLst>
              </p:cNvPr>
              <p:cNvSpPr/>
              <p:nvPr/>
            </p:nvSpPr>
            <p:spPr>
              <a:xfrm>
                <a:off x="1066799" y="3149653"/>
                <a:ext cx="461963" cy="414338"/>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Oval 188">
                <a:extLst>
                  <a:ext uri="{FF2B5EF4-FFF2-40B4-BE49-F238E27FC236}">
                    <a16:creationId xmlns:a16="http://schemas.microsoft.com/office/drawing/2014/main" id="{3ECAA40F-12D8-6841-9797-58BA5ED887EF}"/>
                  </a:ext>
                </a:extLst>
              </p:cNvPr>
              <p:cNvSpPr/>
              <p:nvPr/>
            </p:nvSpPr>
            <p:spPr>
              <a:xfrm>
                <a:off x="1066799" y="3563991"/>
                <a:ext cx="461963" cy="414338"/>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Oval 189">
                <a:extLst>
                  <a:ext uri="{FF2B5EF4-FFF2-40B4-BE49-F238E27FC236}">
                    <a16:creationId xmlns:a16="http://schemas.microsoft.com/office/drawing/2014/main" id="{C5C956E2-2AAF-7E4A-B2E2-29A6A7AC3A7C}"/>
                  </a:ext>
                </a:extLst>
              </p:cNvPr>
              <p:cNvSpPr/>
              <p:nvPr/>
            </p:nvSpPr>
            <p:spPr>
              <a:xfrm>
                <a:off x="1066798" y="5024862"/>
                <a:ext cx="461963" cy="414338"/>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 name="Oval 190">
                <a:extLst>
                  <a:ext uri="{FF2B5EF4-FFF2-40B4-BE49-F238E27FC236}">
                    <a16:creationId xmlns:a16="http://schemas.microsoft.com/office/drawing/2014/main" id="{7C47B255-19B3-964A-B7DC-2B209BD30D7E}"/>
                  </a:ext>
                </a:extLst>
              </p:cNvPr>
              <p:cNvSpPr/>
              <p:nvPr/>
            </p:nvSpPr>
            <p:spPr>
              <a:xfrm>
                <a:off x="1066798" y="5439200"/>
                <a:ext cx="461963" cy="414338"/>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Oval 191">
                <a:extLst>
                  <a:ext uri="{FF2B5EF4-FFF2-40B4-BE49-F238E27FC236}">
                    <a16:creationId xmlns:a16="http://schemas.microsoft.com/office/drawing/2014/main" id="{5C9AF3FD-5125-B444-9A97-80D7254ABD6B}"/>
                  </a:ext>
                </a:extLst>
              </p:cNvPr>
              <p:cNvSpPr/>
              <p:nvPr/>
            </p:nvSpPr>
            <p:spPr>
              <a:xfrm>
                <a:off x="1066797" y="5864226"/>
                <a:ext cx="461963" cy="414338"/>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TextBox 192">
                <a:extLst>
                  <a:ext uri="{FF2B5EF4-FFF2-40B4-BE49-F238E27FC236}">
                    <a16:creationId xmlns:a16="http://schemas.microsoft.com/office/drawing/2014/main" id="{EC231EB5-8F15-0A4F-9BA4-D42A9BEACD87}"/>
                  </a:ext>
                </a:extLst>
              </p:cNvPr>
              <p:cNvSpPr txBox="1"/>
              <p:nvPr/>
            </p:nvSpPr>
            <p:spPr>
              <a:xfrm>
                <a:off x="1204909" y="3989017"/>
                <a:ext cx="185737" cy="923330"/>
              </a:xfrm>
              <a:prstGeom prst="rect">
                <a:avLst/>
              </a:prstGeom>
              <a:noFill/>
            </p:spPr>
            <p:txBody>
              <a:bodyPr wrap="square" rtlCol="0">
                <a:spAutoFit/>
              </a:bodyPr>
              <a:lstStyle/>
              <a:p>
                <a:r>
                  <a:rPr lang="en-US" dirty="0"/>
                  <a:t>.</a:t>
                </a:r>
              </a:p>
              <a:p>
                <a:r>
                  <a:rPr lang="en-US" dirty="0"/>
                  <a:t>.</a:t>
                </a:r>
              </a:p>
              <a:p>
                <a:r>
                  <a:rPr lang="en-US" dirty="0"/>
                  <a:t>.</a:t>
                </a:r>
              </a:p>
            </p:txBody>
          </p:sp>
        </p:grpSp>
        <p:grpSp>
          <p:nvGrpSpPr>
            <p:cNvPr id="108" name="Group 107">
              <a:extLst>
                <a:ext uri="{FF2B5EF4-FFF2-40B4-BE49-F238E27FC236}">
                  <a16:creationId xmlns:a16="http://schemas.microsoft.com/office/drawing/2014/main" id="{B148A5F3-B072-ED41-90E2-C619E76C55A9}"/>
                </a:ext>
              </a:extLst>
            </p:cNvPr>
            <p:cNvGrpSpPr/>
            <p:nvPr/>
          </p:nvGrpSpPr>
          <p:grpSpPr>
            <a:xfrm>
              <a:off x="3762374" y="3221831"/>
              <a:ext cx="461964" cy="2642547"/>
              <a:chOff x="3762374" y="3221831"/>
              <a:chExt cx="461964" cy="2642547"/>
            </a:xfrm>
          </p:grpSpPr>
          <p:sp>
            <p:nvSpPr>
              <p:cNvPr id="182" name="Oval 181">
                <a:extLst>
                  <a:ext uri="{FF2B5EF4-FFF2-40B4-BE49-F238E27FC236}">
                    <a16:creationId xmlns:a16="http://schemas.microsoft.com/office/drawing/2014/main" id="{9AD2B498-4E10-5F46-AD01-3B2CF3B617F6}"/>
                  </a:ext>
                </a:extLst>
              </p:cNvPr>
              <p:cNvSpPr/>
              <p:nvPr/>
            </p:nvSpPr>
            <p:spPr>
              <a:xfrm>
                <a:off x="3762375" y="3221831"/>
                <a:ext cx="461963" cy="414338"/>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Oval 182">
                <a:extLst>
                  <a:ext uri="{FF2B5EF4-FFF2-40B4-BE49-F238E27FC236}">
                    <a16:creationId xmlns:a16="http://schemas.microsoft.com/office/drawing/2014/main" id="{04103EFF-1180-FF4E-A03E-83194D0E6120}"/>
                  </a:ext>
                </a:extLst>
              </p:cNvPr>
              <p:cNvSpPr/>
              <p:nvPr/>
            </p:nvSpPr>
            <p:spPr>
              <a:xfrm>
                <a:off x="3762375" y="3644053"/>
                <a:ext cx="461963" cy="414338"/>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Oval 183">
                <a:extLst>
                  <a:ext uri="{FF2B5EF4-FFF2-40B4-BE49-F238E27FC236}">
                    <a16:creationId xmlns:a16="http://schemas.microsoft.com/office/drawing/2014/main" id="{6B873F4C-6484-074E-8FE1-5E73E9EC700D}"/>
                  </a:ext>
                </a:extLst>
              </p:cNvPr>
              <p:cNvSpPr/>
              <p:nvPr/>
            </p:nvSpPr>
            <p:spPr>
              <a:xfrm>
                <a:off x="3762375" y="5017177"/>
                <a:ext cx="461963" cy="414338"/>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Oval 184">
                <a:extLst>
                  <a:ext uri="{FF2B5EF4-FFF2-40B4-BE49-F238E27FC236}">
                    <a16:creationId xmlns:a16="http://schemas.microsoft.com/office/drawing/2014/main" id="{E9CEE92D-89E2-C14E-9E04-1F8DE855FACF}"/>
                  </a:ext>
                </a:extLst>
              </p:cNvPr>
              <p:cNvSpPr/>
              <p:nvPr/>
            </p:nvSpPr>
            <p:spPr>
              <a:xfrm>
                <a:off x="3762374" y="5450040"/>
                <a:ext cx="461963" cy="414338"/>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 name="TextBox 185">
                <a:extLst>
                  <a:ext uri="{FF2B5EF4-FFF2-40B4-BE49-F238E27FC236}">
                    <a16:creationId xmlns:a16="http://schemas.microsoft.com/office/drawing/2014/main" id="{70E31900-F0BA-FB43-B875-C18DF82D5B7D}"/>
                  </a:ext>
                </a:extLst>
              </p:cNvPr>
              <p:cNvSpPr txBox="1"/>
              <p:nvPr/>
            </p:nvSpPr>
            <p:spPr>
              <a:xfrm>
                <a:off x="3871910" y="4034283"/>
                <a:ext cx="185737" cy="923330"/>
              </a:xfrm>
              <a:prstGeom prst="rect">
                <a:avLst/>
              </a:prstGeom>
              <a:noFill/>
            </p:spPr>
            <p:txBody>
              <a:bodyPr wrap="square" rtlCol="0">
                <a:spAutoFit/>
              </a:bodyPr>
              <a:lstStyle/>
              <a:p>
                <a:r>
                  <a:rPr lang="en-US" dirty="0"/>
                  <a:t>.</a:t>
                </a:r>
              </a:p>
              <a:p>
                <a:r>
                  <a:rPr lang="en-US" dirty="0"/>
                  <a:t>.</a:t>
                </a:r>
              </a:p>
              <a:p>
                <a:r>
                  <a:rPr lang="en-US" dirty="0"/>
                  <a:t>.</a:t>
                </a:r>
              </a:p>
            </p:txBody>
          </p:sp>
        </p:grpSp>
        <p:grpSp>
          <p:nvGrpSpPr>
            <p:cNvPr id="109" name="Group 108">
              <a:extLst>
                <a:ext uri="{FF2B5EF4-FFF2-40B4-BE49-F238E27FC236}">
                  <a16:creationId xmlns:a16="http://schemas.microsoft.com/office/drawing/2014/main" id="{E9498146-E1DE-1046-BC8E-B3454ADC606A}"/>
                </a:ext>
              </a:extLst>
            </p:cNvPr>
            <p:cNvGrpSpPr/>
            <p:nvPr/>
          </p:nvGrpSpPr>
          <p:grpSpPr>
            <a:xfrm>
              <a:off x="6688929" y="3221831"/>
              <a:ext cx="461964" cy="2642547"/>
              <a:chOff x="6688929" y="3221831"/>
              <a:chExt cx="461964" cy="2642547"/>
            </a:xfrm>
          </p:grpSpPr>
          <p:sp>
            <p:nvSpPr>
              <p:cNvPr id="177" name="Oval 176">
                <a:extLst>
                  <a:ext uri="{FF2B5EF4-FFF2-40B4-BE49-F238E27FC236}">
                    <a16:creationId xmlns:a16="http://schemas.microsoft.com/office/drawing/2014/main" id="{E5F900D0-2F59-8342-84AF-959C06F2F34F}"/>
                  </a:ext>
                </a:extLst>
              </p:cNvPr>
              <p:cNvSpPr/>
              <p:nvPr/>
            </p:nvSpPr>
            <p:spPr>
              <a:xfrm>
                <a:off x="6688930" y="3221831"/>
                <a:ext cx="461963" cy="414338"/>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 name="Oval 177">
                <a:extLst>
                  <a:ext uri="{FF2B5EF4-FFF2-40B4-BE49-F238E27FC236}">
                    <a16:creationId xmlns:a16="http://schemas.microsoft.com/office/drawing/2014/main" id="{E2A81E18-447A-EF4F-AA73-446E3D778026}"/>
                  </a:ext>
                </a:extLst>
              </p:cNvPr>
              <p:cNvSpPr/>
              <p:nvPr/>
            </p:nvSpPr>
            <p:spPr>
              <a:xfrm>
                <a:off x="6688930" y="3644053"/>
                <a:ext cx="461963" cy="414338"/>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Oval 178">
                <a:extLst>
                  <a:ext uri="{FF2B5EF4-FFF2-40B4-BE49-F238E27FC236}">
                    <a16:creationId xmlns:a16="http://schemas.microsoft.com/office/drawing/2014/main" id="{846AE471-D9A4-7847-AE13-1F1F34885D26}"/>
                  </a:ext>
                </a:extLst>
              </p:cNvPr>
              <p:cNvSpPr/>
              <p:nvPr/>
            </p:nvSpPr>
            <p:spPr>
              <a:xfrm>
                <a:off x="6688930" y="5017177"/>
                <a:ext cx="461963" cy="414338"/>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Oval 179">
                <a:extLst>
                  <a:ext uri="{FF2B5EF4-FFF2-40B4-BE49-F238E27FC236}">
                    <a16:creationId xmlns:a16="http://schemas.microsoft.com/office/drawing/2014/main" id="{7B09F0F9-2472-B340-9B9D-9F77E087D1A0}"/>
                  </a:ext>
                </a:extLst>
              </p:cNvPr>
              <p:cNvSpPr/>
              <p:nvPr/>
            </p:nvSpPr>
            <p:spPr>
              <a:xfrm>
                <a:off x="6688929" y="5450040"/>
                <a:ext cx="461963" cy="414338"/>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TextBox 180">
                <a:extLst>
                  <a:ext uri="{FF2B5EF4-FFF2-40B4-BE49-F238E27FC236}">
                    <a16:creationId xmlns:a16="http://schemas.microsoft.com/office/drawing/2014/main" id="{226C4732-10A8-E948-A935-A710EF7D3B25}"/>
                  </a:ext>
                </a:extLst>
              </p:cNvPr>
              <p:cNvSpPr txBox="1"/>
              <p:nvPr/>
            </p:nvSpPr>
            <p:spPr>
              <a:xfrm>
                <a:off x="6798464" y="3978329"/>
                <a:ext cx="185737" cy="923330"/>
              </a:xfrm>
              <a:prstGeom prst="rect">
                <a:avLst/>
              </a:prstGeom>
              <a:noFill/>
            </p:spPr>
            <p:txBody>
              <a:bodyPr wrap="square" rtlCol="0">
                <a:spAutoFit/>
              </a:bodyPr>
              <a:lstStyle/>
              <a:p>
                <a:r>
                  <a:rPr lang="en-US" dirty="0"/>
                  <a:t>.</a:t>
                </a:r>
              </a:p>
              <a:p>
                <a:r>
                  <a:rPr lang="en-US" dirty="0"/>
                  <a:t>.</a:t>
                </a:r>
              </a:p>
              <a:p>
                <a:r>
                  <a:rPr lang="en-US" dirty="0"/>
                  <a:t>.</a:t>
                </a:r>
              </a:p>
            </p:txBody>
          </p:sp>
        </p:grpSp>
        <p:grpSp>
          <p:nvGrpSpPr>
            <p:cNvPr id="110" name="Group 109">
              <a:extLst>
                <a:ext uri="{FF2B5EF4-FFF2-40B4-BE49-F238E27FC236}">
                  <a16:creationId xmlns:a16="http://schemas.microsoft.com/office/drawing/2014/main" id="{EE7540BB-325D-DC47-A86C-EA025B51FD3C}"/>
                </a:ext>
              </a:extLst>
            </p:cNvPr>
            <p:cNvGrpSpPr/>
            <p:nvPr/>
          </p:nvGrpSpPr>
          <p:grpSpPr>
            <a:xfrm>
              <a:off x="9132088" y="3436884"/>
              <a:ext cx="483396" cy="2100351"/>
              <a:chOff x="9132088" y="3436884"/>
              <a:chExt cx="483396" cy="2100351"/>
            </a:xfrm>
          </p:grpSpPr>
          <p:sp>
            <p:nvSpPr>
              <p:cNvPr id="172" name="Oval 171">
                <a:extLst>
                  <a:ext uri="{FF2B5EF4-FFF2-40B4-BE49-F238E27FC236}">
                    <a16:creationId xmlns:a16="http://schemas.microsoft.com/office/drawing/2014/main" id="{9E46B3F8-DB9C-FF4F-A59D-51DFD3731182}"/>
                  </a:ext>
                </a:extLst>
              </p:cNvPr>
              <p:cNvSpPr/>
              <p:nvPr/>
            </p:nvSpPr>
            <p:spPr>
              <a:xfrm>
                <a:off x="9132089" y="3436884"/>
                <a:ext cx="461963" cy="414338"/>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Oval 172">
                <a:extLst>
                  <a:ext uri="{FF2B5EF4-FFF2-40B4-BE49-F238E27FC236}">
                    <a16:creationId xmlns:a16="http://schemas.microsoft.com/office/drawing/2014/main" id="{695AFA22-3CBF-254E-9C7E-35F396932613}"/>
                  </a:ext>
                </a:extLst>
              </p:cNvPr>
              <p:cNvSpPr/>
              <p:nvPr/>
            </p:nvSpPr>
            <p:spPr>
              <a:xfrm>
                <a:off x="9132088" y="3851222"/>
                <a:ext cx="461963" cy="414338"/>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 name="Oval 173">
                <a:extLst>
                  <a:ext uri="{FF2B5EF4-FFF2-40B4-BE49-F238E27FC236}">
                    <a16:creationId xmlns:a16="http://schemas.microsoft.com/office/drawing/2014/main" id="{6A16DB5B-4E0A-1D4C-B8B4-1981E2CC044C}"/>
                  </a:ext>
                </a:extLst>
              </p:cNvPr>
              <p:cNvSpPr/>
              <p:nvPr/>
            </p:nvSpPr>
            <p:spPr>
              <a:xfrm>
                <a:off x="9141603" y="4302020"/>
                <a:ext cx="461963" cy="414338"/>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Oval 174">
                <a:extLst>
                  <a:ext uri="{FF2B5EF4-FFF2-40B4-BE49-F238E27FC236}">
                    <a16:creationId xmlns:a16="http://schemas.microsoft.com/office/drawing/2014/main" id="{4545B55B-26C0-324A-9D57-190827131774}"/>
                  </a:ext>
                </a:extLst>
              </p:cNvPr>
              <p:cNvSpPr/>
              <p:nvPr/>
            </p:nvSpPr>
            <p:spPr>
              <a:xfrm>
                <a:off x="9141603" y="4716358"/>
                <a:ext cx="461963" cy="414338"/>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Oval 175">
                <a:extLst>
                  <a:ext uri="{FF2B5EF4-FFF2-40B4-BE49-F238E27FC236}">
                    <a16:creationId xmlns:a16="http://schemas.microsoft.com/office/drawing/2014/main" id="{0109C7FF-E367-EB49-8C30-A1B3E9E74D12}"/>
                  </a:ext>
                </a:extLst>
              </p:cNvPr>
              <p:cNvSpPr/>
              <p:nvPr/>
            </p:nvSpPr>
            <p:spPr>
              <a:xfrm>
                <a:off x="9153521" y="5122897"/>
                <a:ext cx="461963" cy="414338"/>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11" name="Straight Connector 110">
              <a:extLst>
                <a:ext uri="{FF2B5EF4-FFF2-40B4-BE49-F238E27FC236}">
                  <a16:creationId xmlns:a16="http://schemas.microsoft.com/office/drawing/2014/main" id="{C36DBAF3-3FD2-9F41-84BD-57D7E7C5C100}"/>
                </a:ext>
              </a:extLst>
            </p:cNvPr>
            <p:cNvCxnSpPr>
              <a:stCxn id="187" idx="6"/>
              <a:endCxn id="182" idx="2"/>
            </p:cNvCxnSpPr>
            <p:nvPr/>
          </p:nvCxnSpPr>
          <p:spPr>
            <a:xfrm>
              <a:off x="1528763" y="2921794"/>
              <a:ext cx="2233612" cy="507206"/>
            </a:xfrm>
            <a:prstGeom prst="line">
              <a:avLst/>
            </a:prstGeom>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21E8609D-7561-1447-A6F0-602B9212FBC7}"/>
                </a:ext>
              </a:extLst>
            </p:cNvPr>
            <p:cNvCxnSpPr>
              <a:cxnSpLocks/>
              <a:stCxn id="187" idx="6"/>
              <a:endCxn id="183" idx="2"/>
            </p:cNvCxnSpPr>
            <p:nvPr/>
          </p:nvCxnSpPr>
          <p:spPr>
            <a:xfrm>
              <a:off x="1528763" y="2921794"/>
              <a:ext cx="2233612" cy="929428"/>
            </a:xfrm>
            <a:prstGeom prst="line">
              <a:avLst/>
            </a:prstGeom>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A1422303-8810-DB4D-BFFA-6FC3158CCC53}"/>
                </a:ext>
              </a:extLst>
            </p:cNvPr>
            <p:cNvCxnSpPr>
              <a:cxnSpLocks/>
              <a:stCxn id="187" idx="6"/>
              <a:endCxn id="184" idx="1"/>
            </p:cNvCxnSpPr>
            <p:nvPr/>
          </p:nvCxnSpPr>
          <p:spPr>
            <a:xfrm>
              <a:off x="1528763" y="2921794"/>
              <a:ext cx="2301265" cy="2156061"/>
            </a:xfrm>
            <a:prstGeom prst="line">
              <a:avLst/>
            </a:prstGeom>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FB3FFDE5-8DBA-5344-B0FA-E84B0C001178}"/>
                </a:ext>
              </a:extLst>
            </p:cNvPr>
            <p:cNvCxnSpPr>
              <a:cxnSpLocks/>
              <a:stCxn id="187" idx="6"/>
              <a:endCxn id="185" idx="2"/>
            </p:cNvCxnSpPr>
            <p:nvPr/>
          </p:nvCxnSpPr>
          <p:spPr>
            <a:xfrm>
              <a:off x="1528763" y="2921794"/>
              <a:ext cx="2233611" cy="2735415"/>
            </a:xfrm>
            <a:prstGeom prst="line">
              <a:avLst/>
            </a:prstGeom>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E6834C20-7B44-334D-82F1-6534518B2A58}"/>
                </a:ext>
              </a:extLst>
            </p:cNvPr>
            <p:cNvCxnSpPr>
              <a:cxnSpLocks/>
              <a:endCxn id="182" idx="2"/>
            </p:cNvCxnSpPr>
            <p:nvPr/>
          </p:nvCxnSpPr>
          <p:spPr>
            <a:xfrm>
              <a:off x="1481142" y="3276521"/>
              <a:ext cx="2281233" cy="152479"/>
            </a:xfrm>
            <a:prstGeom prst="line">
              <a:avLst/>
            </a:prstGeom>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C7771344-A99D-D64C-AB00-BF9C24B21A8C}"/>
                </a:ext>
              </a:extLst>
            </p:cNvPr>
            <p:cNvCxnSpPr>
              <a:cxnSpLocks/>
              <a:endCxn id="183" idx="2"/>
            </p:cNvCxnSpPr>
            <p:nvPr/>
          </p:nvCxnSpPr>
          <p:spPr>
            <a:xfrm>
              <a:off x="1481142" y="3276521"/>
              <a:ext cx="2281233" cy="574701"/>
            </a:xfrm>
            <a:prstGeom prst="line">
              <a:avLst/>
            </a:prstGeom>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93285E8D-EBDD-4F43-93E3-E0A24B669AC2}"/>
                </a:ext>
              </a:extLst>
            </p:cNvPr>
            <p:cNvCxnSpPr>
              <a:cxnSpLocks/>
              <a:endCxn id="184" idx="1"/>
            </p:cNvCxnSpPr>
            <p:nvPr/>
          </p:nvCxnSpPr>
          <p:spPr>
            <a:xfrm>
              <a:off x="1481142" y="3276521"/>
              <a:ext cx="2348886" cy="1801334"/>
            </a:xfrm>
            <a:prstGeom prst="line">
              <a:avLst/>
            </a:prstGeom>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F119F013-D3B5-1E49-8FEA-A807694F486D}"/>
                </a:ext>
              </a:extLst>
            </p:cNvPr>
            <p:cNvCxnSpPr>
              <a:cxnSpLocks/>
              <a:endCxn id="185" idx="2"/>
            </p:cNvCxnSpPr>
            <p:nvPr/>
          </p:nvCxnSpPr>
          <p:spPr>
            <a:xfrm>
              <a:off x="1481142" y="3276521"/>
              <a:ext cx="2281232" cy="2380688"/>
            </a:xfrm>
            <a:prstGeom prst="line">
              <a:avLst/>
            </a:prstGeom>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24A21C84-4409-5F4D-8A69-CCF0BC9589AE}"/>
                </a:ext>
              </a:extLst>
            </p:cNvPr>
            <p:cNvCxnSpPr>
              <a:cxnSpLocks/>
              <a:endCxn id="182" idx="2"/>
            </p:cNvCxnSpPr>
            <p:nvPr/>
          </p:nvCxnSpPr>
          <p:spPr>
            <a:xfrm flipV="1">
              <a:off x="1515162" y="3429000"/>
              <a:ext cx="2247213" cy="315928"/>
            </a:xfrm>
            <a:prstGeom prst="line">
              <a:avLst/>
            </a:prstGeom>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A4C16574-31CB-D241-AF3D-A7DB3869BA65}"/>
                </a:ext>
              </a:extLst>
            </p:cNvPr>
            <p:cNvCxnSpPr>
              <a:cxnSpLocks/>
              <a:endCxn id="183" idx="2"/>
            </p:cNvCxnSpPr>
            <p:nvPr/>
          </p:nvCxnSpPr>
          <p:spPr>
            <a:xfrm>
              <a:off x="1515162" y="3744927"/>
              <a:ext cx="2247213" cy="106295"/>
            </a:xfrm>
            <a:prstGeom prst="line">
              <a:avLst/>
            </a:prstGeom>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F91CB638-7783-E548-A0C2-9B9E6B03CDA5}"/>
                </a:ext>
              </a:extLst>
            </p:cNvPr>
            <p:cNvCxnSpPr>
              <a:cxnSpLocks/>
              <a:endCxn id="184" idx="1"/>
            </p:cNvCxnSpPr>
            <p:nvPr/>
          </p:nvCxnSpPr>
          <p:spPr>
            <a:xfrm>
              <a:off x="1515162" y="3744927"/>
              <a:ext cx="2314866" cy="1332928"/>
            </a:xfrm>
            <a:prstGeom prst="line">
              <a:avLst/>
            </a:prstGeom>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D3A131A4-D230-394B-823C-140439CA761C}"/>
                </a:ext>
              </a:extLst>
            </p:cNvPr>
            <p:cNvCxnSpPr>
              <a:cxnSpLocks/>
              <a:endCxn id="185" idx="2"/>
            </p:cNvCxnSpPr>
            <p:nvPr/>
          </p:nvCxnSpPr>
          <p:spPr>
            <a:xfrm>
              <a:off x="1515162" y="3744927"/>
              <a:ext cx="2247212" cy="1912282"/>
            </a:xfrm>
            <a:prstGeom prst="line">
              <a:avLst/>
            </a:prstGeom>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BF7AF220-4F10-DB47-90A6-54A360CB69D4}"/>
                </a:ext>
              </a:extLst>
            </p:cNvPr>
            <p:cNvCxnSpPr>
              <a:cxnSpLocks/>
              <a:endCxn id="182" idx="2"/>
            </p:cNvCxnSpPr>
            <p:nvPr/>
          </p:nvCxnSpPr>
          <p:spPr>
            <a:xfrm flipV="1">
              <a:off x="1494934" y="3429000"/>
              <a:ext cx="2267441" cy="176137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633D3D8C-B399-FD40-88E3-0A72E3538C97}"/>
                </a:ext>
              </a:extLst>
            </p:cNvPr>
            <p:cNvCxnSpPr>
              <a:cxnSpLocks/>
              <a:endCxn id="183" idx="2"/>
            </p:cNvCxnSpPr>
            <p:nvPr/>
          </p:nvCxnSpPr>
          <p:spPr>
            <a:xfrm flipV="1">
              <a:off x="1494934" y="3851222"/>
              <a:ext cx="2267441" cy="1339148"/>
            </a:xfrm>
            <a:prstGeom prst="line">
              <a:avLst/>
            </a:prstGeom>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F331FF20-C94D-0444-A5C6-C158AE2D51C5}"/>
                </a:ext>
              </a:extLst>
            </p:cNvPr>
            <p:cNvCxnSpPr>
              <a:cxnSpLocks/>
              <a:endCxn id="184" idx="2"/>
            </p:cNvCxnSpPr>
            <p:nvPr/>
          </p:nvCxnSpPr>
          <p:spPr>
            <a:xfrm>
              <a:off x="1494934" y="5190370"/>
              <a:ext cx="2267441" cy="33976"/>
            </a:xfrm>
            <a:prstGeom prst="line">
              <a:avLst/>
            </a:prstGeom>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5DD7F21F-CEE0-B84F-BDD5-1680CC53536C}"/>
                </a:ext>
              </a:extLst>
            </p:cNvPr>
            <p:cNvCxnSpPr>
              <a:cxnSpLocks/>
              <a:endCxn id="185" idx="2"/>
            </p:cNvCxnSpPr>
            <p:nvPr/>
          </p:nvCxnSpPr>
          <p:spPr>
            <a:xfrm>
              <a:off x="1494934" y="5190370"/>
              <a:ext cx="2267440" cy="466839"/>
            </a:xfrm>
            <a:prstGeom prst="line">
              <a:avLst/>
            </a:prstGeom>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940D41E6-6FB9-D143-A72A-38423BBCE7A8}"/>
                </a:ext>
              </a:extLst>
            </p:cNvPr>
            <p:cNvCxnSpPr>
              <a:cxnSpLocks/>
              <a:endCxn id="182" idx="2"/>
            </p:cNvCxnSpPr>
            <p:nvPr/>
          </p:nvCxnSpPr>
          <p:spPr>
            <a:xfrm flipV="1">
              <a:off x="1494934" y="3429000"/>
              <a:ext cx="2267441" cy="221737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460677B3-C239-8344-BFD3-E34BE945D9BB}"/>
                </a:ext>
              </a:extLst>
            </p:cNvPr>
            <p:cNvCxnSpPr>
              <a:cxnSpLocks/>
              <a:endCxn id="183" idx="2"/>
            </p:cNvCxnSpPr>
            <p:nvPr/>
          </p:nvCxnSpPr>
          <p:spPr>
            <a:xfrm flipV="1">
              <a:off x="1494934" y="3851222"/>
              <a:ext cx="2267441" cy="1795148"/>
            </a:xfrm>
            <a:prstGeom prst="line">
              <a:avLst/>
            </a:prstGeom>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04B73238-46F4-574D-8BCD-29B4C863F6DA}"/>
                </a:ext>
              </a:extLst>
            </p:cNvPr>
            <p:cNvCxnSpPr>
              <a:cxnSpLocks/>
              <a:endCxn id="184" idx="2"/>
            </p:cNvCxnSpPr>
            <p:nvPr/>
          </p:nvCxnSpPr>
          <p:spPr>
            <a:xfrm flipV="1">
              <a:off x="1494934" y="5224346"/>
              <a:ext cx="2267441" cy="422024"/>
            </a:xfrm>
            <a:prstGeom prst="line">
              <a:avLst/>
            </a:prstGeom>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5B5195BA-DF66-4D43-98A0-CCEE5EBD2407}"/>
                </a:ext>
              </a:extLst>
            </p:cNvPr>
            <p:cNvCxnSpPr>
              <a:cxnSpLocks/>
              <a:endCxn id="185" idx="2"/>
            </p:cNvCxnSpPr>
            <p:nvPr/>
          </p:nvCxnSpPr>
          <p:spPr>
            <a:xfrm>
              <a:off x="1494934" y="5646369"/>
              <a:ext cx="2267440" cy="1084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ABF0ADAF-0038-1C4F-8C7C-F65B79872047}"/>
                </a:ext>
              </a:extLst>
            </p:cNvPr>
            <p:cNvCxnSpPr>
              <a:cxnSpLocks/>
              <a:endCxn id="182" idx="2"/>
            </p:cNvCxnSpPr>
            <p:nvPr/>
          </p:nvCxnSpPr>
          <p:spPr>
            <a:xfrm flipV="1">
              <a:off x="1528760" y="3429000"/>
              <a:ext cx="2233615" cy="260252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0A951C30-55E3-8C45-AF8D-15227E09A737}"/>
                </a:ext>
              </a:extLst>
            </p:cNvPr>
            <p:cNvCxnSpPr>
              <a:cxnSpLocks/>
              <a:endCxn id="183" idx="2"/>
            </p:cNvCxnSpPr>
            <p:nvPr/>
          </p:nvCxnSpPr>
          <p:spPr>
            <a:xfrm flipV="1">
              <a:off x="1528760" y="3851222"/>
              <a:ext cx="2233615" cy="2180298"/>
            </a:xfrm>
            <a:prstGeom prst="line">
              <a:avLst/>
            </a:prstGeom>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A7C742C8-CE4F-DB4E-B8A7-6C7455FEAE69}"/>
                </a:ext>
              </a:extLst>
            </p:cNvPr>
            <p:cNvCxnSpPr>
              <a:cxnSpLocks/>
              <a:endCxn id="184" idx="2"/>
            </p:cNvCxnSpPr>
            <p:nvPr/>
          </p:nvCxnSpPr>
          <p:spPr>
            <a:xfrm flipV="1">
              <a:off x="1528760" y="5224346"/>
              <a:ext cx="2233615" cy="807174"/>
            </a:xfrm>
            <a:prstGeom prst="line">
              <a:avLst/>
            </a:prstGeom>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BA29C8A7-019F-F14A-A94B-3CCEC91052E3}"/>
                </a:ext>
              </a:extLst>
            </p:cNvPr>
            <p:cNvCxnSpPr>
              <a:cxnSpLocks/>
              <a:stCxn id="192" idx="6"/>
              <a:endCxn id="185" idx="2"/>
            </p:cNvCxnSpPr>
            <p:nvPr/>
          </p:nvCxnSpPr>
          <p:spPr>
            <a:xfrm flipV="1">
              <a:off x="1528760" y="5657209"/>
              <a:ext cx="2233614" cy="414186"/>
            </a:xfrm>
            <a:prstGeom prst="line">
              <a:avLst/>
            </a:prstGeom>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B4F1D860-AD18-2549-A465-0FAB8F27ED42}"/>
                </a:ext>
              </a:extLst>
            </p:cNvPr>
            <p:cNvCxnSpPr>
              <a:cxnSpLocks/>
              <a:endCxn id="177" idx="2"/>
            </p:cNvCxnSpPr>
            <p:nvPr/>
          </p:nvCxnSpPr>
          <p:spPr>
            <a:xfrm flipV="1">
              <a:off x="4208862" y="3429000"/>
              <a:ext cx="2480068" cy="7884"/>
            </a:xfrm>
            <a:prstGeom prst="line">
              <a:avLst/>
            </a:prstGeom>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B7B4E5AB-3993-BC4E-BA3E-D92E6739D1D7}"/>
                </a:ext>
              </a:extLst>
            </p:cNvPr>
            <p:cNvCxnSpPr>
              <a:cxnSpLocks/>
              <a:endCxn id="178" idx="2"/>
            </p:cNvCxnSpPr>
            <p:nvPr/>
          </p:nvCxnSpPr>
          <p:spPr>
            <a:xfrm>
              <a:off x="4208862" y="3436884"/>
              <a:ext cx="2480068" cy="414338"/>
            </a:xfrm>
            <a:prstGeom prst="line">
              <a:avLst/>
            </a:prstGeom>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12DF1270-BC7E-3F42-ABAD-9042D00201CB}"/>
                </a:ext>
              </a:extLst>
            </p:cNvPr>
            <p:cNvCxnSpPr>
              <a:cxnSpLocks/>
              <a:endCxn id="179" idx="2"/>
            </p:cNvCxnSpPr>
            <p:nvPr/>
          </p:nvCxnSpPr>
          <p:spPr>
            <a:xfrm>
              <a:off x="4208862" y="3436884"/>
              <a:ext cx="2480068" cy="1787462"/>
            </a:xfrm>
            <a:prstGeom prst="line">
              <a:avLst/>
            </a:prstGeom>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66188781-16D4-F44E-A91A-A9670CF10717}"/>
                </a:ext>
              </a:extLst>
            </p:cNvPr>
            <p:cNvCxnSpPr>
              <a:cxnSpLocks/>
              <a:endCxn id="180" idx="2"/>
            </p:cNvCxnSpPr>
            <p:nvPr/>
          </p:nvCxnSpPr>
          <p:spPr>
            <a:xfrm>
              <a:off x="4208862" y="3436884"/>
              <a:ext cx="2480067" cy="2220325"/>
            </a:xfrm>
            <a:prstGeom prst="line">
              <a:avLst/>
            </a:prstGeom>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4387F763-915A-A647-BC9E-BF5DA42C9465}"/>
                </a:ext>
              </a:extLst>
            </p:cNvPr>
            <p:cNvCxnSpPr>
              <a:cxnSpLocks/>
              <a:endCxn id="177" idx="2"/>
            </p:cNvCxnSpPr>
            <p:nvPr/>
          </p:nvCxnSpPr>
          <p:spPr>
            <a:xfrm flipV="1">
              <a:off x="4234465" y="3429000"/>
              <a:ext cx="2454465" cy="430106"/>
            </a:xfrm>
            <a:prstGeom prst="line">
              <a:avLst/>
            </a:prstGeom>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F6142DBB-8732-8749-B9E3-13FB38F1EA48}"/>
                </a:ext>
              </a:extLst>
            </p:cNvPr>
            <p:cNvCxnSpPr>
              <a:cxnSpLocks/>
              <a:endCxn id="178" idx="2"/>
            </p:cNvCxnSpPr>
            <p:nvPr/>
          </p:nvCxnSpPr>
          <p:spPr>
            <a:xfrm flipV="1">
              <a:off x="4234465" y="3851222"/>
              <a:ext cx="2454465" cy="7884"/>
            </a:xfrm>
            <a:prstGeom prst="line">
              <a:avLst/>
            </a:prstGeom>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3A527932-A533-E446-84BB-DFC38F36AC6E}"/>
                </a:ext>
              </a:extLst>
            </p:cNvPr>
            <p:cNvCxnSpPr>
              <a:cxnSpLocks/>
              <a:endCxn id="179" idx="2"/>
            </p:cNvCxnSpPr>
            <p:nvPr/>
          </p:nvCxnSpPr>
          <p:spPr>
            <a:xfrm>
              <a:off x="4234465" y="3859106"/>
              <a:ext cx="2454465" cy="136524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AA639A8A-A31B-E147-A2B7-0DBB008C747D}"/>
                </a:ext>
              </a:extLst>
            </p:cNvPr>
            <p:cNvCxnSpPr>
              <a:cxnSpLocks/>
              <a:endCxn id="180" idx="2"/>
            </p:cNvCxnSpPr>
            <p:nvPr/>
          </p:nvCxnSpPr>
          <p:spPr>
            <a:xfrm>
              <a:off x="4234465" y="3859106"/>
              <a:ext cx="2454464" cy="1798103"/>
            </a:xfrm>
            <a:prstGeom prst="line">
              <a:avLst/>
            </a:prstGeom>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3611DC07-0CC3-6149-9927-81E7F94A8728}"/>
                </a:ext>
              </a:extLst>
            </p:cNvPr>
            <p:cNvCxnSpPr>
              <a:cxnSpLocks/>
              <a:stCxn id="184" idx="6"/>
              <a:endCxn id="177" idx="2"/>
            </p:cNvCxnSpPr>
            <p:nvPr/>
          </p:nvCxnSpPr>
          <p:spPr>
            <a:xfrm flipV="1">
              <a:off x="4224338" y="3429000"/>
              <a:ext cx="2464592" cy="1795346"/>
            </a:xfrm>
            <a:prstGeom prst="line">
              <a:avLst/>
            </a:prstGeom>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BAAFFC6A-DBEC-5A4F-8981-E9E21F6E9877}"/>
                </a:ext>
              </a:extLst>
            </p:cNvPr>
            <p:cNvCxnSpPr>
              <a:cxnSpLocks/>
              <a:endCxn id="178" idx="2"/>
            </p:cNvCxnSpPr>
            <p:nvPr/>
          </p:nvCxnSpPr>
          <p:spPr>
            <a:xfrm flipV="1">
              <a:off x="4218391" y="3851222"/>
              <a:ext cx="2470539" cy="1365398"/>
            </a:xfrm>
            <a:prstGeom prst="line">
              <a:avLst/>
            </a:prstGeom>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9865B9B0-89DB-4540-A707-B15C549FAFD2}"/>
                </a:ext>
              </a:extLst>
            </p:cNvPr>
            <p:cNvCxnSpPr>
              <a:cxnSpLocks/>
              <a:endCxn id="179" idx="2"/>
            </p:cNvCxnSpPr>
            <p:nvPr/>
          </p:nvCxnSpPr>
          <p:spPr>
            <a:xfrm>
              <a:off x="4176716" y="5216620"/>
              <a:ext cx="2512214" cy="7726"/>
            </a:xfrm>
            <a:prstGeom prst="line">
              <a:avLst/>
            </a:prstGeom>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64439DCE-FF44-6F43-A65F-807E12C13A8F}"/>
                </a:ext>
              </a:extLst>
            </p:cNvPr>
            <p:cNvCxnSpPr>
              <a:cxnSpLocks/>
              <a:stCxn id="184" idx="6"/>
              <a:endCxn id="180" idx="2"/>
            </p:cNvCxnSpPr>
            <p:nvPr/>
          </p:nvCxnSpPr>
          <p:spPr>
            <a:xfrm>
              <a:off x="4224338" y="5224346"/>
              <a:ext cx="2464591" cy="432863"/>
            </a:xfrm>
            <a:prstGeom prst="line">
              <a:avLst/>
            </a:prstGeom>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76B497A0-F4E6-8B42-975D-F7212D59F471}"/>
                </a:ext>
              </a:extLst>
            </p:cNvPr>
            <p:cNvCxnSpPr>
              <a:cxnSpLocks/>
              <a:endCxn id="177" idx="2"/>
            </p:cNvCxnSpPr>
            <p:nvPr/>
          </p:nvCxnSpPr>
          <p:spPr>
            <a:xfrm flipV="1">
              <a:off x="4234465" y="3429000"/>
              <a:ext cx="2454465" cy="222821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5406FD00-830B-D047-9740-AC132F3BF676}"/>
                </a:ext>
              </a:extLst>
            </p:cNvPr>
            <p:cNvCxnSpPr>
              <a:cxnSpLocks/>
              <a:endCxn id="178" idx="2"/>
            </p:cNvCxnSpPr>
            <p:nvPr/>
          </p:nvCxnSpPr>
          <p:spPr>
            <a:xfrm flipV="1">
              <a:off x="4234465" y="3851222"/>
              <a:ext cx="2454465" cy="1805988"/>
            </a:xfrm>
            <a:prstGeom prst="line">
              <a:avLst/>
            </a:prstGeom>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57CCF7F4-91DE-B24F-8644-34AB83BC729E}"/>
                </a:ext>
              </a:extLst>
            </p:cNvPr>
            <p:cNvCxnSpPr>
              <a:cxnSpLocks/>
              <a:endCxn id="179" idx="2"/>
            </p:cNvCxnSpPr>
            <p:nvPr/>
          </p:nvCxnSpPr>
          <p:spPr>
            <a:xfrm flipV="1">
              <a:off x="4234465" y="5224346"/>
              <a:ext cx="2454465" cy="432864"/>
            </a:xfrm>
            <a:prstGeom prst="line">
              <a:avLst/>
            </a:prstGeom>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D2F8A927-9F68-0B4A-8933-A7EBE847A693}"/>
                </a:ext>
              </a:extLst>
            </p:cNvPr>
            <p:cNvCxnSpPr>
              <a:cxnSpLocks/>
              <a:endCxn id="180" idx="2"/>
            </p:cNvCxnSpPr>
            <p:nvPr/>
          </p:nvCxnSpPr>
          <p:spPr>
            <a:xfrm>
              <a:off x="4234465" y="5657209"/>
              <a:ext cx="245446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CB0C629C-CA09-E04C-9A3E-C053702337F2}"/>
                </a:ext>
              </a:extLst>
            </p:cNvPr>
            <p:cNvCxnSpPr>
              <a:cxnSpLocks/>
              <a:endCxn id="172" idx="2"/>
            </p:cNvCxnSpPr>
            <p:nvPr/>
          </p:nvCxnSpPr>
          <p:spPr>
            <a:xfrm>
              <a:off x="7150892" y="3432447"/>
              <a:ext cx="1981197" cy="21160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1F30A193-A5C6-AB4B-B963-B6131FF77524}"/>
                </a:ext>
              </a:extLst>
            </p:cNvPr>
            <p:cNvCxnSpPr>
              <a:cxnSpLocks/>
              <a:endCxn id="173" idx="2"/>
            </p:cNvCxnSpPr>
            <p:nvPr/>
          </p:nvCxnSpPr>
          <p:spPr>
            <a:xfrm>
              <a:off x="7150892" y="3432447"/>
              <a:ext cx="1981196" cy="625944"/>
            </a:xfrm>
            <a:prstGeom prst="line">
              <a:avLst/>
            </a:prstGeom>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6324D57B-C8DE-0A41-88B4-0B1584F40254}"/>
                </a:ext>
              </a:extLst>
            </p:cNvPr>
            <p:cNvCxnSpPr>
              <a:cxnSpLocks/>
              <a:endCxn id="174" idx="2"/>
            </p:cNvCxnSpPr>
            <p:nvPr/>
          </p:nvCxnSpPr>
          <p:spPr>
            <a:xfrm>
              <a:off x="7150892" y="3432447"/>
              <a:ext cx="1990711" cy="1076742"/>
            </a:xfrm>
            <a:prstGeom prst="line">
              <a:avLst/>
            </a:prstGeom>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21346D14-F8A9-9E49-88EF-17F92C4BF8AE}"/>
                </a:ext>
              </a:extLst>
            </p:cNvPr>
            <p:cNvCxnSpPr>
              <a:cxnSpLocks/>
              <a:endCxn id="175" idx="2"/>
            </p:cNvCxnSpPr>
            <p:nvPr/>
          </p:nvCxnSpPr>
          <p:spPr>
            <a:xfrm>
              <a:off x="7150892" y="3432447"/>
              <a:ext cx="1990711" cy="149108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200F1F3A-77B3-114E-8CDB-81BE7900059A}"/>
                </a:ext>
              </a:extLst>
            </p:cNvPr>
            <p:cNvCxnSpPr>
              <a:cxnSpLocks/>
              <a:stCxn id="177" idx="6"/>
              <a:endCxn id="176" idx="2"/>
            </p:cNvCxnSpPr>
            <p:nvPr/>
          </p:nvCxnSpPr>
          <p:spPr>
            <a:xfrm>
              <a:off x="7150893" y="3429000"/>
              <a:ext cx="2002628" cy="190106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27F6D1BE-70FE-5545-A937-463F63B9449B}"/>
                </a:ext>
              </a:extLst>
            </p:cNvPr>
            <p:cNvCxnSpPr>
              <a:cxnSpLocks/>
              <a:endCxn id="172" idx="2"/>
            </p:cNvCxnSpPr>
            <p:nvPr/>
          </p:nvCxnSpPr>
          <p:spPr>
            <a:xfrm flipV="1">
              <a:off x="7134227" y="3644053"/>
              <a:ext cx="1997862" cy="19928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28BF96F7-05DC-5F4F-B79F-D2F4A0692BD0}"/>
                </a:ext>
              </a:extLst>
            </p:cNvPr>
            <p:cNvCxnSpPr>
              <a:cxnSpLocks/>
              <a:endCxn id="173" idx="2"/>
            </p:cNvCxnSpPr>
            <p:nvPr/>
          </p:nvCxnSpPr>
          <p:spPr>
            <a:xfrm>
              <a:off x="7134227" y="3843338"/>
              <a:ext cx="1997861" cy="215053"/>
            </a:xfrm>
            <a:prstGeom prst="line">
              <a:avLst/>
            </a:prstGeom>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4745D139-0363-DD43-A860-0C706509295B}"/>
                </a:ext>
              </a:extLst>
            </p:cNvPr>
            <p:cNvCxnSpPr>
              <a:cxnSpLocks/>
              <a:endCxn id="174" idx="2"/>
            </p:cNvCxnSpPr>
            <p:nvPr/>
          </p:nvCxnSpPr>
          <p:spPr>
            <a:xfrm>
              <a:off x="7134227" y="3843338"/>
              <a:ext cx="2007376" cy="665851"/>
            </a:xfrm>
            <a:prstGeom prst="line">
              <a:avLst/>
            </a:prstGeom>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2BD833CD-F78A-394C-9CFA-05FA68BF5B36}"/>
                </a:ext>
              </a:extLst>
            </p:cNvPr>
            <p:cNvCxnSpPr>
              <a:cxnSpLocks/>
              <a:endCxn id="175" idx="2"/>
            </p:cNvCxnSpPr>
            <p:nvPr/>
          </p:nvCxnSpPr>
          <p:spPr>
            <a:xfrm>
              <a:off x="7134227" y="3843338"/>
              <a:ext cx="2007376" cy="1080189"/>
            </a:xfrm>
            <a:prstGeom prst="line">
              <a:avLst/>
            </a:prstGeom>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F1E84455-5306-6248-AAC9-0A9DF91EED00}"/>
                </a:ext>
              </a:extLst>
            </p:cNvPr>
            <p:cNvCxnSpPr>
              <a:cxnSpLocks/>
              <a:endCxn id="176" idx="2"/>
            </p:cNvCxnSpPr>
            <p:nvPr/>
          </p:nvCxnSpPr>
          <p:spPr>
            <a:xfrm>
              <a:off x="7134228" y="3839891"/>
              <a:ext cx="2019293" cy="1490175"/>
            </a:xfrm>
            <a:prstGeom prst="line">
              <a:avLst/>
            </a:prstGeom>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7BAE19E3-2283-D440-B903-2F33AB598163}"/>
                </a:ext>
              </a:extLst>
            </p:cNvPr>
            <p:cNvCxnSpPr>
              <a:cxnSpLocks/>
              <a:endCxn id="172" idx="2"/>
            </p:cNvCxnSpPr>
            <p:nvPr/>
          </p:nvCxnSpPr>
          <p:spPr>
            <a:xfrm flipV="1">
              <a:off x="7147313" y="3644053"/>
              <a:ext cx="1984776" cy="158374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3B8330DE-A0F2-9748-99C5-8AB4C422477C}"/>
                </a:ext>
              </a:extLst>
            </p:cNvPr>
            <p:cNvCxnSpPr>
              <a:cxnSpLocks/>
              <a:endCxn id="173" idx="2"/>
            </p:cNvCxnSpPr>
            <p:nvPr/>
          </p:nvCxnSpPr>
          <p:spPr>
            <a:xfrm flipV="1">
              <a:off x="7147313" y="4058391"/>
              <a:ext cx="1984775" cy="1169402"/>
            </a:xfrm>
            <a:prstGeom prst="line">
              <a:avLst/>
            </a:prstGeom>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CE2A0283-38CE-2B46-A6E0-AD2B4BAFA1BA}"/>
                </a:ext>
              </a:extLst>
            </p:cNvPr>
            <p:cNvCxnSpPr>
              <a:cxnSpLocks/>
              <a:endCxn id="174" idx="2"/>
            </p:cNvCxnSpPr>
            <p:nvPr/>
          </p:nvCxnSpPr>
          <p:spPr>
            <a:xfrm flipV="1">
              <a:off x="7147313" y="4509189"/>
              <a:ext cx="1994290" cy="718604"/>
            </a:xfrm>
            <a:prstGeom prst="line">
              <a:avLst/>
            </a:prstGeom>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4A363DA0-9A48-4A48-ABD8-44D6908FFA07}"/>
                </a:ext>
              </a:extLst>
            </p:cNvPr>
            <p:cNvCxnSpPr>
              <a:cxnSpLocks/>
              <a:endCxn id="175" idx="2"/>
            </p:cNvCxnSpPr>
            <p:nvPr/>
          </p:nvCxnSpPr>
          <p:spPr>
            <a:xfrm flipV="1">
              <a:off x="7147313" y="4923527"/>
              <a:ext cx="1994290" cy="304266"/>
            </a:xfrm>
            <a:prstGeom prst="line">
              <a:avLst/>
            </a:prstGeom>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3317AAD6-7D0C-B140-A8C0-247D9989296F}"/>
                </a:ext>
              </a:extLst>
            </p:cNvPr>
            <p:cNvCxnSpPr>
              <a:cxnSpLocks/>
              <a:endCxn id="176" idx="2"/>
            </p:cNvCxnSpPr>
            <p:nvPr/>
          </p:nvCxnSpPr>
          <p:spPr>
            <a:xfrm>
              <a:off x="7147314" y="5224346"/>
              <a:ext cx="2006207" cy="10572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77951386-6405-234D-ACFB-AEA2B2627015}"/>
                </a:ext>
              </a:extLst>
            </p:cNvPr>
            <p:cNvCxnSpPr>
              <a:cxnSpLocks/>
              <a:endCxn id="172" idx="2"/>
            </p:cNvCxnSpPr>
            <p:nvPr/>
          </p:nvCxnSpPr>
          <p:spPr>
            <a:xfrm flipV="1">
              <a:off x="7129459" y="3644053"/>
              <a:ext cx="2002630" cy="1982478"/>
            </a:xfrm>
            <a:prstGeom prst="line">
              <a:avLst/>
            </a:prstGeom>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DB5CCB6C-C9F7-8E47-B302-3E2A17621A09}"/>
                </a:ext>
              </a:extLst>
            </p:cNvPr>
            <p:cNvCxnSpPr>
              <a:cxnSpLocks/>
              <a:endCxn id="173" idx="2"/>
            </p:cNvCxnSpPr>
            <p:nvPr/>
          </p:nvCxnSpPr>
          <p:spPr>
            <a:xfrm flipV="1">
              <a:off x="7129459" y="4058391"/>
              <a:ext cx="2002629" cy="156814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14052ED8-6018-A244-BA71-3589A0831666}"/>
                </a:ext>
              </a:extLst>
            </p:cNvPr>
            <p:cNvCxnSpPr>
              <a:cxnSpLocks/>
              <a:endCxn id="174" idx="2"/>
            </p:cNvCxnSpPr>
            <p:nvPr/>
          </p:nvCxnSpPr>
          <p:spPr>
            <a:xfrm flipV="1">
              <a:off x="7129459" y="4509189"/>
              <a:ext cx="2012144" cy="1117342"/>
            </a:xfrm>
            <a:prstGeom prst="line">
              <a:avLst/>
            </a:prstGeom>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F0ED9C98-D0B7-6B47-B466-22A13FF5C0BF}"/>
                </a:ext>
              </a:extLst>
            </p:cNvPr>
            <p:cNvCxnSpPr>
              <a:cxnSpLocks/>
              <a:endCxn id="175" idx="2"/>
            </p:cNvCxnSpPr>
            <p:nvPr/>
          </p:nvCxnSpPr>
          <p:spPr>
            <a:xfrm flipV="1">
              <a:off x="7129459" y="4923527"/>
              <a:ext cx="2012144" cy="703004"/>
            </a:xfrm>
            <a:prstGeom prst="line">
              <a:avLst/>
            </a:prstGeom>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F7604F00-7A6C-4041-B42C-1CB64ED0EECA}"/>
                </a:ext>
              </a:extLst>
            </p:cNvPr>
            <p:cNvCxnSpPr>
              <a:cxnSpLocks/>
              <a:endCxn id="176" idx="2"/>
            </p:cNvCxnSpPr>
            <p:nvPr/>
          </p:nvCxnSpPr>
          <p:spPr>
            <a:xfrm flipV="1">
              <a:off x="7129460" y="5330066"/>
              <a:ext cx="2024061" cy="293018"/>
            </a:xfrm>
            <a:prstGeom prst="line">
              <a:avLst/>
            </a:prstGeom>
          </p:spPr>
          <p:style>
            <a:lnRef idx="1">
              <a:schemeClr val="accent1"/>
            </a:lnRef>
            <a:fillRef idx="0">
              <a:schemeClr val="accent1"/>
            </a:fillRef>
            <a:effectRef idx="0">
              <a:schemeClr val="accent1"/>
            </a:effectRef>
            <a:fontRef idx="minor">
              <a:schemeClr val="tx1"/>
            </a:fontRef>
          </p:style>
        </p:cxnSp>
        <p:sp>
          <p:nvSpPr>
            <p:cNvPr id="171" name="TextBox 170">
              <a:extLst>
                <a:ext uri="{FF2B5EF4-FFF2-40B4-BE49-F238E27FC236}">
                  <a16:creationId xmlns:a16="http://schemas.microsoft.com/office/drawing/2014/main" id="{D6913461-C351-C146-9692-C48C20932793}"/>
                </a:ext>
              </a:extLst>
            </p:cNvPr>
            <p:cNvSpPr txBox="1"/>
            <p:nvPr/>
          </p:nvSpPr>
          <p:spPr>
            <a:xfrm>
              <a:off x="484394" y="2552541"/>
              <a:ext cx="184731" cy="307777"/>
            </a:xfrm>
            <a:prstGeom prst="rect">
              <a:avLst/>
            </a:prstGeom>
            <a:noFill/>
          </p:spPr>
          <p:txBody>
            <a:bodyPr wrap="none" rtlCol="0">
              <a:spAutoFit/>
            </a:bodyPr>
            <a:lstStyle/>
            <a:p>
              <a:endParaRPr lang="en-US" sz="1400" dirty="0"/>
            </a:p>
          </p:txBody>
        </p:sp>
      </p:grpSp>
      <p:grpSp>
        <p:nvGrpSpPr>
          <p:cNvPr id="91" name="Group 90">
            <a:extLst>
              <a:ext uri="{FF2B5EF4-FFF2-40B4-BE49-F238E27FC236}">
                <a16:creationId xmlns:a16="http://schemas.microsoft.com/office/drawing/2014/main" id="{8BF5511A-6533-4942-B169-2AB389A502FC}"/>
              </a:ext>
            </a:extLst>
          </p:cNvPr>
          <p:cNvGrpSpPr/>
          <p:nvPr/>
        </p:nvGrpSpPr>
        <p:grpSpPr>
          <a:xfrm>
            <a:off x="1260082" y="2067377"/>
            <a:ext cx="533427" cy="4260343"/>
            <a:chOff x="7589037" y="857250"/>
            <a:chExt cx="533427" cy="4260343"/>
          </a:xfrm>
        </p:grpSpPr>
        <p:sp>
          <p:nvSpPr>
            <p:cNvPr id="92" name="Rectangle 91">
              <a:extLst>
                <a:ext uri="{FF2B5EF4-FFF2-40B4-BE49-F238E27FC236}">
                  <a16:creationId xmlns:a16="http://schemas.microsoft.com/office/drawing/2014/main" id="{C2C94031-3D01-654C-AE1F-CCC31C71CFE2}"/>
                </a:ext>
              </a:extLst>
            </p:cNvPr>
            <p:cNvSpPr/>
            <p:nvPr/>
          </p:nvSpPr>
          <p:spPr>
            <a:xfrm>
              <a:off x="7589043" y="857250"/>
              <a:ext cx="483395" cy="164778"/>
            </a:xfrm>
            <a:prstGeom prst="rect">
              <a:avLst/>
            </a:prstGeom>
            <a:solidFill>
              <a:schemeClr val="tx2">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93" name="Rectangle 92">
              <a:extLst>
                <a:ext uri="{FF2B5EF4-FFF2-40B4-BE49-F238E27FC236}">
                  <a16:creationId xmlns:a16="http://schemas.microsoft.com/office/drawing/2014/main" id="{322AB76C-3CB8-1D48-A77D-81C92BAABAB2}"/>
                </a:ext>
              </a:extLst>
            </p:cNvPr>
            <p:cNvSpPr/>
            <p:nvPr/>
          </p:nvSpPr>
          <p:spPr>
            <a:xfrm>
              <a:off x="7589039" y="1654187"/>
              <a:ext cx="483395" cy="164778"/>
            </a:xfrm>
            <a:prstGeom prst="rect">
              <a:avLst/>
            </a:prstGeom>
            <a:solidFill>
              <a:schemeClr val="tx2">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94" name="Rectangle 93">
              <a:extLst>
                <a:ext uri="{FF2B5EF4-FFF2-40B4-BE49-F238E27FC236}">
                  <a16:creationId xmlns:a16="http://schemas.microsoft.com/office/drawing/2014/main" id="{E393862A-D11E-5B44-86E7-0D1E121327C2}"/>
                </a:ext>
              </a:extLst>
            </p:cNvPr>
            <p:cNvSpPr/>
            <p:nvPr/>
          </p:nvSpPr>
          <p:spPr>
            <a:xfrm>
              <a:off x="7589038" y="2491373"/>
              <a:ext cx="498878" cy="126967"/>
            </a:xfrm>
            <a:prstGeom prst="rect">
              <a:avLst/>
            </a:prstGeom>
            <a:solidFill>
              <a:schemeClr val="tx2">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95" name="Rectangle 94">
              <a:extLst>
                <a:ext uri="{FF2B5EF4-FFF2-40B4-BE49-F238E27FC236}">
                  <a16:creationId xmlns:a16="http://schemas.microsoft.com/office/drawing/2014/main" id="{34B410E1-9F84-8346-88DC-312B23189E49}"/>
                </a:ext>
              </a:extLst>
            </p:cNvPr>
            <p:cNvSpPr/>
            <p:nvPr/>
          </p:nvSpPr>
          <p:spPr>
            <a:xfrm>
              <a:off x="7589039" y="1010493"/>
              <a:ext cx="483395" cy="16477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96" name="Rectangle 95">
              <a:extLst>
                <a:ext uri="{FF2B5EF4-FFF2-40B4-BE49-F238E27FC236}">
                  <a16:creationId xmlns:a16="http://schemas.microsoft.com/office/drawing/2014/main" id="{EC610440-082E-CB46-8DB0-CEB98B7EEF49}"/>
                </a:ext>
              </a:extLst>
            </p:cNvPr>
            <p:cNvSpPr/>
            <p:nvPr/>
          </p:nvSpPr>
          <p:spPr>
            <a:xfrm>
              <a:off x="7589038" y="1821403"/>
              <a:ext cx="483395" cy="164778"/>
            </a:xfrm>
            <a:prstGeom prst="rect">
              <a:avLst/>
            </a:prstGeom>
            <a:solidFill>
              <a:schemeClr val="tx2">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97" name="Rectangle 96">
              <a:extLst>
                <a:ext uri="{FF2B5EF4-FFF2-40B4-BE49-F238E27FC236}">
                  <a16:creationId xmlns:a16="http://schemas.microsoft.com/office/drawing/2014/main" id="{811B4B27-D5E6-CF46-B6DA-FAFE246D0E33}"/>
                </a:ext>
              </a:extLst>
            </p:cNvPr>
            <p:cNvSpPr/>
            <p:nvPr/>
          </p:nvSpPr>
          <p:spPr>
            <a:xfrm>
              <a:off x="7604521" y="2618340"/>
              <a:ext cx="498878" cy="1857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98" name="Rectangle 97">
              <a:extLst>
                <a:ext uri="{FF2B5EF4-FFF2-40B4-BE49-F238E27FC236}">
                  <a16:creationId xmlns:a16="http://schemas.microsoft.com/office/drawing/2014/main" id="{0FF7F978-4D55-B749-9F73-80F14F555E06}"/>
                </a:ext>
              </a:extLst>
            </p:cNvPr>
            <p:cNvSpPr/>
            <p:nvPr/>
          </p:nvSpPr>
          <p:spPr>
            <a:xfrm>
              <a:off x="7589039" y="1175271"/>
              <a:ext cx="483395" cy="16477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99" name="Rectangle 98">
              <a:extLst>
                <a:ext uri="{FF2B5EF4-FFF2-40B4-BE49-F238E27FC236}">
                  <a16:creationId xmlns:a16="http://schemas.microsoft.com/office/drawing/2014/main" id="{546ED72A-25C6-4741-8784-15690912606F}"/>
                </a:ext>
              </a:extLst>
            </p:cNvPr>
            <p:cNvSpPr/>
            <p:nvPr/>
          </p:nvSpPr>
          <p:spPr>
            <a:xfrm>
              <a:off x="7589037" y="1986181"/>
              <a:ext cx="483395" cy="164778"/>
            </a:xfrm>
            <a:prstGeom prst="rect">
              <a:avLst/>
            </a:prstGeom>
            <a:solidFill>
              <a:schemeClr val="tx2">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100" name="Rectangle 99">
              <a:extLst>
                <a:ext uri="{FF2B5EF4-FFF2-40B4-BE49-F238E27FC236}">
                  <a16:creationId xmlns:a16="http://schemas.microsoft.com/office/drawing/2014/main" id="{09DBA0FE-8FA7-854E-B948-9FC8DDAFCBA7}"/>
                </a:ext>
              </a:extLst>
            </p:cNvPr>
            <p:cNvSpPr/>
            <p:nvPr/>
          </p:nvSpPr>
          <p:spPr>
            <a:xfrm>
              <a:off x="7604520" y="2804735"/>
              <a:ext cx="498880" cy="1857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01" name="Rectangle 100">
              <a:extLst>
                <a:ext uri="{FF2B5EF4-FFF2-40B4-BE49-F238E27FC236}">
                  <a16:creationId xmlns:a16="http://schemas.microsoft.com/office/drawing/2014/main" id="{59EFF4A3-BB64-B943-A21C-EFD4603A7FEF}"/>
                </a:ext>
              </a:extLst>
            </p:cNvPr>
            <p:cNvSpPr/>
            <p:nvPr/>
          </p:nvSpPr>
          <p:spPr>
            <a:xfrm>
              <a:off x="7589039" y="1332340"/>
              <a:ext cx="483395" cy="164778"/>
            </a:xfrm>
            <a:prstGeom prst="rect">
              <a:avLst/>
            </a:prstGeom>
            <a:solidFill>
              <a:schemeClr val="tx2">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102" name="Rectangle 101">
              <a:extLst>
                <a:ext uri="{FF2B5EF4-FFF2-40B4-BE49-F238E27FC236}">
                  <a16:creationId xmlns:a16="http://schemas.microsoft.com/office/drawing/2014/main" id="{3543B0D6-B4F3-384D-BB24-162AF6670E6A}"/>
                </a:ext>
              </a:extLst>
            </p:cNvPr>
            <p:cNvSpPr/>
            <p:nvPr/>
          </p:nvSpPr>
          <p:spPr>
            <a:xfrm>
              <a:off x="7604521" y="2150959"/>
              <a:ext cx="483395" cy="16477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03" name="Rectangle 102">
              <a:extLst>
                <a:ext uri="{FF2B5EF4-FFF2-40B4-BE49-F238E27FC236}">
                  <a16:creationId xmlns:a16="http://schemas.microsoft.com/office/drawing/2014/main" id="{3A6B147B-CC1D-6D4E-A4F3-E112D7B68274}"/>
                </a:ext>
              </a:extLst>
            </p:cNvPr>
            <p:cNvSpPr/>
            <p:nvPr/>
          </p:nvSpPr>
          <p:spPr>
            <a:xfrm>
              <a:off x="7604520" y="2981174"/>
              <a:ext cx="498879" cy="195679"/>
            </a:xfrm>
            <a:prstGeom prst="rect">
              <a:avLst/>
            </a:prstGeom>
            <a:solidFill>
              <a:schemeClr val="tx2">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104" name="Rectangle 103">
              <a:extLst>
                <a:ext uri="{FF2B5EF4-FFF2-40B4-BE49-F238E27FC236}">
                  <a16:creationId xmlns:a16="http://schemas.microsoft.com/office/drawing/2014/main" id="{1179257E-7651-BA4B-BB2B-53E84A3D2C2C}"/>
                </a:ext>
              </a:extLst>
            </p:cNvPr>
            <p:cNvSpPr/>
            <p:nvPr/>
          </p:nvSpPr>
          <p:spPr>
            <a:xfrm>
              <a:off x="7589039" y="1497854"/>
              <a:ext cx="483395" cy="164778"/>
            </a:xfrm>
            <a:prstGeom prst="rect">
              <a:avLst/>
            </a:prstGeom>
            <a:solidFill>
              <a:schemeClr val="tx2">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105" name="Rectangle 104">
              <a:extLst>
                <a:ext uri="{FF2B5EF4-FFF2-40B4-BE49-F238E27FC236}">
                  <a16:creationId xmlns:a16="http://schemas.microsoft.com/office/drawing/2014/main" id="{F36D76D7-1D3F-F540-947A-B580315FADE7}"/>
                </a:ext>
              </a:extLst>
            </p:cNvPr>
            <p:cNvSpPr/>
            <p:nvPr/>
          </p:nvSpPr>
          <p:spPr>
            <a:xfrm>
              <a:off x="7604520" y="2321166"/>
              <a:ext cx="483395" cy="164778"/>
            </a:xfrm>
            <a:prstGeom prst="rect">
              <a:avLst/>
            </a:prstGeom>
            <a:solidFill>
              <a:schemeClr val="tx2">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194" name="Rectangle 193">
              <a:extLst>
                <a:ext uri="{FF2B5EF4-FFF2-40B4-BE49-F238E27FC236}">
                  <a16:creationId xmlns:a16="http://schemas.microsoft.com/office/drawing/2014/main" id="{C87C1E6F-79E3-F542-9532-5B7671165EEC}"/>
                </a:ext>
              </a:extLst>
            </p:cNvPr>
            <p:cNvSpPr/>
            <p:nvPr/>
          </p:nvSpPr>
          <p:spPr>
            <a:xfrm>
              <a:off x="7604520" y="3186422"/>
              <a:ext cx="498879" cy="195679"/>
            </a:xfrm>
            <a:prstGeom prst="rect">
              <a:avLst/>
            </a:prstGeom>
            <a:solidFill>
              <a:schemeClr val="tx2">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195" name="Rectangle 194">
              <a:extLst>
                <a:ext uri="{FF2B5EF4-FFF2-40B4-BE49-F238E27FC236}">
                  <a16:creationId xmlns:a16="http://schemas.microsoft.com/office/drawing/2014/main" id="{57055746-BAA2-8C40-A369-04AC9D71F694}"/>
                </a:ext>
              </a:extLst>
            </p:cNvPr>
            <p:cNvSpPr/>
            <p:nvPr/>
          </p:nvSpPr>
          <p:spPr>
            <a:xfrm>
              <a:off x="7604522" y="3566807"/>
              <a:ext cx="483395" cy="164778"/>
            </a:xfrm>
            <a:prstGeom prst="rect">
              <a:avLst/>
            </a:prstGeom>
            <a:solidFill>
              <a:schemeClr val="tx2">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196" name="Rectangle 195">
              <a:extLst>
                <a:ext uri="{FF2B5EF4-FFF2-40B4-BE49-F238E27FC236}">
                  <a16:creationId xmlns:a16="http://schemas.microsoft.com/office/drawing/2014/main" id="{3233C7D5-E33E-B24A-B7A4-8B93F844AB37}"/>
                </a:ext>
              </a:extLst>
            </p:cNvPr>
            <p:cNvSpPr/>
            <p:nvPr/>
          </p:nvSpPr>
          <p:spPr>
            <a:xfrm>
              <a:off x="7604521" y="3731585"/>
              <a:ext cx="483395" cy="164778"/>
            </a:xfrm>
            <a:prstGeom prst="rect">
              <a:avLst/>
            </a:prstGeom>
            <a:solidFill>
              <a:schemeClr val="tx2">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197" name="Rectangle 196">
              <a:extLst>
                <a:ext uri="{FF2B5EF4-FFF2-40B4-BE49-F238E27FC236}">
                  <a16:creationId xmlns:a16="http://schemas.microsoft.com/office/drawing/2014/main" id="{9C86B482-ABC3-8B4F-BBA7-41B2BEE3753B}"/>
                </a:ext>
              </a:extLst>
            </p:cNvPr>
            <p:cNvSpPr/>
            <p:nvPr/>
          </p:nvSpPr>
          <p:spPr>
            <a:xfrm>
              <a:off x="7620005" y="3896363"/>
              <a:ext cx="483395" cy="16477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98" name="Rectangle 197">
              <a:extLst>
                <a:ext uri="{FF2B5EF4-FFF2-40B4-BE49-F238E27FC236}">
                  <a16:creationId xmlns:a16="http://schemas.microsoft.com/office/drawing/2014/main" id="{97F1CF8F-BCCF-9D4F-BA5B-A2CF4017D9E8}"/>
                </a:ext>
              </a:extLst>
            </p:cNvPr>
            <p:cNvSpPr/>
            <p:nvPr/>
          </p:nvSpPr>
          <p:spPr>
            <a:xfrm>
              <a:off x="7620004" y="4066570"/>
              <a:ext cx="483395" cy="164778"/>
            </a:xfrm>
            <a:prstGeom prst="rect">
              <a:avLst/>
            </a:prstGeom>
            <a:solidFill>
              <a:schemeClr val="tx2">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199" name="Rectangle 198">
              <a:extLst>
                <a:ext uri="{FF2B5EF4-FFF2-40B4-BE49-F238E27FC236}">
                  <a16:creationId xmlns:a16="http://schemas.microsoft.com/office/drawing/2014/main" id="{524F9A8D-FAE4-0D43-8949-7EA29680FB2B}"/>
                </a:ext>
              </a:extLst>
            </p:cNvPr>
            <p:cNvSpPr/>
            <p:nvPr/>
          </p:nvSpPr>
          <p:spPr>
            <a:xfrm>
              <a:off x="7604520" y="3382101"/>
              <a:ext cx="498879" cy="195679"/>
            </a:xfrm>
            <a:prstGeom prst="rect">
              <a:avLst/>
            </a:prstGeom>
            <a:solidFill>
              <a:schemeClr val="tx2">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200" name="Rectangle 199">
              <a:extLst>
                <a:ext uri="{FF2B5EF4-FFF2-40B4-BE49-F238E27FC236}">
                  <a16:creationId xmlns:a16="http://schemas.microsoft.com/office/drawing/2014/main" id="{1766E8F3-F20E-7147-856A-A21DDA592EFF}"/>
                </a:ext>
              </a:extLst>
            </p:cNvPr>
            <p:cNvSpPr/>
            <p:nvPr/>
          </p:nvSpPr>
          <p:spPr>
            <a:xfrm>
              <a:off x="7608102" y="4226865"/>
              <a:ext cx="498878" cy="126967"/>
            </a:xfrm>
            <a:prstGeom prst="rect">
              <a:avLst/>
            </a:prstGeom>
            <a:solidFill>
              <a:schemeClr val="tx2">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201" name="Rectangle 200">
              <a:extLst>
                <a:ext uri="{FF2B5EF4-FFF2-40B4-BE49-F238E27FC236}">
                  <a16:creationId xmlns:a16="http://schemas.microsoft.com/office/drawing/2014/main" id="{4DC16CA2-9E0A-984C-AABF-B67D509CD491}"/>
                </a:ext>
              </a:extLst>
            </p:cNvPr>
            <p:cNvSpPr/>
            <p:nvPr/>
          </p:nvSpPr>
          <p:spPr>
            <a:xfrm>
              <a:off x="7623585" y="4353832"/>
              <a:ext cx="498878" cy="1857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202" name="Rectangle 201">
              <a:extLst>
                <a:ext uri="{FF2B5EF4-FFF2-40B4-BE49-F238E27FC236}">
                  <a16:creationId xmlns:a16="http://schemas.microsoft.com/office/drawing/2014/main" id="{8A8653B7-8704-B24C-80B7-47D7609556C2}"/>
                </a:ext>
              </a:extLst>
            </p:cNvPr>
            <p:cNvSpPr/>
            <p:nvPr/>
          </p:nvSpPr>
          <p:spPr>
            <a:xfrm>
              <a:off x="7623584" y="4540227"/>
              <a:ext cx="498880" cy="1857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203" name="Rectangle 202">
              <a:extLst>
                <a:ext uri="{FF2B5EF4-FFF2-40B4-BE49-F238E27FC236}">
                  <a16:creationId xmlns:a16="http://schemas.microsoft.com/office/drawing/2014/main" id="{32831981-CE8B-F548-848C-838DA51F57C8}"/>
                </a:ext>
              </a:extLst>
            </p:cNvPr>
            <p:cNvSpPr/>
            <p:nvPr/>
          </p:nvSpPr>
          <p:spPr>
            <a:xfrm>
              <a:off x="7623584" y="4716666"/>
              <a:ext cx="498879" cy="195679"/>
            </a:xfrm>
            <a:prstGeom prst="rect">
              <a:avLst/>
            </a:prstGeom>
            <a:solidFill>
              <a:schemeClr val="tx2">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204" name="Rectangle 203">
              <a:extLst>
                <a:ext uri="{FF2B5EF4-FFF2-40B4-BE49-F238E27FC236}">
                  <a16:creationId xmlns:a16="http://schemas.microsoft.com/office/drawing/2014/main" id="{68415053-B183-E847-9554-C60CBAEB80FF}"/>
                </a:ext>
              </a:extLst>
            </p:cNvPr>
            <p:cNvSpPr/>
            <p:nvPr/>
          </p:nvSpPr>
          <p:spPr>
            <a:xfrm>
              <a:off x="7623584" y="4921914"/>
              <a:ext cx="498879" cy="195679"/>
            </a:xfrm>
            <a:prstGeom prst="rect">
              <a:avLst/>
            </a:prstGeom>
            <a:solidFill>
              <a:schemeClr val="tx2">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grpSp>
      <p:grpSp>
        <p:nvGrpSpPr>
          <p:cNvPr id="205" name="Group 204">
            <a:extLst>
              <a:ext uri="{FF2B5EF4-FFF2-40B4-BE49-F238E27FC236}">
                <a16:creationId xmlns:a16="http://schemas.microsoft.com/office/drawing/2014/main" id="{E12043C8-8042-EC4E-9EC8-AE0C556F301B}"/>
              </a:ext>
            </a:extLst>
          </p:cNvPr>
          <p:cNvGrpSpPr/>
          <p:nvPr/>
        </p:nvGrpSpPr>
        <p:grpSpPr>
          <a:xfrm>
            <a:off x="10437464" y="2990166"/>
            <a:ext cx="1131097" cy="2353833"/>
            <a:chOff x="5612602" y="2087783"/>
            <a:chExt cx="483398" cy="1643729"/>
          </a:xfrm>
        </p:grpSpPr>
        <p:sp>
          <p:nvSpPr>
            <p:cNvPr id="206" name="Rectangle 205">
              <a:extLst>
                <a:ext uri="{FF2B5EF4-FFF2-40B4-BE49-F238E27FC236}">
                  <a16:creationId xmlns:a16="http://schemas.microsoft.com/office/drawing/2014/main" id="{A2FE3073-5EBF-8549-AD36-1A2EB4A358DD}"/>
                </a:ext>
              </a:extLst>
            </p:cNvPr>
            <p:cNvSpPr/>
            <p:nvPr/>
          </p:nvSpPr>
          <p:spPr>
            <a:xfrm>
              <a:off x="5612604" y="2583833"/>
              <a:ext cx="483395" cy="16477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207" name="Rectangle 206">
              <a:extLst>
                <a:ext uri="{FF2B5EF4-FFF2-40B4-BE49-F238E27FC236}">
                  <a16:creationId xmlns:a16="http://schemas.microsoft.com/office/drawing/2014/main" id="{8FECFB98-0408-9141-A5AB-F9B0D7154BD2}"/>
                </a:ext>
              </a:extLst>
            </p:cNvPr>
            <p:cNvSpPr/>
            <p:nvPr/>
          </p:nvSpPr>
          <p:spPr>
            <a:xfrm>
              <a:off x="5612603" y="2738463"/>
              <a:ext cx="483395" cy="164778"/>
            </a:xfrm>
            <a:prstGeom prst="rect">
              <a:avLst/>
            </a:prstGeom>
            <a:solidFill>
              <a:schemeClr val="tx2">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208" name="Rectangle 207">
              <a:extLst>
                <a:ext uri="{FF2B5EF4-FFF2-40B4-BE49-F238E27FC236}">
                  <a16:creationId xmlns:a16="http://schemas.microsoft.com/office/drawing/2014/main" id="{B10E68FB-570F-9C4F-9145-37C9255AC17D}"/>
                </a:ext>
              </a:extLst>
            </p:cNvPr>
            <p:cNvSpPr/>
            <p:nvPr/>
          </p:nvSpPr>
          <p:spPr>
            <a:xfrm>
              <a:off x="5612605" y="2087783"/>
              <a:ext cx="483395" cy="164778"/>
            </a:xfrm>
            <a:prstGeom prst="rect">
              <a:avLst/>
            </a:prstGeom>
            <a:solidFill>
              <a:schemeClr val="tx2">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209" name="Rectangle 208">
              <a:extLst>
                <a:ext uri="{FF2B5EF4-FFF2-40B4-BE49-F238E27FC236}">
                  <a16:creationId xmlns:a16="http://schemas.microsoft.com/office/drawing/2014/main" id="{048E88A3-AF43-ED40-AADD-38911FC5D43C}"/>
                </a:ext>
              </a:extLst>
            </p:cNvPr>
            <p:cNvSpPr/>
            <p:nvPr/>
          </p:nvSpPr>
          <p:spPr>
            <a:xfrm>
              <a:off x="5612605" y="2255346"/>
              <a:ext cx="483395" cy="164778"/>
            </a:xfrm>
            <a:prstGeom prst="rect">
              <a:avLst/>
            </a:prstGeom>
            <a:solidFill>
              <a:schemeClr val="tx2">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210" name="Rectangle 209">
              <a:extLst>
                <a:ext uri="{FF2B5EF4-FFF2-40B4-BE49-F238E27FC236}">
                  <a16:creationId xmlns:a16="http://schemas.microsoft.com/office/drawing/2014/main" id="{513365A4-D4CB-D14E-8EA5-7AEB24F49590}"/>
                </a:ext>
              </a:extLst>
            </p:cNvPr>
            <p:cNvSpPr/>
            <p:nvPr/>
          </p:nvSpPr>
          <p:spPr>
            <a:xfrm>
              <a:off x="5612605" y="2419055"/>
              <a:ext cx="483395" cy="164778"/>
            </a:xfrm>
            <a:prstGeom prst="rect">
              <a:avLst/>
            </a:prstGeom>
            <a:solidFill>
              <a:schemeClr val="tx2">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211" name="Rectangle 210">
              <a:extLst>
                <a:ext uri="{FF2B5EF4-FFF2-40B4-BE49-F238E27FC236}">
                  <a16:creationId xmlns:a16="http://schemas.microsoft.com/office/drawing/2014/main" id="{CB9765D7-859B-554B-A491-C4C5CF254ADB}"/>
                </a:ext>
              </a:extLst>
            </p:cNvPr>
            <p:cNvSpPr/>
            <p:nvPr/>
          </p:nvSpPr>
          <p:spPr>
            <a:xfrm>
              <a:off x="5612603" y="2905128"/>
              <a:ext cx="483395" cy="164778"/>
            </a:xfrm>
            <a:prstGeom prst="rect">
              <a:avLst/>
            </a:prstGeom>
            <a:solidFill>
              <a:schemeClr val="tx2">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212" name="Rectangle 211">
              <a:extLst>
                <a:ext uri="{FF2B5EF4-FFF2-40B4-BE49-F238E27FC236}">
                  <a16:creationId xmlns:a16="http://schemas.microsoft.com/office/drawing/2014/main" id="{F63F48E6-B760-6649-B037-88AF274A804F}"/>
                </a:ext>
              </a:extLst>
            </p:cNvPr>
            <p:cNvSpPr/>
            <p:nvPr/>
          </p:nvSpPr>
          <p:spPr>
            <a:xfrm>
              <a:off x="5612602" y="3067463"/>
              <a:ext cx="483395" cy="164778"/>
            </a:xfrm>
            <a:prstGeom prst="rect">
              <a:avLst/>
            </a:prstGeom>
            <a:solidFill>
              <a:schemeClr val="tx2">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213" name="Rectangle 212">
              <a:extLst>
                <a:ext uri="{FF2B5EF4-FFF2-40B4-BE49-F238E27FC236}">
                  <a16:creationId xmlns:a16="http://schemas.microsoft.com/office/drawing/2014/main" id="{8CCA6124-89C4-6443-A07C-B8C999C5813E}"/>
                </a:ext>
              </a:extLst>
            </p:cNvPr>
            <p:cNvSpPr/>
            <p:nvPr/>
          </p:nvSpPr>
          <p:spPr>
            <a:xfrm>
              <a:off x="5612602" y="3235463"/>
              <a:ext cx="483395" cy="164778"/>
            </a:xfrm>
            <a:prstGeom prst="rect">
              <a:avLst/>
            </a:prstGeom>
            <a:solidFill>
              <a:schemeClr val="tx2">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214" name="Rectangle 213">
              <a:extLst>
                <a:ext uri="{FF2B5EF4-FFF2-40B4-BE49-F238E27FC236}">
                  <a16:creationId xmlns:a16="http://schemas.microsoft.com/office/drawing/2014/main" id="{92D038E6-A137-A740-B371-7247F6CEA8C2}"/>
                </a:ext>
              </a:extLst>
            </p:cNvPr>
            <p:cNvSpPr/>
            <p:nvPr/>
          </p:nvSpPr>
          <p:spPr>
            <a:xfrm>
              <a:off x="5612602" y="3402932"/>
              <a:ext cx="483395" cy="164778"/>
            </a:xfrm>
            <a:prstGeom prst="rect">
              <a:avLst/>
            </a:prstGeom>
            <a:solidFill>
              <a:schemeClr val="tx2">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215" name="Rectangle 214">
              <a:extLst>
                <a:ext uri="{FF2B5EF4-FFF2-40B4-BE49-F238E27FC236}">
                  <a16:creationId xmlns:a16="http://schemas.microsoft.com/office/drawing/2014/main" id="{9FDD5DBF-04A1-6C4D-BDE4-5DE2137A5622}"/>
                </a:ext>
              </a:extLst>
            </p:cNvPr>
            <p:cNvSpPr/>
            <p:nvPr/>
          </p:nvSpPr>
          <p:spPr>
            <a:xfrm>
              <a:off x="5612602" y="3566734"/>
              <a:ext cx="483395" cy="164778"/>
            </a:xfrm>
            <a:prstGeom prst="rect">
              <a:avLst/>
            </a:prstGeom>
            <a:solidFill>
              <a:schemeClr val="tx2">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grpSp>
      <p:sp>
        <p:nvSpPr>
          <p:cNvPr id="216" name="TextBox 215">
            <a:extLst>
              <a:ext uri="{FF2B5EF4-FFF2-40B4-BE49-F238E27FC236}">
                <a16:creationId xmlns:a16="http://schemas.microsoft.com/office/drawing/2014/main" id="{61C41B58-BCED-804C-9748-393511551832}"/>
              </a:ext>
            </a:extLst>
          </p:cNvPr>
          <p:cNvSpPr txBox="1"/>
          <p:nvPr/>
        </p:nvSpPr>
        <p:spPr>
          <a:xfrm>
            <a:off x="11568554" y="2932397"/>
            <a:ext cx="2071687" cy="2554545"/>
          </a:xfrm>
          <a:prstGeom prst="rect">
            <a:avLst/>
          </a:prstGeom>
          <a:noFill/>
        </p:spPr>
        <p:txBody>
          <a:bodyPr wrap="square" rtlCol="0">
            <a:spAutoFit/>
          </a:bodyPr>
          <a:lstStyle/>
          <a:p>
            <a:r>
              <a:rPr lang="en-US" sz="1600" dirty="0">
                <a:latin typeface="Helvetica" pitchFamily="2" charset="0"/>
              </a:rPr>
              <a:t>0</a:t>
            </a:r>
          </a:p>
          <a:p>
            <a:r>
              <a:rPr lang="en-US" sz="1600" dirty="0">
                <a:latin typeface="Helvetica" pitchFamily="2" charset="0"/>
              </a:rPr>
              <a:t>1</a:t>
            </a:r>
          </a:p>
          <a:p>
            <a:r>
              <a:rPr lang="en-US" sz="1600" dirty="0">
                <a:latin typeface="Helvetica" pitchFamily="2" charset="0"/>
              </a:rPr>
              <a:t>2</a:t>
            </a:r>
          </a:p>
          <a:p>
            <a:r>
              <a:rPr lang="en-US" sz="1600" dirty="0">
                <a:latin typeface="Helvetica" pitchFamily="2" charset="0"/>
              </a:rPr>
              <a:t>3</a:t>
            </a:r>
          </a:p>
          <a:p>
            <a:r>
              <a:rPr lang="en-US" sz="1600" dirty="0">
                <a:latin typeface="Helvetica" pitchFamily="2" charset="0"/>
              </a:rPr>
              <a:t>4</a:t>
            </a:r>
          </a:p>
          <a:p>
            <a:r>
              <a:rPr lang="en-US" sz="1600" dirty="0">
                <a:latin typeface="Helvetica" pitchFamily="2" charset="0"/>
              </a:rPr>
              <a:t>5</a:t>
            </a:r>
          </a:p>
          <a:p>
            <a:r>
              <a:rPr lang="en-US" sz="1600" dirty="0">
                <a:latin typeface="Helvetica" pitchFamily="2" charset="0"/>
              </a:rPr>
              <a:t>6</a:t>
            </a:r>
          </a:p>
          <a:p>
            <a:r>
              <a:rPr lang="en-US" sz="1600" dirty="0">
                <a:latin typeface="Helvetica" pitchFamily="2" charset="0"/>
              </a:rPr>
              <a:t>7</a:t>
            </a:r>
          </a:p>
          <a:p>
            <a:r>
              <a:rPr lang="en-US" sz="1600" dirty="0">
                <a:latin typeface="Helvetica" pitchFamily="2" charset="0"/>
              </a:rPr>
              <a:t>8</a:t>
            </a:r>
          </a:p>
          <a:p>
            <a:r>
              <a:rPr lang="en-US" sz="1600" dirty="0">
                <a:latin typeface="Helvetica" pitchFamily="2" charset="0"/>
              </a:rPr>
              <a:t>9</a:t>
            </a:r>
          </a:p>
        </p:txBody>
      </p:sp>
    </p:spTree>
    <p:extLst>
      <p:ext uri="{BB962C8B-B14F-4D97-AF65-F5344CB8AC3E}">
        <p14:creationId xmlns:p14="http://schemas.microsoft.com/office/powerpoint/2010/main" val="62069832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Example Neural Net</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1066799" y="2103120"/>
            <a:ext cx="10265229" cy="3497580"/>
          </a:xfrm>
        </p:spPr>
        <p:txBody>
          <a:bodyPr>
            <a:noAutofit/>
          </a:bodyPr>
          <a:lstStyle/>
          <a:p>
            <a:r>
              <a:rPr lang="en-US" sz="1600" dirty="0">
                <a:latin typeface="Helvetica" pitchFamily="2" charset="0"/>
              </a:rPr>
              <a:t>Now, as it turns out: learning the edge weights actually requires quite a bit of Math!</a:t>
            </a:r>
          </a:p>
          <a:p>
            <a:pPr lvl="1"/>
            <a:r>
              <a:rPr lang="en-US" sz="1600" dirty="0">
                <a:latin typeface="Helvetica" pitchFamily="2" charset="0"/>
              </a:rPr>
              <a:t>25 input nodes and 10 output nodes and a bunch of hidden layer nodes = lots of math.</a:t>
            </a:r>
          </a:p>
          <a:p>
            <a:pPr lvl="1"/>
            <a:endParaRPr lang="en-US" sz="1600" dirty="0">
              <a:latin typeface="Helvetica" pitchFamily="2" charset="0"/>
            </a:endParaRPr>
          </a:p>
          <a:p>
            <a:r>
              <a:rPr lang="en-US" sz="1600" dirty="0">
                <a:latin typeface="Helvetica" pitchFamily="2" charset="0"/>
              </a:rPr>
              <a:t>So to make the math a little smoother while we first learn it, we’re going to work with a smaller network again:</a:t>
            </a:r>
          </a:p>
          <a:p>
            <a:endParaRPr lang="en-US" sz="1600" dirty="0">
              <a:latin typeface="Helvetica" pitchFamily="2" charset="0"/>
            </a:endParaRPr>
          </a:p>
          <a:p>
            <a:r>
              <a:rPr lang="en-US" sz="1600" dirty="0">
                <a:latin typeface="Helvetica" pitchFamily="2" charset="0"/>
              </a:rPr>
              <a:t>2 Input Nodes</a:t>
            </a:r>
          </a:p>
          <a:p>
            <a:r>
              <a:rPr lang="en-US" sz="1600" dirty="0">
                <a:latin typeface="Helvetica" pitchFamily="2" charset="0"/>
              </a:rPr>
              <a:t>1 Output Node</a:t>
            </a:r>
          </a:p>
          <a:p>
            <a:r>
              <a:rPr lang="en-US" sz="1600" dirty="0">
                <a:latin typeface="Helvetica" pitchFamily="2" charset="0"/>
              </a:rPr>
              <a:t>1 Hidden Layer with 2 Nodes</a:t>
            </a:r>
          </a:p>
          <a:p>
            <a:r>
              <a:rPr lang="en-US" sz="1600" dirty="0">
                <a:latin typeface="Helvetica" pitchFamily="2" charset="0"/>
              </a:rPr>
              <a:t>A Sigmoid activation function.</a:t>
            </a:r>
          </a:p>
          <a:p>
            <a:endParaRPr lang="en-US" sz="1600" dirty="0">
              <a:latin typeface="Helvetica" pitchFamily="2" charset="0"/>
            </a:endParaRPr>
          </a:p>
          <a:p>
            <a:r>
              <a:rPr lang="en-US" sz="1600" dirty="0">
                <a:latin typeface="Helvetica" pitchFamily="2" charset="0"/>
              </a:rPr>
              <a:t>But, you know, you’ll know you can scale this up to solve our digit recognition problem!</a:t>
            </a:r>
          </a:p>
        </p:txBody>
      </p:sp>
    </p:spTree>
    <p:extLst>
      <p:ext uri="{BB962C8B-B14F-4D97-AF65-F5344CB8AC3E}">
        <p14:creationId xmlns:p14="http://schemas.microsoft.com/office/powerpoint/2010/main" val="107541688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Back Propagation Learning</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p:txBody>
          <a:bodyPr>
            <a:normAutofit fontScale="92500"/>
          </a:bodyPr>
          <a:lstStyle/>
          <a:p>
            <a:pPr marL="0" indent="0">
              <a:buNone/>
            </a:pPr>
            <a:r>
              <a:rPr lang="en-US" sz="2400" dirty="0">
                <a:latin typeface="Consolas" panose="020B0609020204030204" pitchFamily="49" charset="0"/>
                <a:cs typeface="Consolas" panose="020B0609020204030204" pitchFamily="49" charset="0"/>
              </a:rPr>
              <a:t>Set all edge weights to random values.</a:t>
            </a:r>
          </a:p>
          <a:p>
            <a:pPr marL="0" indent="0">
              <a:buNone/>
            </a:pPr>
            <a:r>
              <a:rPr lang="en-US" sz="2400" dirty="0">
                <a:latin typeface="Consolas" panose="020B0609020204030204" pitchFamily="49" charset="0"/>
                <a:cs typeface="Consolas" panose="020B0609020204030204" pitchFamily="49" charset="0"/>
              </a:rPr>
              <a:t>Calculate the network’s output.</a:t>
            </a:r>
          </a:p>
          <a:p>
            <a:pPr marL="0" indent="0">
              <a:buNone/>
            </a:pPr>
            <a:r>
              <a:rPr lang="en-US" sz="2400" dirty="0">
                <a:latin typeface="Consolas" panose="020B0609020204030204" pitchFamily="49" charset="0"/>
                <a:cs typeface="Consolas" panose="020B0609020204030204" pitchFamily="49" charset="0"/>
              </a:rPr>
              <a:t>Calculate the error of this output.</a:t>
            </a:r>
          </a:p>
          <a:p>
            <a:pPr marL="0" indent="0">
              <a:buNone/>
            </a:pPr>
            <a:r>
              <a:rPr lang="en-US" sz="2400" dirty="0">
                <a:latin typeface="Consolas" panose="020B0609020204030204" pitchFamily="49" charset="0"/>
                <a:cs typeface="Consolas" panose="020B0609020204030204" pitchFamily="49" charset="0"/>
              </a:rPr>
              <a:t>Until the error cannot be reduced further:</a:t>
            </a:r>
          </a:p>
          <a:p>
            <a:pPr marL="0" indent="0">
              <a:buNone/>
            </a:pPr>
            <a:r>
              <a:rPr lang="en-US" sz="2400" dirty="0">
                <a:latin typeface="Consolas" panose="020B0609020204030204" pitchFamily="49" charset="0"/>
                <a:cs typeface="Consolas" panose="020B0609020204030204" pitchFamily="49" charset="0"/>
              </a:rPr>
              <a:t>    For each layer, from output back to input:</a:t>
            </a:r>
          </a:p>
          <a:p>
            <a:pPr marL="0" indent="0">
              <a:buNone/>
            </a:pPr>
            <a:r>
              <a:rPr lang="en-US" sz="2400" dirty="0">
                <a:latin typeface="Consolas" panose="020B0609020204030204" pitchFamily="49" charset="0"/>
                <a:cs typeface="Consolas" panose="020B0609020204030204" pitchFamily="49" charset="0"/>
              </a:rPr>
              <a:t>       [Adjust the weights of the edges going to the nodes</a:t>
            </a:r>
          </a:p>
          <a:p>
            <a:pPr marL="0" indent="0">
              <a:buNone/>
            </a:pPr>
            <a:r>
              <a:rPr lang="en-US" sz="2400" dirty="0">
                <a:latin typeface="Consolas" panose="020B0609020204030204" pitchFamily="49" charset="0"/>
                <a:cs typeface="Consolas" panose="020B0609020204030204" pitchFamily="49" charset="0"/>
              </a:rPr>
              <a:t>       in this layer to reduce the error in the last layer.]</a:t>
            </a:r>
          </a:p>
          <a:p>
            <a:pPr marL="0" indent="0">
              <a:buNone/>
            </a:pPr>
            <a:endParaRPr lang="en-US" sz="2200" dirty="0">
              <a:latin typeface="Helvetica" pitchFamily="2" charset="0"/>
            </a:endParaRPr>
          </a:p>
        </p:txBody>
      </p:sp>
    </p:spTree>
    <p:extLst>
      <p:ext uri="{BB962C8B-B14F-4D97-AF65-F5344CB8AC3E}">
        <p14:creationId xmlns:p14="http://schemas.microsoft.com/office/powerpoint/2010/main" val="247967421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Back Propagation and Error</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1066800" y="2103120"/>
            <a:ext cx="10199914" cy="3849624"/>
          </a:xfrm>
        </p:spPr>
        <p:txBody>
          <a:bodyPr>
            <a:normAutofit lnSpcReduction="10000"/>
          </a:bodyPr>
          <a:lstStyle/>
          <a:p>
            <a:r>
              <a:rPr lang="en-US" sz="2400" dirty="0">
                <a:latin typeface="Helvetica" pitchFamily="2" charset="0"/>
              </a:rPr>
              <a:t>So, let’s start with that first part:</a:t>
            </a:r>
          </a:p>
          <a:p>
            <a:endParaRPr lang="en-US" sz="2400" dirty="0">
              <a:latin typeface="Helvetica" pitchFamily="2" charset="0"/>
            </a:endParaRPr>
          </a:p>
          <a:p>
            <a:pPr marL="0" indent="0" algn="ctr">
              <a:buNone/>
            </a:pPr>
            <a:r>
              <a:rPr lang="en-US" sz="2400" dirty="0">
                <a:latin typeface="Consolas" panose="020B0609020204030204" pitchFamily="49" charset="0"/>
                <a:cs typeface="Consolas" panose="020B0609020204030204" pitchFamily="49" charset="0"/>
              </a:rPr>
              <a:t>Set all edge weights to random values.</a:t>
            </a:r>
          </a:p>
          <a:p>
            <a:pPr marL="0" indent="0">
              <a:buNone/>
            </a:pPr>
            <a:endParaRPr lang="en-US" sz="2400" dirty="0">
              <a:latin typeface="Helvetica" pitchFamily="2" charset="0"/>
            </a:endParaRPr>
          </a:p>
          <a:p>
            <a:r>
              <a:rPr lang="en-US" sz="2200" dirty="0">
                <a:latin typeface="Helvetica" pitchFamily="2" charset="0"/>
              </a:rPr>
              <a:t>If the “goodness” of a neural network is basically entirely determined by the weights…</a:t>
            </a:r>
          </a:p>
          <a:p>
            <a:r>
              <a:rPr lang="en-US" sz="2200" dirty="0">
                <a:latin typeface="Helvetica" pitchFamily="2" charset="0"/>
              </a:rPr>
              <a:t>And we start with all edge weights being random…</a:t>
            </a:r>
          </a:p>
          <a:p>
            <a:r>
              <a:rPr lang="en-US" sz="2200" b="1" dirty="0">
                <a:solidFill>
                  <a:schemeClr val="accent1"/>
                </a:solidFill>
                <a:latin typeface="Helvetica" pitchFamily="2" charset="0"/>
              </a:rPr>
              <a:t>How good is the neural network going to be at first?</a:t>
            </a:r>
          </a:p>
        </p:txBody>
      </p:sp>
    </p:spTree>
    <p:extLst>
      <p:ext uri="{BB962C8B-B14F-4D97-AF65-F5344CB8AC3E}">
        <p14:creationId xmlns:p14="http://schemas.microsoft.com/office/powerpoint/2010/main" val="82697799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Back Propagation and Error</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p:txBody>
          <a:bodyPr>
            <a:normAutofit lnSpcReduction="10000"/>
          </a:bodyPr>
          <a:lstStyle/>
          <a:p>
            <a:r>
              <a:rPr lang="en-US" sz="2400" dirty="0">
                <a:latin typeface="Helvetica" pitchFamily="2" charset="0"/>
              </a:rPr>
              <a:t>Probably not great! Probably pretty bad!</a:t>
            </a:r>
          </a:p>
          <a:p>
            <a:r>
              <a:rPr lang="en-US" sz="2400" dirty="0">
                <a:latin typeface="Helvetica" pitchFamily="2" charset="0"/>
              </a:rPr>
              <a:t>So, we need a way to measure just how bad it is. We need a way to measure the </a:t>
            </a:r>
            <a:r>
              <a:rPr lang="en-US" sz="2400" b="1" dirty="0">
                <a:latin typeface="Helvetica" pitchFamily="2" charset="0"/>
              </a:rPr>
              <a:t>error</a:t>
            </a:r>
            <a:r>
              <a:rPr lang="en-US" sz="2400" dirty="0">
                <a:latin typeface="Helvetica" pitchFamily="2" charset="0"/>
              </a:rPr>
              <a:t>.</a:t>
            </a:r>
          </a:p>
          <a:p>
            <a:pPr lvl="1"/>
            <a:r>
              <a:rPr lang="en-US" sz="2200" dirty="0">
                <a:latin typeface="Helvetica" pitchFamily="2" charset="0"/>
              </a:rPr>
              <a:t>This part is pretty easy!</a:t>
            </a:r>
          </a:p>
          <a:p>
            <a:pPr lvl="1"/>
            <a:endParaRPr lang="en-US" sz="2200" dirty="0">
              <a:latin typeface="Helvetica" pitchFamily="2" charset="0"/>
            </a:endParaRPr>
          </a:p>
          <a:p>
            <a:r>
              <a:rPr lang="en-US" sz="2400" dirty="0">
                <a:latin typeface="Helvetica" pitchFamily="2" charset="0"/>
              </a:rPr>
              <a:t>BUT.. THEN…  we need a way to intelligently adjust the weights so that we reduce the error.</a:t>
            </a:r>
          </a:p>
          <a:p>
            <a:pPr lvl="1"/>
            <a:r>
              <a:rPr lang="en-US" sz="2000" dirty="0">
                <a:latin typeface="Helvetica" pitchFamily="2" charset="0"/>
              </a:rPr>
              <a:t>This is where Calculus comes into play.</a:t>
            </a:r>
          </a:p>
          <a:p>
            <a:pPr lvl="1"/>
            <a:r>
              <a:rPr lang="en-US" sz="2000" dirty="0">
                <a:latin typeface="Helvetica" pitchFamily="2" charset="0"/>
              </a:rPr>
              <a:t>But conceptually it’s not that bad!</a:t>
            </a:r>
          </a:p>
        </p:txBody>
      </p:sp>
    </p:spTree>
    <p:extLst>
      <p:ext uri="{BB962C8B-B14F-4D97-AF65-F5344CB8AC3E}">
        <p14:creationId xmlns:p14="http://schemas.microsoft.com/office/powerpoint/2010/main" val="1499597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dissolve">
                                      <p:cBhvr>
                                        <p:cTn id="7" dur="500"/>
                                        <p:tgtEl>
                                          <p:spTgt spid="3">
                                            <p:txEl>
                                              <p:pRg st="4" end="4"/>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5" end="5"/>
                                            </p:txEl>
                                          </p:spTgt>
                                        </p:tgtEl>
                                        <p:attrNameLst>
                                          <p:attrName>style.visibility</p:attrName>
                                        </p:attrNameLst>
                                      </p:cBhvr>
                                      <p:to>
                                        <p:strVal val="visible"/>
                                      </p:to>
                                    </p:set>
                                    <p:animEffect transition="in" filter="dissolve">
                                      <p:cBhvr>
                                        <p:cTn id="10" dur="500"/>
                                        <p:tgtEl>
                                          <p:spTgt spid="3">
                                            <p:txEl>
                                              <p:pRg st="5" end="5"/>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animEffect transition="in" filter="dissolve">
                                      <p:cBhvr>
                                        <p:cTn id="13"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1066797" y="1546370"/>
            <a:ext cx="10434638" cy="3849624"/>
          </a:xfrm>
        </p:spPr>
        <p:txBody>
          <a:bodyPr>
            <a:normAutofit/>
          </a:bodyPr>
          <a:lstStyle/>
          <a:p>
            <a:r>
              <a:rPr lang="en-US" sz="2400" dirty="0">
                <a:latin typeface="Helvetica" pitchFamily="2" charset="0"/>
              </a:rPr>
              <a:t>There are three different types of layers. The first layer is the </a:t>
            </a:r>
            <a:r>
              <a:rPr lang="en-US" sz="2400" b="1" dirty="0">
                <a:latin typeface="Helvetica" pitchFamily="2" charset="0"/>
              </a:rPr>
              <a:t>Input</a:t>
            </a:r>
            <a:r>
              <a:rPr lang="en-US" sz="2400" dirty="0">
                <a:latin typeface="Helvetica" pitchFamily="2" charset="0"/>
              </a:rPr>
              <a:t> layer. You can liken this to the </a:t>
            </a:r>
            <a:r>
              <a:rPr lang="en-US" sz="2400" b="1" dirty="0">
                <a:latin typeface="Helvetica" pitchFamily="2" charset="0"/>
              </a:rPr>
              <a:t>attributes</a:t>
            </a:r>
            <a:r>
              <a:rPr lang="en-US" sz="2400" dirty="0">
                <a:latin typeface="Helvetica" pitchFamily="2" charset="0"/>
              </a:rPr>
              <a:t> of examples.</a:t>
            </a:r>
            <a:endParaRPr lang="en-US" sz="1500" dirty="0">
              <a:latin typeface="Helvetica" pitchFamily="2" charset="0"/>
            </a:endParaRPr>
          </a:p>
        </p:txBody>
      </p:sp>
      <p:grpSp>
        <p:nvGrpSpPr>
          <p:cNvPr id="34" name="Group 33">
            <a:extLst>
              <a:ext uri="{FF2B5EF4-FFF2-40B4-BE49-F238E27FC236}">
                <a16:creationId xmlns:a16="http://schemas.microsoft.com/office/drawing/2014/main" id="{E7596C49-A122-C243-ADC3-4BDAE2A9FB11}"/>
              </a:ext>
            </a:extLst>
          </p:cNvPr>
          <p:cNvGrpSpPr/>
          <p:nvPr/>
        </p:nvGrpSpPr>
        <p:grpSpPr>
          <a:xfrm>
            <a:off x="1066797" y="2714625"/>
            <a:ext cx="461966" cy="3563939"/>
            <a:chOff x="1066797" y="2714625"/>
            <a:chExt cx="461966" cy="3563939"/>
          </a:xfrm>
        </p:grpSpPr>
        <p:sp>
          <p:nvSpPr>
            <p:cNvPr id="4" name="Oval 3">
              <a:extLst>
                <a:ext uri="{FF2B5EF4-FFF2-40B4-BE49-F238E27FC236}">
                  <a16:creationId xmlns:a16="http://schemas.microsoft.com/office/drawing/2014/main" id="{6101BDEF-80C8-6D44-B172-40FE6F2FE943}"/>
                </a:ext>
              </a:extLst>
            </p:cNvPr>
            <p:cNvSpPr/>
            <p:nvPr/>
          </p:nvSpPr>
          <p:spPr>
            <a:xfrm>
              <a:off x="1066800" y="2714625"/>
              <a:ext cx="461963" cy="414338"/>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4D21943A-718F-F94A-9CC1-93D7450912F4}"/>
                </a:ext>
              </a:extLst>
            </p:cNvPr>
            <p:cNvSpPr/>
            <p:nvPr/>
          </p:nvSpPr>
          <p:spPr>
            <a:xfrm>
              <a:off x="1066799" y="3149653"/>
              <a:ext cx="461963" cy="414338"/>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1BDD82B4-70F9-EA47-A805-08DE46896730}"/>
                </a:ext>
              </a:extLst>
            </p:cNvPr>
            <p:cNvSpPr/>
            <p:nvPr/>
          </p:nvSpPr>
          <p:spPr>
            <a:xfrm>
              <a:off x="1066799" y="3563991"/>
              <a:ext cx="461963" cy="414338"/>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3D8CC964-3D9D-3143-8526-FEE8A52DE58F}"/>
                </a:ext>
              </a:extLst>
            </p:cNvPr>
            <p:cNvSpPr/>
            <p:nvPr/>
          </p:nvSpPr>
          <p:spPr>
            <a:xfrm>
              <a:off x="1066798" y="5024862"/>
              <a:ext cx="461963" cy="414338"/>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C5B79BAC-660C-9D4F-9AB3-D89031DDB7F8}"/>
                </a:ext>
              </a:extLst>
            </p:cNvPr>
            <p:cNvSpPr/>
            <p:nvPr/>
          </p:nvSpPr>
          <p:spPr>
            <a:xfrm>
              <a:off x="1066798" y="5439200"/>
              <a:ext cx="461963" cy="414338"/>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FEC05DDD-F804-D04F-BB2E-8E5ABC3F862C}"/>
                </a:ext>
              </a:extLst>
            </p:cNvPr>
            <p:cNvSpPr/>
            <p:nvPr/>
          </p:nvSpPr>
          <p:spPr>
            <a:xfrm>
              <a:off x="1066797" y="5864226"/>
              <a:ext cx="461963" cy="414338"/>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97718B2B-4AE8-AC4B-939B-E60C0FE98A4A}"/>
                </a:ext>
              </a:extLst>
            </p:cNvPr>
            <p:cNvSpPr txBox="1"/>
            <p:nvPr/>
          </p:nvSpPr>
          <p:spPr>
            <a:xfrm>
              <a:off x="1204909" y="3989017"/>
              <a:ext cx="185737" cy="923330"/>
            </a:xfrm>
            <a:prstGeom prst="rect">
              <a:avLst/>
            </a:prstGeom>
            <a:noFill/>
          </p:spPr>
          <p:txBody>
            <a:bodyPr wrap="square" rtlCol="0">
              <a:spAutoFit/>
            </a:bodyPr>
            <a:lstStyle/>
            <a:p>
              <a:r>
                <a:rPr lang="en-US" dirty="0"/>
                <a:t>.</a:t>
              </a:r>
            </a:p>
            <a:p>
              <a:r>
                <a:rPr lang="en-US" dirty="0"/>
                <a:t>.</a:t>
              </a:r>
            </a:p>
            <a:p>
              <a:r>
                <a:rPr lang="en-US" dirty="0"/>
                <a:t>.</a:t>
              </a:r>
            </a:p>
          </p:txBody>
        </p:sp>
      </p:grpSp>
      <p:grpSp>
        <p:nvGrpSpPr>
          <p:cNvPr id="35" name="Group 34">
            <a:extLst>
              <a:ext uri="{FF2B5EF4-FFF2-40B4-BE49-F238E27FC236}">
                <a16:creationId xmlns:a16="http://schemas.microsoft.com/office/drawing/2014/main" id="{333A4914-F1DA-FC4E-AB49-485F59D2CD7E}"/>
              </a:ext>
            </a:extLst>
          </p:cNvPr>
          <p:cNvGrpSpPr/>
          <p:nvPr/>
        </p:nvGrpSpPr>
        <p:grpSpPr>
          <a:xfrm>
            <a:off x="3762374" y="3221831"/>
            <a:ext cx="461964" cy="2642547"/>
            <a:chOff x="3762374" y="3221831"/>
            <a:chExt cx="461964" cy="2642547"/>
          </a:xfrm>
        </p:grpSpPr>
        <p:sp>
          <p:nvSpPr>
            <p:cNvPr id="12" name="Oval 11">
              <a:extLst>
                <a:ext uri="{FF2B5EF4-FFF2-40B4-BE49-F238E27FC236}">
                  <a16:creationId xmlns:a16="http://schemas.microsoft.com/office/drawing/2014/main" id="{4FA8464E-4820-0D4F-9BB2-C0E10B200ECE}"/>
                </a:ext>
              </a:extLst>
            </p:cNvPr>
            <p:cNvSpPr/>
            <p:nvPr/>
          </p:nvSpPr>
          <p:spPr>
            <a:xfrm>
              <a:off x="3762375" y="3221831"/>
              <a:ext cx="461963" cy="414338"/>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360BE1C9-33C5-644F-9C5F-32F8762E813B}"/>
                </a:ext>
              </a:extLst>
            </p:cNvPr>
            <p:cNvSpPr/>
            <p:nvPr/>
          </p:nvSpPr>
          <p:spPr>
            <a:xfrm>
              <a:off x="3762375" y="3644053"/>
              <a:ext cx="461963" cy="414338"/>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501E0F2F-1142-604F-9470-D467CF15630D}"/>
                </a:ext>
              </a:extLst>
            </p:cNvPr>
            <p:cNvSpPr/>
            <p:nvPr/>
          </p:nvSpPr>
          <p:spPr>
            <a:xfrm>
              <a:off x="3762375" y="5017177"/>
              <a:ext cx="461963" cy="414338"/>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3BB03C6B-86E9-8648-BD9E-E412A5187F14}"/>
                </a:ext>
              </a:extLst>
            </p:cNvPr>
            <p:cNvSpPr/>
            <p:nvPr/>
          </p:nvSpPr>
          <p:spPr>
            <a:xfrm>
              <a:off x="3762374" y="5450040"/>
              <a:ext cx="461963" cy="414338"/>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081ECB4B-5C7C-0743-A83E-7DD611529577}"/>
                </a:ext>
              </a:extLst>
            </p:cNvPr>
            <p:cNvSpPr txBox="1"/>
            <p:nvPr/>
          </p:nvSpPr>
          <p:spPr>
            <a:xfrm>
              <a:off x="3871910" y="4034283"/>
              <a:ext cx="185737" cy="923330"/>
            </a:xfrm>
            <a:prstGeom prst="rect">
              <a:avLst/>
            </a:prstGeom>
            <a:noFill/>
          </p:spPr>
          <p:txBody>
            <a:bodyPr wrap="square" rtlCol="0">
              <a:spAutoFit/>
            </a:bodyPr>
            <a:lstStyle/>
            <a:p>
              <a:r>
                <a:rPr lang="en-US" dirty="0"/>
                <a:t>.</a:t>
              </a:r>
            </a:p>
            <a:p>
              <a:r>
                <a:rPr lang="en-US" dirty="0"/>
                <a:t>.</a:t>
              </a:r>
            </a:p>
            <a:p>
              <a:r>
                <a:rPr lang="en-US" dirty="0"/>
                <a:t>.</a:t>
              </a:r>
            </a:p>
          </p:txBody>
        </p:sp>
      </p:grpSp>
      <p:grpSp>
        <p:nvGrpSpPr>
          <p:cNvPr id="36" name="Group 35">
            <a:extLst>
              <a:ext uri="{FF2B5EF4-FFF2-40B4-BE49-F238E27FC236}">
                <a16:creationId xmlns:a16="http://schemas.microsoft.com/office/drawing/2014/main" id="{470D2E71-6334-6648-9891-9FCC49635657}"/>
              </a:ext>
            </a:extLst>
          </p:cNvPr>
          <p:cNvGrpSpPr/>
          <p:nvPr/>
        </p:nvGrpSpPr>
        <p:grpSpPr>
          <a:xfrm>
            <a:off x="6688929" y="3221831"/>
            <a:ext cx="461964" cy="2642547"/>
            <a:chOff x="6688929" y="3221831"/>
            <a:chExt cx="461964" cy="2642547"/>
          </a:xfrm>
        </p:grpSpPr>
        <p:sp>
          <p:nvSpPr>
            <p:cNvPr id="19" name="Oval 18">
              <a:extLst>
                <a:ext uri="{FF2B5EF4-FFF2-40B4-BE49-F238E27FC236}">
                  <a16:creationId xmlns:a16="http://schemas.microsoft.com/office/drawing/2014/main" id="{7EBB5E09-197E-1D40-BEFA-5509D1AD7DC6}"/>
                </a:ext>
              </a:extLst>
            </p:cNvPr>
            <p:cNvSpPr/>
            <p:nvPr/>
          </p:nvSpPr>
          <p:spPr>
            <a:xfrm>
              <a:off x="6688930" y="3221831"/>
              <a:ext cx="461963" cy="414338"/>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16451F44-15ED-274D-A734-082027BA3D86}"/>
                </a:ext>
              </a:extLst>
            </p:cNvPr>
            <p:cNvSpPr/>
            <p:nvPr/>
          </p:nvSpPr>
          <p:spPr>
            <a:xfrm>
              <a:off x="6688930" y="3644053"/>
              <a:ext cx="461963" cy="414338"/>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BEEE62FC-39F5-274A-9E43-E1EE1944CA46}"/>
                </a:ext>
              </a:extLst>
            </p:cNvPr>
            <p:cNvSpPr/>
            <p:nvPr/>
          </p:nvSpPr>
          <p:spPr>
            <a:xfrm>
              <a:off x="6688930" y="5017177"/>
              <a:ext cx="461963" cy="414338"/>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0AF3FE92-D36D-2E45-9328-BA2744C48B5F}"/>
                </a:ext>
              </a:extLst>
            </p:cNvPr>
            <p:cNvSpPr/>
            <p:nvPr/>
          </p:nvSpPr>
          <p:spPr>
            <a:xfrm>
              <a:off x="6688929" y="5450040"/>
              <a:ext cx="461963" cy="414338"/>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9FCEE4FD-CA9B-7947-A7C7-D8888AC47540}"/>
                </a:ext>
              </a:extLst>
            </p:cNvPr>
            <p:cNvSpPr txBox="1"/>
            <p:nvPr/>
          </p:nvSpPr>
          <p:spPr>
            <a:xfrm>
              <a:off x="6798464" y="3978329"/>
              <a:ext cx="185737" cy="923330"/>
            </a:xfrm>
            <a:prstGeom prst="rect">
              <a:avLst/>
            </a:prstGeom>
            <a:noFill/>
          </p:spPr>
          <p:txBody>
            <a:bodyPr wrap="square" rtlCol="0">
              <a:spAutoFit/>
            </a:bodyPr>
            <a:lstStyle/>
            <a:p>
              <a:r>
                <a:rPr lang="en-US" dirty="0"/>
                <a:t>.</a:t>
              </a:r>
            </a:p>
            <a:p>
              <a:r>
                <a:rPr lang="en-US" dirty="0"/>
                <a:t>.</a:t>
              </a:r>
            </a:p>
            <a:p>
              <a:r>
                <a:rPr lang="en-US" dirty="0"/>
                <a:t>.</a:t>
              </a:r>
            </a:p>
          </p:txBody>
        </p:sp>
      </p:grpSp>
      <p:grpSp>
        <p:nvGrpSpPr>
          <p:cNvPr id="37" name="Group 36">
            <a:extLst>
              <a:ext uri="{FF2B5EF4-FFF2-40B4-BE49-F238E27FC236}">
                <a16:creationId xmlns:a16="http://schemas.microsoft.com/office/drawing/2014/main" id="{EC4B585F-D806-594F-B3B3-BBAD4FCB4BCA}"/>
              </a:ext>
            </a:extLst>
          </p:cNvPr>
          <p:cNvGrpSpPr/>
          <p:nvPr/>
        </p:nvGrpSpPr>
        <p:grpSpPr>
          <a:xfrm>
            <a:off x="9132088" y="3436884"/>
            <a:ext cx="483396" cy="2100351"/>
            <a:chOff x="9132088" y="3436884"/>
            <a:chExt cx="483396" cy="2100351"/>
          </a:xfrm>
        </p:grpSpPr>
        <p:sp>
          <p:nvSpPr>
            <p:cNvPr id="29" name="Oval 28">
              <a:extLst>
                <a:ext uri="{FF2B5EF4-FFF2-40B4-BE49-F238E27FC236}">
                  <a16:creationId xmlns:a16="http://schemas.microsoft.com/office/drawing/2014/main" id="{338D9667-7308-D64E-A5B2-2B7046FB108E}"/>
                </a:ext>
              </a:extLst>
            </p:cNvPr>
            <p:cNvSpPr/>
            <p:nvPr/>
          </p:nvSpPr>
          <p:spPr>
            <a:xfrm>
              <a:off x="9132089" y="3436884"/>
              <a:ext cx="461963" cy="414338"/>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473D6C21-ADF1-B546-96DB-EE63D3C28D57}"/>
                </a:ext>
              </a:extLst>
            </p:cNvPr>
            <p:cNvSpPr/>
            <p:nvPr/>
          </p:nvSpPr>
          <p:spPr>
            <a:xfrm>
              <a:off x="9132088" y="3851222"/>
              <a:ext cx="461963" cy="414338"/>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ED2E56FD-DC2F-9241-9CE7-6616A40C406C}"/>
                </a:ext>
              </a:extLst>
            </p:cNvPr>
            <p:cNvSpPr/>
            <p:nvPr/>
          </p:nvSpPr>
          <p:spPr>
            <a:xfrm>
              <a:off x="9141603" y="4302020"/>
              <a:ext cx="461963" cy="414338"/>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3569D032-E8FF-8246-AB64-15B3D0879E18}"/>
                </a:ext>
              </a:extLst>
            </p:cNvPr>
            <p:cNvSpPr/>
            <p:nvPr/>
          </p:nvSpPr>
          <p:spPr>
            <a:xfrm>
              <a:off x="9141603" y="4716358"/>
              <a:ext cx="461963" cy="414338"/>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4C7F8644-091A-8744-A2ED-CEA5B63E383B}"/>
                </a:ext>
              </a:extLst>
            </p:cNvPr>
            <p:cNvSpPr/>
            <p:nvPr/>
          </p:nvSpPr>
          <p:spPr>
            <a:xfrm>
              <a:off x="9153521" y="5122897"/>
              <a:ext cx="461963" cy="414338"/>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ounded Rectangle 15">
            <a:extLst>
              <a:ext uri="{FF2B5EF4-FFF2-40B4-BE49-F238E27FC236}">
                <a16:creationId xmlns:a16="http://schemas.microsoft.com/office/drawing/2014/main" id="{0C817669-76DC-2A4B-893B-4787B405AD4F}"/>
              </a:ext>
            </a:extLst>
          </p:cNvPr>
          <p:cNvSpPr/>
          <p:nvPr/>
        </p:nvSpPr>
        <p:spPr>
          <a:xfrm>
            <a:off x="801292" y="2516083"/>
            <a:ext cx="1014413" cy="3849624"/>
          </a:xfrm>
          <a:prstGeom prst="round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DB07642C-1749-3946-8B41-F8B508CC0A1F}"/>
              </a:ext>
            </a:extLst>
          </p:cNvPr>
          <p:cNvSpPr txBox="1"/>
          <p:nvPr/>
        </p:nvSpPr>
        <p:spPr>
          <a:xfrm>
            <a:off x="2199085" y="4255328"/>
            <a:ext cx="1289444" cy="369332"/>
          </a:xfrm>
          <a:prstGeom prst="rect">
            <a:avLst/>
          </a:prstGeom>
          <a:noFill/>
        </p:spPr>
        <p:txBody>
          <a:bodyPr wrap="square" rtlCol="0">
            <a:spAutoFit/>
          </a:bodyPr>
          <a:lstStyle/>
          <a:p>
            <a:r>
              <a:rPr lang="en-US" dirty="0">
                <a:latin typeface="Helvetica" pitchFamily="2" charset="0"/>
              </a:rPr>
              <a:t>Input layer</a:t>
            </a:r>
          </a:p>
        </p:txBody>
      </p:sp>
      <p:cxnSp>
        <p:nvCxnSpPr>
          <p:cNvPr id="18" name="Straight Arrow Connector 17">
            <a:extLst>
              <a:ext uri="{FF2B5EF4-FFF2-40B4-BE49-F238E27FC236}">
                <a16:creationId xmlns:a16="http://schemas.microsoft.com/office/drawing/2014/main" id="{DCCEFEA2-1C23-BE4F-93A6-E2DE6B02FFB4}"/>
              </a:ext>
            </a:extLst>
          </p:cNvPr>
          <p:cNvCxnSpPr>
            <a:stCxn id="7" idx="1"/>
            <a:endCxn id="16" idx="3"/>
          </p:cNvCxnSpPr>
          <p:nvPr/>
        </p:nvCxnSpPr>
        <p:spPr>
          <a:xfrm flipH="1">
            <a:off x="1815705" y="4439994"/>
            <a:ext cx="383380" cy="901"/>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8" name="Rounded Rectangle 37">
            <a:extLst>
              <a:ext uri="{FF2B5EF4-FFF2-40B4-BE49-F238E27FC236}">
                <a16:creationId xmlns:a16="http://schemas.microsoft.com/office/drawing/2014/main" id="{4376153D-3B0E-9A46-A870-7BB4ED96481F}"/>
              </a:ext>
            </a:extLst>
          </p:cNvPr>
          <p:cNvSpPr/>
          <p:nvPr/>
        </p:nvSpPr>
        <p:spPr>
          <a:xfrm>
            <a:off x="3486145" y="2584377"/>
            <a:ext cx="1014413" cy="3849624"/>
          </a:xfrm>
          <a:prstGeom prst="roundRect">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ounded Rectangle 41">
            <a:extLst>
              <a:ext uri="{FF2B5EF4-FFF2-40B4-BE49-F238E27FC236}">
                <a16:creationId xmlns:a16="http://schemas.microsoft.com/office/drawing/2014/main" id="{7B736B95-C441-F84F-9A72-6032158CE561}"/>
              </a:ext>
            </a:extLst>
          </p:cNvPr>
          <p:cNvSpPr/>
          <p:nvPr/>
        </p:nvSpPr>
        <p:spPr>
          <a:xfrm>
            <a:off x="6369845" y="2584377"/>
            <a:ext cx="1014413" cy="3849624"/>
          </a:xfrm>
          <a:prstGeom prst="roundRect">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ounded Rectangle 42">
            <a:extLst>
              <a:ext uri="{FF2B5EF4-FFF2-40B4-BE49-F238E27FC236}">
                <a16:creationId xmlns:a16="http://schemas.microsoft.com/office/drawing/2014/main" id="{49469864-05E5-9442-807C-7B657DCC81BA}"/>
              </a:ext>
            </a:extLst>
          </p:cNvPr>
          <p:cNvSpPr/>
          <p:nvPr/>
        </p:nvSpPr>
        <p:spPr>
          <a:xfrm>
            <a:off x="8855862" y="2571136"/>
            <a:ext cx="1014413" cy="3849624"/>
          </a:xfrm>
          <a:prstGeom prst="roundRect">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2142532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Back Propagation and Error</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p:txBody>
          <a:bodyPr>
            <a:normAutofit/>
          </a:bodyPr>
          <a:lstStyle/>
          <a:p>
            <a:r>
              <a:rPr lang="en-US" sz="2400" dirty="0">
                <a:latin typeface="Helvetica" pitchFamily="2" charset="0"/>
              </a:rPr>
              <a:t>One of the big epiphanies here is that we kind of need to think of the neural network as a giant function.</a:t>
            </a:r>
          </a:p>
          <a:p>
            <a:endParaRPr lang="en-US" sz="2400" dirty="0">
              <a:latin typeface="Helvetica" pitchFamily="2" charset="0"/>
            </a:endParaRPr>
          </a:p>
          <a:p>
            <a:r>
              <a:rPr lang="en-US" sz="2400" dirty="0">
                <a:latin typeface="Helvetica" pitchFamily="2" charset="0"/>
              </a:rPr>
              <a:t>A function that takes in an attribute vector as input, and spits out the label vector as output </a:t>
            </a:r>
          </a:p>
          <a:p>
            <a:pPr lvl="1"/>
            <a:r>
              <a:rPr lang="en-US" sz="2200" dirty="0">
                <a:latin typeface="Helvetica" pitchFamily="2" charset="0"/>
              </a:rPr>
              <a:t>And it uses all of the edge weights to do its work.</a:t>
            </a:r>
            <a:endParaRPr lang="en-US" sz="1800" dirty="0">
              <a:latin typeface="Helvetica" pitchFamily="2" charset="0"/>
            </a:endParaRPr>
          </a:p>
        </p:txBody>
      </p:sp>
    </p:spTree>
    <p:extLst>
      <p:ext uri="{BB962C8B-B14F-4D97-AF65-F5344CB8AC3E}">
        <p14:creationId xmlns:p14="http://schemas.microsoft.com/office/powerpoint/2010/main" val="368196181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Back Propagation and Error</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p:txBody>
          <a:bodyPr>
            <a:normAutofit fontScale="92500" lnSpcReduction="10000"/>
          </a:bodyPr>
          <a:lstStyle/>
          <a:p>
            <a:r>
              <a:rPr lang="en-US" sz="2400" dirty="0">
                <a:latin typeface="Helvetica" pitchFamily="2" charset="0"/>
              </a:rPr>
              <a:t>So we can think of computing the error of the neural network as an even “bigger” function. </a:t>
            </a:r>
          </a:p>
          <a:p>
            <a:endParaRPr lang="en-US" sz="2400" dirty="0">
              <a:latin typeface="Helvetica" pitchFamily="2" charset="0"/>
            </a:endParaRPr>
          </a:p>
          <a:p>
            <a:r>
              <a:rPr lang="en-US" sz="2400" dirty="0">
                <a:latin typeface="Helvetica" pitchFamily="2" charset="0"/>
              </a:rPr>
              <a:t>A function that takes as input all of those weight edges, and produces as output the </a:t>
            </a:r>
            <a:r>
              <a:rPr lang="en-US" sz="2400" b="1" dirty="0">
                <a:latin typeface="Helvetica" pitchFamily="2" charset="0"/>
              </a:rPr>
              <a:t>cost</a:t>
            </a:r>
            <a:r>
              <a:rPr lang="en-US" sz="2400" dirty="0">
                <a:latin typeface="Helvetica" pitchFamily="2" charset="0"/>
              </a:rPr>
              <a:t> or </a:t>
            </a:r>
            <a:r>
              <a:rPr lang="en-US" sz="2400" b="1" dirty="0">
                <a:latin typeface="Helvetica" pitchFamily="2" charset="0"/>
              </a:rPr>
              <a:t>error</a:t>
            </a:r>
            <a:r>
              <a:rPr lang="en-US" sz="2400" dirty="0">
                <a:latin typeface="Helvetica" pitchFamily="2" charset="0"/>
              </a:rPr>
              <a:t>. </a:t>
            </a:r>
          </a:p>
          <a:p>
            <a:pPr lvl="1"/>
            <a:r>
              <a:rPr lang="en-US" sz="2200" dirty="0">
                <a:latin typeface="Helvetica" pitchFamily="2" charset="0"/>
              </a:rPr>
              <a:t>i.e., a measure of just how good (or not good) that particular set of weights was.</a:t>
            </a:r>
          </a:p>
          <a:p>
            <a:endParaRPr lang="en-US" sz="2400" dirty="0">
              <a:latin typeface="Helvetica" pitchFamily="2" charset="0"/>
            </a:endParaRPr>
          </a:p>
          <a:p>
            <a:r>
              <a:rPr lang="en-US" sz="2400" dirty="0">
                <a:latin typeface="Helvetica" pitchFamily="2" charset="0"/>
              </a:rPr>
              <a:t>Our hope is to minimize this cost! And maybe this rings some bells from many weeks ago…</a:t>
            </a:r>
            <a:endParaRPr lang="en-US" sz="2000" dirty="0">
              <a:latin typeface="Helvetica" pitchFamily="2" charset="0"/>
            </a:endParaRPr>
          </a:p>
        </p:txBody>
      </p:sp>
    </p:spTree>
    <p:extLst>
      <p:ext uri="{BB962C8B-B14F-4D97-AF65-F5344CB8AC3E}">
        <p14:creationId xmlns:p14="http://schemas.microsoft.com/office/powerpoint/2010/main" val="299376234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latin typeface="Helvetica" pitchFamily="2" charset="0"/>
              </a:rPr>
              <a:t>A Trip Down Memory Lane…</a:t>
            </a:r>
          </a:p>
        </p:txBody>
      </p:sp>
      <p:sp>
        <p:nvSpPr>
          <p:cNvPr id="3" name="Content Placeholder 2">
            <a:extLst>
              <a:ext uri="{FF2B5EF4-FFF2-40B4-BE49-F238E27FC236}">
                <a16:creationId xmlns:a16="http://schemas.microsoft.com/office/drawing/2014/main" id="{C1141CE8-2F88-2548-B3EA-AAF11D5F6FE2}"/>
              </a:ext>
            </a:extLst>
          </p:cNvPr>
          <p:cNvSpPr>
            <a:spLocks noGrp="1"/>
          </p:cNvSpPr>
          <p:nvPr>
            <p:ph idx="1"/>
          </p:nvPr>
        </p:nvSpPr>
        <p:spPr>
          <a:xfrm>
            <a:off x="1066800" y="1625807"/>
            <a:ext cx="10058400" cy="3849624"/>
          </a:xfrm>
        </p:spPr>
        <p:txBody>
          <a:bodyPr>
            <a:normAutofit/>
          </a:bodyPr>
          <a:lstStyle/>
          <a:p>
            <a:r>
              <a:rPr lang="en-US" sz="2400" dirty="0">
                <a:latin typeface="Helvetica" pitchFamily="2" charset="0"/>
              </a:rPr>
              <a:t>Do you remember the </a:t>
            </a:r>
            <a:r>
              <a:rPr lang="en-US" sz="2400" b="1" dirty="0">
                <a:latin typeface="Helvetica" pitchFamily="2" charset="0"/>
              </a:rPr>
              <a:t>state-space landscape?</a:t>
            </a:r>
            <a:r>
              <a:rPr lang="en-US" sz="2400" dirty="0">
                <a:latin typeface="Helvetica" pitchFamily="2" charset="0"/>
              </a:rPr>
              <a:t> From when we talked about local search?</a:t>
            </a:r>
          </a:p>
          <a:p>
            <a:pPr marL="274320" lvl="1" indent="0">
              <a:buNone/>
            </a:pPr>
            <a:endParaRPr lang="en-US" sz="2000" dirty="0">
              <a:latin typeface="Helvetica" pitchFamily="2" charset="0"/>
            </a:endParaRPr>
          </a:p>
        </p:txBody>
      </p:sp>
      <p:sp>
        <p:nvSpPr>
          <p:cNvPr id="4" name="Content Placeholder 2">
            <a:extLst>
              <a:ext uri="{FF2B5EF4-FFF2-40B4-BE49-F238E27FC236}">
                <a16:creationId xmlns:a16="http://schemas.microsoft.com/office/drawing/2014/main" id="{FA23B9A0-78F0-2847-8B70-AA0B4643663F}"/>
              </a:ext>
            </a:extLst>
          </p:cNvPr>
          <p:cNvSpPr txBox="1">
            <a:spLocks/>
          </p:cNvSpPr>
          <p:nvPr/>
        </p:nvSpPr>
        <p:spPr>
          <a:xfrm>
            <a:off x="1066800" y="2103120"/>
            <a:ext cx="10058400" cy="3849624"/>
          </a:xfrm>
          <a:prstGeom prst="rect">
            <a:avLst/>
          </a:prstGeom>
        </p:spPr>
        <p:txBody>
          <a:bodyPr vert="horz" lIns="91440" tIns="45720" rIns="91440" bIns="45720" rtlCol="0">
            <a:normAutofit/>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274320" lvl="1" indent="0">
              <a:buFont typeface="Garamond" pitchFamily="18" charset="0"/>
              <a:buNone/>
            </a:pPr>
            <a:endParaRPr lang="en-US" sz="2200" dirty="0"/>
          </a:p>
        </p:txBody>
      </p:sp>
      <p:cxnSp>
        <p:nvCxnSpPr>
          <p:cNvPr id="6" name="Straight Arrow Connector 5">
            <a:extLst>
              <a:ext uri="{FF2B5EF4-FFF2-40B4-BE49-F238E27FC236}">
                <a16:creationId xmlns:a16="http://schemas.microsoft.com/office/drawing/2014/main" id="{E11F3D29-C187-6A41-B396-369033058016}"/>
              </a:ext>
            </a:extLst>
          </p:cNvPr>
          <p:cNvCxnSpPr/>
          <p:nvPr/>
        </p:nvCxnSpPr>
        <p:spPr>
          <a:xfrm>
            <a:off x="2280168" y="5952744"/>
            <a:ext cx="6216732"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C9EFD091-F0E4-9F4C-81A2-857301436F38}"/>
              </a:ext>
            </a:extLst>
          </p:cNvPr>
          <p:cNvCxnSpPr/>
          <p:nvPr/>
        </p:nvCxnSpPr>
        <p:spPr>
          <a:xfrm flipV="1">
            <a:off x="2303919" y="2532652"/>
            <a:ext cx="0" cy="3426031"/>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B2CC9C1B-1FAD-A14C-AEF1-255348C59595}"/>
              </a:ext>
            </a:extLst>
          </p:cNvPr>
          <p:cNvSpPr txBox="1"/>
          <p:nvPr/>
        </p:nvSpPr>
        <p:spPr>
          <a:xfrm rot="16200000">
            <a:off x="721469" y="3784298"/>
            <a:ext cx="2635017" cy="461665"/>
          </a:xfrm>
          <a:prstGeom prst="rect">
            <a:avLst/>
          </a:prstGeom>
          <a:noFill/>
        </p:spPr>
        <p:txBody>
          <a:bodyPr wrap="none" rtlCol="0">
            <a:spAutoFit/>
          </a:bodyPr>
          <a:lstStyle/>
          <a:p>
            <a:r>
              <a:rPr lang="en-US" sz="2400" dirty="0">
                <a:latin typeface="Linux Libertine" panose="02000503000000000000" pitchFamily="2" charset="0"/>
                <a:ea typeface="Linux Libertine" panose="02000503000000000000" pitchFamily="2" charset="0"/>
                <a:cs typeface="Linux Libertine" panose="02000503000000000000" pitchFamily="2" charset="0"/>
              </a:rPr>
              <a:t>Objective Function</a:t>
            </a:r>
          </a:p>
        </p:txBody>
      </p:sp>
      <p:sp>
        <p:nvSpPr>
          <p:cNvPr id="9" name="TextBox 8">
            <a:extLst>
              <a:ext uri="{FF2B5EF4-FFF2-40B4-BE49-F238E27FC236}">
                <a16:creationId xmlns:a16="http://schemas.microsoft.com/office/drawing/2014/main" id="{6EDFC823-FA3F-CE40-ACBC-2F5C0499A6BD}"/>
              </a:ext>
            </a:extLst>
          </p:cNvPr>
          <p:cNvSpPr txBox="1"/>
          <p:nvPr/>
        </p:nvSpPr>
        <p:spPr>
          <a:xfrm>
            <a:off x="7097779" y="5983866"/>
            <a:ext cx="1653530" cy="461665"/>
          </a:xfrm>
          <a:prstGeom prst="rect">
            <a:avLst/>
          </a:prstGeom>
          <a:noFill/>
        </p:spPr>
        <p:txBody>
          <a:bodyPr wrap="none" rtlCol="0">
            <a:spAutoFit/>
          </a:bodyPr>
          <a:lstStyle/>
          <a:p>
            <a:r>
              <a:rPr lang="en-US" sz="2400" dirty="0">
                <a:latin typeface="Linux Libertine" panose="02000503000000000000" pitchFamily="2" charset="0"/>
                <a:ea typeface="Linux Libertine" panose="02000503000000000000" pitchFamily="2" charset="0"/>
                <a:cs typeface="Linux Libertine" panose="02000503000000000000" pitchFamily="2" charset="0"/>
              </a:rPr>
              <a:t>State space</a:t>
            </a:r>
          </a:p>
        </p:txBody>
      </p:sp>
      <p:sp>
        <p:nvSpPr>
          <p:cNvPr id="11" name="Freeform 10">
            <a:extLst>
              <a:ext uri="{FF2B5EF4-FFF2-40B4-BE49-F238E27FC236}">
                <a16:creationId xmlns:a16="http://schemas.microsoft.com/office/drawing/2014/main" id="{DCCE0F93-04C8-6849-917C-FBA573C0A670}"/>
              </a:ext>
            </a:extLst>
          </p:cNvPr>
          <p:cNvSpPr/>
          <p:nvPr/>
        </p:nvSpPr>
        <p:spPr>
          <a:xfrm>
            <a:off x="2372139" y="3072595"/>
            <a:ext cx="5989983" cy="2502326"/>
          </a:xfrm>
          <a:custGeom>
            <a:avLst/>
            <a:gdLst>
              <a:gd name="connsiteX0" fmla="*/ 0 w 5989983"/>
              <a:gd name="connsiteY0" fmla="*/ 2162014 h 2502326"/>
              <a:gd name="connsiteX1" fmla="*/ 808383 w 5989983"/>
              <a:gd name="connsiteY1" fmla="*/ 1552414 h 2502326"/>
              <a:gd name="connsiteX2" fmla="*/ 2054087 w 5989983"/>
              <a:gd name="connsiteY2" fmla="*/ 1446396 h 2502326"/>
              <a:gd name="connsiteX3" fmla="*/ 2478157 w 5989983"/>
              <a:gd name="connsiteY3" fmla="*/ 15162 h 2502326"/>
              <a:gd name="connsiteX4" fmla="*/ 2676939 w 5989983"/>
              <a:gd name="connsiteY4" fmla="*/ 2480066 h 2502326"/>
              <a:gd name="connsiteX5" fmla="*/ 3551583 w 5989983"/>
              <a:gd name="connsiteY5" fmla="*/ 1274118 h 2502326"/>
              <a:gd name="connsiteX6" fmla="*/ 3882887 w 5989983"/>
              <a:gd name="connsiteY6" fmla="*/ 2029492 h 2502326"/>
              <a:gd name="connsiteX7" fmla="*/ 4174435 w 5989983"/>
              <a:gd name="connsiteY7" fmla="*/ 1525909 h 2502326"/>
              <a:gd name="connsiteX8" fmla="*/ 4837044 w 5989983"/>
              <a:gd name="connsiteY8" fmla="*/ 1446396 h 2502326"/>
              <a:gd name="connsiteX9" fmla="*/ 4956313 w 5989983"/>
              <a:gd name="connsiteY9" fmla="*/ 2069248 h 2502326"/>
              <a:gd name="connsiteX10" fmla="*/ 5989983 w 5989983"/>
              <a:gd name="connsiteY10" fmla="*/ 2241527 h 2502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989983" h="2502326">
                <a:moveTo>
                  <a:pt x="0" y="2162014"/>
                </a:moveTo>
                <a:cubicBezTo>
                  <a:pt x="233017" y="1916849"/>
                  <a:pt x="466035" y="1671684"/>
                  <a:pt x="808383" y="1552414"/>
                </a:cubicBezTo>
                <a:cubicBezTo>
                  <a:pt x="1150731" y="1433144"/>
                  <a:pt x="1775791" y="1702605"/>
                  <a:pt x="2054087" y="1446396"/>
                </a:cubicBezTo>
                <a:cubicBezTo>
                  <a:pt x="2332383" y="1190187"/>
                  <a:pt x="2374348" y="-157116"/>
                  <a:pt x="2478157" y="15162"/>
                </a:cubicBezTo>
                <a:cubicBezTo>
                  <a:pt x="2581966" y="187440"/>
                  <a:pt x="2498035" y="2270240"/>
                  <a:pt x="2676939" y="2480066"/>
                </a:cubicBezTo>
                <a:cubicBezTo>
                  <a:pt x="2855843" y="2689892"/>
                  <a:pt x="3350592" y="1349214"/>
                  <a:pt x="3551583" y="1274118"/>
                </a:cubicBezTo>
                <a:cubicBezTo>
                  <a:pt x="3752574" y="1199022"/>
                  <a:pt x="3779078" y="1987527"/>
                  <a:pt x="3882887" y="2029492"/>
                </a:cubicBezTo>
                <a:cubicBezTo>
                  <a:pt x="3986696" y="2071457"/>
                  <a:pt x="4015409" y="1623092"/>
                  <a:pt x="4174435" y="1525909"/>
                </a:cubicBezTo>
                <a:cubicBezTo>
                  <a:pt x="4333461" y="1428726"/>
                  <a:pt x="4706731" y="1355840"/>
                  <a:pt x="4837044" y="1446396"/>
                </a:cubicBezTo>
                <a:cubicBezTo>
                  <a:pt x="4967357" y="1536952"/>
                  <a:pt x="4764157" y="1936726"/>
                  <a:pt x="4956313" y="2069248"/>
                </a:cubicBezTo>
                <a:cubicBezTo>
                  <a:pt x="5148469" y="2201770"/>
                  <a:pt x="5808870" y="2212814"/>
                  <a:pt x="5989983" y="2241527"/>
                </a:cubicBezTo>
              </a:path>
            </a:pathLst>
          </a:custGeom>
          <a:no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8469044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latin typeface="Helvetica" pitchFamily="2" charset="0"/>
              </a:rPr>
              <a:t>Local Search – State-Space Landscape</a:t>
            </a:r>
          </a:p>
        </p:txBody>
      </p:sp>
      <p:sp>
        <p:nvSpPr>
          <p:cNvPr id="3" name="Content Placeholder 2">
            <a:extLst>
              <a:ext uri="{FF2B5EF4-FFF2-40B4-BE49-F238E27FC236}">
                <a16:creationId xmlns:a16="http://schemas.microsoft.com/office/drawing/2014/main" id="{C1141CE8-2F88-2548-B3EA-AAF11D5F6FE2}"/>
              </a:ext>
            </a:extLst>
          </p:cNvPr>
          <p:cNvSpPr>
            <a:spLocks noGrp="1"/>
          </p:cNvSpPr>
          <p:nvPr>
            <p:ph idx="1"/>
          </p:nvPr>
        </p:nvSpPr>
        <p:spPr/>
        <p:txBody>
          <a:bodyPr>
            <a:normAutofit/>
          </a:bodyPr>
          <a:lstStyle/>
          <a:p>
            <a:r>
              <a:rPr lang="en-US" sz="2400" dirty="0">
                <a:latin typeface="Helvetica" pitchFamily="2" charset="0"/>
              </a:rPr>
              <a:t>The goal there was all about finding maxima/minima.</a:t>
            </a:r>
          </a:p>
          <a:p>
            <a:pPr lvl="1"/>
            <a:endParaRPr lang="en-US" sz="2000" dirty="0">
              <a:latin typeface="Helvetica" pitchFamily="2" charset="0"/>
            </a:endParaRPr>
          </a:p>
        </p:txBody>
      </p:sp>
      <p:sp>
        <p:nvSpPr>
          <p:cNvPr id="4" name="Content Placeholder 2">
            <a:extLst>
              <a:ext uri="{FF2B5EF4-FFF2-40B4-BE49-F238E27FC236}">
                <a16:creationId xmlns:a16="http://schemas.microsoft.com/office/drawing/2014/main" id="{FA23B9A0-78F0-2847-8B70-AA0B4643663F}"/>
              </a:ext>
            </a:extLst>
          </p:cNvPr>
          <p:cNvSpPr txBox="1">
            <a:spLocks/>
          </p:cNvSpPr>
          <p:nvPr/>
        </p:nvSpPr>
        <p:spPr>
          <a:xfrm>
            <a:off x="1066800" y="2103120"/>
            <a:ext cx="10058400" cy="3849624"/>
          </a:xfrm>
          <a:prstGeom prst="rect">
            <a:avLst/>
          </a:prstGeom>
        </p:spPr>
        <p:txBody>
          <a:bodyPr vert="horz" lIns="91440" tIns="45720" rIns="91440" bIns="45720" rtlCol="0">
            <a:normAutofit/>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274320" lvl="1" indent="0">
              <a:buFont typeface="Garamond" pitchFamily="18" charset="0"/>
              <a:buNone/>
            </a:pPr>
            <a:endParaRPr lang="en-US" sz="2200" dirty="0"/>
          </a:p>
        </p:txBody>
      </p:sp>
      <p:cxnSp>
        <p:nvCxnSpPr>
          <p:cNvPr id="6" name="Straight Arrow Connector 5">
            <a:extLst>
              <a:ext uri="{FF2B5EF4-FFF2-40B4-BE49-F238E27FC236}">
                <a16:creationId xmlns:a16="http://schemas.microsoft.com/office/drawing/2014/main" id="{E11F3D29-C187-6A41-B396-369033058016}"/>
              </a:ext>
            </a:extLst>
          </p:cNvPr>
          <p:cNvCxnSpPr/>
          <p:nvPr/>
        </p:nvCxnSpPr>
        <p:spPr>
          <a:xfrm>
            <a:off x="2280168" y="5952744"/>
            <a:ext cx="6216732"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C9EFD091-F0E4-9F4C-81A2-857301436F38}"/>
              </a:ext>
            </a:extLst>
          </p:cNvPr>
          <p:cNvCxnSpPr/>
          <p:nvPr/>
        </p:nvCxnSpPr>
        <p:spPr>
          <a:xfrm flipV="1">
            <a:off x="2303919" y="2532652"/>
            <a:ext cx="0" cy="3426031"/>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B2CC9C1B-1FAD-A14C-AEF1-255348C59595}"/>
              </a:ext>
            </a:extLst>
          </p:cNvPr>
          <p:cNvSpPr txBox="1"/>
          <p:nvPr/>
        </p:nvSpPr>
        <p:spPr>
          <a:xfrm rot="16200000">
            <a:off x="1595171" y="3784298"/>
            <a:ext cx="887615" cy="461665"/>
          </a:xfrm>
          <a:prstGeom prst="rect">
            <a:avLst/>
          </a:prstGeom>
          <a:noFill/>
        </p:spPr>
        <p:txBody>
          <a:bodyPr wrap="none" rtlCol="0">
            <a:spAutoFit/>
          </a:bodyPr>
          <a:lstStyle/>
          <a:p>
            <a:r>
              <a:rPr lang="en-US" sz="2400" dirty="0">
                <a:latin typeface="Linux Libertine" panose="02000503000000000000" pitchFamily="2" charset="0"/>
                <a:ea typeface="Linux Libertine" panose="02000503000000000000" pitchFamily="2" charset="0"/>
                <a:cs typeface="Linux Libertine" panose="02000503000000000000" pitchFamily="2" charset="0"/>
              </a:rPr>
              <a:t>COST</a:t>
            </a:r>
          </a:p>
        </p:txBody>
      </p:sp>
      <p:sp>
        <p:nvSpPr>
          <p:cNvPr id="9" name="TextBox 8">
            <a:extLst>
              <a:ext uri="{FF2B5EF4-FFF2-40B4-BE49-F238E27FC236}">
                <a16:creationId xmlns:a16="http://schemas.microsoft.com/office/drawing/2014/main" id="{6EDFC823-FA3F-CE40-ACBC-2F5C0499A6BD}"/>
              </a:ext>
            </a:extLst>
          </p:cNvPr>
          <p:cNvSpPr txBox="1"/>
          <p:nvPr/>
        </p:nvSpPr>
        <p:spPr>
          <a:xfrm>
            <a:off x="7097779" y="5983866"/>
            <a:ext cx="1653530" cy="461665"/>
          </a:xfrm>
          <a:prstGeom prst="rect">
            <a:avLst/>
          </a:prstGeom>
          <a:noFill/>
        </p:spPr>
        <p:txBody>
          <a:bodyPr wrap="none" rtlCol="0">
            <a:spAutoFit/>
          </a:bodyPr>
          <a:lstStyle/>
          <a:p>
            <a:r>
              <a:rPr lang="en-US" sz="2400" dirty="0">
                <a:latin typeface="Linux Libertine" panose="02000503000000000000" pitchFamily="2" charset="0"/>
                <a:ea typeface="Linux Libertine" panose="02000503000000000000" pitchFamily="2" charset="0"/>
                <a:cs typeface="Linux Libertine" panose="02000503000000000000" pitchFamily="2" charset="0"/>
              </a:rPr>
              <a:t>State space</a:t>
            </a:r>
          </a:p>
        </p:txBody>
      </p:sp>
      <p:sp>
        <p:nvSpPr>
          <p:cNvPr id="11" name="Freeform 10">
            <a:extLst>
              <a:ext uri="{FF2B5EF4-FFF2-40B4-BE49-F238E27FC236}">
                <a16:creationId xmlns:a16="http://schemas.microsoft.com/office/drawing/2014/main" id="{DCCE0F93-04C8-6849-917C-FBA573C0A670}"/>
              </a:ext>
            </a:extLst>
          </p:cNvPr>
          <p:cNvSpPr/>
          <p:nvPr/>
        </p:nvSpPr>
        <p:spPr>
          <a:xfrm>
            <a:off x="2372139" y="3072595"/>
            <a:ext cx="5989983" cy="2502326"/>
          </a:xfrm>
          <a:custGeom>
            <a:avLst/>
            <a:gdLst>
              <a:gd name="connsiteX0" fmla="*/ 0 w 5989983"/>
              <a:gd name="connsiteY0" fmla="*/ 2162014 h 2502326"/>
              <a:gd name="connsiteX1" fmla="*/ 808383 w 5989983"/>
              <a:gd name="connsiteY1" fmla="*/ 1552414 h 2502326"/>
              <a:gd name="connsiteX2" fmla="*/ 2054087 w 5989983"/>
              <a:gd name="connsiteY2" fmla="*/ 1446396 h 2502326"/>
              <a:gd name="connsiteX3" fmla="*/ 2478157 w 5989983"/>
              <a:gd name="connsiteY3" fmla="*/ 15162 h 2502326"/>
              <a:gd name="connsiteX4" fmla="*/ 2676939 w 5989983"/>
              <a:gd name="connsiteY4" fmla="*/ 2480066 h 2502326"/>
              <a:gd name="connsiteX5" fmla="*/ 3551583 w 5989983"/>
              <a:gd name="connsiteY5" fmla="*/ 1274118 h 2502326"/>
              <a:gd name="connsiteX6" fmla="*/ 3882887 w 5989983"/>
              <a:gd name="connsiteY6" fmla="*/ 2029492 h 2502326"/>
              <a:gd name="connsiteX7" fmla="*/ 4174435 w 5989983"/>
              <a:gd name="connsiteY7" fmla="*/ 1525909 h 2502326"/>
              <a:gd name="connsiteX8" fmla="*/ 4837044 w 5989983"/>
              <a:gd name="connsiteY8" fmla="*/ 1446396 h 2502326"/>
              <a:gd name="connsiteX9" fmla="*/ 4956313 w 5989983"/>
              <a:gd name="connsiteY9" fmla="*/ 2069248 h 2502326"/>
              <a:gd name="connsiteX10" fmla="*/ 5989983 w 5989983"/>
              <a:gd name="connsiteY10" fmla="*/ 2241527 h 2502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989983" h="2502326">
                <a:moveTo>
                  <a:pt x="0" y="2162014"/>
                </a:moveTo>
                <a:cubicBezTo>
                  <a:pt x="233017" y="1916849"/>
                  <a:pt x="466035" y="1671684"/>
                  <a:pt x="808383" y="1552414"/>
                </a:cubicBezTo>
                <a:cubicBezTo>
                  <a:pt x="1150731" y="1433144"/>
                  <a:pt x="1775791" y="1702605"/>
                  <a:pt x="2054087" y="1446396"/>
                </a:cubicBezTo>
                <a:cubicBezTo>
                  <a:pt x="2332383" y="1190187"/>
                  <a:pt x="2374348" y="-157116"/>
                  <a:pt x="2478157" y="15162"/>
                </a:cubicBezTo>
                <a:cubicBezTo>
                  <a:pt x="2581966" y="187440"/>
                  <a:pt x="2498035" y="2270240"/>
                  <a:pt x="2676939" y="2480066"/>
                </a:cubicBezTo>
                <a:cubicBezTo>
                  <a:pt x="2855843" y="2689892"/>
                  <a:pt x="3350592" y="1349214"/>
                  <a:pt x="3551583" y="1274118"/>
                </a:cubicBezTo>
                <a:cubicBezTo>
                  <a:pt x="3752574" y="1199022"/>
                  <a:pt x="3779078" y="1987527"/>
                  <a:pt x="3882887" y="2029492"/>
                </a:cubicBezTo>
                <a:cubicBezTo>
                  <a:pt x="3986696" y="2071457"/>
                  <a:pt x="4015409" y="1623092"/>
                  <a:pt x="4174435" y="1525909"/>
                </a:cubicBezTo>
                <a:cubicBezTo>
                  <a:pt x="4333461" y="1428726"/>
                  <a:pt x="4706731" y="1355840"/>
                  <a:pt x="4837044" y="1446396"/>
                </a:cubicBezTo>
                <a:cubicBezTo>
                  <a:pt x="4967357" y="1536952"/>
                  <a:pt x="4764157" y="1936726"/>
                  <a:pt x="4956313" y="2069248"/>
                </a:cubicBezTo>
                <a:cubicBezTo>
                  <a:pt x="5148469" y="2201770"/>
                  <a:pt x="5808870" y="2212814"/>
                  <a:pt x="5989983" y="2241527"/>
                </a:cubicBezTo>
              </a:path>
            </a:pathLst>
          </a:custGeom>
          <a:no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3B964B94-A220-544F-9195-777CAE22D596}"/>
              </a:ext>
            </a:extLst>
          </p:cNvPr>
          <p:cNvSpPr txBox="1"/>
          <p:nvPr/>
        </p:nvSpPr>
        <p:spPr>
          <a:xfrm>
            <a:off x="3014869" y="5470819"/>
            <a:ext cx="2047461" cy="369332"/>
          </a:xfrm>
          <a:prstGeom prst="rect">
            <a:avLst/>
          </a:prstGeom>
          <a:noFill/>
        </p:spPr>
        <p:txBody>
          <a:bodyPr wrap="square" rtlCol="0">
            <a:spAutoFit/>
          </a:bodyPr>
          <a:lstStyle/>
          <a:p>
            <a:r>
              <a:rPr lang="en-US" dirty="0">
                <a:latin typeface="Helvetica" pitchFamily="2" charset="0"/>
              </a:rPr>
              <a:t>Our favorite state! </a:t>
            </a:r>
            <a:endParaRPr lang="en-US" dirty="0"/>
          </a:p>
        </p:txBody>
      </p:sp>
      <p:sp>
        <p:nvSpPr>
          <p:cNvPr id="5" name="Oval 4">
            <a:extLst>
              <a:ext uri="{FF2B5EF4-FFF2-40B4-BE49-F238E27FC236}">
                <a16:creationId xmlns:a16="http://schemas.microsoft.com/office/drawing/2014/main" id="{71B55D3D-BADE-EF44-9534-762D99D51573}"/>
              </a:ext>
            </a:extLst>
          </p:cNvPr>
          <p:cNvSpPr/>
          <p:nvPr/>
        </p:nvSpPr>
        <p:spPr>
          <a:xfrm>
            <a:off x="4979577" y="5555090"/>
            <a:ext cx="215276" cy="132424"/>
          </a:xfrm>
          <a:prstGeom prst="ellipse">
            <a:avLst/>
          </a:prstGeom>
          <a:solidFill>
            <a:srgbClr val="FF000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8139278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latin typeface="Helvetica" pitchFamily="2" charset="0"/>
              </a:rPr>
              <a:t>Gradient Descent.</a:t>
            </a:r>
          </a:p>
        </p:txBody>
      </p:sp>
      <p:sp>
        <p:nvSpPr>
          <p:cNvPr id="3" name="Content Placeholder 2">
            <a:extLst>
              <a:ext uri="{FF2B5EF4-FFF2-40B4-BE49-F238E27FC236}">
                <a16:creationId xmlns:a16="http://schemas.microsoft.com/office/drawing/2014/main" id="{C1141CE8-2F88-2548-B3EA-AAF11D5F6FE2}"/>
              </a:ext>
            </a:extLst>
          </p:cNvPr>
          <p:cNvSpPr>
            <a:spLocks noGrp="1"/>
          </p:cNvSpPr>
          <p:nvPr>
            <p:ph idx="1"/>
          </p:nvPr>
        </p:nvSpPr>
        <p:spPr>
          <a:xfrm>
            <a:off x="1066800" y="1646511"/>
            <a:ext cx="10058400" cy="3849624"/>
          </a:xfrm>
        </p:spPr>
        <p:txBody>
          <a:bodyPr>
            <a:normAutofit/>
          </a:bodyPr>
          <a:lstStyle/>
          <a:p>
            <a:r>
              <a:rPr lang="en-US" sz="2400" dirty="0">
                <a:latin typeface="Helvetica" pitchFamily="2" charset="0"/>
              </a:rPr>
              <a:t>This is essentially the same goal here with neural networks! The big difference is one of dimensionality!</a:t>
            </a:r>
          </a:p>
          <a:p>
            <a:pPr lvl="1"/>
            <a:endParaRPr lang="en-US" sz="2000" dirty="0">
              <a:latin typeface="Helvetica" pitchFamily="2" charset="0"/>
            </a:endParaRPr>
          </a:p>
        </p:txBody>
      </p:sp>
      <p:sp>
        <p:nvSpPr>
          <p:cNvPr id="4" name="Content Placeholder 2">
            <a:extLst>
              <a:ext uri="{FF2B5EF4-FFF2-40B4-BE49-F238E27FC236}">
                <a16:creationId xmlns:a16="http://schemas.microsoft.com/office/drawing/2014/main" id="{FA23B9A0-78F0-2847-8B70-AA0B4643663F}"/>
              </a:ext>
            </a:extLst>
          </p:cNvPr>
          <p:cNvSpPr txBox="1">
            <a:spLocks/>
          </p:cNvSpPr>
          <p:nvPr/>
        </p:nvSpPr>
        <p:spPr>
          <a:xfrm>
            <a:off x="1066800" y="2103120"/>
            <a:ext cx="10058400" cy="3849624"/>
          </a:xfrm>
          <a:prstGeom prst="rect">
            <a:avLst/>
          </a:prstGeom>
        </p:spPr>
        <p:txBody>
          <a:bodyPr vert="horz" lIns="91440" tIns="45720" rIns="91440" bIns="45720" rtlCol="0">
            <a:normAutofit/>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274320" lvl="1" indent="0">
              <a:buFont typeface="Garamond" pitchFamily="18" charset="0"/>
              <a:buNone/>
            </a:pPr>
            <a:endParaRPr lang="en-US" sz="2200" dirty="0"/>
          </a:p>
        </p:txBody>
      </p:sp>
      <p:cxnSp>
        <p:nvCxnSpPr>
          <p:cNvPr id="6" name="Straight Arrow Connector 5">
            <a:extLst>
              <a:ext uri="{FF2B5EF4-FFF2-40B4-BE49-F238E27FC236}">
                <a16:creationId xmlns:a16="http://schemas.microsoft.com/office/drawing/2014/main" id="{E11F3D29-C187-6A41-B396-369033058016}"/>
              </a:ext>
            </a:extLst>
          </p:cNvPr>
          <p:cNvCxnSpPr/>
          <p:nvPr/>
        </p:nvCxnSpPr>
        <p:spPr>
          <a:xfrm>
            <a:off x="2280168" y="5952744"/>
            <a:ext cx="6216732"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C9EFD091-F0E4-9F4C-81A2-857301436F38}"/>
              </a:ext>
            </a:extLst>
          </p:cNvPr>
          <p:cNvCxnSpPr/>
          <p:nvPr/>
        </p:nvCxnSpPr>
        <p:spPr>
          <a:xfrm flipV="1">
            <a:off x="2303919" y="2532652"/>
            <a:ext cx="0" cy="3426031"/>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B2CC9C1B-1FAD-A14C-AEF1-255348C59595}"/>
              </a:ext>
            </a:extLst>
          </p:cNvPr>
          <p:cNvSpPr txBox="1"/>
          <p:nvPr/>
        </p:nvSpPr>
        <p:spPr>
          <a:xfrm rot="16200000">
            <a:off x="1595171" y="3784298"/>
            <a:ext cx="887615" cy="461665"/>
          </a:xfrm>
          <a:prstGeom prst="rect">
            <a:avLst/>
          </a:prstGeom>
          <a:noFill/>
        </p:spPr>
        <p:txBody>
          <a:bodyPr wrap="none" rtlCol="0">
            <a:spAutoFit/>
          </a:bodyPr>
          <a:lstStyle/>
          <a:p>
            <a:r>
              <a:rPr lang="en-US" sz="2400" dirty="0">
                <a:latin typeface="Linux Libertine" panose="02000503000000000000" pitchFamily="2" charset="0"/>
                <a:ea typeface="Linux Libertine" panose="02000503000000000000" pitchFamily="2" charset="0"/>
                <a:cs typeface="Linux Libertine" panose="02000503000000000000" pitchFamily="2" charset="0"/>
              </a:rPr>
              <a:t>COST</a:t>
            </a:r>
          </a:p>
        </p:txBody>
      </p:sp>
      <p:sp>
        <p:nvSpPr>
          <p:cNvPr id="9" name="TextBox 8">
            <a:extLst>
              <a:ext uri="{FF2B5EF4-FFF2-40B4-BE49-F238E27FC236}">
                <a16:creationId xmlns:a16="http://schemas.microsoft.com/office/drawing/2014/main" id="{6EDFC823-FA3F-CE40-ACBC-2F5C0499A6BD}"/>
              </a:ext>
            </a:extLst>
          </p:cNvPr>
          <p:cNvSpPr txBox="1"/>
          <p:nvPr/>
        </p:nvSpPr>
        <p:spPr>
          <a:xfrm>
            <a:off x="7097779" y="5983866"/>
            <a:ext cx="1653530" cy="461665"/>
          </a:xfrm>
          <a:prstGeom prst="rect">
            <a:avLst/>
          </a:prstGeom>
          <a:noFill/>
        </p:spPr>
        <p:txBody>
          <a:bodyPr wrap="none" rtlCol="0">
            <a:spAutoFit/>
          </a:bodyPr>
          <a:lstStyle/>
          <a:p>
            <a:r>
              <a:rPr lang="en-US" sz="2400" dirty="0">
                <a:latin typeface="Linux Libertine" panose="02000503000000000000" pitchFamily="2" charset="0"/>
                <a:ea typeface="Linux Libertine" panose="02000503000000000000" pitchFamily="2" charset="0"/>
                <a:cs typeface="Linux Libertine" panose="02000503000000000000" pitchFamily="2" charset="0"/>
              </a:rPr>
              <a:t>State space</a:t>
            </a:r>
          </a:p>
        </p:txBody>
      </p:sp>
      <p:sp>
        <p:nvSpPr>
          <p:cNvPr id="11" name="Freeform 10">
            <a:extLst>
              <a:ext uri="{FF2B5EF4-FFF2-40B4-BE49-F238E27FC236}">
                <a16:creationId xmlns:a16="http://schemas.microsoft.com/office/drawing/2014/main" id="{DCCE0F93-04C8-6849-917C-FBA573C0A670}"/>
              </a:ext>
            </a:extLst>
          </p:cNvPr>
          <p:cNvSpPr/>
          <p:nvPr/>
        </p:nvSpPr>
        <p:spPr>
          <a:xfrm>
            <a:off x="2372139" y="3072595"/>
            <a:ext cx="5989983" cy="2502326"/>
          </a:xfrm>
          <a:custGeom>
            <a:avLst/>
            <a:gdLst>
              <a:gd name="connsiteX0" fmla="*/ 0 w 5989983"/>
              <a:gd name="connsiteY0" fmla="*/ 2162014 h 2502326"/>
              <a:gd name="connsiteX1" fmla="*/ 808383 w 5989983"/>
              <a:gd name="connsiteY1" fmla="*/ 1552414 h 2502326"/>
              <a:gd name="connsiteX2" fmla="*/ 2054087 w 5989983"/>
              <a:gd name="connsiteY2" fmla="*/ 1446396 h 2502326"/>
              <a:gd name="connsiteX3" fmla="*/ 2478157 w 5989983"/>
              <a:gd name="connsiteY3" fmla="*/ 15162 h 2502326"/>
              <a:gd name="connsiteX4" fmla="*/ 2676939 w 5989983"/>
              <a:gd name="connsiteY4" fmla="*/ 2480066 h 2502326"/>
              <a:gd name="connsiteX5" fmla="*/ 3551583 w 5989983"/>
              <a:gd name="connsiteY5" fmla="*/ 1274118 h 2502326"/>
              <a:gd name="connsiteX6" fmla="*/ 3882887 w 5989983"/>
              <a:gd name="connsiteY6" fmla="*/ 2029492 h 2502326"/>
              <a:gd name="connsiteX7" fmla="*/ 4174435 w 5989983"/>
              <a:gd name="connsiteY7" fmla="*/ 1525909 h 2502326"/>
              <a:gd name="connsiteX8" fmla="*/ 4837044 w 5989983"/>
              <a:gd name="connsiteY8" fmla="*/ 1446396 h 2502326"/>
              <a:gd name="connsiteX9" fmla="*/ 4956313 w 5989983"/>
              <a:gd name="connsiteY9" fmla="*/ 2069248 h 2502326"/>
              <a:gd name="connsiteX10" fmla="*/ 5989983 w 5989983"/>
              <a:gd name="connsiteY10" fmla="*/ 2241527 h 2502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989983" h="2502326">
                <a:moveTo>
                  <a:pt x="0" y="2162014"/>
                </a:moveTo>
                <a:cubicBezTo>
                  <a:pt x="233017" y="1916849"/>
                  <a:pt x="466035" y="1671684"/>
                  <a:pt x="808383" y="1552414"/>
                </a:cubicBezTo>
                <a:cubicBezTo>
                  <a:pt x="1150731" y="1433144"/>
                  <a:pt x="1775791" y="1702605"/>
                  <a:pt x="2054087" y="1446396"/>
                </a:cubicBezTo>
                <a:cubicBezTo>
                  <a:pt x="2332383" y="1190187"/>
                  <a:pt x="2374348" y="-157116"/>
                  <a:pt x="2478157" y="15162"/>
                </a:cubicBezTo>
                <a:cubicBezTo>
                  <a:pt x="2581966" y="187440"/>
                  <a:pt x="2498035" y="2270240"/>
                  <a:pt x="2676939" y="2480066"/>
                </a:cubicBezTo>
                <a:cubicBezTo>
                  <a:pt x="2855843" y="2689892"/>
                  <a:pt x="3350592" y="1349214"/>
                  <a:pt x="3551583" y="1274118"/>
                </a:cubicBezTo>
                <a:cubicBezTo>
                  <a:pt x="3752574" y="1199022"/>
                  <a:pt x="3779078" y="1987527"/>
                  <a:pt x="3882887" y="2029492"/>
                </a:cubicBezTo>
                <a:cubicBezTo>
                  <a:pt x="3986696" y="2071457"/>
                  <a:pt x="4015409" y="1623092"/>
                  <a:pt x="4174435" y="1525909"/>
                </a:cubicBezTo>
                <a:cubicBezTo>
                  <a:pt x="4333461" y="1428726"/>
                  <a:pt x="4706731" y="1355840"/>
                  <a:pt x="4837044" y="1446396"/>
                </a:cubicBezTo>
                <a:cubicBezTo>
                  <a:pt x="4967357" y="1536952"/>
                  <a:pt x="4764157" y="1936726"/>
                  <a:pt x="4956313" y="2069248"/>
                </a:cubicBezTo>
                <a:cubicBezTo>
                  <a:pt x="5148469" y="2201770"/>
                  <a:pt x="5808870" y="2212814"/>
                  <a:pt x="5989983" y="2241527"/>
                </a:cubicBezTo>
              </a:path>
            </a:pathLst>
          </a:custGeom>
          <a:no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3B964B94-A220-544F-9195-777CAE22D596}"/>
              </a:ext>
            </a:extLst>
          </p:cNvPr>
          <p:cNvSpPr txBox="1"/>
          <p:nvPr/>
        </p:nvSpPr>
        <p:spPr>
          <a:xfrm>
            <a:off x="3014869" y="5470819"/>
            <a:ext cx="2047461" cy="369332"/>
          </a:xfrm>
          <a:prstGeom prst="rect">
            <a:avLst/>
          </a:prstGeom>
          <a:noFill/>
        </p:spPr>
        <p:txBody>
          <a:bodyPr wrap="square" rtlCol="0">
            <a:spAutoFit/>
          </a:bodyPr>
          <a:lstStyle/>
          <a:p>
            <a:r>
              <a:rPr lang="en-US" dirty="0">
                <a:latin typeface="Helvetica" pitchFamily="2" charset="0"/>
              </a:rPr>
              <a:t>Our favorite state! </a:t>
            </a:r>
            <a:endParaRPr lang="en-US" dirty="0"/>
          </a:p>
        </p:txBody>
      </p:sp>
      <p:sp>
        <p:nvSpPr>
          <p:cNvPr id="5" name="Oval 4">
            <a:extLst>
              <a:ext uri="{FF2B5EF4-FFF2-40B4-BE49-F238E27FC236}">
                <a16:creationId xmlns:a16="http://schemas.microsoft.com/office/drawing/2014/main" id="{71B55D3D-BADE-EF44-9534-762D99D51573}"/>
              </a:ext>
            </a:extLst>
          </p:cNvPr>
          <p:cNvSpPr/>
          <p:nvPr/>
        </p:nvSpPr>
        <p:spPr>
          <a:xfrm>
            <a:off x="4979577" y="5555090"/>
            <a:ext cx="215276" cy="132424"/>
          </a:xfrm>
          <a:prstGeom prst="ellipse">
            <a:avLst/>
          </a:prstGeom>
          <a:solidFill>
            <a:srgbClr val="FF000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2615201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latin typeface="Helvetica" pitchFamily="2" charset="0"/>
              </a:rPr>
              <a:t>Gradient Descent</a:t>
            </a:r>
          </a:p>
        </p:txBody>
      </p:sp>
      <p:sp>
        <p:nvSpPr>
          <p:cNvPr id="3" name="Content Placeholder 2">
            <a:extLst>
              <a:ext uri="{FF2B5EF4-FFF2-40B4-BE49-F238E27FC236}">
                <a16:creationId xmlns:a16="http://schemas.microsoft.com/office/drawing/2014/main" id="{C1141CE8-2F88-2548-B3EA-AAF11D5F6FE2}"/>
              </a:ext>
            </a:extLst>
          </p:cNvPr>
          <p:cNvSpPr>
            <a:spLocks noGrp="1"/>
          </p:cNvSpPr>
          <p:nvPr>
            <p:ph idx="1"/>
          </p:nvPr>
        </p:nvSpPr>
        <p:spPr>
          <a:xfrm>
            <a:off x="5844208" y="636656"/>
            <a:ext cx="5599043" cy="2225814"/>
          </a:xfrm>
        </p:spPr>
        <p:txBody>
          <a:bodyPr>
            <a:normAutofit/>
          </a:bodyPr>
          <a:lstStyle/>
          <a:p>
            <a:pPr marL="0" indent="0">
              <a:buNone/>
            </a:pPr>
            <a:r>
              <a:rPr lang="en-US" sz="2400" dirty="0">
                <a:latin typeface="Helvetica" pitchFamily="2" charset="0"/>
              </a:rPr>
              <a:t>Although we called it ‘hill climbing’ search before, the more official term is </a:t>
            </a:r>
            <a:r>
              <a:rPr lang="en-US" sz="2400" b="1" dirty="0">
                <a:latin typeface="Helvetica" pitchFamily="2" charset="0"/>
              </a:rPr>
              <a:t>gradient descent </a:t>
            </a:r>
            <a:r>
              <a:rPr lang="en-US" sz="2400" dirty="0">
                <a:latin typeface="Helvetica" pitchFamily="2" charset="0"/>
              </a:rPr>
              <a:t>(or gradient ascent if you are looking for a maximum).</a:t>
            </a:r>
            <a:endParaRPr lang="en-US" sz="1800" dirty="0">
              <a:latin typeface="Helvetica" pitchFamily="2" charset="0"/>
            </a:endParaRPr>
          </a:p>
          <a:p>
            <a:pPr marL="0" indent="0">
              <a:buNone/>
            </a:pPr>
            <a:endParaRPr lang="en-US" sz="2000" dirty="0">
              <a:latin typeface="Helvetica" pitchFamily="2" charset="0"/>
            </a:endParaRPr>
          </a:p>
        </p:txBody>
      </p:sp>
      <p:sp>
        <p:nvSpPr>
          <p:cNvPr id="4" name="Content Placeholder 2">
            <a:extLst>
              <a:ext uri="{FF2B5EF4-FFF2-40B4-BE49-F238E27FC236}">
                <a16:creationId xmlns:a16="http://schemas.microsoft.com/office/drawing/2014/main" id="{FA23B9A0-78F0-2847-8B70-AA0B4643663F}"/>
              </a:ext>
            </a:extLst>
          </p:cNvPr>
          <p:cNvSpPr txBox="1">
            <a:spLocks/>
          </p:cNvSpPr>
          <p:nvPr/>
        </p:nvSpPr>
        <p:spPr>
          <a:xfrm>
            <a:off x="1066800" y="2103120"/>
            <a:ext cx="10058400" cy="3849624"/>
          </a:xfrm>
          <a:prstGeom prst="rect">
            <a:avLst/>
          </a:prstGeom>
        </p:spPr>
        <p:txBody>
          <a:bodyPr vert="horz" lIns="91440" tIns="45720" rIns="91440" bIns="45720" rtlCol="0">
            <a:normAutofit/>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274320" lvl="1" indent="0">
              <a:buFont typeface="Garamond" pitchFamily="18" charset="0"/>
              <a:buNone/>
            </a:pPr>
            <a:endParaRPr lang="en-US" sz="2200" dirty="0"/>
          </a:p>
        </p:txBody>
      </p:sp>
      <p:cxnSp>
        <p:nvCxnSpPr>
          <p:cNvPr id="5" name="Straight Arrow Connector 4">
            <a:extLst>
              <a:ext uri="{FF2B5EF4-FFF2-40B4-BE49-F238E27FC236}">
                <a16:creationId xmlns:a16="http://schemas.microsoft.com/office/drawing/2014/main" id="{0E3A730D-4952-DA49-826F-DF838FB33CAB}"/>
              </a:ext>
            </a:extLst>
          </p:cNvPr>
          <p:cNvCxnSpPr/>
          <p:nvPr/>
        </p:nvCxnSpPr>
        <p:spPr>
          <a:xfrm>
            <a:off x="2280168" y="5952744"/>
            <a:ext cx="6216732"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34ECD609-C30D-3143-B23F-6379B9DBDA32}"/>
              </a:ext>
            </a:extLst>
          </p:cNvPr>
          <p:cNvCxnSpPr/>
          <p:nvPr/>
        </p:nvCxnSpPr>
        <p:spPr>
          <a:xfrm flipV="1">
            <a:off x="2303919" y="2532652"/>
            <a:ext cx="0" cy="3426031"/>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D24C9430-5239-6149-8D90-B4C638DA6E12}"/>
              </a:ext>
            </a:extLst>
          </p:cNvPr>
          <p:cNvSpPr txBox="1"/>
          <p:nvPr/>
        </p:nvSpPr>
        <p:spPr>
          <a:xfrm rot="16200000">
            <a:off x="1595171" y="3784298"/>
            <a:ext cx="887615" cy="461665"/>
          </a:xfrm>
          <a:prstGeom prst="rect">
            <a:avLst/>
          </a:prstGeom>
          <a:noFill/>
        </p:spPr>
        <p:txBody>
          <a:bodyPr wrap="none" rtlCol="0">
            <a:spAutoFit/>
          </a:bodyPr>
          <a:lstStyle/>
          <a:p>
            <a:r>
              <a:rPr lang="en-US" sz="2400" dirty="0">
                <a:latin typeface="Linux Libertine" panose="02000503000000000000" pitchFamily="2" charset="0"/>
                <a:ea typeface="Linux Libertine" panose="02000503000000000000" pitchFamily="2" charset="0"/>
                <a:cs typeface="Linux Libertine" panose="02000503000000000000" pitchFamily="2" charset="0"/>
              </a:rPr>
              <a:t>COST</a:t>
            </a:r>
          </a:p>
        </p:txBody>
      </p:sp>
      <p:sp>
        <p:nvSpPr>
          <p:cNvPr id="8" name="TextBox 7">
            <a:extLst>
              <a:ext uri="{FF2B5EF4-FFF2-40B4-BE49-F238E27FC236}">
                <a16:creationId xmlns:a16="http://schemas.microsoft.com/office/drawing/2014/main" id="{245766C3-1367-2142-942E-FE7D2B9A862F}"/>
              </a:ext>
            </a:extLst>
          </p:cNvPr>
          <p:cNvSpPr txBox="1"/>
          <p:nvPr/>
        </p:nvSpPr>
        <p:spPr>
          <a:xfrm>
            <a:off x="7097779" y="5983866"/>
            <a:ext cx="1653530" cy="461665"/>
          </a:xfrm>
          <a:prstGeom prst="rect">
            <a:avLst/>
          </a:prstGeom>
          <a:noFill/>
        </p:spPr>
        <p:txBody>
          <a:bodyPr wrap="none" rtlCol="0">
            <a:spAutoFit/>
          </a:bodyPr>
          <a:lstStyle/>
          <a:p>
            <a:r>
              <a:rPr lang="en-US" sz="2400" dirty="0">
                <a:latin typeface="Linux Libertine" panose="02000503000000000000" pitchFamily="2" charset="0"/>
                <a:ea typeface="Linux Libertine" panose="02000503000000000000" pitchFamily="2" charset="0"/>
                <a:cs typeface="Linux Libertine" panose="02000503000000000000" pitchFamily="2" charset="0"/>
              </a:rPr>
              <a:t>State space</a:t>
            </a:r>
          </a:p>
        </p:txBody>
      </p:sp>
      <p:sp>
        <p:nvSpPr>
          <p:cNvPr id="9" name="Freeform 8">
            <a:extLst>
              <a:ext uri="{FF2B5EF4-FFF2-40B4-BE49-F238E27FC236}">
                <a16:creationId xmlns:a16="http://schemas.microsoft.com/office/drawing/2014/main" id="{691DBDB2-9B04-9042-96A4-ED8F8484219A}"/>
              </a:ext>
            </a:extLst>
          </p:cNvPr>
          <p:cNvSpPr/>
          <p:nvPr/>
        </p:nvSpPr>
        <p:spPr>
          <a:xfrm>
            <a:off x="2372139" y="3072595"/>
            <a:ext cx="5989983" cy="2502326"/>
          </a:xfrm>
          <a:custGeom>
            <a:avLst/>
            <a:gdLst>
              <a:gd name="connsiteX0" fmla="*/ 0 w 5989983"/>
              <a:gd name="connsiteY0" fmla="*/ 2162014 h 2502326"/>
              <a:gd name="connsiteX1" fmla="*/ 808383 w 5989983"/>
              <a:gd name="connsiteY1" fmla="*/ 1552414 h 2502326"/>
              <a:gd name="connsiteX2" fmla="*/ 2054087 w 5989983"/>
              <a:gd name="connsiteY2" fmla="*/ 1446396 h 2502326"/>
              <a:gd name="connsiteX3" fmla="*/ 2478157 w 5989983"/>
              <a:gd name="connsiteY3" fmla="*/ 15162 h 2502326"/>
              <a:gd name="connsiteX4" fmla="*/ 2676939 w 5989983"/>
              <a:gd name="connsiteY4" fmla="*/ 2480066 h 2502326"/>
              <a:gd name="connsiteX5" fmla="*/ 3551583 w 5989983"/>
              <a:gd name="connsiteY5" fmla="*/ 1274118 h 2502326"/>
              <a:gd name="connsiteX6" fmla="*/ 3882887 w 5989983"/>
              <a:gd name="connsiteY6" fmla="*/ 2029492 h 2502326"/>
              <a:gd name="connsiteX7" fmla="*/ 4174435 w 5989983"/>
              <a:gd name="connsiteY7" fmla="*/ 1525909 h 2502326"/>
              <a:gd name="connsiteX8" fmla="*/ 4837044 w 5989983"/>
              <a:gd name="connsiteY8" fmla="*/ 1446396 h 2502326"/>
              <a:gd name="connsiteX9" fmla="*/ 4956313 w 5989983"/>
              <a:gd name="connsiteY9" fmla="*/ 2069248 h 2502326"/>
              <a:gd name="connsiteX10" fmla="*/ 5989983 w 5989983"/>
              <a:gd name="connsiteY10" fmla="*/ 2241527 h 2502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989983" h="2502326">
                <a:moveTo>
                  <a:pt x="0" y="2162014"/>
                </a:moveTo>
                <a:cubicBezTo>
                  <a:pt x="233017" y="1916849"/>
                  <a:pt x="466035" y="1671684"/>
                  <a:pt x="808383" y="1552414"/>
                </a:cubicBezTo>
                <a:cubicBezTo>
                  <a:pt x="1150731" y="1433144"/>
                  <a:pt x="1775791" y="1702605"/>
                  <a:pt x="2054087" y="1446396"/>
                </a:cubicBezTo>
                <a:cubicBezTo>
                  <a:pt x="2332383" y="1190187"/>
                  <a:pt x="2374348" y="-157116"/>
                  <a:pt x="2478157" y="15162"/>
                </a:cubicBezTo>
                <a:cubicBezTo>
                  <a:pt x="2581966" y="187440"/>
                  <a:pt x="2498035" y="2270240"/>
                  <a:pt x="2676939" y="2480066"/>
                </a:cubicBezTo>
                <a:cubicBezTo>
                  <a:pt x="2855843" y="2689892"/>
                  <a:pt x="3350592" y="1349214"/>
                  <a:pt x="3551583" y="1274118"/>
                </a:cubicBezTo>
                <a:cubicBezTo>
                  <a:pt x="3752574" y="1199022"/>
                  <a:pt x="3779078" y="1987527"/>
                  <a:pt x="3882887" y="2029492"/>
                </a:cubicBezTo>
                <a:cubicBezTo>
                  <a:pt x="3986696" y="2071457"/>
                  <a:pt x="4015409" y="1623092"/>
                  <a:pt x="4174435" y="1525909"/>
                </a:cubicBezTo>
                <a:cubicBezTo>
                  <a:pt x="4333461" y="1428726"/>
                  <a:pt x="4706731" y="1355840"/>
                  <a:pt x="4837044" y="1446396"/>
                </a:cubicBezTo>
                <a:cubicBezTo>
                  <a:pt x="4967357" y="1536952"/>
                  <a:pt x="4764157" y="1936726"/>
                  <a:pt x="4956313" y="2069248"/>
                </a:cubicBezTo>
                <a:cubicBezTo>
                  <a:pt x="5148469" y="2201770"/>
                  <a:pt x="5808870" y="2212814"/>
                  <a:pt x="5989983" y="2241527"/>
                </a:cubicBezTo>
              </a:path>
            </a:pathLst>
          </a:custGeom>
          <a:no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D3A7F315-58DC-CC4E-AF4C-3783E0639BF5}"/>
              </a:ext>
            </a:extLst>
          </p:cNvPr>
          <p:cNvSpPr txBox="1"/>
          <p:nvPr/>
        </p:nvSpPr>
        <p:spPr>
          <a:xfrm>
            <a:off x="4798983" y="5571471"/>
            <a:ext cx="1689167" cy="369332"/>
          </a:xfrm>
          <a:prstGeom prst="rect">
            <a:avLst/>
          </a:prstGeom>
          <a:noFill/>
        </p:spPr>
        <p:txBody>
          <a:bodyPr wrap="square" rtlCol="0">
            <a:spAutoFit/>
          </a:bodyPr>
          <a:lstStyle/>
          <a:p>
            <a:r>
              <a:rPr lang="en-US" dirty="0">
                <a:latin typeface="Helvetica" pitchFamily="2" charset="0"/>
              </a:rPr>
              <a:t>Current State</a:t>
            </a:r>
            <a:endParaRPr lang="en-US" dirty="0"/>
          </a:p>
        </p:txBody>
      </p:sp>
      <p:sp>
        <p:nvSpPr>
          <p:cNvPr id="11" name="Oval 10">
            <a:extLst>
              <a:ext uri="{FF2B5EF4-FFF2-40B4-BE49-F238E27FC236}">
                <a16:creationId xmlns:a16="http://schemas.microsoft.com/office/drawing/2014/main" id="{BAEDA40B-1191-D141-9B1F-71206FE2E821}"/>
              </a:ext>
            </a:extLst>
          </p:cNvPr>
          <p:cNvSpPr/>
          <p:nvPr/>
        </p:nvSpPr>
        <p:spPr>
          <a:xfrm>
            <a:off x="5428291" y="4845148"/>
            <a:ext cx="215276" cy="132424"/>
          </a:xfrm>
          <a:prstGeom prst="ellipse">
            <a:avLst/>
          </a:prstGeom>
          <a:solidFill>
            <a:srgbClr val="FF000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a:extLst>
              <a:ext uri="{FF2B5EF4-FFF2-40B4-BE49-F238E27FC236}">
                <a16:creationId xmlns:a16="http://schemas.microsoft.com/office/drawing/2014/main" id="{CBF2E805-8153-0546-AA50-4C335ADB5484}"/>
              </a:ext>
            </a:extLst>
          </p:cNvPr>
          <p:cNvCxnSpPr>
            <a:cxnSpLocks/>
          </p:cNvCxnSpPr>
          <p:nvPr/>
        </p:nvCxnSpPr>
        <p:spPr>
          <a:xfrm flipV="1">
            <a:off x="5621657" y="4977572"/>
            <a:ext cx="0" cy="593899"/>
          </a:xfrm>
          <a:prstGeom prst="straightConnector1">
            <a:avLst/>
          </a:prstGeom>
          <a:ln w="444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4F5E1B2A-EED8-B140-9F0B-498B6B066494}"/>
              </a:ext>
            </a:extLst>
          </p:cNvPr>
          <p:cNvSpPr/>
          <p:nvPr/>
        </p:nvSpPr>
        <p:spPr>
          <a:xfrm>
            <a:off x="5535929" y="4681602"/>
            <a:ext cx="215276" cy="132424"/>
          </a:xfrm>
          <a:prstGeom prst="ellipse">
            <a:avLst/>
          </a:prstGeom>
          <a:solidFill>
            <a:schemeClr val="accent6"/>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D2903DB8-1225-AA45-9ABA-353658A94671}"/>
              </a:ext>
            </a:extLst>
          </p:cNvPr>
          <p:cNvSpPr/>
          <p:nvPr/>
        </p:nvSpPr>
        <p:spPr>
          <a:xfrm>
            <a:off x="5340387" y="5008694"/>
            <a:ext cx="215276" cy="132424"/>
          </a:xfrm>
          <a:prstGeom prst="ellipse">
            <a:avLst/>
          </a:prstGeom>
          <a:solidFill>
            <a:srgbClr val="00B05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0EDB2383-F9ED-D349-8D86-18CDCA4F4B22}"/>
              </a:ext>
            </a:extLst>
          </p:cNvPr>
          <p:cNvSpPr txBox="1"/>
          <p:nvPr/>
        </p:nvSpPr>
        <p:spPr>
          <a:xfrm>
            <a:off x="4906621" y="3786747"/>
            <a:ext cx="2294279" cy="369332"/>
          </a:xfrm>
          <a:prstGeom prst="rect">
            <a:avLst/>
          </a:prstGeom>
          <a:noFill/>
        </p:spPr>
        <p:txBody>
          <a:bodyPr wrap="square" rtlCol="0">
            <a:spAutoFit/>
          </a:bodyPr>
          <a:lstStyle/>
          <a:p>
            <a:r>
              <a:rPr lang="en-US" dirty="0">
                <a:latin typeface="Helvetica" pitchFamily="2" charset="0"/>
              </a:rPr>
              <a:t>Neighbor States</a:t>
            </a:r>
            <a:endParaRPr lang="en-US" dirty="0"/>
          </a:p>
        </p:txBody>
      </p:sp>
      <p:cxnSp>
        <p:nvCxnSpPr>
          <p:cNvPr id="17" name="Straight Arrow Connector 16">
            <a:extLst>
              <a:ext uri="{FF2B5EF4-FFF2-40B4-BE49-F238E27FC236}">
                <a16:creationId xmlns:a16="http://schemas.microsoft.com/office/drawing/2014/main" id="{8DBAF007-431B-EB4D-A2E4-7970437729E5}"/>
              </a:ext>
            </a:extLst>
          </p:cNvPr>
          <p:cNvCxnSpPr>
            <a:cxnSpLocks/>
            <a:endCxn id="14" idx="0"/>
          </p:cNvCxnSpPr>
          <p:nvPr/>
        </p:nvCxnSpPr>
        <p:spPr>
          <a:xfrm>
            <a:off x="5621657" y="4156080"/>
            <a:ext cx="21910" cy="525522"/>
          </a:xfrm>
          <a:prstGeom prst="straightConnector1">
            <a:avLst/>
          </a:prstGeom>
          <a:ln w="444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749E2BCC-D135-6242-B6E3-82C238F371CA}"/>
              </a:ext>
            </a:extLst>
          </p:cNvPr>
          <p:cNvCxnSpPr>
            <a:cxnSpLocks/>
            <a:endCxn id="16" idx="1"/>
          </p:cNvCxnSpPr>
          <p:nvPr/>
        </p:nvCxnSpPr>
        <p:spPr>
          <a:xfrm>
            <a:off x="5329432" y="4134176"/>
            <a:ext cx="42481" cy="893911"/>
          </a:xfrm>
          <a:prstGeom prst="straightConnector1">
            <a:avLst/>
          </a:prstGeom>
          <a:ln w="444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2725251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latin typeface="Helvetica" pitchFamily="2" charset="0"/>
              </a:rPr>
              <a:t>Gradient Descent</a:t>
            </a:r>
          </a:p>
        </p:txBody>
      </p:sp>
      <p:sp>
        <p:nvSpPr>
          <p:cNvPr id="3" name="Content Placeholder 2">
            <a:extLst>
              <a:ext uri="{FF2B5EF4-FFF2-40B4-BE49-F238E27FC236}">
                <a16:creationId xmlns:a16="http://schemas.microsoft.com/office/drawing/2014/main" id="{C1141CE8-2F88-2548-B3EA-AAF11D5F6FE2}"/>
              </a:ext>
            </a:extLst>
          </p:cNvPr>
          <p:cNvSpPr>
            <a:spLocks noGrp="1"/>
          </p:cNvSpPr>
          <p:nvPr>
            <p:ph idx="1"/>
          </p:nvPr>
        </p:nvSpPr>
        <p:spPr>
          <a:xfrm>
            <a:off x="5844208" y="636656"/>
            <a:ext cx="5599043" cy="2225814"/>
          </a:xfrm>
        </p:spPr>
        <p:txBody>
          <a:bodyPr>
            <a:normAutofit/>
          </a:bodyPr>
          <a:lstStyle/>
          <a:p>
            <a:pPr marL="0" indent="0">
              <a:buNone/>
            </a:pPr>
            <a:r>
              <a:rPr lang="en-US" sz="2400" dirty="0">
                <a:latin typeface="Helvetica" pitchFamily="2" charset="0"/>
              </a:rPr>
              <a:t>The idea is that you slowly take a step in the “correct direction” – a step that is getting you closer to a minimum.</a:t>
            </a:r>
            <a:endParaRPr lang="en-US" sz="1800" dirty="0">
              <a:latin typeface="Helvetica" pitchFamily="2" charset="0"/>
            </a:endParaRPr>
          </a:p>
          <a:p>
            <a:pPr marL="0" indent="0">
              <a:buNone/>
            </a:pPr>
            <a:endParaRPr lang="en-US" sz="2000" dirty="0">
              <a:latin typeface="Helvetica" pitchFamily="2" charset="0"/>
            </a:endParaRPr>
          </a:p>
        </p:txBody>
      </p:sp>
      <p:sp>
        <p:nvSpPr>
          <p:cNvPr id="4" name="Content Placeholder 2">
            <a:extLst>
              <a:ext uri="{FF2B5EF4-FFF2-40B4-BE49-F238E27FC236}">
                <a16:creationId xmlns:a16="http://schemas.microsoft.com/office/drawing/2014/main" id="{FA23B9A0-78F0-2847-8B70-AA0B4643663F}"/>
              </a:ext>
            </a:extLst>
          </p:cNvPr>
          <p:cNvSpPr txBox="1">
            <a:spLocks/>
          </p:cNvSpPr>
          <p:nvPr/>
        </p:nvSpPr>
        <p:spPr>
          <a:xfrm>
            <a:off x="1066800" y="2103120"/>
            <a:ext cx="10058400" cy="3849624"/>
          </a:xfrm>
          <a:prstGeom prst="rect">
            <a:avLst/>
          </a:prstGeom>
        </p:spPr>
        <p:txBody>
          <a:bodyPr vert="horz" lIns="91440" tIns="45720" rIns="91440" bIns="45720" rtlCol="0">
            <a:normAutofit/>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274320" lvl="1" indent="0">
              <a:buFont typeface="Garamond" pitchFamily="18" charset="0"/>
              <a:buNone/>
            </a:pPr>
            <a:endParaRPr lang="en-US" sz="2200" dirty="0"/>
          </a:p>
        </p:txBody>
      </p:sp>
      <p:cxnSp>
        <p:nvCxnSpPr>
          <p:cNvPr id="5" name="Straight Arrow Connector 4">
            <a:extLst>
              <a:ext uri="{FF2B5EF4-FFF2-40B4-BE49-F238E27FC236}">
                <a16:creationId xmlns:a16="http://schemas.microsoft.com/office/drawing/2014/main" id="{0E3A730D-4952-DA49-826F-DF838FB33CAB}"/>
              </a:ext>
            </a:extLst>
          </p:cNvPr>
          <p:cNvCxnSpPr/>
          <p:nvPr/>
        </p:nvCxnSpPr>
        <p:spPr>
          <a:xfrm>
            <a:off x="2280168" y="5952744"/>
            <a:ext cx="6216732"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34ECD609-C30D-3143-B23F-6379B9DBDA32}"/>
              </a:ext>
            </a:extLst>
          </p:cNvPr>
          <p:cNvCxnSpPr/>
          <p:nvPr/>
        </p:nvCxnSpPr>
        <p:spPr>
          <a:xfrm flipV="1">
            <a:off x="2303919" y="2532652"/>
            <a:ext cx="0" cy="3426031"/>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D24C9430-5239-6149-8D90-B4C638DA6E12}"/>
              </a:ext>
            </a:extLst>
          </p:cNvPr>
          <p:cNvSpPr txBox="1"/>
          <p:nvPr/>
        </p:nvSpPr>
        <p:spPr>
          <a:xfrm rot="16200000">
            <a:off x="1595171" y="3784298"/>
            <a:ext cx="887615" cy="461665"/>
          </a:xfrm>
          <a:prstGeom prst="rect">
            <a:avLst/>
          </a:prstGeom>
          <a:noFill/>
        </p:spPr>
        <p:txBody>
          <a:bodyPr wrap="none" rtlCol="0">
            <a:spAutoFit/>
          </a:bodyPr>
          <a:lstStyle/>
          <a:p>
            <a:r>
              <a:rPr lang="en-US" sz="2400" dirty="0">
                <a:latin typeface="Linux Libertine" panose="02000503000000000000" pitchFamily="2" charset="0"/>
                <a:ea typeface="Linux Libertine" panose="02000503000000000000" pitchFamily="2" charset="0"/>
                <a:cs typeface="Linux Libertine" panose="02000503000000000000" pitchFamily="2" charset="0"/>
              </a:rPr>
              <a:t>COST</a:t>
            </a:r>
          </a:p>
        </p:txBody>
      </p:sp>
      <p:sp>
        <p:nvSpPr>
          <p:cNvPr id="8" name="TextBox 7">
            <a:extLst>
              <a:ext uri="{FF2B5EF4-FFF2-40B4-BE49-F238E27FC236}">
                <a16:creationId xmlns:a16="http://schemas.microsoft.com/office/drawing/2014/main" id="{245766C3-1367-2142-942E-FE7D2B9A862F}"/>
              </a:ext>
            </a:extLst>
          </p:cNvPr>
          <p:cNvSpPr txBox="1"/>
          <p:nvPr/>
        </p:nvSpPr>
        <p:spPr>
          <a:xfrm>
            <a:off x="7097779" y="5983866"/>
            <a:ext cx="1653530" cy="461665"/>
          </a:xfrm>
          <a:prstGeom prst="rect">
            <a:avLst/>
          </a:prstGeom>
          <a:noFill/>
        </p:spPr>
        <p:txBody>
          <a:bodyPr wrap="none" rtlCol="0">
            <a:spAutoFit/>
          </a:bodyPr>
          <a:lstStyle/>
          <a:p>
            <a:r>
              <a:rPr lang="en-US" sz="2400" dirty="0">
                <a:latin typeface="Linux Libertine" panose="02000503000000000000" pitchFamily="2" charset="0"/>
                <a:ea typeface="Linux Libertine" panose="02000503000000000000" pitchFamily="2" charset="0"/>
                <a:cs typeface="Linux Libertine" panose="02000503000000000000" pitchFamily="2" charset="0"/>
              </a:rPr>
              <a:t>State space</a:t>
            </a:r>
          </a:p>
        </p:txBody>
      </p:sp>
      <p:sp>
        <p:nvSpPr>
          <p:cNvPr id="9" name="Freeform 8">
            <a:extLst>
              <a:ext uri="{FF2B5EF4-FFF2-40B4-BE49-F238E27FC236}">
                <a16:creationId xmlns:a16="http://schemas.microsoft.com/office/drawing/2014/main" id="{691DBDB2-9B04-9042-96A4-ED8F8484219A}"/>
              </a:ext>
            </a:extLst>
          </p:cNvPr>
          <p:cNvSpPr/>
          <p:nvPr/>
        </p:nvSpPr>
        <p:spPr>
          <a:xfrm>
            <a:off x="2372139" y="3072595"/>
            <a:ext cx="5989983" cy="2502326"/>
          </a:xfrm>
          <a:custGeom>
            <a:avLst/>
            <a:gdLst>
              <a:gd name="connsiteX0" fmla="*/ 0 w 5989983"/>
              <a:gd name="connsiteY0" fmla="*/ 2162014 h 2502326"/>
              <a:gd name="connsiteX1" fmla="*/ 808383 w 5989983"/>
              <a:gd name="connsiteY1" fmla="*/ 1552414 h 2502326"/>
              <a:gd name="connsiteX2" fmla="*/ 2054087 w 5989983"/>
              <a:gd name="connsiteY2" fmla="*/ 1446396 h 2502326"/>
              <a:gd name="connsiteX3" fmla="*/ 2478157 w 5989983"/>
              <a:gd name="connsiteY3" fmla="*/ 15162 h 2502326"/>
              <a:gd name="connsiteX4" fmla="*/ 2676939 w 5989983"/>
              <a:gd name="connsiteY4" fmla="*/ 2480066 h 2502326"/>
              <a:gd name="connsiteX5" fmla="*/ 3551583 w 5989983"/>
              <a:gd name="connsiteY5" fmla="*/ 1274118 h 2502326"/>
              <a:gd name="connsiteX6" fmla="*/ 3882887 w 5989983"/>
              <a:gd name="connsiteY6" fmla="*/ 2029492 h 2502326"/>
              <a:gd name="connsiteX7" fmla="*/ 4174435 w 5989983"/>
              <a:gd name="connsiteY7" fmla="*/ 1525909 h 2502326"/>
              <a:gd name="connsiteX8" fmla="*/ 4837044 w 5989983"/>
              <a:gd name="connsiteY8" fmla="*/ 1446396 h 2502326"/>
              <a:gd name="connsiteX9" fmla="*/ 4956313 w 5989983"/>
              <a:gd name="connsiteY9" fmla="*/ 2069248 h 2502326"/>
              <a:gd name="connsiteX10" fmla="*/ 5989983 w 5989983"/>
              <a:gd name="connsiteY10" fmla="*/ 2241527 h 2502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989983" h="2502326">
                <a:moveTo>
                  <a:pt x="0" y="2162014"/>
                </a:moveTo>
                <a:cubicBezTo>
                  <a:pt x="233017" y="1916849"/>
                  <a:pt x="466035" y="1671684"/>
                  <a:pt x="808383" y="1552414"/>
                </a:cubicBezTo>
                <a:cubicBezTo>
                  <a:pt x="1150731" y="1433144"/>
                  <a:pt x="1775791" y="1702605"/>
                  <a:pt x="2054087" y="1446396"/>
                </a:cubicBezTo>
                <a:cubicBezTo>
                  <a:pt x="2332383" y="1190187"/>
                  <a:pt x="2374348" y="-157116"/>
                  <a:pt x="2478157" y="15162"/>
                </a:cubicBezTo>
                <a:cubicBezTo>
                  <a:pt x="2581966" y="187440"/>
                  <a:pt x="2498035" y="2270240"/>
                  <a:pt x="2676939" y="2480066"/>
                </a:cubicBezTo>
                <a:cubicBezTo>
                  <a:pt x="2855843" y="2689892"/>
                  <a:pt x="3350592" y="1349214"/>
                  <a:pt x="3551583" y="1274118"/>
                </a:cubicBezTo>
                <a:cubicBezTo>
                  <a:pt x="3752574" y="1199022"/>
                  <a:pt x="3779078" y="1987527"/>
                  <a:pt x="3882887" y="2029492"/>
                </a:cubicBezTo>
                <a:cubicBezTo>
                  <a:pt x="3986696" y="2071457"/>
                  <a:pt x="4015409" y="1623092"/>
                  <a:pt x="4174435" y="1525909"/>
                </a:cubicBezTo>
                <a:cubicBezTo>
                  <a:pt x="4333461" y="1428726"/>
                  <a:pt x="4706731" y="1355840"/>
                  <a:pt x="4837044" y="1446396"/>
                </a:cubicBezTo>
                <a:cubicBezTo>
                  <a:pt x="4967357" y="1536952"/>
                  <a:pt x="4764157" y="1936726"/>
                  <a:pt x="4956313" y="2069248"/>
                </a:cubicBezTo>
                <a:cubicBezTo>
                  <a:pt x="5148469" y="2201770"/>
                  <a:pt x="5808870" y="2212814"/>
                  <a:pt x="5989983" y="2241527"/>
                </a:cubicBezTo>
              </a:path>
            </a:pathLst>
          </a:custGeom>
          <a:no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49CB8ABA-321B-AA4C-BEFB-451C52C3AC57}"/>
              </a:ext>
            </a:extLst>
          </p:cNvPr>
          <p:cNvGrpSpPr/>
          <p:nvPr/>
        </p:nvGrpSpPr>
        <p:grpSpPr>
          <a:xfrm>
            <a:off x="4741831" y="3886763"/>
            <a:ext cx="2401917" cy="2154056"/>
            <a:chOff x="4798983" y="3786747"/>
            <a:chExt cx="2401917" cy="2154056"/>
          </a:xfrm>
        </p:grpSpPr>
        <p:sp>
          <p:nvSpPr>
            <p:cNvPr id="10" name="TextBox 9">
              <a:extLst>
                <a:ext uri="{FF2B5EF4-FFF2-40B4-BE49-F238E27FC236}">
                  <a16:creationId xmlns:a16="http://schemas.microsoft.com/office/drawing/2014/main" id="{D3A7F315-58DC-CC4E-AF4C-3783E0639BF5}"/>
                </a:ext>
              </a:extLst>
            </p:cNvPr>
            <p:cNvSpPr txBox="1"/>
            <p:nvPr/>
          </p:nvSpPr>
          <p:spPr>
            <a:xfrm>
              <a:off x="4798983" y="5571471"/>
              <a:ext cx="1689167" cy="369332"/>
            </a:xfrm>
            <a:prstGeom prst="rect">
              <a:avLst/>
            </a:prstGeom>
            <a:noFill/>
          </p:spPr>
          <p:txBody>
            <a:bodyPr wrap="square" rtlCol="0">
              <a:spAutoFit/>
            </a:bodyPr>
            <a:lstStyle/>
            <a:p>
              <a:r>
                <a:rPr lang="en-US" dirty="0">
                  <a:latin typeface="Helvetica" pitchFamily="2" charset="0"/>
                </a:rPr>
                <a:t>Current State</a:t>
              </a:r>
              <a:endParaRPr lang="en-US" dirty="0"/>
            </a:p>
          </p:txBody>
        </p:sp>
        <p:sp>
          <p:nvSpPr>
            <p:cNvPr id="11" name="Oval 10">
              <a:extLst>
                <a:ext uri="{FF2B5EF4-FFF2-40B4-BE49-F238E27FC236}">
                  <a16:creationId xmlns:a16="http://schemas.microsoft.com/office/drawing/2014/main" id="{BAEDA40B-1191-D141-9B1F-71206FE2E821}"/>
                </a:ext>
              </a:extLst>
            </p:cNvPr>
            <p:cNvSpPr/>
            <p:nvPr/>
          </p:nvSpPr>
          <p:spPr>
            <a:xfrm>
              <a:off x="5428291" y="4845148"/>
              <a:ext cx="215276" cy="132424"/>
            </a:xfrm>
            <a:prstGeom prst="ellipse">
              <a:avLst/>
            </a:prstGeom>
            <a:solidFill>
              <a:srgbClr val="FF000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a:extLst>
                <a:ext uri="{FF2B5EF4-FFF2-40B4-BE49-F238E27FC236}">
                  <a16:creationId xmlns:a16="http://schemas.microsoft.com/office/drawing/2014/main" id="{CBF2E805-8153-0546-AA50-4C335ADB5484}"/>
                </a:ext>
              </a:extLst>
            </p:cNvPr>
            <p:cNvCxnSpPr>
              <a:cxnSpLocks/>
            </p:cNvCxnSpPr>
            <p:nvPr/>
          </p:nvCxnSpPr>
          <p:spPr>
            <a:xfrm flipV="1">
              <a:off x="5621657" y="4977572"/>
              <a:ext cx="0" cy="593899"/>
            </a:xfrm>
            <a:prstGeom prst="straightConnector1">
              <a:avLst/>
            </a:prstGeom>
            <a:ln w="444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4F5E1B2A-EED8-B140-9F0B-498B6B066494}"/>
                </a:ext>
              </a:extLst>
            </p:cNvPr>
            <p:cNvSpPr/>
            <p:nvPr/>
          </p:nvSpPr>
          <p:spPr>
            <a:xfrm>
              <a:off x="5535929" y="4681602"/>
              <a:ext cx="215276" cy="132424"/>
            </a:xfrm>
            <a:prstGeom prst="ellipse">
              <a:avLst/>
            </a:prstGeom>
            <a:solidFill>
              <a:schemeClr val="accent6"/>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D2903DB8-1225-AA45-9ABA-353658A94671}"/>
                </a:ext>
              </a:extLst>
            </p:cNvPr>
            <p:cNvSpPr/>
            <p:nvPr/>
          </p:nvSpPr>
          <p:spPr>
            <a:xfrm>
              <a:off x="5340387" y="5008694"/>
              <a:ext cx="215276" cy="132424"/>
            </a:xfrm>
            <a:prstGeom prst="ellipse">
              <a:avLst/>
            </a:prstGeom>
            <a:solidFill>
              <a:srgbClr val="00B05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0EDB2383-F9ED-D349-8D86-18CDCA4F4B22}"/>
                </a:ext>
              </a:extLst>
            </p:cNvPr>
            <p:cNvSpPr txBox="1"/>
            <p:nvPr/>
          </p:nvSpPr>
          <p:spPr>
            <a:xfrm>
              <a:off x="4906621" y="3786747"/>
              <a:ext cx="2294279" cy="369332"/>
            </a:xfrm>
            <a:prstGeom prst="rect">
              <a:avLst/>
            </a:prstGeom>
            <a:noFill/>
          </p:spPr>
          <p:txBody>
            <a:bodyPr wrap="square" rtlCol="0">
              <a:spAutoFit/>
            </a:bodyPr>
            <a:lstStyle/>
            <a:p>
              <a:r>
                <a:rPr lang="en-US" dirty="0">
                  <a:latin typeface="Helvetica" pitchFamily="2" charset="0"/>
                </a:rPr>
                <a:t>Neighbor States</a:t>
              </a:r>
              <a:endParaRPr lang="en-US" dirty="0"/>
            </a:p>
          </p:txBody>
        </p:sp>
        <p:cxnSp>
          <p:nvCxnSpPr>
            <p:cNvPr id="17" name="Straight Arrow Connector 16">
              <a:extLst>
                <a:ext uri="{FF2B5EF4-FFF2-40B4-BE49-F238E27FC236}">
                  <a16:creationId xmlns:a16="http://schemas.microsoft.com/office/drawing/2014/main" id="{8DBAF007-431B-EB4D-A2E4-7970437729E5}"/>
                </a:ext>
              </a:extLst>
            </p:cNvPr>
            <p:cNvCxnSpPr>
              <a:cxnSpLocks/>
              <a:endCxn id="14" idx="0"/>
            </p:cNvCxnSpPr>
            <p:nvPr/>
          </p:nvCxnSpPr>
          <p:spPr>
            <a:xfrm>
              <a:off x="5621657" y="4156080"/>
              <a:ext cx="21910" cy="525522"/>
            </a:xfrm>
            <a:prstGeom prst="straightConnector1">
              <a:avLst/>
            </a:prstGeom>
            <a:ln w="444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749E2BCC-D135-6242-B6E3-82C238F371CA}"/>
                </a:ext>
              </a:extLst>
            </p:cNvPr>
            <p:cNvCxnSpPr>
              <a:cxnSpLocks/>
              <a:endCxn id="16" idx="1"/>
            </p:cNvCxnSpPr>
            <p:nvPr/>
          </p:nvCxnSpPr>
          <p:spPr>
            <a:xfrm>
              <a:off x="5329432" y="4134176"/>
              <a:ext cx="42481" cy="893911"/>
            </a:xfrm>
            <a:prstGeom prst="straightConnector1">
              <a:avLst/>
            </a:prstGeom>
            <a:ln w="444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09922449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latin typeface="Helvetica" pitchFamily="2" charset="0"/>
              </a:rPr>
              <a:t>Gradient Descent</a:t>
            </a:r>
          </a:p>
        </p:txBody>
      </p:sp>
      <p:sp>
        <p:nvSpPr>
          <p:cNvPr id="3" name="Content Placeholder 2">
            <a:extLst>
              <a:ext uri="{FF2B5EF4-FFF2-40B4-BE49-F238E27FC236}">
                <a16:creationId xmlns:a16="http://schemas.microsoft.com/office/drawing/2014/main" id="{C1141CE8-2F88-2548-B3EA-AAF11D5F6FE2}"/>
              </a:ext>
            </a:extLst>
          </p:cNvPr>
          <p:cNvSpPr>
            <a:spLocks noGrp="1"/>
          </p:cNvSpPr>
          <p:nvPr>
            <p:ph idx="1"/>
          </p:nvPr>
        </p:nvSpPr>
        <p:spPr>
          <a:xfrm>
            <a:off x="5844208" y="636656"/>
            <a:ext cx="5599043" cy="2568946"/>
          </a:xfrm>
        </p:spPr>
        <p:txBody>
          <a:bodyPr>
            <a:normAutofit fontScale="92500" lnSpcReduction="10000"/>
          </a:bodyPr>
          <a:lstStyle/>
          <a:p>
            <a:pPr marL="0" indent="0">
              <a:buNone/>
            </a:pPr>
            <a:r>
              <a:rPr lang="en-US" sz="2400" dirty="0">
                <a:latin typeface="Helvetica" pitchFamily="2" charset="0"/>
              </a:rPr>
              <a:t>There’s two questions at play: the </a:t>
            </a:r>
            <a:r>
              <a:rPr lang="en-US" sz="2400" b="1" dirty="0">
                <a:latin typeface="Helvetica" pitchFamily="2" charset="0"/>
              </a:rPr>
              <a:t>direction</a:t>
            </a:r>
            <a:r>
              <a:rPr lang="en-US" sz="2400" dirty="0">
                <a:latin typeface="Helvetica" pitchFamily="2" charset="0"/>
              </a:rPr>
              <a:t> and the </a:t>
            </a:r>
            <a:r>
              <a:rPr lang="en-US" sz="2400" b="1" dirty="0">
                <a:latin typeface="Helvetica" pitchFamily="2" charset="0"/>
              </a:rPr>
              <a:t>magnitude</a:t>
            </a:r>
            <a:r>
              <a:rPr lang="en-US" sz="2400" dirty="0">
                <a:latin typeface="Helvetica" pitchFamily="2" charset="0"/>
              </a:rPr>
              <a:t>.</a:t>
            </a:r>
          </a:p>
          <a:p>
            <a:pPr marL="0" indent="0">
              <a:buNone/>
            </a:pPr>
            <a:r>
              <a:rPr lang="en-US" sz="2400" dirty="0">
                <a:latin typeface="Helvetica" pitchFamily="2" charset="0"/>
              </a:rPr>
              <a:t>The direction: which direction should I step in?</a:t>
            </a:r>
          </a:p>
          <a:p>
            <a:pPr marL="0" indent="0">
              <a:buNone/>
            </a:pPr>
            <a:r>
              <a:rPr lang="en-US" sz="2400" dirty="0">
                <a:latin typeface="Helvetica" pitchFamily="2" charset="0"/>
              </a:rPr>
              <a:t>The magnitude: how big of a step should I take?</a:t>
            </a:r>
            <a:endParaRPr lang="en-US" sz="1800" dirty="0">
              <a:latin typeface="Helvetica" pitchFamily="2" charset="0"/>
            </a:endParaRPr>
          </a:p>
          <a:p>
            <a:pPr marL="0" indent="0">
              <a:buNone/>
            </a:pPr>
            <a:endParaRPr lang="en-US" sz="2000" dirty="0">
              <a:latin typeface="Helvetica" pitchFamily="2" charset="0"/>
            </a:endParaRPr>
          </a:p>
        </p:txBody>
      </p:sp>
      <p:sp>
        <p:nvSpPr>
          <p:cNvPr id="4" name="Content Placeholder 2">
            <a:extLst>
              <a:ext uri="{FF2B5EF4-FFF2-40B4-BE49-F238E27FC236}">
                <a16:creationId xmlns:a16="http://schemas.microsoft.com/office/drawing/2014/main" id="{FA23B9A0-78F0-2847-8B70-AA0B4643663F}"/>
              </a:ext>
            </a:extLst>
          </p:cNvPr>
          <p:cNvSpPr txBox="1">
            <a:spLocks/>
          </p:cNvSpPr>
          <p:nvPr/>
        </p:nvSpPr>
        <p:spPr>
          <a:xfrm>
            <a:off x="1066800" y="2103120"/>
            <a:ext cx="10058400" cy="3849624"/>
          </a:xfrm>
          <a:prstGeom prst="rect">
            <a:avLst/>
          </a:prstGeom>
        </p:spPr>
        <p:txBody>
          <a:bodyPr vert="horz" lIns="91440" tIns="45720" rIns="91440" bIns="45720" rtlCol="0">
            <a:normAutofit/>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274320" lvl="1" indent="0">
              <a:buFont typeface="Garamond" pitchFamily="18" charset="0"/>
              <a:buNone/>
            </a:pPr>
            <a:endParaRPr lang="en-US" sz="2200" dirty="0"/>
          </a:p>
        </p:txBody>
      </p:sp>
      <p:cxnSp>
        <p:nvCxnSpPr>
          <p:cNvPr id="5" name="Straight Arrow Connector 4">
            <a:extLst>
              <a:ext uri="{FF2B5EF4-FFF2-40B4-BE49-F238E27FC236}">
                <a16:creationId xmlns:a16="http://schemas.microsoft.com/office/drawing/2014/main" id="{0E3A730D-4952-DA49-826F-DF838FB33CAB}"/>
              </a:ext>
            </a:extLst>
          </p:cNvPr>
          <p:cNvCxnSpPr/>
          <p:nvPr/>
        </p:nvCxnSpPr>
        <p:spPr>
          <a:xfrm>
            <a:off x="2280168" y="5952744"/>
            <a:ext cx="6216732"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34ECD609-C30D-3143-B23F-6379B9DBDA32}"/>
              </a:ext>
            </a:extLst>
          </p:cNvPr>
          <p:cNvCxnSpPr/>
          <p:nvPr/>
        </p:nvCxnSpPr>
        <p:spPr>
          <a:xfrm flipV="1">
            <a:off x="2303919" y="2532652"/>
            <a:ext cx="0" cy="3426031"/>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D24C9430-5239-6149-8D90-B4C638DA6E12}"/>
              </a:ext>
            </a:extLst>
          </p:cNvPr>
          <p:cNvSpPr txBox="1"/>
          <p:nvPr/>
        </p:nvSpPr>
        <p:spPr>
          <a:xfrm rot="16200000">
            <a:off x="1595171" y="3784298"/>
            <a:ext cx="887615" cy="461665"/>
          </a:xfrm>
          <a:prstGeom prst="rect">
            <a:avLst/>
          </a:prstGeom>
          <a:noFill/>
        </p:spPr>
        <p:txBody>
          <a:bodyPr wrap="none" rtlCol="0">
            <a:spAutoFit/>
          </a:bodyPr>
          <a:lstStyle/>
          <a:p>
            <a:r>
              <a:rPr lang="en-US" sz="2400" dirty="0">
                <a:latin typeface="Linux Libertine" panose="02000503000000000000" pitchFamily="2" charset="0"/>
                <a:ea typeface="Linux Libertine" panose="02000503000000000000" pitchFamily="2" charset="0"/>
                <a:cs typeface="Linux Libertine" panose="02000503000000000000" pitchFamily="2" charset="0"/>
              </a:rPr>
              <a:t>COST</a:t>
            </a:r>
          </a:p>
        </p:txBody>
      </p:sp>
      <p:sp>
        <p:nvSpPr>
          <p:cNvPr id="8" name="TextBox 7">
            <a:extLst>
              <a:ext uri="{FF2B5EF4-FFF2-40B4-BE49-F238E27FC236}">
                <a16:creationId xmlns:a16="http://schemas.microsoft.com/office/drawing/2014/main" id="{245766C3-1367-2142-942E-FE7D2B9A862F}"/>
              </a:ext>
            </a:extLst>
          </p:cNvPr>
          <p:cNvSpPr txBox="1"/>
          <p:nvPr/>
        </p:nvSpPr>
        <p:spPr>
          <a:xfrm>
            <a:off x="7097779" y="5983866"/>
            <a:ext cx="1653530" cy="461665"/>
          </a:xfrm>
          <a:prstGeom prst="rect">
            <a:avLst/>
          </a:prstGeom>
          <a:noFill/>
        </p:spPr>
        <p:txBody>
          <a:bodyPr wrap="none" rtlCol="0">
            <a:spAutoFit/>
          </a:bodyPr>
          <a:lstStyle/>
          <a:p>
            <a:r>
              <a:rPr lang="en-US" sz="2400" dirty="0">
                <a:latin typeface="Linux Libertine" panose="02000503000000000000" pitchFamily="2" charset="0"/>
                <a:ea typeface="Linux Libertine" panose="02000503000000000000" pitchFamily="2" charset="0"/>
                <a:cs typeface="Linux Libertine" panose="02000503000000000000" pitchFamily="2" charset="0"/>
              </a:rPr>
              <a:t>State space</a:t>
            </a:r>
          </a:p>
        </p:txBody>
      </p:sp>
      <p:sp>
        <p:nvSpPr>
          <p:cNvPr id="9" name="Freeform 8">
            <a:extLst>
              <a:ext uri="{FF2B5EF4-FFF2-40B4-BE49-F238E27FC236}">
                <a16:creationId xmlns:a16="http://schemas.microsoft.com/office/drawing/2014/main" id="{691DBDB2-9B04-9042-96A4-ED8F8484219A}"/>
              </a:ext>
            </a:extLst>
          </p:cNvPr>
          <p:cNvSpPr/>
          <p:nvPr/>
        </p:nvSpPr>
        <p:spPr>
          <a:xfrm>
            <a:off x="2372139" y="3072595"/>
            <a:ext cx="5989983" cy="2502326"/>
          </a:xfrm>
          <a:custGeom>
            <a:avLst/>
            <a:gdLst>
              <a:gd name="connsiteX0" fmla="*/ 0 w 5989983"/>
              <a:gd name="connsiteY0" fmla="*/ 2162014 h 2502326"/>
              <a:gd name="connsiteX1" fmla="*/ 808383 w 5989983"/>
              <a:gd name="connsiteY1" fmla="*/ 1552414 h 2502326"/>
              <a:gd name="connsiteX2" fmla="*/ 2054087 w 5989983"/>
              <a:gd name="connsiteY2" fmla="*/ 1446396 h 2502326"/>
              <a:gd name="connsiteX3" fmla="*/ 2478157 w 5989983"/>
              <a:gd name="connsiteY3" fmla="*/ 15162 h 2502326"/>
              <a:gd name="connsiteX4" fmla="*/ 2676939 w 5989983"/>
              <a:gd name="connsiteY4" fmla="*/ 2480066 h 2502326"/>
              <a:gd name="connsiteX5" fmla="*/ 3551583 w 5989983"/>
              <a:gd name="connsiteY5" fmla="*/ 1274118 h 2502326"/>
              <a:gd name="connsiteX6" fmla="*/ 3882887 w 5989983"/>
              <a:gd name="connsiteY6" fmla="*/ 2029492 h 2502326"/>
              <a:gd name="connsiteX7" fmla="*/ 4174435 w 5989983"/>
              <a:gd name="connsiteY7" fmla="*/ 1525909 h 2502326"/>
              <a:gd name="connsiteX8" fmla="*/ 4837044 w 5989983"/>
              <a:gd name="connsiteY8" fmla="*/ 1446396 h 2502326"/>
              <a:gd name="connsiteX9" fmla="*/ 4956313 w 5989983"/>
              <a:gd name="connsiteY9" fmla="*/ 2069248 h 2502326"/>
              <a:gd name="connsiteX10" fmla="*/ 5989983 w 5989983"/>
              <a:gd name="connsiteY10" fmla="*/ 2241527 h 2502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989983" h="2502326">
                <a:moveTo>
                  <a:pt x="0" y="2162014"/>
                </a:moveTo>
                <a:cubicBezTo>
                  <a:pt x="233017" y="1916849"/>
                  <a:pt x="466035" y="1671684"/>
                  <a:pt x="808383" y="1552414"/>
                </a:cubicBezTo>
                <a:cubicBezTo>
                  <a:pt x="1150731" y="1433144"/>
                  <a:pt x="1775791" y="1702605"/>
                  <a:pt x="2054087" y="1446396"/>
                </a:cubicBezTo>
                <a:cubicBezTo>
                  <a:pt x="2332383" y="1190187"/>
                  <a:pt x="2374348" y="-157116"/>
                  <a:pt x="2478157" y="15162"/>
                </a:cubicBezTo>
                <a:cubicBezTo>
                  <a:pt x="2581966" y="187440"/>
                  <a:pt x="2498035" y="2270240"/>
                  <a:pt x="2676939" y="2480066"/>
                </a:cubicBezTo>
                <a:cubicBezTo>
                  <a:pt x="2855843" y="2689892"/>
                  <a:pt x="3350592" y="1349214"/>
                  <a:pt x="3551583" y="1274118"/>
                </a:cubicBezTo>
                <a:cubicBezTo>
                  <a:pt x="3752574" y="1199022"/>
                  <a:pt x="3779078" y="1987527"/>
                  <a:pt x="3882887" y="2029492"/>
                </a:cubicBezTo>
                <a:cubicBezTo>
                  <a:pt x="3986696" y="2071457"/>
                  <a:pt x="4015409" y="1623092"/>
                  <a:pt x="4174435" y="1525909"/>
                </a:cubicBezTo>
                <a:cubicBezTo>
                  <a:pt x="4333461" y="1428726"/>
                  <a:pt x="4706731" y="1355840"/>
                  <a:pt x="4837044" y="1446396"/>
                </a:cubicBezTo>
                <a:cubicBezTo>
                  <a:pt x="4967357" y="1536952"/>
                  <a:pt x="4764157" y="1936726"/>
                  <a:pt x="4956313" y="2069248"/>
                </a:cubicBezTo>
                <a:cubicBezTo>
                  <a:pt x="5148469" y="2201770"/>
                  <a:pt x="5808870" y="2212814"/>
                  <a:pt x="5989983" y="2241527"/>
                </a:cubicBezTo>
              </a:path>
            </a:pathLst>
          </a:custGeom>
          <a:no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49CB8ABA-321B-AA4C-BEFB-451C52C3AC57}"/>
              </a:ext>
            </a:extLst>
          </p:cNvPr>
          <p:cNvGrpSpPr/>
          <p:nvPr/>
        </p:nvGrpSpPr>
        <p:grpSpPr>
          <a:xfrm>
            <a:off x="4627528" y="4058217"/>
            <a:ext cx="2401917" cy="2154056"/>
            <a:chOff x="4798983" y="3786747"/>
            <a:chExt cx="2401917" cy="2154056"/>
          </a:xfrm>
        </p:grpSpPr>
        <p:sp>
          <p:nvSpPr>
            <p:cNvPr id="10" name="TextBox 9">
              <a:extLst>
                <a:ext uri="{FF2B5EF4-FFF2-40B4-BE49-F238E27FC236}">
                  <a16:creationId xmlns:a16="http://schemas.microsoft.com/office/drawing/2014/main" id="{D3A7F315-58DC-CC4E-AF4C-3783E0639BF5}"/>
                </a:ext>
              </a:extLst>
            </p:cNvPr>
            <p:cNvSpPr txBox="1"/>
            <p:nvPr/>
          </p:nvSpPr>
          <p:spPr>
            <a:xfrm>
              <a:off x="4798983" y="5571471"/>
              <a:ext cx="1689167" cy="369332"/>
            </a:xfrm>
            <a:prstGeom prst="rect">
              <a:avLst/>
            </a:prstGeom>
            <a:noFill/>
          </p:spPr>
          <p:txBody>
            <a:bodyPr wrap="square" rtlCol="0">
              <a:spAutoFit/>
            </a:bodyPr>
            <a:lstStyle/>
            <a:p>
              <a:r>
                <a:rPr lang="en-US" dirty="0">
                  <a:latin typeface="Helvetica" pitchFamily="2" charset="0"/>
                </a:rPr>
                <a:t>Current State</a:t>
              </a:r>
              <a:endParaRPr lang="en-US" dirty="0"/>
            </a:p>
          </p:txBody>
        </p:sp>
        <p:sp>
          <p:nvSpPr>
            <p:cNvPr id="11" name="Oval 10">
              <a:extLst>
                <a:ext uri="{FF2B5EF4-FFF2-40B4-BE49-F238E27FC236}">
                  <a16:creationId xmlns:a16="http://schemas.microsoft.com/office/drawing/2014/main" id="{BAEDA40B-1191-D141-9B1F-71206FE2E821}"/>
                </a:ext>
              </a:extLst>
            </p:cNvPr>
            <p:cNvSpPr/>
            <p:nvPr/>
          </p:nvSpPr>
          <p:spPr>
            <a:xfrm>
              <a:off x="5428291" y="4845148"/>
              <a:ext cx="215276" cy="132424"/>
            </a:xfrm>
            <a:prstGeom prst="ellipse">
              <a:avLst/>
            </a:prstGeom>
            <a:solidFill>
              <a:srgbClr val="FF000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a:extLst>
                <a:ext uri="{FF2B5EF4-FFF2-40B4-BE49-F238E27FC236}">
                  <a16:creationId xmlns:a16="http://schemas.microsoft.com/office/drawing/2014/main" id="{CBF2E805-8153-0546-AA50-4C335ADB5484}"/>
                </a:ext>
              </a:extLst>
            </p:cNvPr>
            <p:cNvCxnSpPr>
              <a:cxnSpLocks/>
            </p:cNvCxnSpPr>
            <p:nvPr/>
          </p:nvCxnSpPr>
          <p:spPr>
            <a:xfrm flipV="1">
              <a:off x="5621657" y="4977572"/>
              <a:ext cx="0" cy="593899"/>
            </a:xfrm>
            <a:prstGeom prst="straightConnector1">
              <a:avLst/>
            </a:prstGeom>
            <a:ln w="444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4F5E1B2A-EED8-B140-9F0B-498B6B066494}"/>
                </a:ext>
              </a:extLst>
            </p:cNvPr>
            <p:cNvSpPr/>
            <p:nvPr/>
          </p:nvSpPr>
          <p:spPr>
            <a:xfrm>
              <a:off x="5535929" y="4681602"/>
              <a:ext cx="215276" cy="132424"/>
            </a:xfrm>
            <a:prstGeom prst="ellipse">
              <a:avLst/>
            </a:prstGeom>
            <a:solidFill>
              <a:schemeClr val="accent6"/>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D2903DB8-1225-AA45-9ABA-353658A94671}"/>
                </a:ext>
              </a:extLst>
            </p:cNvPr>
            <p:cNvSpPr/>
            <p:nvPr/>
          </p:nvSpPr>
          <p:spPr>
            <a:xfrm>
              <a:off x="5340387" y="5008694"/>
              <a:ext cx="215276" cy="132424"/>
            </a:xfrm>
            <a:prstGeom prst="ellipse">
              <a:avLst/>
            </a:prstGeom>
            <a:solidFill>
              <a:srgbClr val="00B05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0EDB2383-F9ED-D349-8D86-18CDCA4F4B22}"/>
                </a:ext>
              </a:extLst>
            </p:cNvPr>
            <p:cNvSpPr txBox="1"/>
            <p:nvPr/>
          </p:nvSpPr>
          <p:spPr>
            <a:xfrm>
              <a:off x="4906621" y="3786747"/>
              <a:ext cx="2294279" cy="369332"/>
            </a:xfrm>
            <a:prstGeom prst="rect">
              <a:avLst/>
            </a:prstGeom>
            <a:noFill/>
          </p:spPr>
          <p:txBody>
            <a:bodyPr wrap="square" rtlCol="0">
              <a:spAutoFit/>
            </a:bodyPr>
            <a:lstStyle/>
            <a:p>
              <a:r>
                <a:rPr lang="en-US" dirty="0">
                  <a:latin typeface="Helvetica" pitchFamily="2" charset="0"/>
                </a:rPr>
                <a:t>Neighbor States</a:t>
              </a:r>
              <a:endParaRPr lang="en-US" dirty="0"/>
            </a:p>
          </p:txBody>
        </p:sp>
        <p:cxnSp>
          <p:nvCxnSpPr>
            <p:cNvPr id="17" name="Straight Arrow Connector 16">
              <a:extLst>
                <a:ext uri="{FF2B5EF4-FFF2-40B4-BE49-F238E27FC236}">
                  <a16:creationId xmlns:a16="http://schemas.microsoft.com/office/drawing/2014/main" id="{8DBAF007-431B-EB4D-A2E4-7970437729E5}"/>
                </a:ext>
              </a:extLst>
            </p:cNvPr>
            <p:cNvCxnSpPr>
              <a:cxnSpLocks/>
              <a:endCxn id="14" idx="0"/>
            </p:cNvCxnSpPr>
            <p:nvPr/>
          </p:nvCxnSpPr>
          <p:spPr>
            <a:xfrm>
              <a:off x="5621657" y="4156080"/>
              <a:ext cx="21910" cy="525522"/>
            </a:xfrm>
            <a:prstGeom prst="straightConnector1">
              <a:avLst/>
            </a:prstGeom>
            <a:ln w="444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749E2BCC-D135-6242-B6E3-82C238F371CA}"/>
                </a:ext>
              </a:extLst>
            </p:cNvPr>
            <p:cNvCxnSpPr>
              <a:cxnSpLocks/>
              <a:endCxn id="16" idx="1"/>
            </p:cNvCxnSpPr>
            <p:nvPr/>
          </p:nvCxnSpPr>
          <p:spPr>
            <a:xfrm>
              <a:off x="5329432" y="4134176"/>
              <a:ext cx="42481" cy="893911"/>
            </a:xfrm>
            <a:prstGeom prst="straightConnector1">
              <a:avLst/>
            </a:prstGeom>
            <a:ln w="444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5067852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0" name="Straight Connector 19">
            <a:extLst>
              <a:ext uri="{FF2B5EF4-FFF2-40B4-BE49-F238E27FC236}">
                <a16:creationId xmlns:a16="http://schemas.microsoft.com/office/drawing/2014/main" id="{3FB58F56-9EED-1642-BD68-C7D99FE1AF5D}"/>
              </a:ext>
            </a:extLst>
          </p:cNvPr>
          <p:cNvCxnSpPr/>
          <p:nvPr/>
        </p:nvCxnSpPr>
        <p:spPr>
          <a:xfrm flipV="1">
            <a:off x="4872038" y="4729163"/>
            <a:ext cx="1100137" cy="1042987"/>
          </a:xfrm>
          <a:prstGeom prst="line">
            <a:avLst/>
          </a:prstGeom>
          <a:ln w="44450">
            <a:solidFill>
              <a:srgbClr val="FF0000"/>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latin typeface="Helvetica" pitchFamily="2" charset="0"/>
              </a:rPr>
              <a:t>Gradient Descent</a:t>
            </a:r>
          </a:p>
        </p:txBody>
      </p:sp>
      <p:sp>
        <p:nvSpPr>
          <p:cNvPr id="3" name="Content Placeholder 2">
            <a:extLst>
              <a:ext uri="{FF2B5EF4-FFF2-40B4-BE49-F238E27FC236}">
                <a16:creationId xmlns:a16="http://schemas.microsoft.com/office/drawing/2014/main" id="{C1141CE8-2F88-2548-B3EA-AAF11D5F6FE2}"/>
              </a:ext>
            </a:extLst>
          </p:cNvPr>
          <p:cNvSpPr>
            <a:spLocks noGrp="1"/>
          </p:cNvSpPr>
          <p:nvPr>
            <p:ph idx="1"/>
          </p:nvPr>
        </p:nvSpPr>
        <p:spPr>
          <a:xfrm>
            <a:off x="5844208" y="636656"/>
            <a:ext cx="5599043" cy="2568946"/>
          </a:xfrm>
        </p:spPr>
        <p:txBody>
          <a:bodyPr>
            <a:normAutofit fontScale="85000" lnSpcReduction="20000"/>
          </a:bodyPr>
          <a:lstStyle/>
          <a:p>
            <a:pPr marL="0" indent="0">
              <a:buNone/>
            </a:pPr>
            <a:r>
              <a:rPr lang="en-US" sz="2400" dirty="0">
                <a:latin typeface="Helvetica" pitchFamily="2" charset="0"/>
              </a:rPr>
              <a:t>The direction is straight forward: move in a direction that reduces cost.</a:t>
            </a:r>
          </a:p>
          <a:p>
            <a:pPr marL="0" indent="0">
              <a:buNone/>
            </a:pPr>
            <a:r>
              <a:rPr lang="en-US" sz="2400" dirty="0">
                <a:latin typeface="Helvetica" pitchFamily="2" charset="0"/>
              </a:rPr>
              <a:t>In this simple 2D space, it’s easy! You find the slope of the function where you currently are </a:t>
            </a:r>
          </a:p>
          <a:p>
            <a:pPr marL="0" indent="0">
              <a:buNone/>
            </a:pPr>
            <a:r>
              <a:rPr lang="en-US" sz="2400" dirty="0">
                <a:latin typeface="Helvetica" pitchFamily="2" charset="0"/>
              </a:rPr>
              <a:t>	(e.g., find it’s derivative). </a:t>
            </a:r>
          </a:p>
          <a:p>
            <a:pPr marL="0" indent="0">
              <a:buNone/>
            </a:pPr>
            <a:r>
              <a:rPr lang="en-US" sz="2400" dirty="0">
                <a:latin typeface="Helvetica" pitchFamily="2" charset="0"/>
              </a:rPr>
              <a:t>If slope is positive, move left, if negative, move right!</a:t>
            </a:r>
            <a:endParaRPr lang="en-US" sz="1800" dirty="0">
              <a:latin typeface="Helvetica" pitchFamily="2" charset="0"/>
            </a:endParaRPr>
          </a:p>
          <a:p>
            <a:pPr marL="0" indent="0">
              <a:buNone/>
            </a:pPr>
            <a:endParaRPr lang="en-US" sz="2000" dirty="0">
              <a:latin typeface="Helvetica" pitchFamily="2" charset="0"/>
            </a:endParaRPr>
          </a:p>
        </p:txBody>
      </p:sp>
      <p:sp>
        <p:nvSpPr>
          <p:cNvPr id="4" name="Content Placeholder 2">
            <a:extLst>
              <a:ext uri="{FF2B5EF4-FFF2-40B4-BE49-F238E27FC236}">
                <a16:creationId xmlns:a16="http://schemas.microsoft.com/office/drawing/2014/main" id="{FA23B9A0-78F0-2847-8B70-AA0B4643663F}"/>
              </a:ext>
            </a:extLst>
          </p:cNvPr>
          <p:cNvSpPr txBox="1">
            <a:spLocks/>
          </p:cNvSpPr>
          <p:nvPr/>
        </p:nvSpPr>
        <p:spPr>
          <a:xfrm>
            <a:off x="1066800" y="2103120"/>
            <a:ext cx="10058400" cy="3849624"/>
          </a:xfrm>
          <a:prstGeom prst="rect">
            <a:avLst/>
          </a:prstGeom>
        </p:spPr>
        <p:txBody>
          <a:bodyPr vert="horz" lIns="91440" tIns="45720" rIns="91440" bIns="45720" rtlCol="0">
            <a:normAutofit/>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274320" lvl="1" indent="0">
              <a:buFont typeface="Garamond" pitchFamily="18" charset="0"/>
              <a:buNone/>
            </a:pPr>
            <a:endParaRPr lang="en-US" sz="2200" dirty="0"/>
          </a:p>
        </p:txBody>
      </p:sp>
      <p:cxnSp>
        <p:nvCxnSpPr>
          <p:cNvPr id="5" name="Straight Arrow Connector 4">
            <a:extLst>
              <a:ext uri="{FF2B5EF4-FFF2-40B4-BE49-F238E27FC236}">
                <a16:creationId xmlns:a16="http://schemas.microsoft.com/office/drawing/2014/main" id="{0E3A730D-4952-DA49-826F-DF838FB33CAB}"/>
              </a:ext>
            </a:extLst>
          </p:cNvPr>
          <p:cNvCxnSpPr/>
          <p:nvPr/>
        </p:nvCxnSpPr>
        <p:spPr>
          <a:xfrm>
            <a:off x="2280168" y="5952744"/>
            <a:ext cx="6216732"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34ECD609-C30D-3143-B23F-6379B9DBDA32}"/>
              </a:ext>
            </a:extLst>
          </p:cNvPr>
          <p:cNvCxnSpPr/>
          <p:nvPr/>
        </p:nvCxnSpPr>
        <p:spPr>
          <a:xfrm flipV="1">
            <a:off x="2303919" y="2532652"/>
            <a:ext cx="0" cy="3426031"/>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D24C9430-5239-6149-8D90-B4C638DA6E12}"/>
              </a:ext>
            </a:extLst>
          </p:cNvPr>
          <p:cNvSpPr txBox="1"/>
          <p:nvPr/>
        </p:nvSpPr>
        <p:spPr>
          <a:xfrm rot="16200000">
            <a:off x="1595171" y="3784298"/>
            <a:ext cx="887615" cy="461665"/>
          </a:xfrm>
          <a:prstGeom prst="rect">
            <a:avLst/>
          </a:prstGeom>
          <a:noFill/>
        </p:spPr>
        <p:txBody>
          <a:bodyPr wrap="none" rtlCol="0">
            <a:spAutoFit/>
          </a:bodyPr>
          <a:lstStyle/>
          <a:p>
            <a:r>
              <a:rPr lang="en-US" sz="2400" dirty="0">
                <a:latin typeface="Linux Libertine" panose="02000503000000000000" pitchFamily="2" charset="0"/>
                <a:ea typeface="Linux Libertine" panose="02000503000000000000" pitchFamily="2" charset="0"/>
                <a:cs typeface="Linux Libertine" panose="02000503000000000000" pitchFamily="2" charset="0"/>
              </a:rPr>
              <a:t>COST</a:t>
            </a:r>
          </a:p>
        </p:txBody>
      </p:sp>
      <p:sp>
        <p:nvSpPr>
          <p:cNvPr id="8" name="TextBox 7">
            <a:extLst>
              <a:ext uri="{FF2B5EF4-FFF2-40B4-BE49-F238E27FC236}">
                <a16:creationId xmlns:a16="http://schemas.microsoft.com/office/drawing/2014/main" id="{245766C3-1367-2142-942E-FE7D2B9A862F}"/>
              </a:ext>
            </a:extLst>
          </p:cNvPr>
          <p:cNvSpPr txBox="1"/>
          <p:nvPr/>
        </p:nvSpPr>
        <p:spPr>
          <a:xfrm>
            <a:off x="7097779" y="5983866"/>
            <a:ext cx="1653530" cy="461665"/>
          </a:xfrm>
          <a:prstGeom prst="rect">
            <a:avLst/>
          </a:prstGeom>
          <a:noFill/>
        </p:spPr>
        <p:txBody>
          <a:bodyPr wrap="none" rtlCol="0">
            <a:spAutoFit/>
          </a:bodyPr>
          <a:lstStyle/>
          <a:p>
            <a:r>
              <a:rPr lang="en-US" sz="2400" dirty="0">
                <a:latin typeface="Linux Libertine" panose="02000503000000000000" pitchFamily="2" charset="0"/>
                <a:ea typeface="Linux Libertine" panose="02000503000000000000" pitchFamily="2" charset="0"/>
                <a:cs typeface="Linux Libertine" panose="02000503000000000000" pitchFamily="2" charset="0"/>
              </a:rPr>
              <a:t>State space</a:t>
            </a:r>
          </a:p>
        </p:txBody>
      </p:sp>
      <p:sp>
        <p:nvSpPr>
          <p:cNvPr id="9" name="Freeform 8">
            <a:extLst>
              <a:ext uri="{FF2B5EF4-FFF2-40B4-BE49-F238E27FC236}">
                <a16:creationId xmlns:a16="http://schemas.microsoft.com/office/drawing/2014/main" id="{691DBDB2-9B04-9042-96A4-ED8F8484219A}"/>
              </a:ext>
            </a:extLst>
          </p:cNvPr>
          <p:cNvSpPr/>
          <p:nvPr/>
        </p:nvSpPr>
        <p:spPr>
          <a:xfrm>
            <a:off x="2372139" y="3072595"/>
            <a:ext cx="5989983" cy="2502326"/>
          </a:xfrm>
          <a:custGeom>
            <a:avLst/>
            <a:gdLst>
              <a:gd name="connsiteX0" fmla="*/ 0 w 5989983"/>
              <a:gd name="connsiteY0" fmla="*/ 2162014 h 2502326"/>
              <a:gd name="connsiteX1" fmla="*/ 808383 w 5989983"/>
              <a:gd name="connsiteY1" fmla="*/ 1552414 h 2502326"/>
              <a:gd name="connsiteX2" fmla="*/ 2054087 w 5989983"/>
              <a:gd name="connsiteY2" fmla="*/ 1446396 h 2502326"/>
              <a:gd name="connsiteX3" fmla="*/ 2478157 w 5989983"/>
              <a:gd name="connsiteY3" fmla="*/ 15162 h 2502326"/>
              <a:gd name="connsiteX4" fmla="*/ 2676939 w 5989983"/>
              <a:gd name="connsiteY4" fmla="*/ 2480066 h 2502326"/>
              <a:gd name="connsiteX5" fmla="*/ 3551583 w 5989983"/>
              <a:gd name="connsiteY5" fmla="*/ 1274118 h 2502326"/>
              <a:gd name="connsiteX6" fmla="*/ 3882887 w 5989983"/>
              <a:gd name="connsiteY6" fmla="*/ 2029492 h 2502326"/>
              <a:gd name="connsiteX7" fmla="*/ 4174435 w 5989983"/>
              <a:gd name="connsiteY7" fmla="*/ 1525909 h 2502326"/>
              <a:gd name="connsiteX8" fmla="*/ 4837044 w 5989983"/>
              <a:gd name="connsiteY8" fmla="*/ 1446396 h 2502326"/>
              <a:gd name="connsiteX9" fmla="*/ 4956313 w 5989983"/>
              <a:gd name="connsiteY9" fmla="*/ 2069248 h 2502326"/>
              <a:gd name="connsiteX10" fmla="*/ 5989983 w 5989983"/>
              <a:gd name="connsiteY10" fmla="*/ 2241527 h 2502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989983" h="2502326">
                <a:moveTo>
                  <a:pt x="0" y="2162014"/>
                </a:moveTo>
                <a:cubicBezTo>
                  <a:pt x="233017" y="1916849"/>
                  <a:pt x="466035" y="1671684"/>
                  <a:pt x="808383" y="1552414"/>
                </a:cubicBezTo>
                <a:cubicBezTo>
                  <a:pt x="1150731" y="1433144"/>
                  <a:pt x="1775791" y="1702605"/>
                  <a:pt x="2054087" y="1446396"/>
                </a:cubicBezTo>
                <a:cubicBezTo>
                  <a:pt x="2332383" y="1190187"/>
                  <a:pt x="2374348" y="-157116"/>
                  <a:pt x="2478157" y="15162"/>
                </a:cubicBezTo>
                <a:cubicBezTo>
                  <a:pt x="2581966" y="187440"/>
                  <a:pt x="2498035" y="2270240"/>
                  <a:pt x="2676939" y="2480066"/>
                </a:cubicBezTo>
                <a:cubicBezTo>
                  <a:pt x="2855843" y="2689892"/>
                  <a:pt x="3350592" y="1349214"/>
                  <a:pt x="3551583" y="1274118"/>
                </a:cubicBezTo>
                <a:cubicBezTo>
                  <a:pt x="3752574" y="1199022"/>
                  <a:pt x="3779078" y="1987527"/>
                  <a:pt x="3882887" y="2029492"/>
                </a:cubicBezTo>
                <a:cubicBezTo>
                  <a:pt x="3986696" y="2071457"/>
                  <a:pt x="4015409" y="1623092"/>
                  <a:pt x="4174435" y="1525909"/>
                </a:cubicBezTo>
                <a:cubicBezTo>
                  <a:pt x="4333461" y="1428726"/>
                  <a:pt x="4706731" y="1355840"/>
                  <a:pt x="4837044" y="1446396"/>
                </a:cubicBezTo>
                <a:cubicBezTo>
                  <a:pt x="4967357" y="1536952"/>
                  <a:pt x="4764157" y="1936726"/>
                  <a:pt x="4956313" y="2069248"/>
                </a:cubicBezTo>
                <a:cubicBezTo>
                  <a:pt x="5148469" y="2201770"/>
                  <a:pt x="5808870" y="2212814"/>
                  <a:pt x="5989983" y="2241527"/>
                </a:cubicBezTo>
              </a:path>
            </a:pathLst>
          </a:custGeom>
          <a:no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49CB8ABA-321B-AA4C-BEFB-451C52C3AC57}"/>
              </a:ext>
            </a:extLst>
          </p:cNvPr>
          <p:cNvGrpSpPr/>
          <p:nvPr/>
        </p:nvGrpSpPr>
        <p:grpSpPr>
          <a:xfrm>
            <a:off x="4527512" y="4229673"/>
            <a:ext cx="2401917" cy="2154056"/>
            <a:chOff x="4798983" y="3786747"/>
            <a:chExt cx="2401917" cy="2154056"/>
          </a:xfrm>
        </p:grpSpPr>
        <p:sp>
          <p:nvSpPr>
            <p:cNvPr id="10" name="TextBox 9">
              <a:extLst>
                <a:ext uri="{FF2B5EF4-FFF2-40B4-BE49-F238E27FC236}">
                  <a16:creationId xmlns:a16="http://schemas.microsoft.com/office/drawing/2014/main" id="{D3A7F315-58DC-CC4E-AF4C-3783E0639BF5}"/>
                </a:ext>
              </a:extLst>
            </p:cNvPr>
            <p:cNvSpPr txBox="1"/>
            <p:nvPr/>
          </p:nvSpPr>
          <p:spPr>
            <a:xfrm>
              <a:off x="4798983" y="5571471"/>
              <a:ext cx="1689167" cy="369332"/>
            </a:xfrm>
            <a:prstGeom prst="rect">
              <a:avLst/>
            </a:prstGeom>
            <a:noFill/>
          </p:spPr>
          <p:txBody>
            <a:bodyPr wrap="square" rtlCol="0">
              <a:spAutoFit/>
            </a:bodyPr>
            <a:lstStyle/>
            <a:p>
              <a:r>
                <a:rPr lang="en-US" dirty="0">
                  <a:latin typeface="Helvetica" pitchFamily="2" charset="0"/>
                </a:rPr>
                <a:t>Current State</a:t>
              </a:r>
              <a:endParaRPr lang="en-US" dirty="0"/>
            </a:p>
          </p:txBody>
        </p:sp>
        <p:sp>
          <p:nvSpPr>
            <p:cNvPr id="11" name="Oval 10">
              <a:extLst>
                <a:ext uri="{FF2B5EF4-FFF2-40B4-BE49-F238E27FC236}">
                  <a16:creationId xmlns:a16="http://schemas.microsoft.com/office/drawing/2014/main" id="{BAEDA40B-1191-D141-9B1F-71206FE2E821}"/>
                </a:ext>
              </a:extLst>
            </p:cNvPr>
            <p:cNvSpPr/>
            <p:nvPr/>
          </p:nvSpPr>
          <p:spPr>
            <a:xfrm>
              <a:off x="5428291" y="4845148"/>
              <a:ext cx="215276" cy="132424"/>
            </a:xfrm>
            <a:prstGeom prst="ellipse">
              <a:avLst/>
            </a:prstGeom>
            <a:solidFill>
              <a:srgbClr val="FF000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a:extLst>
                <a:ext uri="{FF2B5EF4-FFF2-40B4-BE49-F238E27FC236}">
                  <a16:creationId xmlns:a16="http://schemas.microsoft.com/office/drawing/2014/main" id="{CBF2E805-8153-0546-AA50-4C335ADB5484}"/>
                </a:ext>
              </a:extLst>
            </p:cNvPr>
            <p:cNvCxnSpPr>
              <a:cxnSpLocks/>
            </p:cNvCxnSpPr>
            <p:nvPr/>
          </p:nvCxnSpPr>
          <p:spPr>
            <a:xfrm flipV="1">
              <a:off x="5621657" y="4977572"/>
              <a:ext cx="0" cy="593899"/>
            </a:xfrm>
            <a:prstGeom prst="straightConnector1">
              <a:avLst/>
            </a:prstGeom>
            <a:ln w="444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4F5E1B2A-EED8-B140-9F0B-498B6B066494}"/>
                </a:ext>
              </a:extLst>
            </p:cNvPr>
            <p:cNvSpPr/>
            <p:nvPr/>
          </p:nvSpPr>
          <p:spPr>
            <a:xfrm>
              <a:off x="5535929" y="4681602"/>
              <a:ext cx="215276" cy="132424"/>
            </a:xfrm>
            <a:prstGeom prst="ellipse">
              <a:avLst/>
            </a:prstGeom>
            <a:solidFill>
              <a:schemeClr val="accent6"/>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D2903DB8-1225-AA45-9ABA-353658A94671}"/>
                </a:ext>
              </a:extLst>
            </p:cNvPr>
            <p:cNvSpPr/>
            <p:nvPr/>
          </p:nvSpPr>
          <p:spPr>
            <a:xfrm>
              <a:off x="5340387" y="5008694"/>
              <a:ext cx="215276" cy="132424"/>
            </a:xfrm>
            <a:prstGeom prst="ellipse">
              <a:avLst/>
            </a:prstGeom>
            <a:solidFill>
              <a:srgbClr val="00B05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0EDB2383-F9ED-D349-8D86-18CDCA4F4B22}"/>
                </a:ext>
              </a:extLst>
            </p:cNvPr>
            <p:cNvSpPr txBox="1"/>
            <p:nvPr/>
          </p:nvSpPr>
          <p:spPr>
            <a:xfrm>
              <a:off x="4906621" y="3786747"/>
              <a:ext cx="2294279" cy="369332"/>
            </a:xfrm>
            <a:prstGeom prst="rect">
              <a:avLst/>
            </a:prstGeom>
            <a:noFill/>
          </p:spPr>
          <p:txBody>
            <a:bodyPr wrap="square" rtlCol="0">
              <a:spAutoFit/>
            </a:bodyPr>
            <a:lstStyle/>
            <a:p>
              <a:r>
                <a:rPr lang="en-US" dirty="0">
                  <a:latin typeface="Helvetica" pitchFamily="2" charset="0"/>
                </a:rPr>
                <a:t>Neighbor States</a:t>
              </a:r>
              <a:endParaRPr lang="en-US" dirty="0"/>
            </a:p>
          </p:txBody>
        </p:sp>
        <p:cxnSp>
          <p:nvCxnSpPr>
            <p:cNvPr id="17" name="Straight Arrow Connector 16">
              <a:extLst>
                <a:ext uri="{FF2B5EF4-FFF2-40B4-BE49-F238E27FC236}">
                  <a16:creationId xmlns:a16="http://schemas.microsoft.com/office/drawing/2014/main" id="{8DBAF007-431B-EB4D-A2E4-7970437729E5}"/>
                </a:ext>
              </a:extLst>
            </p:cNvPr>
            <p:cNvCxnSpPr>
              <a:cxnSpLocks/>
              <a:endCxn id="14" idx="0"/>
            </p:cNvCxnSpPr>
            <p:nvPr/>
          </p:nvCxnSpPr>
          <p:spPr>
            <a:xfrm>
              <a:off x="5621657" y="4156080"/>
              <a:ext cx="21910" cy="525522"/>
            </a:xfrm>
            <a:prstGeom prst="straightConnector1">
              <a:avLst/>
            </a:prstGeom>
            <a:ln w="444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749E2BCC-D135-6242-B6E3-82C238F371CA}"/>
                </a:ext>
              </a:extLst>
            </p:cNvPr>
            <p:cNvCxnSpPr>
              <a:cxnSpLocks/>
              <a:endCxn id="16" idx="1"/>
            </p:cNvCxnSpPr>
            <p:nvPr/>
          </p:nvCxnSpPr>
          <p:spPr>
            <a:xfrm>
              <a:off x="5329432" y="4134176"/>
              <a:ext cx="42481" cy="893911"/>
            </a:xfrm>
            <a:prstGeom prst="straightConnector1">
              <a:avLst/>
            </a:prstGeom>
            <a:ln w="444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248158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dissolve">
                                      <p:cBhvr>
                                        <p:cTn id="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latin typeface="Helvetica" pitchFamily="2" charset="0"/>
              </a:rPr>
              <a:t>Gradient Descent</a:t>
            </a:r>
          </a:p>
        </p:txBody>
      </p:sp>
      <p:sp>
        <p:nvSpPr>
          <p:cNvPr id="3" name="Content Placeholder 2">
            <a:extLst>
              <a:ext uri="{FF2B5EF4-FFF2-40B4-BE49-F238E27FC236}">
                <a16:creationId xmlns:a16="http://schemas.microsoft.com/office/drawing/2014/main" id="{C1141CE8-2F88-2548-B3EA-AAF11D5F6FE2}"/>
              </a:ext>
            </a:extLst>
          </p:cNvPr>
          <p:cNvSpPr>
            <a:spLocks noGrp="1"/>
          </p:cNvSpPr>
          <p:nvPr>
            <p:ph idx="1"/>
          </p:nvPr>
        </p:nvSpPr>
        <p:spPr>
          <a:xfrm>
            <a:off x="5844208" y="636656"/>
            <a:ext cx="5599043" cy="3124646"/>
          </a:xfrm>
        </p:spPr>
        <p:txBody>
          <a:bodyPr>
            <a:normAutofit fontScale="85000" lnSpcReduction="10000"/>
          </a:bodyPr>
          <a:lstStyle/>
          <a:p>
            <a:pPr marL="0" indent="0">
              <a:buNone/>
            </a:pPr>
            <a:r>
              <a:rPr lang="en-US" sz="2400" dirty="0">
                <a:latin typeface="Helvetica" pitchFamily="2" charset="0"/>
              </a:rPr>
              <a:t>The magnitude is the size of the step you take. </a:t>
            </a:r>
          </a:p>
          <a:p>
            <a:pPr marL="0" indent="0">
              <a:buNone/>
            </a:pPr>
            <a:r>
              <a:rPr lang="en-US" sz="2400" dirty="0">
                <a:latin typeface="Helvetica" pitchFamily="2" charset="0"/>
              </a:rPr>
              <a:t>If you think you are very close to hitting the minima, you want to take small steps, as you don’t want to overshoot it.</a:t>
            </a:r>
          </a:p>
          <a:p>
            <a:pPr marL="0" indent="0">
              <a:buNone/>
            </a:pPr>
            <a:r>
              <a:rPr lang="en-US" sz="2400" dirty="0">
                <a:latin typeface="Helvetica" pitchFamily="2" charset="0"/>
              </a:rPr>
              <a:t>If you think you are far away, might as well take a bigger step! </a:t>
            </a:r>
          </a:p>
          <a:p>
            <a:pPr marL="0" indent="0">
              <a:buNone/>
            </a:pPr>
            <a:r>
              <a:rPr lang="en-US" sz="2400" dirty="0">
                <a:latin typeface="Helvetica" pitchFamily="2" charset="0"/>
              </a:rPr>
              <a:t>Think of it as making step sizes proportional to the slope!</a:t>
            </a:r>
            <a:endParaRPr lang="en-US" sz="1800" dirty="0">
              <a:latin typeface="Helvetica" pitchFamily="2" charset="0"/>
            </a:endParaRPr>
          </a:p>
          <a:p>
            <a:pPr marL="0" indent="0">
              <a:buNone/>
            </a:pPr>
            <a:endParaRPr lang="en-US" sz="2000" dirty="0">
              <a:latin typeface="Helvetica" pitchFamily="2" charset="0"/>
            </a:endParaRPr>
          </a:p>
        </p:txBody>
      </p:sp>
      <p:sp>
        <p:nvSpPr>
          <p:cNvPr id="4" name="Content Placeholder 2">
            <a:extLst>
              <a:ext uri="{FF2B5EF4-FFF2-40B4-BE49-F238E27FC236}">
                <a16:creationId xmlns:a16="http://schemas.microsoft.com/office/drawing/2014/main" id="{FA23B9A0-78F0-2847-8B70-AA0B4643663F}"/>
              </a:ext>
            </a:extLst>
          </p:cNvPr>
          <p:cNvSpPr txBox="1">
            <a:spLocks/>
          </p:cNvSpPr>
          <p:nvPr/>
        </p:nvSpPr>
        <p:spPr>
          <a:xfrm>
            <a:off x="1066800" y="2103120"/>
            <a:ext cx="10058400" cy="3849624"/>
          </a:xfrm>
          <a:prstGeom prst="rect">
            <a:avLst/>
          </a:prstGeom>
        </p:spPr>
        <p:txBody>
          <a:bodyPr vert="horz" lIns="91440" tIns="45720" rIns="91440" bIns="45720" rtlCol="0">
            <a:normAutofit/>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274320" lvl="1" indent="0">
              <a:buFont typeface="Garamond" pitchFamily="18" charset="0"/>
              <a:buNone/>
            </a:pPr>
            <a:endParaRPr lang="en-US" sz="2200" dirty="0"/>
          </a:p>
        </p:txBody>
      </p:sp>
      <p:cxnSp>
        <p:nvCxnSpPr>
          <p:cNvPr id="5" name="Straight Arrow Connector 4">
            <a:extLst>
              <a:ext uri="{FF2B5EF4-FFF2-40B4-BE49-F238E27FC236}">
                <a16:creationId xmlns:a16="http://schemas.microsoft.com/office/drawing/2014/main" id="{0E3A730D-4952-DA49-826F-DF838FB33CAB}"/>
              </a:ext>
            </a:extLst>
          </p:cNvPr>
          <p:cNvCxnSpPr/>
          <p:nvPr/>
        </p:nvCxnSpPr>
        <p:spPr>
          <a:xfrm>
            <a:off x="2280168" y="5952744"/>
            <a:ext cx="6216732"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34ECD609-C30D-3143-B23F-6379B9DBDA32}"/>
              </a:ext>
            </a:extLst>
          </p:cNvPr>
          <p:cNvCxnSpPr/>
          <p:nvPr/>
        </p:nvCxnSpPr>
        <p:spPr>
          <a:xfrm flipV="1">
            <a:off x="2303919" y="2532652"/>
            <a:ext cx="0" cy="3426031"/>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D24C9430-5239-6149-8D90-B4C638DA6E12}"/>
              </a:ext>
            </a:extLst>
          </p:cNvPr>
          <p:cNvSpPr txBox="1"/>
          <p:nvPr/>
        </p:nvSpPr>
        <p:spPr>
          <a:xfrm rot="16200000">
            <a:off x="1595171" y="3784298"/>
            <a:ext cx="887615" cy="461665"/>
          </a:xfrm>
          <a:prstGeom prst="rect">
            <a:avLst/>
          </a:prstGeom>
          <a:noFill/>
        </p:spPr>
        <p:txBody>
          <a:bodyPr wrap="none" rtlCol="0">
            <a:spAutoFit/>
          </a:bodyPr>
          <a:lstStyle/>
          <a:p>
            <a:r>
              <a:rPr lang="en-US" sz="2400" dirty="0">
                <a:latin typeface="Linux Libertine" panose="02000503000000000000" pitchFamily="2" charset="0"/>
                <a:ea typeface="Linux Libertine" panose="02000503000000000000" pitchFamily="2" charset="0"/>
                <a:cs typeface="Linux Libertine" panose="02000503000000000000" pitchFamily="2" charset="0"/>
              </a:rPr>
              <a:t>COST</a:t>
            </a:r>
          </a:p>
        </p:txBody>
      </p:sp>
      <p:sp>
        <p:nvSpPr>
          <p:cNvPr id="8" name="TextBox 7">
            <a:extLst>
              <a:ext uri="{FF2B5EF4-FFF2-40B4-BE49-F238E27FC236}">
                <a16:creationId xmlns:a16="http://schemas.microsoft.com/office/drawing/2014/main" id="{245766C3-1367-2142-942E-FE7D2B9A862F}"/>
              </a:ext>
            </a:extLst>
          </p:cNvPr>
          <p:cNvSpPr txBox="1"/>
          <p:nvPr/>
        </p:nvSpPr>
        <p:spPr>
          <a:xfrm>
            <a:off x="7097779" y="5983866"/>
            <a:ext cx="1653530" cy="461665"/>
          </a:xfrm>
          <a:prstGeom prst="rect">
            <a:avLst/>
          </a:prstGeom>
          <a:noFill/>
        </p:spPr>
        <p:txBody>
          <a:bodyPr wrap="none" rtlCol="0">
            <a:spAutoFit/>
          </a:bodyPr>
          <a:lstStyle/>
          <a:p>
            <a:r>
              <a:rPr lang="en-US" sz="2400" dirty="0">
                <a:latin typeface="Linux Libertine" panose="02000503000000000000" pitchFamily="2" charset="0"/>
                <a:ea typeface="Linux Libertine" panose="02000503000000000000" pitchFamily="2" charset="0"/>
                <a:cs typeface="Linux Libertine" panose="02000503000000000000" pitchFamily="2" charset="0"/>
              </a:rPr>
              <a:t>State space</a:t>
            </a:r>
          </a:p>
        </p:txBody>
      </p:sp>
      <p:sp>
        <p:nvSpPr>
          <p:cNvPr id="9" name="Freeform 8">
            <a:extLst>
              <a:ext uri="{FF2B5EF4-FFF2-40B4-BE49-F238E27FC236}">
                <a16:creationId xmlns:a16="http://schemas.microsoft.com/office/drawing/2014/main" id="{691DBDB2-9B04-9042-96A4-ED8F8484219A}"/>
              </a:ext>
            </a:extLst>
          </p:cNvPr>
          <p:cNvSpPr/>
          <p:nvPr/>
        </p:nvSpPr>
        <p:spPr>
          <a:xfrm>
            <a:off x="2372139" y="3072595"/>
            <a:ext cx="5989983" cy="2502326"/>
          </a:xfrm>
          <a:custGeom>
            <a:avLst/>
            <a:gdLst>
              <a:gd name="connsiteX0" fmla="*/ 0 w 5989983"/>
              <a:gd name="connsiteY0" fmla="*/ 2162014 h 2502326"/>
              <a:gd name="connsiteX1" fmla="*/ 808383 w 5989983"/>
              <a:gd name="connsiteY1" fmla="*/ 1552414 h 2502326"/>
              <a:gd name="connsiteX2" fmla="*/ 2054087 w 5989983"/>
              <a:gd name="connsiteY2" fmla="*/ 1446396 h 2502326"/>
              <a:gd name="connsiteX3" fmla="*/ 2478157 w 5989983"/>
              <a:gd name="connsiteY3" fmla="*/ 15162 h 2502326"/>
              <a:gd name="connsiteX4" fmla="*/ 2676939 w 5989983"/>
              <a:gd name="connsiteY4" fmla="*/ 2480066 h 2502326"/>
              <a:gd name="connsiteX5" fmla="*/ 3551583 w 5989983"/>
              <a:gd name="connsiteY5" fmla="*/ 1274118 h 2502326"/>
              <a:gd name="connsiteX6" fmla="*/ 3882887 w 5989983"/>
              <a:gd name="connsiteY6" fmla="*/ 2029492 h 2502326"/>
              <a:gd name="connsiteX7" fmla="*/ 4174435 w 5989983"/>
              <a:gd name="connsiteY7" fmla="*/ 1525909 h 2502326"/>
              <a:gd name="connsiteX8" fmla="*/ 4837044 w 5989983"/>
              <a:gd name="connsiteY8" fmla="*/ 1446396 h 2502326"/>
              <a:gd name="connsiteX9" fmla="*/ 4956313 w 5989983"/>
              <a:gd name="connsiteY9" fmla="*/ 2069248 h 2502326"/>
              <a:gd name="connsiteX10" fmla="*/ 5989983 w 5989983"/>
              <a:gd name="connsiteY10" fmla="*/ 2241527 h 2502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989983" h="2502326">
                <a:moveTo>
                  <a:pt x="0" y="2162014"/>
                </a:moveTo>
                <a:cubicBezTo>
                  <a:pt x="233017" y="1916849"/>
                  <a:pt x="466035" y="1671684"/>
                  <a:pt x="808383" y="1552414"/>
                </a:cubicBezTo>
                <a:cubicBezTo>
                  <a:pt x="1150731" y="1433144"/>
                  <a:pt x="1775791" y="1702605"/>
                  <a:pt x="2054087" y="1446396"/>
                </a:cubicBezTo>
                <a:cubicBezTo>
                  <a:pt x="2332383" y="1190187"/>
                  <a:pt x="2374348" y="-157116"/>
                  <a:pt x="2478157" y="15162"/>
                </a:cubicBezTo>
                <a:cubicBezTo>
                  <a:pt x="2581966" y="187440"/>
                  <a:pt x="2498035" y="2270240"/>
                  <a:pt x="2676939" y="2480066"/>
                </a:cubicBezTo>
                <a:cubicBezTo>
                  <a:pt x="2855843" y="2689892"/>
                  <a:pt x="3350592" y="1349214"/>
                  <a:pt x="3551583" y="1274118"/>
                </a:cubicBezTo>
                <a:cubicBezTo>
                  <a:pt x="3752574" y="1199022"/>
                  <a:pt x="3779078" y="1987527"/>
                  <a:pt x="3882887" y="2029492"/>
                </a:cubicBezTo>
                <a:cubicBezTo>
                  <a:pt x="3986696" y="2071457"/>
                  <a:pt x="4015409" y="1623092"/>
                  <a:pt x="4174435" y="1525909"/>
                </a:cubicBezTo>
                <a:cubicBezTo>
                  <a:pt x="4333461" y="1428726"/>
                  <a:pt x="4706731" y="1355840"/>
                  <a:pt x="4837044" y="1446396"/>
                </a:cubicBezTo>
                <a:cubicBezTo>
                  <a:pt x="4967357" y="1536952"/>
                  <a:pt x="4764157" y="1936726"/>
                  <a:pt x="4956313" y="2069248"/>
                </a:cubicBezTo>
                <a:cubicBezTo>
                  <a:pt x="5148469" y="2201770"/>
                  <a:pt x="5808870" y="2212814"/>
                  <a:pt x="5989983" y="2241527"/>
                </a:cubicBezTo>
              </a:path>
            </a:pathLst>
          </a:custGeom>
          <a:no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49CB8ABA-321B-AA4C-BEFB-451C52C3AC57}"/>
              </a:ext>
            </a:extLst>
          </p:cNvPr>
          <p:cNvGrpSpPr/>
          <p:nvPr/>
        </p:nvGrpSpPr>
        <p:grpSpPr>
          <a:xfrm>
            <a:off x="4470360" y="4286825"/>
            <a:ext cx="2401917" cy="2154056"/>
            <a:chOff x="4798983" y="3786747"/>
            <a:chExt cx="2401917" cy="2154056"/>
          </a:xfrm>
        </p:grpSpPr>
        <p:sp>
          <p:nvSpPr>
            <p:cNvPr id="10" name="TextBox 9">
              <a:extLst>
                <a:ext uri="{FF2B5EF4-FFF2-40B4-BE49-F238E27FC236}">
                  <a16:creationId xmlns:a16="http://schemas.microsoft.com/office/drawing/2014/main" id="{D3A7F315-58DC-CC4E-AF4C-3783E0639BF5}"/>
                </a:ext>
              </a:extLst>
            </p:cNvPr>
            <p:cNvSpPr txBox="1"/>
            <p:nvPr/>
          </p:nvSpPr>
          <p:spPr>
            <a:xfrm>
              <a:off x="4798983" y="5571471"/>
              <a:ext cx="1689167" cy="369332"/>
            </a:xfrm>
            <a:prstGeom prst="rect">
              <a:avLst/>
            </a:prstGeom>
            <a:noFill/>
          </p:spPr>
          <p:txBody>
            <a:bodyPr wrap="square" rtlCol="0">
              <a:spAutoFit/>
            </a:bodyPr>
            <a:lstStyle/>
            <a:p>
              <a:r>
                <a:rPr lang="en-US" dirty="0">
                  <a:latin typeface="Helvetica" pitchFamily="2" charset="0"/>
                </a:rPr>
                <a:t>Current State</a:t>
              </a:r>
              <a:endParaRPr lang="en-US" dirty="0"/>
            </a:p>
          </p:txBody>
        </p:sp>
        <p:sp>
          <p:nvSpPr>
            <p:cNvPr id="11" name="Oval 10">
              <a:extLst>
                <a:ext uri="{FF2B5EF4-FFF2-40B4-BE49-F238E27FC236}">
                  <a16:creationId xmlns:a16="http://schemas.microsoft.com/office/drawing/2014/main" id="{BAEDA40B-1191-D141-9B1F-71206FE2E821}"/>
                </a:ext>
              </a:extLst>
            </p:cNvPr>
            <p:cNvSpPr/>
            <p:nvPr/>
          </p:nvSpPr>
          <p:spPr>
            <a:xfrm>
              <a:off x="5428291" y="4845148"/>
              <a:ext cx="215276" cy="132424"/>
            </a:xfrm>
            <a:prstGeom prst="ellipse">
              <a:avLst/>
            </a:prstGeom>
            <a:solidFill>
              <a:srgbClr val="FF000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a:extLst>
                <a:ext uri="{FF2B5EF4-FFF2-40B4-BE49-F238E27FC236}">
                  <a16:creationId xmlns:a16="http://schemas.microsoft.com/office/drawing/2014/main" id="{CBF2E805-8153-0546-AA50-4C335ADB5484}"/>
                </a:ext>
              </a:extLst>
            </p:cNvPr>
            <p:cNvCxnSpPr>
              <a:cxnSpLocks/>
            </p:cNvCxnSpPr>
            <p:nvPr/>
          </p:nvCxnSpPr>
          <p:spPr>
            <a:xfrm flipV="1">
              <a:off x="5621657" y="4977572"/>
              <a:ext cx="0" cy="593899"/>
            </a:xfrm>
            <a:prstGeom prst="straightConnector1">
              <a:avLst/>
            </a:prstGeom>
            <a:ln w="444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4F5E1B2A-EED8-B140-9F0B-498B6B066494}"/>
                </a:ext>
              </a:extLst>
            </p:cNvPr>
            <p:cNvSpPr/>
            <p:nvPr/>
          </p:nvSpPr>
          <p:spPr>
            <a:xfrm>
              <a:off x="5535929" y="4681602"/>
              <a:ext cx="215276" cy="132424"/>
            </a:xfrm>
            <a:prstGeom prst="ellipse">
              <a:avLst/>
            </a:prstGeom>
            <a:solidFill>
              <a:schemeClr val="accent6"/>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D2903DB8-1225-AA45-9ABA-353658A94671}"/>
                </a:ext>
              </a:extLst>
            </p:cNvPr>
            <p:cNvSpPr/>
            <p:nvPr/>
          </p:nvSpPr>
          <p:spPr>
            <a:xfrm>
              <a:off x="5340387" y="5008694"/>
              <a:ext cx="215276" cy="132424"/>
            </a:xfrm>
            <a:prstGeom prst="ellipse">
              <a:avLst/>
            </a:prstGeom>
            <a:solidFill>
              <a:srgbClr val="00B05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0EDB2383-F9ED-D349-8D86-18CDCA4F4B22}"/>
                </a:ext>
              </a:extLst>
            </p:cNvPr>
            <p:cNvSpPr txBox="1"/>
            <p:nvPr/>
          </p:nvSpPr>
          <p:spPr>
            <a:xfrm>
              <a:off x="4906621" y="3786747"/>
              <a:ext cx="2294279" cy="369332"/>
            </a:xfrm>
            <a:prstGeom prst="rect">
              <a:avLst/>
            </a:prstGeom>
            <a:noFill/>
          </p:spPr>
          <p:txBody>
            <a:bodyPr wrap="square" rtlCol="0">
              <a:spAutoFit/>
            </a:bodyPr>
            <a:lstStyle/>
            <a:p>
              <a:r>
                <a:rPr lang="en-US" dirty="0">
                  <a:latin typeface="Helvetica" pitchFamily="2" charset="0"/>
                </a:rPr>
                <a:t>Neighbor States</a:t>
              </a:r>
              <a:endParaRPr lang="en-US" dirty="0"/>
            </a:p>
          </p:txBody>
        </p:sp>
        <p:cxnSp>
          <p:nvCxnSpPr>
            <p:cNvPr id="17" name="Straight Arrow Connector 16">
              <a:extLst>
                <a:ext uri="{FF2B5EF4-FFF2-40B4-BE49-F238E27FC236}">
                  <a16:creationId xmlns:a16="http://schemas.microsoft.com/office/drawing/2014/main" id="{8DBAF007-431B-EB4D-A2E4-7970437729E5}"/>
                </a:ext>
              </a:extLst>
            </p:cNvPr>
            <p:cNvCxnSpPr>
              <a:cxnSpLocks/>
              <a:endCxn id="14" idx="0"/>
            </p:cNvCxnSpPr>
            <p:nvPr/>
          </p:nvCxnSpPr>
          <p:spPr>
            <a:xfrm>
              <a:off x="5621657" y="4156080"/>
              <a:ext cx="21910" cy="525522"/>
            </a:xfrm>
            <a:prstGeom prst="straightConnector1">
              <a:avLst/>
            </a:prstGeom>
            <a:ln w="444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749E2BCC-D135-6242-B6E3-82C238F371CA}"/>
                </a:ext>
              </a:extLst>
            </p:cNvPr>
            <p:cNvCxnSpPr>
              <a:cxnSpLocks/>
              <a:endCxn id="16" idx="1"/>
            </p:cNvCxnSpPr>
            <p:nvPr/>
          </p:nvCxnSpPr>
          <p:spPr>
            <a:xfrm>
              <a:off x="5329432" y="4134176"/>
              <a:ext cx="42481" cy="893911"/>
            </a:xfrm>
            <a:prstGeom prst="straightConnector1">
              <a:avLst/>
            </a:prstGeom>
            <a:ln w="444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070848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1066797" y="1581891"/>
            <a:ext cx="8744860" cy="3849624"/>
          </a:xfrm>
        </p:spPr>
        <p:txBody>
          <a:bodyPr>
            <a:normAutofit/>
          </a:bodyPr>
          <a:lstStyle/>
          <a:p>
            <a:r>
              <a:rPr lang="en-US" sz="2400" dirty="0">
                <a:latin typeface="Helvetica" pitchFamily="2" charset="0"/>
              </a:rPr>
              <a:t>The last layer is the </a:t>
            </a:r>
            <a:r>
              <a:rPr lang="en-US" sz="2400" b="1" dirty="0">
                <a:latin typeface="Helvetica" pitchFamily="2" charset="0"/>
              </a:rPr>
              <a:t>Output</a:t>
            </a:r>
            <a:r>
              <a:rPr lang="en-US" sz="2400" dirty="0">
                <a:latin typeface="Helvetica" pitchFamily="2" charset="0"/>
              </a:rPr>
              <a:t> layer. You can liken this to </a:t>
            </a:r>
            <a:r>
              <a:rPr lang="en-US" sz="2400" b="1" dirty="0">
                <a:latin typeface="Helvetica" pitchFamily="2" charset="0"/>
              </a:rPr>
              <a:t>labels</a:t>
            </a:r>
            <a:r>
              <a:rPr lang="en-US" sz="2400" dirty="0">
                <a:latin typeface="Helvetica" pitchFamily="2" charset="0"/>
              </a:rPr>
              <a:t> of our examples. One node per value the label can have.</a:t>
            </a:r>
          </a:p>
        </p:txBody>
      </p:sp>
      <p:grpSp>
        <p:nvGrpSpPr>
          <p:cNvPr id="34" name="Group 33">
            <a:extLst>
              <a:ext uri="{FF2B5EF4-FFF2-40B4-BE49-F238E27FC236}">
                <a16:creationId xmlns:a16="http://schemas.microsoft.com/office/drawing/2014/main" id="{E7596C49-A122-C243-ADC3-4BDAE2A9FB11}"/>
              </a:ext>
            </a:extLst>
          </p:cNvPr>
          <p:cNvGrpSpPr/>
          <p:nvPr/>
        </p:nvGrpSpPr>
        <p:grpSpPr>
          <a:xfrm>
            <a:off x="1066797" y="2714625"/>
            <a:ext cx="461966" cy="3563939"/>
            <a:chOff x="1066797" y="2714625"/>
            <a:chExt cx="461966" cy="3563939"/>
          </a:xfrm>
        </p:grpSpPr>
        <p:sp>
          <p:nvSpPr>
            <p:cNvPr id="4" name="Oval 3">
              <a:extLst>
                <a:ext uri="{FF2B5EF4-FFF2-40B4-BE49-F238E27FC236}">
                  <a16:creationId xmlns:a16="http://schemas.microsoft.com/office/drawing/2014/main" id="{6101BDEF-80C8-6D44-B172-40FE6F2FE943}"/>
                </a:ext>
              </a:extLst>
            </p:cNvPr>
            <p:cNvSpPr/>
            <p:nvPr/>
          </p:nvSpPr>
          <p:spPr>
            <a:xfrm>
              <a:off x="1066800" y="2714625"/>
              <a:ext cx="461963" cy="414338"/>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4D21943A-718F-F94A-9CC1-93D7450912F4}"/>
                </a:ext>
              </a:extLst>
            </p:cNvPr>
            <p:cNvSpPr/>
            <p:nvPr/>
          </p:nvSpPr>
          <p:spPr>
            <a:xfrm>
              <a:off x="1066799" y="3149653"/>
              <a:ext cx="461963" cy="414338"/>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1BDD82B4-70F9-EA47-A805-08DE46896730}"/>
                </a:ext>
              </a:extLst>
            </p:cNvPr>
            <p:cNvSpPr/>
            <p:nvPr/>
          </p:nvSpPr>
          <p:spPr>
            <a:xfrm>
              <a:off x="1066799" y="3563991"/>
              <a:ext cx="461963" cy="414338"/>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3D8CC964-3D9D-3143-8526-FEE8A52DE58F}"/>
                </a:ext>
              </a:extLst>
            </p:cNvPr>
            <p:cNvSpPr/>
            <p:nvPr/>
          </p:nvSpPr>
          <p:spPr>
            <a:xfrm>
              <a:off x="1066798" y="5024862"/>
              <a:ext cx="461963" cy="414338"/>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C5B79BAC-660C-9D4F-9AB3-D89031DDB7F8}"/>
                </a:ext>
              </a:extLst>
            </p:cNvPr>
            <p:cNvSpPr/>
            <p:nvPr/>
          </p:nvSpPr>
          <p:spPr>
            <a:xfrm>
              <a:off x="1066798" y="5439200"/>
              <a:ext cx="461963" cy="414338"/>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FEC05DDD-F804-D04F-BB2E-8E5ABC3F862C}"/>
                </a:ext>
              </a:extLst>
            </p:cNvPr>
            <p:cNvSpPr/>
            <p:nvPr/>
          </p:nvSpPr>
          <p:spPr>
            <a:xfrm>
              <a:off x="1066797" y="5864226"/>
              <a:ext cx="461963" cy="414338"/>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97718B2B-4AE8-AC4B-939B-E60C0FE98A4A}"/>
                </a:ext>
              </a:extLst>
            </p:cNvPr>
            <p:cNvSpPr txBox="1"/>
            <p:nvPr/>
          </p:nvSpPr>
          <p:spPr>
            <a:xfrm>
              <a:off x="1204909" y="3989017"/>
              <a:ext cx="185737" cy="923330"/>
            </a:xfrm>
            <a:prstGeom prst="rect">
              <a:avLst/>
            </a:prstGeom>
            <a:noFill/>
          </p:spPr>
          <p:txBody>
            <a:bodyPr wrap="square" rtlCol="0">
              <a:spAutoFit/>
            </a:bodyPr>
            <a:lstStyle/>
            <a:p>
              <a:r>
                <a:rPr lang="en-US" dirty="0"/>
                <a:t>.</a:t>
              </a:r>
            </a:p>
            <a:p>
              <a:r>
                <a:rPr lang="en-US" dirty="0"/>
                <a:t>.</a:t>
              </a:r>
            </a:p>
            <a:p>
              <a:r>
                <a:rPr lang="en-US" dirty="0"/>
                <a:t>.</a:t>
              </a:r>
            </a:p>
          </p:txBody>
        </p:sp>
      </p:grpSp>
      <p:grpSp>
        <p:nvGrpSpPr>
          <p:cNvPr id="35" name="Group 34">
            <a:extLst>
              <a:ext uri="{FF2B5EF4-FFF2-40B4-BE49-F238E27FC236}">
                <a16:creationId xmlns:a16="http://schemas.microsoft.com/office/drawing/2014/main" id="{333A4914-F1DA-FC4E-AB49-485F59D2CD7E}"/>
              </a:ext>
            </a:extLst>
          </p:cNvPr>
          <p:cNvGrpSpPr/>
          <p:nvPr/>
        </p:nvGrpSpPr>
        <p:grpSpPr>
          <a:xfrm>
            <a:off x="3762374" y="3221831"/>
            <a:ext cx="461964" cy="2642547"/>
            <a:chOff x="3762374" y="3221831"/>
            <a:chExt cx="461964" cy="2642547"/>
          </a:xfrm>
        </p:grpSpPr>
        <p:sp>
          <p:nvSpPr>
            <p:cNvPr id="12" name="Oval 11">
              <a:extLst>
                <a:ext uri="{FF2B5EF4-FFF2-40B4-BE49-F238E27FC236}">
                  <a16:creationId xmlns:a16="http://schemas.microsoft.com/office/drawing/2014/main" id="{4FA8464E-4820-0D4F-9BB2-C0E10B200ECE}"/>
                </a:ext>
              </a:extLst>
            </p:cNvPr>
            <p:cNvSpPr/>
            <p:nvPr/>
          </p:nvSpPr>
          <p:spPr>
            <a:xfrm>
              <a:off x="3762375" y="3221831"/>
              <a:ext cx="461963" cy="414338"/>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360BE1C9-33C5-644F-9C5F-32F8762E813B}"/>
                </a:ext>
              </a:extLst>
            </p:cNvPr>
            <p:cNvSpPr/>
            <p:nvPr/>
          </p:nvSpPr>
          <p:spPr>
            <a:xfrm>
              <a:off x="3762375" y="3644053"/>
              <a:ext cx="461963" cy="414338"/>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501E0F2F-1142-604F-9470-D467CF15630D}"/>
                </a:ext>
              </a:extLst>
            </p:cNvPr>
            <p:cNvSpPr/>
            <p:nvPr/>
          </p:nvSpPr>
          <p:spPr>
            <a:xfrm>
              <a:off x="3762375" y="5017177"/>
              <a:ext cx="461963" cy="414338"/>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3BB03C6B-86E9-8648-BD9E-E412A5187F14}"/>
                </a:ext>
              </a:extLst>
            </p:cNvPr>
            <p:cNvSpPr/>
            <p:nvPr/>
          </p:nvSpPr>
          <p:spPr>
            <a:xfrm>
              <a:off x="3762374" y="5450040"/>
              <a:ext cx="461963" cy="414338"/>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081ECB4B-5C7C-0743-A83E-7DD611529577}"/>
                </a:ext>
              </a:extLst>
            </p:cNvPr>
            <p:cNvSpPr txBox="1"/>
            <p:nvPr/>
          </p:nvSpPr>
          <p:spPr>
            <a:xfrm>
              <a:off x="3871910" y="4034283"/>
              <a:ext cx="185737" cy="923330"/>
            </a:xfrm>
            <a:prstGeom prst="rect">
              <a:avLst/>
            </a:prstGeom>
            <a:noFill/>
          </p:spPr>
          <p:txBody>
            <a:bodyPr wrap="square" rtlCol="0">
              <a:spAutoFit/>
            </a:bodyPr>
            <a:lstStyle/>
            <a:p>
              <a:r>
                <a:rPr lang="en-US" dirty="0"/>
                <a:t>.</a:t>
              </a:r>
            </a:p>
            <a:p>
              <a:r>
                <a:rPr lang="en-US" dirty="0"/>
                <a:t>.</a:t>
              </a:r>
            </a:p>
            <a:p>
              <a:r>
                <a:rPr lang="en-US" dirty="0"/>
                <a:t>.</a:t>
              </a:r>
            </a:p>
          </p:txBody>
        </p:sp>
      </p:grpSp>
      <p:grpSp>
        <p:nvGrpSpPr>
          <p:cNvPr id="36" name="Group 35">
            <a:extLst>
              <a:ext uri="{FF2B5EF4-FFF2-40B4-BE49-F238E27FC236}">
                <a16:creationId xmlns:a16="http://schemas.microsoft.com/office/drawing/2014/main" id="{470D2E71-6334-6648-9891-9FCC49635657}"/>
              </a:ext>
            </a:extLst>
          </p:cNvPr>
          <p:cNvGrpSpPr/>
          <p:nvPr/>
        </p:nvGrpSpPr>
        <p:grpSpPr>
          <a:xfrm>
            <a:off x="6688929" y="3221831"/>
            <a:ext cx="461964" cy="2642547"/>
            <a:chOff x="6688929" y="3221831"/>
            <a:chExt cx="461964" cy="2642547"/>
          </a:xfrm>
        </p:grpSpPr>
        <p:sp>
          <p:nvSpPr>
            <p:cNvPr id="19" name="Oval 18">
              <a:extLst>
                <a:ext uri="{FF2B5EF4-FFF2-40B4-BE49-F238E27FC236}">
                  <a16:creationId xmlns:a16="http://schemas.microsoft.com/office/drawing/2014/main" id="{7EBB5E09-197E-1D40-BEFA-5509D1AD7DC6}"/>
                </a:ext>
              </a:extLst>
            </p:cNvPr>
            <p:cNvSpPr/>
            <p:nvPr/>
          </p:nvSpPr>
          <p:spPr>
            <a:xfrm>
              <a:off x="6688930" y="3221831"/>
              <a:ext cx="461963" cy="414338"/>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16451F44-15ED-274D-A734-082027BA3D86}"/>
                </a:ext>
              </a:extLst>
            </p:cNvPr>
            <p:cNvSpPr/>
            <p:nvPr/>
          </p:nvSpPr>
          <p:spPr>
            <a:xfrm>
              <a:off x="6688930" y="3644053"/>
              <a:ext cx="461963" cy="414338"/>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BEEE62FC-39F5-274A-9E43-E1EE1944CA46}"/>
                </a:ext>
              </a:extLst>
            </p:cNvPr>
            <p:cNvSpPr/>
            <p:nvPr/>
          </p:nvSpPr>
          <p:spPr>
            <a:xfrm>
              <a:off x="6688930" y="5017177"/>
              <a:ext cx="461963" cy="414338"/>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0AF3FE92-D36D-2E45-9328-BA2744C48B5F}"/>
                </a:ext>
              </a:extLst>
            </p:cNvPr>
            <p:cNvSpPr/>
            <p:nvPr/>
          </p:nvSpPr>
          <p:spPr>
            <a:xfrm>
              <a:off x="6688929" y="5450040"/>
              <a:ext cx="461963" cy="414338"/>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9FCEE4FD-CA9B-7947-A7C7-D8888AC47540}"/>
                </a:ext>
              </a:extLst>
            </p:cNvPr>
            <p:cNvSpPr txBox="1"/>
            <p:nvPr/>
          </p:nvSpPr>
          <p:spPr>
            <a:xfrm>
              <a:off x="6798464" y="3978329"/>
              <a:ext cx="185737" cy="923330"/>
            </a:xfrm>
            <a:prstGeom prst="rect">
              <a:avLst/>
            </a:prstGeom>
            <a:noFill/>
          </p:spPr>
          <p:txBody>
            <a:bodyPr wrap="square" rtlCol="0">
              <a:spAutoFit/>
            </a:bodyPr>
            <a:lstStyle/>
            <a:p>
              <a:r>
                <a:rPr lang="en-US" dirty="0"/>
                <a:t>.</a:t>
              </a:r>
            </a:p>
            <a:p>
              <a:r>
                <a:rPr lang="en-US" dirty="0"/>
                <a:t>.</a:t>
              </a:r>
            </a:p>
            <a:p>
              <a:r>
                <a:rPr lang="en-US" dirty="0"/>
                <a:t>.</a:t>
              </a:r>
            </a:p>
          </p:txBody>
        </p:sp>
      </p:grpSp>
      <p:grpSp>
        <p:nvGrpSpPr>
          <p:cNvPr id="37" name="Group 36">
            <a:extLst>
              <a:ext uri="{FF2B5EF4-FFF2-40B4-BE49-F238E27FC236}">
                <a16:creationId xmlns:a16="http://schemas.microsoft.com/office/drawing/2014/main" id="{EC4B585F-D806-594F-B3B3-BBAD4FCB4BCA}"/>
              </a:ext>
            </a:extLst>
          </p:cNvPr>
          <p:cNvGrpSpPr/>
          <p:nvPr/>
        </p:nvGrpSpPr>
        <p:grpSpPr>
          <a:xfrm>
            <a:off x="9132088" y="3436884"/>
            <a:ext cx="483396" cy="2100351"/>
            <a:chOff x="9132088" y="3436884"/>
            <a:chExt cx="483396" cy="2100351"/>
          </a:xfrm>
        </p:grpSpPr>
        <p:sp>
          <p:nvSpPr>
            <p:cNvPr id="29" name="Oval 28">
              <a:extLst>
                <a:ext uri="{FF2B5EF4-FFF2-40B4-BE49-F238E27FC236}">
                  <a16:creationId xmlns:a16="http://schemas.microsoft.com/office/drawing/2014/main" id="{338D9667-7308-D64E-A5B2-2B7046FB108E}"/>
                </a:ext>
              </a:extLst>
            </p:cNvPr>
            <p:cNvSpPr/>
            <p:nvPr/>
          </p:nvSpPr>
          <p:spPr>
            <a:xfrm>
              <a:off x="9132089" y="3436884"/>
              <a:ext cx="461963" cy="414338"/>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473D6C21-ADF1-B546-96DB-EE63D3C28D57}"/>
                </a:ext>
              </a:extLst>
            </p:cNvPr>
            <p:cNvSpPr/>
            <p:nvPr/>
          </p:nvSpPr>
          <p:spPr>
            <a:xfrm>
              <a:off x="9132088" y="3851222"/>
              <a:ext cx="461963" cy="414338"/>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ED2E56FD-DC2F-9241-9CE7-6616A40C406C}"/>
                </a:ext>
              </a:extLst>
            </p:cNvPr>
            <p:cNvSpPr/>
            <p:nvPr/>
          </p:nvSpPr>
          <p:spPr>
            <a:xfrm>
              <a:off x="9141603" y="4302020"/>
              <a:ext cx="461963" cy="414338"/>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3569D032-E8FF-8246-AB64-15B3D0879E18}"/>
                </a:ext>
              </a:extLst>
            </p:cNvPr>
            <p:cNvSpPr/>
            <p:nvPr/>
          </p:nvSpPr>
          <p:spPr>
            <a:xfrm>
              <a:off x="9141603" y="4716358"/>
              <a:ext cx="461963" cy="414338"/>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4C7F8644-091A-8744-A2ED-CEA5B63E383B}"/>
                </a:ext>
              </a:extLst>
            </p:cNvPr>
            <p:cNvSpPr/>
            <p:nvPr/>
          </p:nvSpPr>
          <p:spPr>
            <a:xfrm>
              <a:off x="9153521" y="5122897"/>
              <a:ext cx="461963" cy="414338"/>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ounded Rectangle 15">
            <a:extLst>
              <a:ext uri="{FF2B5EF4-FFF2-40B4-BE49-F238E27FC236}">
                <a16:creationId xmlns:a16="http://schemas.microsoft.com/office/drawing/2014/main" id="{0C817669-76DC-2A4B-893B-4787B405AD4F}"/>
              </a:ext>
            </a:extLst>
          </p:cNvPr>
          <p:cNvSpPr/>
          <p:nvPr/>
        </p:nvSpPr>
        <p:spPr>
          <a:xfrm>
            <a:off x="801292" y="2516083"/>
            <a:ext cx="1014413" cy="3849624"/>
          </a:xfrm>
          <a:prstGeom prst="roundRect">
            <a:avLst/>
          </a:prstGeom>
          <a:noFill/>
          <a:ln>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DB07642C-1749-3946-8B41-F8B508CC0A1F}"/>
              </a:ext>
            </a:extLst>
          </p:cNvPr>
          <p:cNvSpPr txBox="1"/>
          <p:nvPr/>
        </p:nvSpPr>
        <p:spPr>
          <a:xfrm>
            <a:off x="10253654" y="4117354"/>
            <a:ext cx="1485907" cy="369332"/>
          </a:xfrm>
          <a:prstGeom prst="rect">
            <a:avLst/>
          </a:prstGeom>
          <a:noFill/>
        </p:spPr>
        <p:txBody>
          <a:bodyPr wrap="square" rtlCol="0">
            <a:spAutoFit/>
          </a:bodyPr>
          <a:lstStyle/>
          <a:p>
            <a:r>
              <a:rPr lang="en-US" dirty="0">
                <a:latin typeface="Helvetica" pitchFamily="2" charset="0"/>
              </a:rPr>
              <a:t>Output layer</a:t>
            </a:r>
          </a:p>
        </p:txBody>
      </p:sp>
      <p:cxnSp>
        <p:nvCxnSpPr>
          <p:cNvPr id="18" name="Straight Arrow Connector 17">
            <a:extLst>
              <a:ext uri="{FF2B5EF4-FFF2-40B4-BE49-F238E27FC236}">
                <a16:creationId xmlns:a16="http://schemas.microsoft.com/office/drawing/2014/main" id="{DCCEFEA2-1C23-BE4F-93A6-E2DE6B02FFB4}"/>
              </a:ext>
            </a:extLst>
          </p:cNvPr>
          <p:cNvCxnSpPr>
            <a:cxnSpLocks/>
            <a:stCxn id="7" idx="1"/>
          </p:cNvCxnSpPr>
          <p:nvPr/>
        </p:nvCxnSpPr>
        <p:spPr>
          <a:xfrm flipH="1">
            <a:off x="9870276" y="4302020"/>
            <a:ext cx="383378" cy="902"/>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8" name="Rounded Rectangle 37">
            <a:extLst>
              <a:ext uri="{FF2B5EF4-FFF2-40B4-BE49-F238E27FC236}">
                <a16:creationId xmlns:a16="http://schemas.microsoft.com/office/drawing/2014/main" id="{4376153D-3B0E-9A46-A870-7BB4ED96481F}"/>
              </a:ext>
            </a:extLst>
          </p:cNvPr>
          <p:cNvSpPr/>
          <p:nvPr/>
        </p:nvSpPr>
        <p:spPr>
          <a:xfrm>
            <a:off x="3486145" y="2584377"/>
            <a:ext cx="1014413" cy="3849624"/>
          </a:xfrm>
          <a:prstGeom prst="roundRect">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ounded Rectangle 41">
            <a:extLst>
              <a:ext uri="{FF2B5EF4-FFF2-40B4-BE49-F238E27FC236}">
                <a16:creationId xmlns:a16="http://schemas.microsoft.com/office/drawing/2014/main" id="{7B736B95-C441-F84F-9A72-6032158CE561}"/>
              </a:ext>
            </a:extLst>
          </p:cNvPr>
          <p:cNvSpPr/>
          <p:nvPr/>
        </p:nvSpPr>
        <p:spPr>
          <a:xfrm>
            <a:off x="6369845" y="2584377"/>
            <a:ext cx="1014413" cy="3849624"/>
          </a:xfrm>
          <a:prstGeom prst="roundRect">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ounded Rectangle 42">
            <a:extLst>
              <a:ext uri="{FF2B5EF4-FFF2-40B4-BE49-F238E27FC236}">
                <a16:creationId xmlns:a16="http://schemas.microsoft.com/office/drawing/2014/main" id="{49469864-05E5-9442-807C-7B657DCC81BA}"/>
              </a:ext>
            </a:extLst>
          </p:cNvPr>
          <p:cNvSpPr/>
          <p:nvPr/>
        </p:nvSpPr>
        <p:spPr>
          <a:xfrm>
            <a:off x="8855862" y="2571136"/>
            <a:ext cx="1014413" cy="3849624"/>
          </a:xfrm>
          <a:prstGeom prst="round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D86BD42F-0B31-4870-83DD-54F0B498AD56}"/>
              </a:ext>
            </a:extLst>
          </p:cNvPr>
          <p:cNvSpPr txBox="1"/>
          <p:nvPr/>
        </p:nvSpPr>
        <p:spPr>
          <a:xfrm>
            <a:off x="9721952" y="579405"/>
            <a:ext cx="2139050" cy="2031325"/>
          </a:xfrm>
          <a:prstGeom prst="rect">
            <a:avLst/>
          </a:prstGeom>
          <a:noFill/>
        </p:spPr>
        <p:txBody>
          <a:bodyPr wrap="square" rtlCol="0">
            <a:spAutoFit/>
          </a:bodyPr>
          <a:lstStyle/>
          <a:p>
            <a:r>
              <a:rPr lang="en-US" dirty="0"/>
              <a:t>So if the potential values are “sunny”, “cloudy” and “snowy” there would be three nodes in the output layer.</a:t>
            </a:r>
          </a:p>
        </p:txBody>
      </p:sp>
    </p:spTree>
    <p:extLst>
      <p:ext uri="{BB962C8B-B14F-4D97-AF65-F5344CB8AC3E}">
        <p14:creationId xmlns:p14="http://schemas.microsoft.com/office/powerpoint/2010/main" val="30760440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latin typeface="Helvetica" pitchFamily="2" charset="0"/>
              </a:rPr>
              <a:t>Gradient Descent</a:t>
            </a:r>
          </a:p>
        </p:txBody>
      </p:sp>
      <p:sp>
        <p:nvSpPr>
          <p:cNvPr id="3" name="Content Placeholder 2">
            <a:extLst>
              <a:ext uri="{FF2B5EF4-FFF2-40B4-BE49-F238E27FC236}">
                <a16:creationId xmlns:a16="http://schemas.microsoft.com/office/drawing/2014/main" id="{C1141CE8-2F88-2548-B3EA-AAF11D5F6FE2}"/>
              </a:ext>
            </a:extLst>
          </p:cNvPr>
          <p:cNvSpPr>
            <a:spLocks noGrp="1"/>
          </p:cNvSpPr>
          <p:nvPr>
            <p:ph idx="1"/>
          </p:nvPr>
        </p:nvSpPr>
        <p:spPr>
          <a:xfrm>
            <a:off x="5844208" y="636656"/>
            <a:ext cx="5599043" cy="2568946"/>
          </a:xfrm>
        </p:spPr>
        <p:txBody>
          <a:bodyPr>
            <a:normAutofit/>
          </a:bodyPr>
          <a:lstStyle/>
          <a:p>
            <a:pPr marL="0" indent="0">
              <a:buNone/>
            </a:pPr>
            <a:r>
              <a:rPr lang="en-US" sz="2400" dirty="0">
                <a:latin typeface="Helvetica" pitchFamily="2" charset="0"/>
              </a:rPr>
              <a:t>And then, ideally, eventually you find it!</a:t>
            </a:r>
            <a:endParaRPr lang="en-US" sz="1800" dirty="0">
              <a:latin typeface="Helvetica" pitchFamily="2" charset="0"/>
            </a:endParaRPr>
          </a:p>
          <a:p>
            <a:pPr marL="0" indent="0">
              <a:buNone/>
            </a:pPr>
            <a:endParaRPr lang="en-US" sz="2000" dirty="0">
              <a:latin typeface="Helvetica" pitchFamily="2" charset="0"/>
            </a:endParaRPr>
          </a:p>
        </p:txBody>
      </p:sp>
      <p:sp>
        <p:nvSpPr>
          <p:cNvPr id="4" name="Content Placeholder 2">
            <a:extLst>
              <a:ext uri="{FF2B5EF4-FFF2-40B4-BE49-F238E27FC236}">
                <a16:creationId xmlns:a16="http://schemas.microsoft.com/office/drawing/2014/main" id="{FA23B9A0-78F0-2847-8B70-AA0B4643663F}"/>
              </a:ext>
            </a:extLst>
          </p:cNvPr>
          <p:cNvSpPr txBox="1">
            <a:spLocks/>
          </p:cNvSpPr>
          <p:nvPr/>
        </p:nvSpPr>
        <p:spPr>
          <a:xfrm>
            <a:off x="1066800" y="2103120"/>
            <a:ext cx="10058400" cy="3849624"/>
          </a:xfrm>
          <a:prstGeom prst="rect">
            <a:avLst/>
          </a:prstGeom>
        </p:spPr>
        <p:txBody>
          <a:bodyPr vert="horz" lIns="91440" tIns="45720" rIns="91440" bIns="45720" rtlCol="0">
            <a:normAutofit/>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274320" lvl="1" indent="0">
              <a:buFont typeface="Garamond" pitchFamily="18" charset="0"/>
              <a:buNone/>
            </a:pPr>
            <a:endParaRPr lang="en-US" sz="2200" dirty="0"/>
          </a:p>
        </p:txBody>
      </p:sp>
      <p:cxnSp>
        <p:nvCxnSpPr>
          <p:cNvPr id="5" name="Straight Arrow Connector 4">
            <a:extLst>
              <a:ext uri="{FF2B5EF4-FFF2-40B4-BE49-F238E27FC236}">
                <a16:creationId xmlns:a16="http://schemas.microsoft.com/office/drawing/2014/main" id="{0E3A730D-4952-DA49-826F-DF838FB33CAB}"/>
              </a:ext>
            </a:extLst>
          </p:cNvPr>
          <p:cNvCxnSpPr/>
          <p:nvPr/>
        </p:nvCxnSpPr>
        <p:spPr>
          <a:xfrm>
            <a:off x="2280168" y="5952744"/>
            <a:ext cx="6216732"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34ECD609-C30D-3143-B23F-6379B9DBDA32}"/>
              </a:ext>
            </a:extLst>
          </p:cNvPr>
          <p:cNvCxnSpPr/>
          <p:nvPr/>
        </p:nvCxnSpPr>
        <p:spPr>
          <a:xfrm flipV="1">
            <a:off x="2303919" y="2532652"/>
            <a:ext cx="0" cy="3426031"/>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D24C9430-5239-6149-8D90-B4C638DA6E12}"/>
              </a:ext>
            </a:extLst>
          </p:cNvPr>
          <p:cNvSpPr txBox="1"/>
          <p:nvPr/>
        </p:nvSpPr>
        <p:spPr>
          <a:xfrm rot="16200000">
            <a:off x="1595171" y="3784298"/>
            <a:ext cx="887615" cy="461665"/>
          </a:xfrm>
          <a:prstGeom prst="rect">
            <a:avLst/>
          </a:prstGeom>
          <a:noFill/>
        </p:spPr>
        <p:txBody>
          <a:bodyPr wrap="none" rtlCol="0">
            <a:spAutoFit/>
          </a:bodyPr>
          <a:lstStyle/>
          <a:p>
            <a:r>
              <a:rPr lang="en-US" sz="2400" dirty="0">
                <a:latin typeface="Linux Libertine" panose="02000503000000000000" pitchFamily="2" charset="0"/>
                <a:ea typeface="Linux Libertine" panose="02000503000000000000" pitchFamily="2" charset="0"/>
                <a:cs typeface="Linux Libertine" panose="02000503000000000000" pitchFamily="2" charset="0"/>
              </a:rPr>
              <a:t>COST</a:t>
            </a:r>
          </a:p>
        </p:txBody>
      </p:sp>
      <p:sp>
        <p:nvSpPr>
          <p:cNvPr id="8" name="TextBox 7">
            <a:extLst>
              <a:ext uri="{FF2B5EF4-FFF2-40B4-BE49-F238E27FC236}">
                <a16:creationId xmlns:a16="http://schemas.microsoft.com/office/drawing/2014/main" id="{245766C3-1367-2142-942E-FE7D2B9A862F}"/>
              </a:ext>
            </a:extLst>
          </p:cNvPr>
          <p:cNvSpPr txBox="1"/>
          <p:nvPr/>
        </p:nvSpPr>
        <p:spPr>
          <a:xfrm>
            <a:off x="7097779" y="5983866"/>
            <a:ext cx="1653530" cy="461665"/>
          </a:xfrm>
          <a:prstGeom prst="rect">
            <a:avLst/>
          </a:prstGeom>
          <a:noFill/>
        </p:spPr>
        <p:txBody>
          <a:bodyPr wrap="none" rtlCol="0">
            <a:spAutoFit/>
          </a:bodyPr>
          <a:lstStyle/>
          <a:p>
            <a:r>
              <a:rPr lang="en-US" sz="2400" dirty="0">
                <a:latin typeface="Linux Libertine" panose="02000503000000000000" pitchFamily="2" charset="0"/>
                <a:ea typeface="Linux Libertine" panose="02000503000000000000" pitchFamily="2" charset="0"/>
                <a:cs typeface="Linux Libertine" panose="02000503000000000000" pitchFamily="2" charset="0"/>
              </a:rPr>
              <a:t>State space</a:t>
            </a:r>
          </a:p>
        </p:txBody>
      </p:sp>
      <p:sp>
        <p:nvSpPr>
          <p:cNvPr id="9" name="Freeform 8">
            <a:extLst>
              <a:ext uri="{FF2B5EF4-FFF2-40B4-BE49-F238E27FC236}">
                <a16:creationId xmlns:a16="http://schemas.microsoft.com/office/drawing/2014/main" id="{691DBDB2-9B04-9042-96A4-ED8F8484219A}"/>
              </a:ext>
            </a:extLst>
          </p:cNvPr>
          <p:cNvSpPr/>
          <p:nvPr/>
        </p:nvSpPr>
        <p:spPr>
          <a:xfrm>
            <a:off x="2372139" y="3072595"/>
            <a:ext cx="5989983" cy="2502326"/>
          </a:xfrm>
          <a:custGeom>
            <a:avLst/>
            <a:gdLst>
              <a:gd name="connsiteX0" fmla="*/ 0 w 5989983"/>
              <a:gd name="connsiteY0" fmla="*/ 2162014 h 2502326"/>
              <a:gd name="connsiteX1" fmla="*/ 808383 w 5989983"/>
              <a:gd name="connsiteY1" fmla="*/ 1552414 h 2502326"/>
              <a:gd name="connsiteX2" fmla="*/ 2054087 w 5989983"/>
              <a:gd name="connsiteY2" fmla="*/ 1446396 h 2502326"/>
              <a:gd name="connsiteX3" fmla="*/ 2478157 w 5989983"/>
              <a:gd name="connsiteY3" fmla="*/ 15162 h 2502326"/>
              <a:gd name="connsiteX4" fmla="*/ 2676939 w 5989983"/>
              <a:gd name="connsiteY4" fmla="*/ 2480066 h 2502326"/>
              <a:gd name="connsiteX5" fmla="*/ 3551583 w 5989983"/>
              <a:gd name="connsiteY5" fmla="*/ 1274118 h 2502326"/>
              <a:gd name="connsiteX6" fmla="*/ 3882887 w 5989983"/>
              <a:gd name="connsiteY6" fmla="*/ 2029492 h 2502326"/>
              <a:gd name="connsiteX7" fmla="*/ 4174435 w 5989983"/>
              <a:gd name="connsiteY7" fmla="*/ 1525909 h 2502326"/>
              <a:gd name="connsiteX8" fmla="*/ 4837044 w 5989983"/>
              <a:gd name="connsiteY8" fmla="*/ 1446396 h 2502326"/>
              <a:gd name="connsiteX9" fmla="*/ 4956313 w 5989983"/>
              <a:gd name="connsiteY9" fmla="*/ 2069248 h 2502326"/>
              <a:gd name="connsiteX10" fmla="*/ 5989983 w 5989983"/>
              <a:gd name="connsiteY10" fmla="*/ 2241527 h 2502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989983" h="2502326">
                <a:moveTo>
                  <a:pt x="0" y="2162014"/>
                </a:moveTo>
                <a:cubicBezTo>
                  <a:pt x="233017" y="1916849"/>
                  <a:pt x="466035" y="1671684"/>
                  <a:pt x="808383" y="1552414"/>
                </a:cubicBezTo>
                <a:cubicBezTo>
                  <a:pt x="1150731" y="1433144"/>
                  <a:pt x="1775791" y="1702605"/>
                  <a:pt x="2054087" y="1446396"/>
                </a:cubicBezTo>
                <a:cubicBezTo>
                  <a:pt x="2332383" y="1190187"/>
                  <a:pt x="2374348" y="-157116"/>
                  <a:pt x="2478157" y="15162"/>
                </a:cubicBezTo>
                <a:cubicBezTo>
                  <a:pt x="2581966" y="187440"/>
                  <a:pt x="2498035" y="2270240"/>
                  <a:pt x="2676939" y="2480066"/>
                </a:cubicBezTo>
                <a:cubicBezTo>
                  <a:pt x="2855843" y="2689892"/>
                  <a:pt x="3350592" y="1349214"/>
                  <a:pt x="3551583" y="1274118"/>
                </a:cubicBezTo>
                <a:cubicBezTo>
                  <a:pt x="3752574" y="1199022"/>
                  <a:pt x="3779078" y="1987527"/>
                  <a:pt x="3882887" y="2029492"/>
                </a:cubicBezTo>
                <a:cubicBezTo>
                  <a:pt x="3986696" y="2071457"/>
                  <a:pt x="4015409" y="1623092"/>
                  <a:pt x="4174435" y="1525909"/>
                </a:cubicBezTo>
                <a:cubicBezTo>
                  <a:pt x="4333461" y="1428726"/>
                  <a:pt x="4706731" y="1355840"/>
                  <a:pt x="4837044" y="1446396"/>
                </a:cubicBezTo>
                <a:cubicBezTo>
                  <a:pt x="4967357" y="1536952"/>
                  <a:pt x="4764157" y="1936726"/>
                  <a:pt x="4956313" y="2069248"/>
                </a:cubicBezTo>
                <a:cubicBezTo>
                  <a:pt x="5148469" y="2201770"/>
                  <a:pt x="5808870" y="2212814"/>
                  <a:pt x="5989983" y="2241527"/>
                </a:cubicBezTo>
              </a:path>
            </a:pathLst>
          </a:custGeom>
          <a:no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49CB8ABA-321B-AA4C-BEFB-451C52C3AC57}"/>
              </a:ext>
            </a:extLst>
          </p:cNvPr>
          <p:cNvGrpSpPr/>
          <p:nvPr/>
        </p:nvGrpSpPr>
        <p:grpSpPr>
          <a:xfrm>
            <a:off x="4377811" y="5517339"/>
            <a:ext cx="1689167" cy="1095655"/>
            <a:chOff x="4798983" y="4845148"/>
            <a:chExt cx="1689167" cy="1095655"/>
          </a:xfrm>
        </p:grpSpPr>
        <p:sp>
          <p:nvSpPr>
            <p:cNvPr id="10" name="TextBox 9">
              <a:extLst>
                <a:ext uri="{FF2B5EF4-FFF2-40B4-BE49-F238E27FC236}">
                  <a16:creationId xmlns:a16="http://schemas.microsoft.com/office/drawing/2014/main" id="{D3A7F315-58DC-CC4E-AF4C-3783E0639BF5}"/>
                </a:ext>
              </a:extLst>
            </p:cNvPr>
            <p:cNvSpPr txBox="1"/>
            <p:nvPr/>
          </p:nvSpPr>
          <p:spPr>
            <a:xfrm>
              <a:off x="4798983" y="5571471"/>
              <a:ext cx="1689167" cy="369332"/>
            </a:xfrm>
            <a:prstGeom prst="rect">
              <a:avLst/>
            </a:prstGeom>
            <a:noFill/>
          </p:spPr>
          <p:txBody>
            <a:bodyPr wrap="square" rtlCol="0">
              <a:spAutoFit/>
            </a:bodyPr>
            <a:lstStyle/>
            <a:p>
              <a:r>
                <a:rPr lang="en-US" dirty="0">
                  <a:latin typeface="Helvetica" pitchFamily="2" charset="0"/>
                </a:rPr>
                <a:t>Current State</a:t>
              </a:r>
              <a:endParaRPr lang="en-US" dirty="0"/>
            </a:p>
          </p:txBody>
        </p:sp>
        <p:sp>
          <p:nvSpPr>
            <p:cNvPr id="11" name="Oval 10">
              <a:extLst>
                <a:ext uri="{FF2B5EF4-FFF2-40B4-BE49-F238E27FC236}">
                  <a16:creationId xmlns:a16="http://schemas.microsoft.com/office/drawing/2014/main" id="{BAEDA40B-1191-D141-9B1F-71206FE2E821}"/>
                </a:ext>
              </a:extLst>
            </p:cNvPr>
            <p:cNvSpPr/>
            <p:nvPr/>
          </p:nvSpPr>
          <p:spPr>
            <a:xfrm>
              <a:off x="5428291" y="4845148"/>
              <a:ext cx="215276" cy="132424"/>
            </a:xfrm>
            <a:prstGeom prst="ellipse">
              <a:avLst/>
            </a:prstGeom>
            <a:solidFill>
              <a:srgbClr val="FF000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a:extLst>
                <a:ext uri="{FF2B5EF4-FFF2-40B4-BE49-F238E27FC236}">
                  <a16:creationId xmlns:a16="http://schemas.microsoft.com/office/drawing/2014/main" id="{CBF2E805-8153-0546-AA50-4C335ADB5484}"/>
                </a:ext>
              </a:extLst>
            </p:cNvPr>
            <p:cNvCxnSpPr>
              <a:cxnSpLocks/>
            </p:cNvCxnSpPr>
            <p:nvPr/>
          </p:nvCxnSpPr>
          <p:spPr>
            <a:xfrm flipV="1">
              <a:off x="5521476" y="4977572"/>
              <a:ext cx="0" cy="593899"/>
            </a:xfrm>
            <a:prstGeom prst="straightConnector1">
              <a:avLst/>
            </a:prstGeom>
            <a:ln w="444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29627189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Back Propagation and Error</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p:txBody>
          <a:bodyPr>
            <a:normAutofit/>
          </a:bodyPr>
          <a:lstStyle/>
          <a:p>
            <a:r>
              <a:rPr lang="en-US" sz="2400" dirty="0">
                <a:latin typeface="Helvetica" pitchFamily="2" charset="0"/>
              </a:rPr>
              <a:t>As we said, the difference is one of dimensionality. Although the fundamental notion is the same, instead of working in a nice 2D space, depending on the size of your network, you may be working with hundreds of thousands of weights!</a:t>
            </a:r>
          </a:p>
          <a:p>
            <a:endParaRPr lang="en-US" sz="2400" dirty="0">
              <a:latin typeface="Helvetica" pitchFamily="2" charset="0"/>
            </a:endParaRPr>
          </a:p>
          <a:p>
            <a:r>
              <a:rPr lang="en-US" sz="2400" dirty="0">
                <a:latin typeface="Helvetica" pitchFamily="2" charset="0"/>
              </a:rPr>
              <a:t>Much harder to visualize ”nudging” the current cost “down” when working in a space that complex!</a:t>
            </a:r>
            <a:endParaRPr lang="en-US" sz="2000" dirty="0">
              <a:latin typeface="Helvetica" pitchFamily="2" charset="0"/>
            </a:endParaRPr>
          </a:p>
        </p:txBody>
      </p:sp>
    </p:spTree>
    <p:extLst>
      <p:ext uri="{BB962C8B-B14F-4D97-AF65-F5344CB8AC3E}">
        <p14:creationId xmlns:p14="http://schemas.microsoft.com/office/powerpoint/2010/main" val="383466970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Updates Based on Error</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p:txBody>
          <a:bodyPr>
            <a:normAutofit/>
          </a:bodyPr>
          <a:lstStyle/>
          <a:p>
            <a:r>
              <a:rPr lang="en-US" sz="2400" dirty="0">
                <a:latin typeface="Helvetica" pitchFamily="2" charset="0"/>
              </a:rPr>
              <a:t>But what we can do is find the </a:t>
            </a:r>
            <a:r>
              <a:rPr lang="en-US" sz="2400" b="1" dirty="0">
                <a:latin typeface="Helvetica" pitchFamily="2" charset="0"/>
              </a:rPr>
              <a:t>gradient</a:t>
            </a:r>
            <a:r>
              <a:rPr lang="en-US" sz="2400" dirty="0">
                <a:latin typeface="Helvetica" pitchFamily="2" charset="0"/>
              </a:rPr>
              <a:t> of the activation function.</a:t>
            </a:r>
          </a:p>
          <a:p>
            <a:r>
              <a:rPr lang="en-US" sz="2400" dirty="0">
                <a:latin typeface="Helvetica" pitchFamily="2" charset="0"/>
              </a:rPr>
              <a:t>Like we saw in the previous examples, the slope of the line helped us know which direction to move in, and how big of steps we should take.</a:t>
            </a:r>
          </a:p>
          <a:p>
            <a:r>
              <a:rPr lang="en-US" sz="2400" dirty="0">
                <a:latin typeface="Helvetica" pitchFamily="2" charset="0"/>
              </a:rPr>
              <a:t>The gradient of a function is a vector that points in the direction of the greatest rate of increase, and its magnitude is the slope of the graph in that direct</a:t>
            </a:r>
            <a:r>
              <a:rPr lang="en-US" sz="2200" dirty="0">
                <a:latin typeface="Helvetica" pitchFamily="2" charset="0"/>
              </a:rPr>
              <a:t>ion.</a:t>
            </a:r>
          </a:p>
          <a:p>
            <a:pPr lvl="1"/>
            <a:r>
              <a:rPr lang="en-US" sz="2000" dirty="0">
                <a:latin typeface="Helvetica" pitchFamily="2" charset="0"/>
              </a:rPr>
              <a:t>You can find the gradient of a function f(x) by differentiating with respect to x.</a:t>
            </a:r>
            <a:endParaRPr lang="en-US" sz="1600" dirty="0">
              <a:latin typeface="Helvetica" pitchFamily="2" charset="0"/>
            </a:endParaRPr>
          </a:p>
        </p:txBody>
      </p:sp>
    </p:spTree>
    <p:extLst>
      <p:ext uri="{BB962C8B-B14F-4D97-AF65-F5344CB8AC3E}">
        <p14:creationId xmlns:p14="http://schemas.microsoft.com/office/powerpoint/2010/main" val="266021254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Updates Based on Error</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p:txBody>
          <a:bodyPr>
            <a:normAutofit fontScale="92500" lnSpcReduction="10000"/>
          </a:bodyPr>
          <a:lstStyle/>
          <a:p>
            <a:r>
              <a:rPr lang="en-US" sz="2400" dirty="0">
                <a:latin typeface="Helvetica" pitchFamily="2" charset="0"/>
              </a:rPr>
              <a:t>Although there’s a few different ways you could compute error or cost, in general, error is the difference between what you want and what you actually got.</a:t>
            </a:r>
          </a:p>
          <a:p>
            <a:pPr marL="0" indent="0" algn="ctr">
              <a:buNone/>
            </a:pPr>
            <a:r>
              <a:rPr lang="en-US" sz="2400" i="1" dirty="0">
                <a:latin typeface="Helvetica" pitchFamily="2" charset="0"/>
              </a:rPr>
              <a:t>correct - output</a:t>
            </a:r>
          </a:p>
          <a:p>
            <a:r>
              <a:rPr lang="en-US" sz="2400" dirty="0">
                <a:latin typeface="Helvetica" pitchFamily="2" charset="0"/>
              </a:rPr>
              <a:t>When we update the weights, we are updating them to reduce error.</a:t>
            </a:r>
          </a:p>
          <a:p>
            <a:r>
              <a:rPr lang="en-US" sz="2400" dirty="0">
                <a:latin typeface="Helvetica" pitchFamily="2" charset="0"/>
              </a:rPr>
              <a:t>We want to raise or lower them appropriately (direction).</a:t>
            </a:r>
          </a:p>
          <a:p>
            <a:r>
              <a:rPr lang="en-US" sz="2400" dirty="0">
                <a:latin typeface="Helvetica" pitchFamily="2" charset="0"/>
              </a:rPr>
              <a:t>We want to raise or lower them by as much as is needed (magnitude).</a:t>
            </a:r>
          </a:p>
          <a:p>
            <a:r>
              <a:rPr lang="en-US" sz="2400" dirty="0">
                <a:latin typeface="Helvetica" pitchFamily="2" charset="0"/>
              </a:rPr>
              <a:t>The gradient of the activation function will help us to achieve this!</a:t>
            </a:r>
            <a:endParaRPr lang="en-US" sz="1600" dirty="0">
              <a:latin typeface="Helvetica" pitchFamily="2" charset="0"/>
            </a:endParaRPr>
          </a:p>
        </p:txBody>
      </p:sp>
    </p:spTree>
    <p:extLst>
      <p:ext uri="{BB962C8B-B14F-4D97-AF65-F5344CB8AC3E}">
        <p14:creationId xmlns:p14="http://schemas.microsoft.com/office/powerpoint/2010/main" val="254382291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Sigmoid Gradient</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p:txBody>
              <a:bodyPr>
                <a:normAutofit fontScale="85000" lnSpcReduction="20000"/>
              </a:bodyPr>
              <a:lstStyle/>
              <a:p>
                <a:pPr marL="0" indent="0">
                  <a:buNone/>
                </a:pPr>
                <a:endParaRPr lang="en-US" sz="160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𝑓</m:t>
                      </m:r>
                      <m:d>
                        <m:dPr>
                          <m:ctrlPr>
                            <a:rPr lang="en-US" sz="2400" i="1">
                              <a:latin typeface="Cambria Math" panose="02040503050406030204" pitchFamily="18" charset="0"/>
                            </a:rPr>
                          </m:ctrlPr>
                        </m:dPr>
                        <m:e>
                          <m:r>
                            <a:rPr lang="en-US" sz="2400" i="1">
                              <a:latin typeface="Cambria Math" panose="02040503050406030204" pitchFamily="18" charset="0"/>
                            </a:rPr>
                            <m:t>𝑥</m:t>
                          </m:r>
                        </m:e>
                      </m:d>
                      <m:r>
                        <a:rPr lang="en-US" sz="2400" i="1">
                          <a:latin typeface="Cambria Math" panose="02040503050406030204" pitchFamily="18" charset="0"/>
                        </a:rPr>
                        <m:t>=</m:t>
                      </m:r>
                      <m:f>
                        <m:fPr>
                          <m:ctrlPr>
                            <a:rPr lang="en-US" sz="2400" i="1">
                              <a:latin typeface="Cambria Math" panose="02040503050406030204" pitchFamily="18" charset="0"/>
                            </a:rPr>
                          </m:ctrlPr>
                        </m:fPr>
                        <m:num>
                          <m:r>
                            <a:rPr lang="en-US" sz="2400" i="1">
                              <a:latin typeface="Cambria Math" panose="02040503050406030204" pitchFamily="18" charset="0"/>
                            </a:rPr>
                            <m:t>1</m:t>
                          </m:r>
                        </m:num>
                        <m:den>
                          <m:r>
                            <a:rPr lang="en-US" sz="2400" i="1">
                              <a:latin typeface="Cambria Math" panose="02040503050406030204" pitchFamily="18" charset="0"/>
                            </a:rPr>
                            <m:t>1+</m:t>
                          </m:r>
                          <m:sSup>
                            <m:sSupPr>
                              <m:ctrlPr>
                                <a:rPr lang="en-US" sz="2400" i="1">
                                  <a:latin typeface="Cambria Math" panose="02040503050406030204" pitchFamily="18" charset="0"/>
                                </a:rPr>
                              </m:ctrlPr>
                            </m:sSupPr>
                            <m:e>
                              <m:r>
                                <a:rPr lang="en-US" sz="2400" i="1">
                                  <a:latin typeface="Cambria Math" panose="02040503050406030204" pitchFamily="18" charset="0"/>
                                </a:rPr>
                                <m:t>𝑒</m:t>
                              </m:r>
                            </m:e>
                            <m:sup>
                              <m:r>
                                <a:rPr lang="en-US" sz="2400" i="1">
                                  <a:latin typeface="Cambria Math" panose="02040503050406030204" pitchFamily="18" charset="0"/>
                                </a:rPr>
                                <m:t>−</m:t>
                              </m:r>
                              <m:r>
                                <a:rPr lang="en-US" sz="2400" i="1">
                                  <a:latin typeface="Cambria Math" panose="02040503050406030204" pitchFamily="18" charset="0"/>
                                </a:rPr>
                                <m:t>𝑥</m:t>
                              </m:r>
                            </m:sup>
                          </m:sSup>
                        </m:den>
                      </m:f>
                    </m:oMath>
                  </m:oMathPara>
                </a14:m>
                <a:endParaRPr lang="en-US" sz="2400" dirty="0"/>
              </a:p>
              <a:p>
                <a:pPr marL="0" indent="0">
                  <a:buNone/>
                </a:pPr>
                <a:endParaRPr lang="en-US" sz="2400" dirty="0"/>
              </a:p>
              <a:p>
                <a:pPr marL="0" indent="0">
                  <a:buNone/>
                </a:pPr>
                <a14:m>
                  <m:oMathPara xmlns:m="http://schemas.openxmlformats.org/officeDocument/2006/math">
                    <m:oMathParaPr>
                      <m:jc m:val="centerGroup"/>
                    </m:oMathParaPr>
                    <m:oMath xmlns:m="http://schemas.openxmlformats.org/officeDocument/2006/math">
                      <m:sSup>
                        <m:sSupPr>
                          <m:ctrlPr>
                            <a:rPr lang="en-US" sz="2400" i="1">
                              <a:latin typeface="Cambria Math" panose="02040503050406030204" pitchFamily="18" charset="0"/>
                            </a:rPr>
                          </m:ctrlPr>
                        </m:sSupPr>
                        <m:e>
                          <m:r>
                            <a:rPr lang="en-US" sz="2400" i="1">
                              <a:latin typeface="Cambria Math" panose="02040503050406030204" pitchFamily="18" charset="0"/>
                            </a:rPr>
                            <m:t>𝑓</m:t>
                          </m:r>
                        </m:e>
                        <m:sup>
                          <m:r>
                            <a:rPr lang="en-US" sz="2400" i="1">
                              <a:latin typeface="Cambria Math" panose="02040503050406030204" pitchFamily="18" charset="0"/>
                            </a:rPr>
                            <m:t>′</m:t>
                          </m:r>
                        </m:sup>
                      </m:sSup>
                      <m:d>
                        <m:dPr>
                          <m:ctrlPr>
                            <a:rPr lang="en-US" sz="2400" i="1">
                              <a:latin typeface="Cambria Math" panose="02040503050406030204" pitchFamily="18" charset="0"/>
                            </a:rPr>
                          </m:ctrlPr>
                        </m:dPr>
                        <m:e>
                          <m:r>
                            <a:rPr lang="en-US" sz="2400" i="1">
                              <a:latin typeface="Cambria Math" panose="02040503050406030204" pitchFamily="18" charset="0"/>
                            </a:rPr>
                            <m:t>𝑥</m:t>
                          </m:r>
                        </m:e>
                      </m:d>
                      <m:r>
                        <a:rPr lang="en-US" sz="2400" i="1">
                          <a:latin typeface="Cambria Math" panose="02040503050406030204" pitchFamily="18" charset="0"/>
                        </a:rPr>
                        <m:t>=</m:t>
                      </m:r>
                      <m:f>
                        <m:fPr>
                          <m:ctrlPr>
                            <a:rPr lang="en-US" sz="2400" i="1">
                              <a:latin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m:t>
                          </m:r>
                        </m:num>
                        <m:den>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𝑥</m:t>
                          </m:r>
                        </m:den>
                      </m:f>
                      <m:d>
                        <m:dPr>
                          <m:ctrlPr>
                            <a:rPr lang="en-US" sz="2400" i="1">
                              <a:latin typeface="Cambria Math" panose="02040503050406030204" pitchFamily="18" charset="0"/>
                              <a:ea typeface="Cambria Math" panose="02040503050406030204" pitchFamily="18" charset="0"/>
                            </a:rPr>
                          </m:ctrlPr>
                        </m:dPr>
                        <m:e>
                          <m:f>
                            <m:fPr>
                              <m:ctrlPr>
                                <a:rPr lang="en-US" sz="2400" i="1">
                                  <a:latin typeface="Cambria Math" panose="02040503050406030204" pitchFamily="18" charset="0"/>
                                  <a:ea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1</m:t>
                              </m:r>
                            </m:num>
                            <m:den>
                              <m:r>
                                <a:rPr lang="en-US" sz="2400" i="1">
                                  <a:latin typeface="Cambria Math" panose="02040503050406030204" pitchFamily="18" charset="0"/>
                                  <a:ea typeface="Cambria Math" panose="02040503050406030204" pitchFamily="18" charset="0"/>
                                </a:rPr>
                                <m:t>1+</m:t>
                              </m:r>
                              <m:sSup>
                                <m:sSupPr>
                                  <m:ctrlPr>
                                    <a:rPr lang="en-US" sz="2400" i="1">
                                      <a:latin typeface="Cambria Math" panose="02040503050406030204" pitchFamily="18" charset="0"/>
                                      <a:ea typeface="Cambria Math" panose="02040503050406030204" pitchFamily="18" charset="0"/>
                                    </a:rPr>
                                  </m:ctrlPr>
                                </m:sSupPr>
                                <m:e>
                                  <m:r>
                                    <a:rPr lang="en-US" sz="2400" i="1">
                                      <a:latin typeface="Cambria Math" panose="02040503050406030204" pitchFamily="18" charset="0"/>
                                      <a:ea typeface="Cambria Math" panose="02040503050406030204" pitchFamily="18" charset="0"/>
                                    </a:rPr>
                                    <m:t>𝑒</m:t>
                                  </m:r>
                                </m:e>
                                <m:sup>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𝑥</m:t>
                                  </m:r>
                                </m:sup>
                              </m:sSup>
                            </m:den>
                          </m:f>
                        </m:e>
                      </m:d>
                    </m:oMath>
                  </m:oMathPara>
                </a14:m>
                <a:endParaRPr lang="en-US" sz="2400" dirty="0"/>
              </a:p>
              <a:p>
                <a:pPr marL="0" indent="0">
                  <a:buNone/>
                </a:pPr>
                <a:endParaRPr lang="en-US" sz="2400" dirty="0"/>
              </a:p>
              <a:p>
                <a:pPr marL="0" indent="0">
                  <a:buNone/>
                </a:pPr>
                <a14:m>
                  <m:oMathPara xmlns:m="http://schemas.openxmlformats.org/officeDocument/2006/math">
                    <m:oMathParaPr>
                      <m:jc m:val="centerGroup"/>
                    </m:oMathParaPr>
                    <m:oMath xmlns:m="http://schemas.openxmlformats.org/officeDocument/2006/math">
                      <m:sSup>
                        <m:sSupPr>
                          <m:ctrlPr>
                            <a:rPr lang="en-US" sz="2400" i="1">
                              <a:latin typeface="Cambria Math" panose="02040503050406030204" pitchFamily="18" charset="0"/>
                            </a:rPr>
                          </m:ctrlPr>
                        </m:sSupPr>
                        <m:e>
                          <m:r>
                            <a:rPr lang="en-US" sz="2400" i="1">
                              <a:latin typeface="Cambria Math" panose="02040503050406030204" pitchFamily="18" charset="0"/>
                            </a:rPr>
                            <m:t>𝑓</m:t>
                          </m:r>
                        </m:e>
                        <m:sup>
                          <m:r>
                            <a:rPr lang="en-US" sz="2400" i="1">
                              <a:latin typeface="Cambria Math" panose="02040503050406030204" pitchFamily="18" charset="0"/>
                            </a:rPr>
                            <m:t>′</m:t>
                          </m:r>
                        </m:sup>
                      </m:sSup>
                      <m:d>
                        <m:dPr>
                          <m:ctrlPr>
                            <a:rPr lang="en-US" sz="2400" i="1">
                              <a:latin typeface="Cambria Math" panose="02040503050406030204" pitchFamily="18" charset="0"/>
                            </a:rPr>
                          </m:ctrlPr>
                        </m:dPr>
                        <m:e>
                          <m:r>
                            <a:rPr lang="en-US" sz="2400" i="1">
                              <a:latin typeface="Cambria Math" panose="02040503050406030204" pitchFamily="18" charset="0"/>
                            </a:rPr>
                            <m:t>𝑥</m:t>
                          </m:r>
                        </m:e>
                      </m:d>
                      <m:r>
                        <a:rPr lang="en-US" sz="2400" i="1">
                          <a:latin typeface="Cambria Math" panose="02040503050406030204" pitchFamily="18" charset="0"/>
                        </a:rPr>
                        <m:t>=</m:t>
                      </m:r>
                      <m:r>
                        <a:rPr lang="en-US" sz="2400" i="1">
                          <a:latin typeface="Cambria Math" panose="02040503050406030204" pitchFamily="18" charset="0"/>
                        </a:rPr>
                        <m:t>𝑓</m:t>
                      </m:r>
                      <m:d>
                        <m:dPr>
                          <m:ctrlPr>
                            <a:rPr lang="en-US" sz="2400" i="1">
                              <a:latin typeface="Cambria Math" panose="02040503050406030204" pitchFamily="18" charset="0"/>
                            </a:rPr>
                          </m:ctrlPr>
                        </m:dPr>
                        <m:e>
                          <m:r>
                            <a:rPr lang="en-US" sz="2400" i="1">
                              <a:latin typeface="Cambria Math" panose="02040503050406030204" pitchFamily="18" charset="0"/>
                            </a:rPr>
                            <m:t>𝑥</m:t>
                          </m:r>
                        </m:e>
                      </m:d>
                      <m:d>
                        <m:dPr>
                          <m:ctrlPr>
                            <a:rPr lang="en-US" sz="2400" i="1">
                              <a:latin typeface="Cambria Math" panose="02040503050406030204" pitchFamily="18" charset="0"/>
                            </a:rPr>
                          </m:ctrlPr>
                        </m:dPr>
                        <m:e>
                          <m:r>
                            <a:rPr lang="en-US" sz="2400" i="1">
                              <a:latin typeface="Cambria Math" panose="02040503050406030204" pitchFamily="18" charset="0"/>
                            </a:rPr>
                            <m:t>1−</m:t>
                          </m:r>
                          <m:r>
                            <a:rPr lang="en-US" sz="2400" i="1">
                              <a:latin typeface="Cambria Math" panose="02040503050406030204" pitchFamily="18" charset="0"/>
                            </a:rPr>
                            <m:t>𝑓</m:t>
                          </m:r>
                          <m:d>
                            <m:dPr>
                              <m:ctrlPr>
                                <a:rPr lang="en-US" sz="2400" i="1">
                                  <a:latin typeface="Cambria Math" panose="02040503050406030204" pitchFamily="18" charset="0"/>
                                </a:rPr>
                              </m:ctrlPr>
                            </m:dPr>
                            <m:e>
                              <m:r>
                                <a:rPr lang="en-US" sz="2400" i="1">
                                  <a:latin typeface="Cambria Math" panose="02040503050406030204" pitchFamily="18" charset="0"/>
                                </a:rPr>
                                <m:t>𝑥</m:t>
                              </m:r>
                            </m:e>
                          </m:d>
                        </m:e>
                      </m:d>
                    </m:oMath>
                  </m:oMathPara>
                </a14:m>
                <a:endParaRPr lang="en-US" sz="2400" dirty="0"/>
              </a:p>
              <a:p>
                <a:pPr marL="0" indent="0">
                  <a:buNone/>
                </a:pPr>
                <a:endParaRPr lang="en-US" sz="2400" dirty="0"/>
              </a:p>
              <a:p>
                <a:pPr marL="0" indent="0">
                  <a:buNone/>
                </a:pPr>
                <a14:m>
                  <m:oMathPara xmlns:m="http://schemas.openxmlformats.org/officeDocument/2006/math">
                    <m:oMathParaPr>
                      <m:jc m:val="centerGroup"/>
                    </m:oMathParaPr>
                    <m:oMath xmlns:m="http://schemas.openxmlformats.org/officeDocument/2006/math">
                      <m:sSup>
                        <m:sSupPr>
                          <m:ctrlPr>
                            <a:rPr lang="en-US" sz="2400" i="1">
                              <a:latin typeface="Cambria Math" panose="02040503050406030204" pitchFamily="18" charset="0"/>
                            </a:rPr>
                          </m:ctrlPr>
                        </m:sSupPr>
                        <m:e>
                          <m:r>
                            <a:rPr lang="en-US" sz="2400" i="1">
                              <a:latin typeface="Cambria Math" panose="02040503050406030204" pitchFamily="18" charset="0"/>
                            </a:rPr>
                            <m:t>𝑓</m:t>
                          </m:r>
                        </m:e>
                        <m:sup>
                          <m:r>
                            <a:rPr lang="en-US" sz="2400" i="1">
                              <a:latin typeface="Cambria Math" panose="02040503050406030204" pitchFamily="18" charset="0"/>
                            </a:rPr>
                            <m:t>′</m:t>
                          </m:r>
                        </m:sup>
                      </m:sSup>
                      <m:d>
                        <m:dPr>
                          <m:ctrlPr>
                            <a:rPr lang="en-US" sz="2400" i="1">
                              <a:latin typeface="Cambria Math" panose="02040503050406030204" pitchFamily="18" charset="0"/>
                            </a:rPr>
                          </m:ctrlPr>
                        </m:dPr>
                        <m:e>
                          <m:r>
                            <a:rPr lang="en-US" sz="2400" i="1">
                              <a:latin typeface="Cambria Math" panose="02040503050406030204" pitchFamily="18" charset="0"/>
                            </a:rPr>
                            <m:t>𝑥</m:t>
                          </m:r>
                        </m:e>
                      </m:d>
                      <m:r>
                        <a:rPr lang="en-US" sz="2400" i="1">
                          <a:latin typeface="Cambria Math" panose="02040503050406030204" pitchFamily="18" charset="0"/>
                        </a:rPr>
                        <m:t>=</m:t>
                      </m:r>
                      <m:r>
                        <a:rPr lang="en-US" sz="2400" b="0" i="1" smtClean="0">
                          <a:latin typeface="Cambria Math" panose="02040503050406030204" pitchFamily="18" charset="0"/>
                        </a:rPr>
                        <m:t>𝑜𝑢𝑡𝑝𝑢𝑡</m:t>
                      </m:r>
                      <m:r>
                        <a:rPr lang="en-US" sz="2400" b="0" i="1" smtClean="0">
                          <a:latin typeface="Cambria Math" panose="02040503050406030204" pitchFamily="18" charset="0"/>
                        </a:rPr>
                        <m:t> ∗ </m:t>
                      </m:r>
                      <m:d>
                        <m:dPr>
                          <m:ctrlPr>
                            <a:rPr lang="en-US" sz="2400" i="1">
                              <a:latin typeface="Cambria Math" panose="02040503050406030204" pitchFamily="18" charset="0"/>
                            </a:rPr>
                          </m:ctrlPr>
                        </m:dPr>
                        <m:e>
                          <m:r>
                            <a:rPr lang="en-US" sz="2400" i="1">
                              <a:latin typeface="Cambria Math" panose="02040503050406030204" pitchFamily="18" charset="0"/>
                            </a:rPr>
                            <m:t>1−</m:t>
                          </m:r>
                          <m:r>
                            <a:rPr lang="en-US" sz="2400" b="0" i="1" smtClean="0">
                              <a:latin typeface="Cambria Math" panose="02040503050406030204" pitchFamily="18" charset="0"/>
                            </a:rPr>
                            <m:t>𝑜𝑢𝑡𝑝𝑢𝑡</m:t>
                          </m:r>
                        </m:e>
                      </m:d>
                    </m:oMath>
                  </m:oMathPara>
                </a14:m>
                <a:endParaRPr lang="en-US" sz="2400" dirty="0"/>
              </a:p>
              <a:p>
                <a:pPr marL="0" indent="0">
                  <a:buNone/>
                </a:pPr>
                <a:endParaRPr lang="en-US" sz="2400" dirty="0"/>
              </a:p>
              <a:p>
                <a:pPr marL="0" indent="0">
                  <a:buNone/>
                </a:pPr>
                <a:endParaRPr lang="en-US" sz="2400" dirty="0"/>
              </a:p>
              <a:p>
                <a:pPr marL="0" indent="0">
                  <a:buNone/>
                </a:pPr>
                <a:endParaRPr lang="en-US" sz="1600" dirty="0">
                  <a:latin typeface="Helvetica" pitchFamily="2" charset="0"/>
                </a:endParaRPr>
              </a:p>
            </p:txBody>
          </p:sp>
        </mc:Choice>
        <mc:Fallback>
          <p:sp>
            <p:nvSpPr>
              <p:cNvPr id="3" name="Content Placeholder 2">
                <a:extLst>
                  <a:ext uri="{FF2B5EF4-FFF2-40B4-BE49-F238E27FC236}">
                    <a16:creationId xmlns:a16="http://schemas.microsoft.com/office/drawing/2014/main" id="{EA0A034E-28F8-AA4F-920F-EAD2DD597D90}"/>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20047434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Sigmoid Error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p:txBody>
              <a:bodyPr>
                <a:normAutofit/>
              </a:bodyPr>
              <a:lstStyle/>
              <a:p>
                <a:r>
                  <a:rPr lang="en-US" sz="2400" dirty="0">
                    <a:latin typeface="Helvetica" pitchFamily="2" charset="0"/>
                  </a:rPr>
                  <a:t>When adjusting the weight of an edge in a network whose nodes use the sigmoid activation function, we can calculate error like so. </a:t>
                </a:r>
              </a:p>
              <a:p>
                <a:r>
                  <a:rPr lang="en-US" sz="2400" dirty="0">
                    <a:latin typeface="Helvetica" pitchFamily="2" charset="0"/>
                  </a:rPr>
                  <a:t>For out output nodes, it will be as easy as this!</a:t>
                </a:r>
              </a:p>
              <a:p>
                <a:endParaRPr lang="en-US" sz="2400" dirty="0">
                  <a:latin typeface="Helvetica" pitchFamily="2" charset="0"/>
                </a:endParaRPr>
              </a:p>
              <a:p>
                <a:pPr marL="0" indent="0">
                  <a:buNone/>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𝑜𝑢𝑡𝑝𝑢𝑡</m:t>
                      </m:r>
                      <m:r>
                        <a:rPr lang="en-US" sz="2400" i="1">
                          <a:latin typeface="Cambria Math" panose="02040503050406030204" pitchFamily="18" charset="0"/>
                        </a:rPr>
                        <m:t>⋅</m:t>
                      </m:r>
                      <m:d>
                        <m:dPr>
                          <m:ctrlPr>
                            <a:rPr lang="en-US" sz="2400" i="1">
                              <a:latin typeface="Cambria Math" panose="02040503050406030204" pitchFamily="18" charset="0"/>
                            </a:rPr>
                          </m:ctrlPr>
                        </m:dPr>
                        <m:e>
                          <m:r>
                            <a:rPr lang="en-US" sz="2400" i="1">
                              <a:latin typeface="Cambria Math" panose="02040503050406030204" pitchFamily="18" charset="0"/>
                            </a:rPr>
                            <m:t>1−</m:t>
                          </m:r>
                          <m:r>
                            <a:rPr lang="en-US" sz="2400" i="1">
                              <a:latin typeface="Cambria Math" panose="02040503050406030204" pitchFamily="18" charset="0"/>
                            </a:rPr>
                            <m:t>𝑜𝑢𝑡𝑝𝑢𝑡</m:t>
                          </m:r>
                        </m:e>
                      </m:d>
                      <m:r>
                        <a:rPr lang="en-US" sz="2400" i="1">
                          <a:latin typeface="Cambria Math" panose="02040503050406030204" pitchFamily="18" charset="0"/>
                        </a:rPr>
                        <m:t>⋅</m:t>
                      </m:r>
                      <m:d>
                        <m:dPr>
                          <m:ctrlPr>
                            <a:rPr lang="en-US" sz="2400" i="1">
                              <a:latin typeface="Cambria Math" panose="02040503050406030204" pitchFamily="18" charset="0"/>
                            </a:rPr>
                          </m:ctrlPr>
                        </m:dPr>
                        <m:e>
                          <m:r>
                            <a:rPr lang="en-US" sz="2400" i="1">
                              <a:latin typeface="Cambria Math" panose="02040503050406030204" pitchFamily="18" charset="0"/>
                            </a:rPr>
                            <m:t>𝑐𝑜𝑟𝑟𝑒𝑐𝑡</m:t>
                          </m:r>
                          <m:r>
                            <a:rPr lang="en-US" sz="2400" i="1">
                              <a:latin typeface="Cambria Math" panose="02040503050406030204" pitchFamily="18" charset="0"/>
                            </a:rPr>
                            <m:t>−</m:t>
                          </m:r>
                          <m:r>
                            <a:rPr lang="en-US" sz="2400" i="1">
                              <a:latin typeface="Cambria Math" panose="02040503050406030204" pitchFamily="18" charset="0"/>
                            </a:rPr>
                            <m:t>𝑜𝑢𝑡𝑝𝑢𝑡</m:t>
                          </m:r>
                        </m:e>
                      </m:d>
                    </m:oMath>
                  </m:oMathPara>
                </a14:m>
                <a:endParaRPr lang="en-US" sz="2400" dirty="0"/>
              </a:p>
              <a:p>
                <a:pPr marL="0" indent="0">
                  <a:buNone/>
                </a:pPr>
                <a:endParaRPr lang="en-US" sz="2400" dirty="0">
                  <a:latin typeface="Helvetica" pitchFamily="2" charset="0"/>
                </a:endParaRPr>
              </a:p>
            </p:txBody>
          </p:sp>
        </mc:Choice>
        <mc:Fallback xmlns="">
          <p:sp>
            <p:nvSpPr>
              <p:cNvPr id="3" name="Content Placeholder 2">
                <a:extLst>
                  <a:ext uri="{FF2B5EF4-FFF2-40B4-BE49-F238E27FC236}">
                    <a16:creationId xmlns:a16="http://schemas.microsoft.com/office/drawing/2014/main" id="{EA0A034E-28F8-AA4F-920F-EAD2DD597D90}"/>
                  </a:ext>
                </a:extLst>
              </p:cNvPr>
              <p:cNvSpPr>
                <a:spLocks noGrp="1" noRot="1" noChangeAspect="1" noMove="1" noResize="1" noEditPoints="1" noAdjustHandles="1" noChangeArrowheads="1" noChangeShapeType="1" noTextEdit="1"/>
              </p:cNvSpPr>
              <p:nvPr>
                <p:ph idx="1"/>
              </p:nvPr>
            </p:nvSpPr>
            <p:spPr>
              <a:blipFill>
                <a:blip r:embed="rId2"/>
                <a:stretch>
                  <a:fillRect l="-884"/>
                </a:stretch>
              </a:blipFill>
            </p:spPr>
            <p:txBody>
              <a:bodyPr/>
              <a:lstStyle/>
              <a:p>
                <a:r>
                  <a:rPr lang="en-US">
                    <a:noFill/>
                  </a:rPr>
                  <a:t> </a:t>
                </a:r>
              </a:p>
            </p:txBody>
          </p:sp>
        </mc:Fallback>
      </mc:AlternateContent>
      <p:sp>
        <p:nvSpPr>
          <p:cNvPr id="4" name="Left Brace 3">
            <a:extLst>
              <a:ext uri="{FF2B5EF4-FFF2-40B4-BE49-F238E27FC236}">
                <a16:creationId xmlns:a16="http://schemas.microsoft.com/office/drawing/2014/main" id="{50F0E758-3CD6-5B40-9859-698AF09663DA}"/>
              </a:ext>
            </a:extLst>
          </p:cNvPr>
          <p:cNvSpPr/>
          <p:nvPr/>
        </p:nvSpPr>
        <p:spPr>
          <a:xfrm rot="16200000">
            <a:off x="7535049" y="3641454"/>
            <a:ext cx="262116" cy="2412867"/>
          </a:xfrm>
          <a:prstGeom prst="leftBrace">
            <a:avLst>
              <a:gd name="adj1" fmla="val 40333"/>
              <a:gd name="adj2" fmla="val 50000"/>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Left Brace 4">
            <a:extLst>
              <a:ext uri="{FF2B5EF4-FFF2-40B4-BE49-F238E27FC236}">
                <a16:creationId xmlns:a16="http://schemas.microsoft.com/office/drawing/2014/main" id="{89FBDB6F-14AC-1641-ACCC-AF3A7F6528CD}"/>
              </a:ext>
            </a:extLst>
          </p:cNvPr>
          <p:cNvSpPr/>
          <p:nvPr/>
        </p:nvSpPr>
        <p:spPr>
          <a:xfrm rot="16200000">
            <a:off x="4511782" y="3369040"/>
            <a:ext cx="262115" cy="2906322"/>
          </a:xfrm>
          <a:prstGeom prst="leftBrace">
            <a:avLst>
              <a:gd name="adj1" fmla="val 40333"/>
              <a:gd name="adj2" fmla="val 50000"/>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TextBox 5">
            <a:extLst>
              <a:ext uri="{FF2B5EF4-FFF2-40B4-BE49-F238E27FC236}">
                <a16:creationId xmlns:a16="http://schemas.microsoft.com/office/drawing/2014/main" id="{1AB8A1D3-ECC5-244D-B21F-30F99CA62B7B}"/>
              </a:ext>
            </a:extLst>
          </p:cNvPr>
          <p:cNvSpPr txBox="1"/>
          <p:nvPr/>
        </p:nvSpPr>
        <p:spPr>
          <a:xfrm>
            <a:off x="7256380" y="4978945"/>
            <a:ext cx="2981522" cy="830997"/>
          </a:xfrm>
          <a:prstGeom prst="rect">
            <a:avLst/>
          </a:prstGeom>
          <a:noFill/>
        </p:spPr>
        <p:txBody>
          <a:bodyPr wrap="none" rtlCol="0">
            <a:spAutoFit/>
          </a:bodyPr>
          <a:lstStyle/>
          <a:p>
            <a:r>
              <a:rPr lang="en-US" sz="2400" dirty="0">
                <a:latin typeface="Linux Libertine" panose="02000503000000000000" pitchFamily="2" charset="0"/>
                <a:ea typeface="Linux Libertine" panose="02000503000000000000" pitchFamily="2" charset="0"/>
                <a:cs typeface="Linux Libertine" panose="02000503000000000000" pitchFamily="2" charset="0"/>
              </a:rPr>
              <a:t>Error</a:t>
            </a:r>
          </a:p>
          <a:p>
            <a:r>
              <a:rPr lang="en-US" sz="2400" dirty="0">
                <a:latin typeface="Linux Libertine" panose="02000503000000000000" pitchFamily="2" charset="0"/>
                <a:ea typeface="Linux Libertine" panose="02000503000000000000" pitchFamily="2" charset="0"/>
                <a:cs typeface="Linux Libertine" panose="02000503000000000000" pitchFamily="2" charset="0"/>
              </a:rPr>
              <a:t>(from two slides ago)</a:t>
            </a:r>
          </a:p>
        </p:txBody>
      </p:sp>
      <p:sp>
        <p:nvSpPr>
          <p:cNvPr id="7" name="TextBox 6">
            <a:extLst>
              <a:ext uri="{FF2B5EF4-FFF2-40B4-BE49-F238E27FC236}">
                <a16:creationId xmlns:a16="http://schemas.microsoft.com/office/drawing/2014/main" id="{EFB0C6A1-CE23-784C-A02E-01537542E248}"/>
              </a:ext>
            </a:extLst>
          </p:cNvPr>
          <p:cNvSpPr txBox="1"/>
          <p:nvPr/>
        </p:nvSpPr>
        <p:spPr>
          <a:xfrm>
            <a:off x="3450489" y="4953259"/>
            <a:ext cx="2960298" cy="830997"/>
          </a:xfrm>
          <a:prstGeom prst="rect">
            <a:avLst/>
          </a:prstGeom>
          <a:noFill/>
        </p:spPr>
        <p:txBody>
          <a:bodyPr wrap="none" rtlCol="0">
            <a:spAutoFit/>
          </a:bodyPr>
          <a:lstStyle/>
          <a:p>
            <a:r>
              <a:rPr lang="en-US" sz="2400" dirty="0">
                <a:latin typeface="Linux Libertine" panose="02000503000000000000" pitchFamily="2" charset="0"/>
                <a:ea typeface="Linux Libertine" panose="02000503000000000000" pitchFamily="2" charset="0"/>
                <a:cs typeface="Linux Libertine" panose="02000503000000000000" pitchFamily="2" charset="0"/>
              </a:rPr>
              <a:t>error gradient</a:t>
            </a:r>
          </a:p>
          <a:p>
            <a:r>
              <a:rPr lang="en-US" sz="2400" dirty="0">
                <a:latin typeface="Linux Libertine" panose="02000503000000000000" pitchFamily="2" charset="0"/>
                <a:ea typeface="Linux Libertine" panose="02000503000000000000" pitchFamily="2" charset="0"/>
                <a:cs typeface="Linux Libertine" panose="02000503000000000000" pitchFamily="2" charset="0"/>
              </a:rPr>
              <a:t>(from previous slide)</a:t>
            </a:r>
          </a:p>
        </p:txBody>
      </p:sp>
    </p:spTree>
    <p:extLst>
      <p:ext uri="{BB962C8B-B14F-4D97-AF65-F5344CB8AC3E}">
        <p14:creationId xmlns:p14="http://schemas.microsoft.com/office/powerpoint/2010/main" val="149635652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Error Values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1066800" y="2363206"/>
                <a:ext cx="10058400" cy="3589538"/>
              </a:xfrm>
            </p:spPr>
            <p:txBody>
              <a:bodyPr>
                <a:normAutofit fontScale="92500" lnSpcReduction="20000"/>
              </a:bodyPr>
              <a:lstStyle/>
              <a:p>
                <a:r>
                  <a:rPr lang="en-US" sz="2400" dirty="0">
                    <a:latin typeface="Helvetica" pitchFamily="2" charset="0"/>
                  </a:rPr>
                  <a:t>A little more complex for other nodes!</a:t>
                </a:r>
              </a:p>
              <a:p>
                <a:r>
                  <a:rPr lang="en-US" sz="2400" dirty="0">
                    <a:latin typeface="Helvetica" pitchFamily="2" charset="0"/>
                  </a:rPr>
                  <a:t>The basic premise: can’t consider nodes in vacuums!</a:t>
                </a:r>
              </a:p>
              <a:p>
                <a:r>
                  <a:rPr lang="en-US" sz="2400" dirty="0">
                    <a:latin typeface="Helvetica" pitchFamily="2" charset="0"/>
                  </a:rPr>
                  <a:t>For each node </a:t>
                </a:r>
                <a:r>
                  <a:rPr lang="en-US" sz="2400" i="1" dirty="0">
                    <a:latin typeface="Helvetica" pitchFamily="2" charset="0"/>
                  </a:rPr>
                  <a:t>X</a:t>
                </a:r>
                <a:r>
                  <a:rPr lang="en-US" sz="2400" dirty="0">
                    <a:latin typeface="Helvetica" pitchFamily="2" charset="0"/>
                  </a:rPr>
                  <a:t>, we calculate it’s error value </a:t>
                </a:r>
                <a14:m>
                  <m:oMath xmlns:m="http://schemas.openxmlformats.org/officeDocument/2006/math">
                    <m:r>
                      <m:rPr>
                        <m:sty m:val="p"/>
                      </m:rPr>
                      <a:rPr lang="en-US" sz="2400">
                        <a:latin typeface="Cambria Math" panose="02040503050406030204" pitchFamily="18" charset="0"/>
                      </a:rPr>
                      <m:t>Δ</m:t>
                    </m:r>
                  </m:oMath>
                </a14:m>
                <a:r>
                  <a:rPr lang="en-US" sz="2400" dirty="0">
                    <a:latin typeface="Helvetica" pitchFamily="2" charset="0"/>
                  </a:rPr>
                  <a:t> by considering all of it’s outgoing edges, and the error values of the nodes at the next level.</a:t>
                </a:r>
              </a:p>
              <a:p>
                <a:pPr marL="0" indent="0">
                  <a:buNone/>
                </a:pPr>
                <a14:m>
                  <m:oMathPara xmlns:m="http://schemas.openxmlformats.org/officeDocument/2006/math">
                    <m:oMathParaPr>
                      <m:jc m:val="centerGroup"/>
                    </m:oMathParaPr>
                    <m:oMath xmlns:m="http://schemas.openxmlformats.org/officeDocument/2006/math">
                      <m:r>
                        <m:rPr>
                          <m:sty m:val="p"/>
                        </m:rPr>
                        <a:rPr lang="en-US" sz="2400">
                          <a:latin typeface="Cambria Math" panose="02040503050406030204" pitchFamily="18" charset="0"/>
                        </a:rPr>
                        <m:t>Δ</m:t>
                      </m:r>
                      <m:d>
                        <m:dPr>
                          <m:ctrlPr>
                            <a:rPr lang="en-US" sz="2400" i="1">
                              <a:latin typeface="Cambria Math" panose="02040503050406030204" pitchFamily="18" charset="0"/>
                            </a:rPr>
                          </m:ctrlPr>
                        </m:dPr>
                        <m:e>
                          <m:r>
                            <a:rPr lang="en-US" sz="2400" i="1">
                              <a:latin typeface="Cambria Math" panose="02040503050406030204" pitchFamily="18" charset="0"/>
                            </a:rPr>
                            <m:t>𝑋</m:t>
                          </m:r>
                        </m:e>
                      </m:d>
                      <m:r>
                        <a:rPr lang="en-US" sz="2400" i="1">
                          <a:latin typeface="Cambria Math" panose="02040503050406030204" pitchFamily="18" charset="0"/>
                        </a:rPr>
                        <m:t>=</m:t>
                      </m:r>
                      <m:r>
                        <a:rPr lang="en-US" sz="2400" i="1">
                          <a:latin typeface="Cambria Math" panose="02040503050406030204" pitchFamily="18" charset="0"/>
                        </a:rPr>
                        <m:t>𝑋</m:t>
                      </m:r>
                      <m:d>
                        <m:dPr>
                          <m:ctrlPr>
                            <a:rPr lang="en-US" sz="2400" i="1">
                              <a:latin typeface="Cambria Math" panose="02040503050406030204" pitchFamily="18" charset="0"/>
                            </a:rPr>
                          </m:ctrlPr>
                        </m:dPr>
                        <m:e>
                          <m:r>
                            <a:rPr lang="en-US" sz="2400" i="1">
                              <a:latin typeface="Cambria Math" panose="02040503050406030204" pitchFamily="18" charset="0"/>
                            </a:rPr>
                            <m:t>1−</m:t>
                          </m:r>
                          <m:r>
                            <a:rPr lang="en-US" sz="2400" i="1">
                              <a:latin typeface="Cambria Math" panose="02040503050406030204" pitchFamily="18" charset="0"/>
                            </a:rPr>
                            <m:t>𝑋</m:t>
                          </m:r>
                        </m:e>
                      </m:d>
                      <m:nary>
                        <m:naryPr>
                          <m:chr m:val="∑"/>
                          <m:supHide m:val="on"/>
                          <m:ctrlPr>
                            <a:rPr lang="en-US" sz="2400" i="1">
                              <a:latin typeface="Cambria Math" panose="02040503050406030204" pitchFamily="18" charset="0"/>
                            </a:rPr>
                          </m:ctrlPr>
                        </m:naryPr>
                        <m:sub>
                          <m:r>
                            <a:rPr lang="en-US" sz="2400" i="1">
                              <a:latin typeface="Cambria Math" panose="02040503050406030204" pitchFamily="18" charset="0"/>
                            </a:rPr>
                            <m:t>𝑌</m:t>
                          </m:r>
                        </m:sub>
                        <m:sup/>
                        <m:e>
                          <m:sSub>
                            <m:sSubPr>
                              <m:ctrlPr>
                                <a:rPr lang="en-US" sz="2400" i="1">
                                  <a:latin typeface="Cambria Math" panose="02040503050406030204" pitchFamily="18" charset="0"/>
                                </a:rPr>
                              </m:ctrlPr>
                            </m:sSubPr>
                            <m:e>
                              <m:r>
                                <a:rPr lang="en-US" sz="2400" i="1">
                                  <a:latin typeface="Cambria Math" panose="02040503050406030204" pitchFamily="18" charset="0"/>
                                </a:rPr>
                                <m:t>𝑤</m:t>
                              </m:r>
                            </m:e>
                            <m:sub>
                              <m:r>
                                <a:rPr lang="en-US" sz="2400" i="1">
                                  <a:latin typeface="Cambria Math" panose="02040503050406030204" pitchFamily="18" charset="0"/>
                                </a:rPr>
                                <m:t>𝑋</m:t>
                              </m:r>
                              <m:r>
                                <a:rPr lang="en-US" sz="2400" i="1">
                                  <a:latin typeface="Cambria Math" panose="02040503050406030204" pitchFamily="18" charset="0"/>
                                </a:rPr>
                                <m:t>→</m:t>
                              </m:r>
                              <m:r>
                                <a:rPr lang="en-US" sz="2400" i="1">
                                  <a:latin typeface="Cambria Math" panose="02040503050406030204" pitchFamily="18" charset="0"/>
                                </a:rPr>
                                <m:t>𝑌</m:t>
                              </m:r>
                            </m:sub>
                          </m:sSub>
                          <m:r>
                            <m:rPr>
                              <m:sty m:val="p"/>
                            </m:rPr>
                            <a:rPr lang="en-US" sz="2400">
                              <a:latin typeface="Cambria Math" panose="02040503050406030204" pitchFamily="18" charset="0"/>
                            </a:rPr>
                            <m:t>Δ</m:t>
                          </m:r>
                          <m:d>
                            <m:dPr>
                              <m:ctrlPr>
                                <a:rPr lang="en-US" sz="2400" i="1">
                                  <a:latin typeface="Cambria Math" panose="02040503050406030204" pitchFamily="18" charset="0"/>
                                </a:rPr>
                              </m:ctrlPr>
                            </m:dPr>
                            <m:e>
                              <m:r>
                                <a:rPr lang="en-US" sz="2400" i="1">
                                  <a:latin typeface="Cambria Math" panose="02040503050406030204" pitchFamily="18" charset="0"/>
                                </a:rPr>
                                <m:t>𝑌</m:t>
                              </m:r>
                            </m:e>
                          </m:d>
                        </m:e>
                      </m:nary>
                    </m:oMath>
                  </m:oMathPara>
                </a14:m>
                <a:endParaRPr lang="en-US" sz="2400" dirty="0"/>
              </a:p>
              <a:p>
                <a:r>
                  <a:rPr lang="en-US" sz="2400" dirty="0">
                    <a:latin typeface="Helvetica" pitchFamily="2" charset="0"/>
                  </a:rPr>
                  <a:t>The idea is that the error of X is dependent on the errors of all of the nodes it is connected to (because it helped contribute to those other nodes’ error!)</a:t>
                </a:r>
              </a:p>
              <a:p>
                <a:pPr marL="0" indent="0">
                  <a:buNone/>
                </a:pPr>
                <a:endParaRPr lang="en-US" sz="2400" dirty="0">
                  <a:latin typeface="Helvetica" pitchFamily="2" charset="0"/>
                </a:endParaRPr>
              </a:p>
              <a:p>
                <a:endParaRPr lang="en-US" sz="2400" dirty="0">
                  <a:latin typeface="Helvetica" pitchFamily="2" charset="0"/>
                </a:endParaRPr>
              </a:p>
              <a:p>
                <a:pPr marL="0" indent="0">
                  <a:buNone/>
                </a:pPr>
                <a:endParaRPr lang="en-US" sz="2400" dirty="0">
                  <a:latin typeface="Helvetica" pitchFamily="2" charset="0"/>
                </a:endParaRPr>
              </a:p>
            </p:txBody>
          </p:sp>
        </mc:Choice>
        <mc:Fallback xmlns="">
          <p:sp>
            <p:nvSpPr>
              <p:cNvPr id="3" name="Content Placeholder 2">
                <a:extLst>
                  <a:ext uri="{FF2B5EF4-FFF2-40B4-BE49-F238E27FC236}">
                    <a16:creationId xmlns:a16="http://schemas.microsoft.com/office/drawing/2014/main" id="{EA0A034E-28F8-AA4F-920F-EAD2DD597D90}"/>
                  </a:ext>
                </a:extLst>
              </p:cNvPr>
              <p:cNvSpPr>
                <a:spLocks noGrp="1" noRot="1" noChangeAspect="1" noMove="1" noResize="1" noEditPoints="1" noAdjustHandles="1" noChangeArrowheads="1" noChangeShapeType="1" noTextEdit="1"/>
              </p:cNvSpPr>
              <p:nvPr>
                <p:ph idx="1"/>
              </p:nvPr>
            </p:nvSpPr>
            <p:spPr>
              <a:xfrm>
                <a:off x="1066800" y="2363206"/>
                <a:ext cx="10058400" cy="3589538"/>
              </a:xfrm>
              <a:blipFill>
                <a:blip r:embed="rId2"/>
                <a:stretch>
                  <a:fillRect l="-758" t="-1056" b="-19014"/>
                </a:stretch>
              </a:blipFill>
            </p:spPr>
            <p:txBody>
              <a:bodyPr/>
              <a:lstStyle/>
              <a:p>
                <a:r>
                  <a:rPr lang="en-US">
                    <a:noFill/>
                  </a:rPr>
                  <a:t> </a:t>
                </a:r>
              </a:p>
            </p:txBody>
          </p:sp>
        </mc:Fallback>
      </mc:AlternateContent>
      <p:sp>
        <p:nvSpPr>
          <p:cNvPr id="8" name="Oval 7">
            <a:extLst>
              <a:ext uri="{FF2B5EF4-FFF2-40B4-BE49-F238E27FC236}">
                <a16:creationId xmlns:a16="http://schemas.microsoft.com/office/drawing/2014/main" id="{282CA8E4-CCB1-D74A-AFD3-BC6C71A20EAA}"/>
              </a:ext>
            </a:extLst>
          </p:cNvPr>
          <p:cNvSpPr/>
          <p:nvPr/>
        </p:nvSpPr>
        <p:spPr>
          <a:xfrm>
            <a:off x="9410701" y="592587"/>
            <a:ext cx="1235870" cy="1100138"/>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58E43799-539E-7643-8FE7-9B26F7C9C4CA}"/>
              </a:ext>
            </a:extLst>
          </p:cNvPr>
          <p:cNvSpPr/>
          <p:nvPr/>
        </p:nvSpPr>
        <p:spPr>
          <a:xfrm>
            <a:off x="9410701" y="2101919"/>
            <a:ext cx="1235870" cy="1100138"/>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1698BFCF-C959-2845-9ABA-9AAB1F5766B8}"/>
              </a:ext>
            </a:extLst>
          </p:cNvPr>
          <p:cNvSpPr/>
          <p:nvPr/>
        </p:nvSpPr>
        <p:spPr>
          <a:xfrm>
            <a:off x="7062788" y="1378056"/>
            <a:ext cx="1235870" cy="1100138"/>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B9BA380B-E1A2-9C46-A8E9-CB1F3BCF42AB}"/>
              </a:ext>
            </a:extLst>
          </p:cNvPr>
          <p:cNvCxnSpPr>
            <a:cxnSpLocks/>
            <a:stCxn id="10" idx="7"/>
            <a:endCxn id="8" idx="2"/>
          </p:cNvCxnSpPr>
          <p:nvPr/>
        </p:nvCxnSpPr>
        <p:spPr>
          <a:xfrm flipV="1">
            <a:off x="8117669" y="1142656"/>
            <a:ext cx="1293032" cy="396511"/>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5A4DD046-F5AB-3246-9F29-4C960EC06BF9}"/>
              </a:ext>
            </a:extLst>
          </p:cNvPr>
          <p:cNvCxnSpPr>
            <a:cxnSpLocks/>
            <a:stCxn id="10" idx="5"/>
            <a:endCxn id="9" idx="2"/>
          </p:cNvCxnSpPr>
          <p:nvPr/>
        </p:nvCxnSpPr>
        <p:spPr>
          <a:xfrm>
            <a:off x="8117669" y="2317083"/>
            <a:ext cx="1293032" cy="334905"/>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Rectangle 24">
                <a:extLst>
                  <a:ext uri="{FF2B5EF4-FFF2-40B4-BE49-F238E27FC236}">
                    <a16:creationId xmlns:a16="http://schemas.microsoft.com/office/drawing/2014/main" id="{59C699DD-335F-9F45-A51D-CE66A798C1C5}"/>
                  </a:ext>
                </a:extLst>
              </p:cNvPr>
              <p:cNvSpPr/>
              <p:nvPr/>
            </p:nvSpPr>
            <p:spPr>
              <a:xfrm>
                <a:off x="7299658" y="2479851"/>
                <a:ext cx="38106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𝑋</m:t>
                      </m:r>
                    </m:oMath>
                  </m:oMathPara>
                </a14:m>
                <a:endParaRPr lang="en-US" dirty="0"/>
              </a:p>
            </p:txBody>
          </p:sp>
        </mc:Choice>
        <mc:Fallback xmlns="">
          <p:sp>
            <p:nvSpPr>
              <p:cNvPr id="25" name="Rectangle 24">
                <a:extLst>
                  <a:ext uri="{FF2B5EF4-FFF2-40B4-BE49-F238E27FC236}">
                    <a16:creationId xmlns:a16="http://schemas.microsoft.com/office/drawing/2014/main" id="{59C699DD-335F-9F45-A51D-CE66A798C1C5}"/>
                  </a:ext>
                </a:extLst>
              </p:cNvPr>
              <p:cNvSpPr>
                <a:spLocks noRot="1" noChangeAspect="1" noMove="1" noResize="1" noEditPoints="1" noAdjustHandles="1" noChangeArrowheads="1" noChangeShapeType="1" noTextEdit="1"/>
              </p:cNvSpPr>
              <p:nvPr/>
            </p:nvSpPr>
            <p:spPr>
              <a:xfrm>
                <a:off x="7299658" y="2479851"/>
                <a:ext cx="381065"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Rectangle 25">
                <a:extLst>
                  <a:ext uri="{FF2B5EF4-FFF2-40B4-BE49-F238E27FC236}">
                    <a16:creationId xmlns:a16="http://schemas.microsoft.com/office/drawing/2014/main" id="{C916F141-55E6-674F-9BE9-912426282E0D}"/>
                  </a:ext>
                </a:extLst>
              </p:cNvPr>
              <p:cNvSpPr/>
              <p:nvPr/>
            </p:nvSpPr>
            <p:spPr>
              <a:xfrm>
                <a:off x="10397029" y="1059090"/>
                <a:ext cx="1466427" cy="63363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𝑌</m:t>
                      </m:r>
                      <m:r>
                        <a:rPr lang="en-US" b="0" i="1" baseline="-25000" smtClean="0">
                          <a:latin typeface="Cambria Math" panose="02040503050406030204" pitchFamily="18" charset="0"/>
                        </a:rPr>
                        <m:t>1</m:t>
                      </m:r>
                    </m:oMath>
                  </m:oMathPara>
                </a14:m>
                <a:endParaRPr lang="en-US" baseline="-25000" dirty="0"/>
              </a:p>
              <a:p>
                <a:r>
                  <a:rPr lang="en-US" baseline="-25000" dirty="0"/>
                  <a:t>Has error </a:t>
                </a:r>
                <a14:m>
                  <m:oMath xmlns:m="http://schemas.openxmlformats.org/officeDocument/2006/math">
                    <m:r>
                      <m:rPr>
                        <m:sty m:val="p"/>
                      </m:rPr>
                      <a:rPr lang="en-US">
                        <a:latin typeface="Cambria Math" panose="02040503050406030204" pitchFamily="18" charset="0"/>
                      </a:rPr>
                      <m:t>Δ</m:t>
                    </m:r>
                    <m:d>
                      <m:dPr>
                        <m:ctrlPr>
                          <a:rPr lang="en-US" i="1">
                            <a:latin typeface="Cambria Math" panose="02040503050406030204" pitchFamily="18" charset="0"/>
                          </a:rPr>
                        </m:ctrlPr>
                      </m:dPr>
                      <m:e>
                        <m:r>
                          <a:rPr lang="en-US" i="1">
                            <a:latin typeface="Cambria Math" panose="02040503050406030204" pitchFamily="18" charset="0"/>
                          </a:rPr>
                          <m:t>𝑌</m:t>
                        </m:r>
                        <m:r>
                          <a:rPr lang="en-US" i="1" baseline="-25000">
                            <a:latin typeface="Cambria Math" panose="02040503050406030204" pitchFamily="18" charset="0"/>
                          </a:rPr>
                          <m:t>1</m:t>
                        </m:r>
                      </m:e>
                    </m:d>
                  </m:oMath>
                </a14:m>
                <a:endParaRPr lang="en-US" baseline="-25000" dirty="0"/>
              </a:p>
            </p:txBody>
          </p:sp>
        </mc:Choice>
        <mc:Fallback xmlns="">
          <p:sp>
            <p:nvSpPr>
              <p:cNvPr id="26" name="Rectangle 25">
                <a:extLst>
                  <a:ext uri="{FF2B5EF4-FFF2-40B4-BE49-F238E27FC236}">
                    <a16:creationId xmlns:a16="http://schemas.microsoft.com/office/drawing/2014/main" id="{C916F141-55E6-674F-9BE9-912426282E0D}"/>
                  </a:ext>
                </a:extLst>
              </p:cNvPr>
              <p:cNvSpPr>
                <a:spLocks noRot="1" noChangeAspect="1" noMove="1" noResize="1" noEditPoints="1" noAdjustHandles="1" noChangeArrowheads="1" noChangeShapeType="1" noTextEdit="1"/>
              </p:cNvSpPr>
              <p:nvPr/>
            </p:nvSpPr>
            <p:spPr>
              <a:xfrm>
                <a:off x="10397029" y="1059090"/>
                <a:ext cx="1466427" cy="633635"/>
              </a:xfrm>
              <a:prstGeom prst="rect">
                <a:avLst/>
              </a:prstGeom>
              <a:blipFill>
                <a:blip r:embed="rId4"/>
                <a:stretch>
                  <a:fillRect b="-980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Rectangle 26">
                <a:extLst>
                  <a:ext uri="{FF2B5EF4-FFF2-40B4-BE49-F238E27FC236}">
                    <a16:creationId xmlns:a16="http://schemas.microsoft.com/office/drawing/2014/main" id="{15ADA6E9-9DAF-5E48-BB23-AB89659BD777}"/>
                  </a:ext>
                </a:extLst>
              </p:cNvPr>
              <p:cNvSpPr/>
              <p:nvPr/>
            </p:nvSpPr>
            <p:spPr>
              <a:xfrm>
                <a:off x="10349338" y="2684205"/>
                <a:ext cx="1509709" cy="81830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𝑌</m:t>
                      </m:r>
                      <m:r>
                        <a:rPr lang="en-US" b="0" i="1" baseline="-25000" smtClean="0">
                          <a:latin typeface="Cambria Math" panose="02040503050406030204" pitchFamily="18" charset="0"/>
                        </a:rPr>
                        <m:t>2</m:t>
                      </m:r>
                    </m:oMath>
                  </m:oMathPara>
                </a14:m>
                <a:endParaRPr lang="en-US" b="0" baseline="-25000" dirty="0"/>
              </a:p>
              <a:p>
                <a:r>
                  <a:rPr lang="en-US" baseline="-25000" dirty="0"/>
                  <a:t>Has error </a:t>
                </a:r>
                <a14:m>
                  <m:oMath xmlns:m="http://schemas.openxmlformats.org/officeDocument/2006/math">
                    <m:r>
                      <m:rPr>
                        <m:sty m:val="p"/>
                      </m:rPr>
                      <a:rPr lang="en-US">
                        <a:latin typeface="Cambria Math" panose="02040503050406030204" pitchFamily="18" charset="0"/>
                      </a:rPr>
                      <m:t>Δ</m:t>
                    </m:r>
                    <m:d>
                      <m:dPr>
                        <m:ctrlPr>
                          <a:rPr lang="en-US" i="1">
                            <a:latin typeface="Cambria Math" panose="02040503050406030204" pitchFamily="18" charset="0"/>
                          </a:rPr>
                        </m:ctrlPr>
                      </m:dPr>
                      <m:e>
                        <m:r>
                          <a:rPr lang="en-US" i="1">
                            <a:latin typeface="Cambria Math" panose="02040503050406030204" pitchFamily="18" charset="0"/>
                          </a:rPr>
                          <m:t>𝑌</m:t>
                        </m:r>
                        <m:r>
                          <a:rPr lang="en-US" b="0" i="1" baseline="-25000" smtClean="0">
                            <a:latin typeface="Cambria Math" panose="02040503050406030204" pitchFamily="18" charset="0"/>
                          </a:rPr>
                          <m:t>2</m:t>
                        </m:r>
                      </m:e>
                    </m:d>
                  </m:oMath>
                </a14:m>
                <a:endParaRPr lang="en-US" baseline="-25000" dirty="0"/>
              </a:p>
              <a:p>
                <a:endParaRPr lang="en-US" baseline="-25000" dirty="0"/>
              </a:p>
            </p:txBody>
          </p:sp>
        </mc:Choice>
        <mc:Fallback xmlns="">
          <p:sp>
            <p:nvSpPr>
              <p:cNvPr id="27" name="Rectangle 26">
                <a:extLst>
                  <a:ext uri="{FF2B5EF4-FFF2-40B4-BE49-F238E27FC236}">
                    <a16:creationId xmlns:a16="http://schemas.microsoft.com/office/drawing/2014/main" id="{15ADA6E9-9DAF-5E48-BB23-AB89659BD777}"/>
                  </a:ext>
                </a:extLst>
              </p:cNvPr>
              <p:cNvSpPr>
                <a:spLocks noRot="1" noChangeAspect="1" noMove="1" noResize="1" noEditPoints="1" noAdjustHandles="1" noChangeArrowheads="1" noChangeShapeType="1" noTextEdit="1"/>
              </p:cNvSpPr>
              <p:nvPr/>
            </p:nvSpPr>
            <p:spPr>
              <a:xfrm>
                <a:off x="10349338" y="2684205"/>
                <a:ext cx="1509709" cy="818301"/>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77C12D41-A853-AC4A-9ACA-F54814EB0391}"/>
                  </a:ext>
                </a:extLst>
              </p:cNvPr>
              <p:cNvSpPr txBox="1"/>
              <p:nvPr/>
            </p:nvSpPr>
            <p:spPr>
              <a:xfrm>
                <a:off x="8308202" y="943743"/>
                <a:ext cx="795795" cy="362984"/>
              </a:xfrm>
              <a:prstGeom prst="rect">
                <a:avLst/>
              </a:prstGeom>
              <a:noFill/>
            </p:spPr>
            <p:txBody>
              <a:bodyPr wrap="none" rtlCol="0">
                <a:spAutoFit/>
              </a:bodyPr>
              <a:lstStyle/>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𝑋</m:t>
                        </m:r>
                        <m:r>
                          <a:rPr lang="en-US" i="1">
                            <a:latin typeface="Cambria Math" panose="02040503050406030204" pitchFamily="18" charset="0"/>
                          </a:rPr>
                          <m:t>→</m:t>
                        </m:r>
                        <m:r>
                          <a:rPr lang="en-US" i="1">
                            <a:latin typeface="Cambria Math" panose="02040503050406030204" pitchFamily="18" charset="0"/>
                          </a:rPr>
                          <m:t>𝑌</m:t>
                        </m:r>
                      </m:sub>
                    </m:sSub>
                  </m:oMath>
                </a14:m>
                <a:r>
                  <a:rPr lang="en-US" baseline="-25000" dirty="0"/>
                  <a:t>1</a:t>
                </a:r>
              </a:p>
            </p:txBody>
          </p:sp>
        </mc:Choice>
        <mc:Fallback xmlns="">
          <p:sp>
            <p:nvSpPr>
              <p:cNvPr id="28" name="TextBox 27">
                <a:extLst>
                  <a:ext uri="{FF2B5EF4-FFF2-40B4-BE49-F238E27FC236}">
                    <a16:creationId xmlns:a16="http://schemas.microsoft.com/office/drawing/2014/main" id="{77C12D41-A853-AC4A-9ACA-F54814EB0391}"/>
                  </a:ext>
                </a:extLst>
              </p:cNvPr>
              <p:cNvSpPr txBox="1">
                <a:spLocks noRot="1" noChangeAspect="1" noMove="1" noResize="1" noEditPoints="1" noAdjustHandles="1" noChangeArrowheads="1" noChangeShapeType="1" noTextEdit="1"/>
              </p:cNvSpPr>
              <p:nvPr/>
            </p:nvSpPr>
            <p:spPr>
              <a:xfrm>
                <a:off x="8308202" y="943743"/>
                <a:ext cx="795795" cy="362984"/>
              </a:xfrm>
              <a:prstGeom prst="rect">
                <a:avLst/>
              </a:prstGeom>
              <a:blipFill>
                <a:blip r:embed="rId6"/>
                <a:stretch>
                  <a:fillRect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FC709946-CC7D-6344-8CB8-7E7459C87B54}"/>
                  </a:ext>
                </a:extLst>
              </p:cNvPr>
              <p:cNvSpPr txBox="1"/>
              <p:nvPr/>
            </p:nvSpPr>
            <p:spPr>
              <a:xfrm>
                <a:off x="8396433" y="2079048"/>
                <a:ext cx="843372" cy="36298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𝑋</m:t>
                          </m:r>
                          <m:r>
                            <a:rPr lang="en-US" i="1">
                              <a:latin typeface="Cambria Math" panose="02040503050406030204" pitchFamily="18" charset="0"/>
                            </a:rPr>
                            <m:t>→</m:t>
                          </m:r>
                          <m:r>
                            <a:rPr lang="en-US" i="1">
                              <a:latin typeface="Cambria Math" panose="02040503050406030204" pitchFamily="18" charset="0"/>
                            </a:rPr>
                            <m:t>𝑌</m:t>
                          </m:r>
                          <m:r>
                            <a:rPr lang="en-US" b="0" i="1" smtClean="0">
                              <a:latin typeface="Cambria Math" panose="02040503050406030204" pitchFamily="18" charset="0"/>
                            </a:rPr>
                            <m:t>2</m:t>
                          </m:r>
                        </m:sub>
                      </m:sSub>
                    </m:oMath>
                  </m:oMathPara>
                </a14:m>
                <a:endParaRPr lang="en-US" baseline="-25000" dirty="0"/>
              </a:p>
            </p:txBody>
          </p:sp>
        </mc:Choice>
        <mc:Fallback xmlns="">
          <p:sp>
            <p:nvSpPr>
              <p:cNvPr id="29" name="TextBox 28">
                <a:extLst>
                  <a:ext uri="{FF2B5EF4-FFF2-40B4-BE49-F238E27FC236}">
                    <a16:creationId xmlns:a16="http://schemas.microsoft.com/office/drawing/2014/main" id="{FC709946-CC7D-6344-8CB8-7E7459C87B54}"/>
                  </a:ext>
                </a:extLst>
              </p:cNvPr>
              <p:cNvSpPr txBox="1">
                <a:spLocks noRot="1" noChangeAspect="1" noMove="1" noResize="1" noEditPoints="1" noAdjustHandles="1" noChangeArrowheads="1" noChangeShapeType="1" noTextEdit="1"/>
              </p:cNvSpPr>
              <p:nvPr/>
            </p:nvSpPr>
            <p:spPr>
              <a:xfrm>
                <a:off x="8396433" y="2079048"/>
                <a:ext cx="843372" cy="362984"/>
              </a:xfrm>
              <a:prstGeom prst="rect">
                <a:avLst/>
              </a:prstGeom>
              <a:blipFill>
                <a:blip r:embed="rId7"/>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37571636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Edge Weight Updates</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1066800" y="3519194"/>
            <a:ext cx="10058400" cy="2433550"/>
          </a:xfrm>
        </p:spPr>
        <p:txBody>
          <a:bodyPr>
            <a:normAutofit/>
          </a:bodyPr>
          <a:lstStyle/>
          <a:p>
            <a:r>
              <a:rPr lang="en-US" sz="2400" dirty="0">
                <a:latin typeface="Helvetica" pitchFamily="2" charset="0"/>
              </a:rPr>
              <a:t>The basic premise…</a:t>
            </a:r>
          </a:p>
          <a:p>
            <a:pPr marL="0" indent="0">
              <a:buNone/>
            </a:pPr>
            <a:r>
              <a:rPr lang="en-US" sz="2400" dirty="0">
                <a:latin typeface="Helvetica" pitchFamily="2" charset="0"/>
              </a:rPr>
              <a:t>Step 1: consider some training example. It tells you the input node values, and also what the target output node(s) value(s) should be.</a:t>
            </a:r>
          </a:p>
          <a:p>
            <a:pPr marL="0" indent="0">
              <a:buNone/>
            </a:pPr>
            <a:endParaRPr lang="en-US" sz="2400" dirty="0">
              <a:latin typeface="Helvetica" pitchFamily="2" charset="0"/>
            </a:endParaRPr>
          </a:p>
          <a:p>
            <a:endParaRPr lang="en-US" sz="2400" dirty="0">
              <a:latin typeface="Helvetica" pitchFamily="2" charset="0"/>
            </a:endParaRPr>
          </a:p>
          <a:p>
            <a:pPr marL="0" indent="0">
              <a:buNone/>
            </a:pPr>
            <a:endParaRPr lang="en-US" sz="2400" dirty="0">
              <a:latin typeface="Helvetica" pitchFamily="2" charset="0"/>
            </a:endParaRPr>
          </a:p>
        </p:txBody>
      </p:sp>
      <p:sp>
        <p:nvSpPr>
          <p:cNvPr id="10" name="Oval 9">
            <a:extLst>
              <a:ext uri="{FF2B5EF4-FFF2-40B4-BE49-F238E27FC236}">
                <a16:creationId xmlns:a16="http://schemas.microsoft.com/office/drawing/2014/main" id="{1698BFCF-C959-2845-9ABA-9AAB1F5766B8}"/>
              </a:ext>
            </a:extLst>
          </p:cNvPr>
          <p:cNvSpPr/>
          <p:nvPr/>
        </p:nvSpPr>
        <p:spPr>
          <a:xfrm>
            <a:off x="7004607" y="905257"/>
            <a:ext cx="938637" cy="825956"/>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1.0</a:t>
            </a:r>
          </a:p>
        </p:txBody>
      </p:sp>
      <p:sp>
        <p:nvSpPr>
          <p:cNvPr id="24" name="Oval 23">
            <a:extLst>
              <a:ext uri="{FF2B5EF4-FFF2-40B4-BE49-F238E27FC236}">
                <a16:creationId xmlns:a16="http://schemas.microsoft.com/office/drawing/2014/main" id="{17D03E63-9B2D-754F-A282-D92ABF99748D}"/>
              </a:ext>
            </a:extLst>
          </p:cNvPr>
          <p:cNvSpPr/>
          <p:nvPr/>
        </p:nvSpPr>
        <p:spPr>
          <a:xfrm>
            <a:off x="7004606" y="2113863"/>
            <a:ext cx="938637" cy="825956"/>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0.87</a:t>
            </a:r>
          </a:p>
        </p:txBody>
      </p:sp>
      <p:sp>
        <p:nvSpPr>
          <p:cNvPr id="30" name="Oval 29">
            <a:extLst>
              <a:ext uri="{FF2B5EF4-FFF2-40B4-BE49-F238E27FC236}">
                <a16:creationId xmlns:a16="http://schemas.microsoft.com/office/drawing/2014/main" id="{FF531BDE-3E1F-A342-B7EE-FF2752E6930E}"/>
              </a:ext>
            </a:extLst>
          </p:cNvPr>
          <p:cNvSpPr/>
          <p:nvPr/>
        </p:nvSpPr>
        <p:spPr>
          <a:xfrm>
            <a:off x="8914369" y="915416"/>
            <a:ext cx="938637" cy="825956"/>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4BA5A16A-3FBD-6D4A-90FB-3850247A3595}"/>
              </a:ext>
            </a:extLst>
          </p:cNvPr>
          <p:cNvSpPr/>
          <p:nvPr/>
        </p:nvSpPr>
        <p:spPr>
          <a:xfrm>
            <a:off x="8914369" y="2113863"/>
            <a:ext cx="938637" cy="825956"/>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00CC43C8-2F5C-A746-866E-C7D74CFF6DF8}"/>
              </a:ext>
            </a:extLst>
          </p:cNvPr>
          <p:cNvSpPr/>
          <p:nvPr/>
        </p:nvSpPr>
        <p:spPr>
          <a:xfrm>
            <a:off x="10655881" y="1527760"/>
            <a:ext cx="938637" cy="825956"/>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B050"/>
                </a:solidFill>
              </a:rPr>
              <a:t>0.9</a:t>
            </a:r>
          </a:p>
        </p:txBody>
      </p:sp>
      <p:cxnSp>
        <p:nvCxnSpPr>
          <p:cNvPr id="18" name="Straight Arrow Connector 17">
            <a:extLst>
              <a:ext uri="{FF2B5EF4-FFF2-40B4-BE49-F238E27FC236}">
                <a16:creationId xmlns:a16="http://schemas.microsoft.com/office/drawing/2014/main" id="{EBDF5298-AD83-8E4D-B888-F536E5519DAA}"/>
              </a:ext>
            </a:extLst>
          </p:cNvPr>
          <p:cNvCxnSpPr>
            <a:stCxn id="10" idx="6"/>
            <a:endCxn id="30" idx="2"/>
          </p:cNvCxnSpPr>
          <p:nvPr/>
        </p:nvCxnSpPr>
        <p:spPr>
          <a:xfrm>
            <a:off x="7943244" y="1318235"/>
            <a:ext cx="971125" cy="10159"/>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AEAFE640-5461-CF4D-BFE9-94D04A165DE9}"/>
              </a:ext>
            </a:extLst>
          </p:cNvPr>
          <p:cNvCxnSpPr/>
          <p:nvPr/>
        </p:nvCxnSpPr>
        <p:spPr>
          <a:xfrm>
            <a:off x="7943244" y="2534016"/>
            <a:ext cx="971125" cy="10159"/>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8DC78D01-58A2-D342-913A-293620B4DED0}"/>
              </a:ext>
            </a:extLst>
          </p:cNvPr>
          <p:cNvCxnSpPr>
            <a:cxnSpLocks/>
            <a:endCxn id="32" idx="2"/>
          </p:cNvCxnSpPr>
          <p:nvPr/>
        </p:nvCxnSpPr>
        <p:spPr>
          <a:xfrm>
            <a:off x="9853006" y="1356284"/>
            <a:ext cx="802875" cy="584454"/>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BB8C5821-068D-414C-9BC1-77591174F340}"/>
              </a:ext>
            </a:extLst>
          </p:cNvPr>
          <p:cNvCxnSpPr>
            <a:cxnSpLocks/>
            <a:endCxn id="32" idx="2"/>
          </p:cNvCxnSpPr>
          <p:nvPr/>
        </p:nvCxnSpPr>
        <p:spPr>
          <a:xfrm flipV="1">
            <a:off x="9853006" y="1940738"/>
            <a:ext cx="802875" cy="588198"/>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04C92CC2-0F0C-DB46-B699-00E72F4EB110}"/>
              </a:ext>
            </a:extLst>
          </p:cNvPr>
          <p:cNvCxnSpPr>
            <a:cxnSpLocks/>
            <a:stCxn id="10" idx="6"/>
            <a:endCxn id="31" idx="1"/>
          </p:cNvCxnSpPr>
          <p:nvPr/>
        </p:nvCxnSpPr>
        <p:spPr>
          <a:xfrm>
            <a:off x="7943244" y="1318235"/>
            <a:ext cx="1108585" cy="916586"/>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1432CEF2-45D1-5042-9D14-E716C41E548A}"/>
              </a:ext>
            </a:extLst>
          </p:cNvPr>
          <p:cNvCxnSpPr>
            <a:cxnSpLocks/>
            <a:stCxn id="24" idx="6"/>
            <a:endCxn id="30" idx="3"/>
          </p:cNvCxnSpPr>
          <p:nvPr/>
        </p:nvCxnSpPr>
        <p:spPr>
          <a:xfrm flipV="1">
            <a:off x="7943243" y="1620414"/>
            <a:ext cx="1108586" cy="906427"/>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860637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Edge Weight Updates</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1066800" y="3519194"/>
            <a:ext cx="10058400" cy="2433550"/>
          </a:xfrm>
        </p:spPr>
        <p:txBody>
          <a:bodyPr>
            <a:normAutofit/>
          </a:bodyPr>
          <a:lstStyle/>
          <a:p>
            <a:r>
              <a:rPr lang="en-US" sz="2400" dirty="0">
                <a:latin typeface="Helvetica" pitchFamily="2" charset="0"/>
              </a:rPr>
              <a:t>The basic premise…</a:t>
            </a:r>
          </a:p>
          <a:p>
            <a:pPr marL="0" indent="0">
              <a:buNone/>
            </a:pPr>
            <a:r>
              <a:rPr lang="en-US" sz="2400" dirty="0">
                <a:latin typeface="Helvetica" pitchFamily="2" charset="0"/>
              </a:rPr>
              <a:t>Step 2: Figure out what the actual output is by running the input numbers through the network. Here in my totally made up example, the output was 0.78</a:t>
            </a:r>
          </a:p>
          <a:p>
            <a:pPr marL="0" indent="0">
              <a:buNone/>
            </a:pPr>
            <a:endParaRPr lang="en-US" sz="2400" dirty="0">
              <a:latin typeface="Helvetica" pitchFamily="2" charset="0"/>
            </a:endParaRPr>
          </a:p>
          <a:p>
            <a:endParaRPr lang="en-US" sz="2400" dirty="0">
              <a:latin typeface="Helvetica" pitchFamily="2" charset="0"/>
            </a:endParaRPr>
          </a:p>
          <a:p>
            <a:pPr marL="0" indent="0">
              <a:buNone/>
            </a:pPr>
            <a:endParaRPr lang="en-US" sz="2400" dirty="0">
              <a:latin typeface="Helvetica" pitchFamily="2" charset="0"/>
            </a:endParaRPr>
          </a:p>
        </p:txBody>
      </p:sp>
      <p:sp>
        <p:nvSpPr>
          <p:cNvPr id="10" name="Oval 9">
            <a:extLst>
              <a:ext uri="{FF2B5EF4-FFF2-40B4-BE49-F238E27FC236}">
                <a16:creationId xmlns:a16="http://schemas.microsoft.com/office/drawing/2014/main" id="{1698BFCF-C959-2845-9ABA-9AAB1F5766B8}"/>
              </a:ext>
            </a:extLst>
          </p:cNvPr>
          <p:cNvSpPr/>
          <p:nvPr/>
        </p:nvSpPr>
        <p:spPr>
          <a:xfrm>
            <a:off x="7004607" y="905257"/>
            <a:ext cx="938637" cy="825956"/>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1.0</a:t>
            </a:r>
          </a:p>
        </p:txBody>
      </p:sp>
      <p:sp>
        <p:nvSpPr>
          <p:cNvPr id="24" name="Oval 23">
            <a:extLst>
              <a:ext uri="{FF2B5EF4-FFF2-40B4-BE49-F238E27FC236}">
                <a16:creationId xmlns:a16="http://schemas.microsoft.com/office/drawing/2014/main" id="{17D03E63-9B2D-754F-A282-D92ABF99748D}"/>
              </a:ext>
            </a:extLst>
          </p:cNvPr>
          <p:cNvSpPr/>
          <p:nvPr/>
        </p:nvSpPr>
        <p:spPr>
          <a:xfrm>
            <a:off x="7004606" y="2113863"/>
            <a:ext cx="938637" cy="825956"/>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0.87</a:t>
            </a:r>
          </a:p>
        </p:txBody>
      </p:sp>
      <p:sp>
        <p:nvSpPr>
          <p:cNvPr id="30" name="Oval 29">
            <a:extLst>
              <a:ext uri="{FF2B5EF4-FFF2-40B4-BE49-F238E27FC236}">
                <a16:creationId xmlns:a16="http://schemas.microsoft.com/office/drawing/2014/main" id="{FF531BDE-3E1F-A342-B7EE-FF2752E6930E}"/>
              </a:ext>
            </a:extLst>
          </p:cNvPr>
          <p:cNvSpPr/>
          <p:nvPr/>
        </p:nvSpPr>
        <p:spPr>
          <a:xfrm>
            <a:off x="8914369" y="915416"/>
            <a:ext cx="938637" cy="825956"/>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H1</a:t>
            </a:r>
          </a:p>
        </p:txBody>
      </p:sp>
      <p:sp>
        <p:nvSpPr>
          <p:cNvPr id="31" name="Oval 30">
            <a:extLst>
              <a:ext uri="{FF2B5EF4-FFF2-40B4-BE49-F238E27FC236}">
                <a16:creationId xmlns:a16="http://schemas.microsoft.com/office/drawing/2014/main" id="{4BA5A16A-3FBD-6D4A-90FB-3850247A3595}"/>
              </a:ext>
            </a:extLst>
          </p:cNvPr>
          <p:cNvSpPr/>
          <p:nvPr/>
        </p:nvSpPr>
        <p:spPr>
          <a:xfrm>
            <a:off x="8914369" y="2113863"/>
            <a:ext cx="938637" cy="825956"/>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H2</a:t>
            </a:r>
          </a:p>
        </p:txBody>
      </p:sp>
      <p:sp>
        <p:nvSpPr>
          <p:cNvPr id="32" name="Oval 31">
            <a:extLst>
              <a:ext uri="{FF2B5EF4-FFF2-40B4-BE49-F238E27FC236}">
                <a16:creationId xmlns:a16="http://schemas.microsoft.com/office/drawing/2014/main" id="{00CC43C8-2F5C-A746-866E-C7D74CFF6DF8}"/>
              </a:ext>
            </a:extLst>
          </p:cNvPr>
          <p:cNvSpPr/>
          <p:nvPr/>
        </p:nvSpPr>
        <p:spPr>
          <a:xfrm>
            <a:off x="10655881" y="1527760"/>
            <a:ext cx="938637" cy="825956"/>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rPr>
              <a:t>0.78</a:t>
            </a:r>
          </a:p>
        </p:txBody>
      </p:sp>
      <p:cxnSp>
        <p:nvCxnSpPr>
          <p:cNvPr id="18" name="Straight Arrow Connector 17">
            <a:extLst>
              <a:ext uri="{FF2B5EF4-FFF2-40B4-BE49-F238E27FC236}">
                <a16:creationId xmlns:a16="http://schemas.microsoft.com/office/drawing/2014/main" id="{EBDF5298-AD83-8E4D-B888-F536E5519DAA}"/>
              </a:ext>
            </a:extLst>
          </p:cNvPr>
          <p:cNvCxnSpPr>
            <a:stCxn id="10" idx="6"/>
            <a:endCxn id="30" idx="2"/>
          </p:cNvCxnSpPr>
          <p:nvPr/>
        </p:nvCxnSpPr>
        <p:spPr>
          <a:xfrm>
            <a:off x="7943244" y="1318235"/>
            <a:ext cx="971125" cy="10159"/>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AEAFE640-5461-CF4D-BFE9-94D04A165DE9}"/>
              </a:ext>
            </a:extLst>
          </p:cNvPr>
          <p:cNvCxnSpPr/>
          <p:nvPr/>
        </p:nvCxnSpPr>
        <p:spPr>
          <a:xfrm>
            <a:off x="7943244" y="2534016"/>
            <a:ext cx="971125" cy="10159"/>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8DC78D01-58A2-D342-913A-293620B4DED0}"/>
              </a:ext>
            </a:extLst>
          </p:cNvPr>
          <p:cNvCxnSpPr>
            <a:cxnSpLocks/>
            <a:endCxn id="32" idx="2"/>
          </p:cNvCxnSpPr>
          <p:nvPr/>
        </p:nvCxnSpPr>
        <p:spPr>
          <a:xfrm>
            <a:off x="9853006" y="1356284"/>
            <a:ext cx="802875" cy="584454"/>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BB8C5821-068D-414C-9BC1-77591174F340}"/>
              </a:ext>
            </a:extLst>
          </p:cNvPr>
          <p:cNvCxnSpPr>
            <a:cxnSpLocks/>
            <a:endCxn id="32" idx="2"/>
          </p:cNvCxnSpPr>
          <p:nvPr/>
        </p:nvCxnSpPr>
        <p:spPr>
          <a:xfrm flipV="1">
            <a:off x="9853006" y="1940738"/>
            <a:ext cx="802875" cy="588198"/>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04C92CC2-0F0C-DB46-B699-00E72F4EB110}"/>
              </a:ext>
            </a:extLst>
          </p:cNvPr>
          <p:cNvCxnSpPr>
            <a:cxnSpLocks/>
            <a:stCxn id="10" idx="6"/>
            <a:endCxn id="31" idx="1"/>
          </p:cNvCxnSpPr>
          <p:nvPr/>
        </p:nvCxnSpPr>
        <p:spPr>
          <a:xfrm>
            <a:off x="7943244" y="1318235"/>
            <a:ext cx="1108585" cy="916586"/>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1432CEF2-45D1-5042-9D14-E716C41E548A}"/>
              </a:ext>
            </a:extLst>
          </p:cNvPr>
          <p:cNvCxnSpPr>
            <a:cxnSpLocks/>
            <a:stCxn id="24" idx="6"/>
            <a:endCxn id="30" idx="3"/>
          </p:cNvCxnSpPr>
          <p:nvPr/>
        </p:nvCxnSpPr>
        <p:spPr>
          <a:xfrm flipV="1">
            <a:off x="7943243" y="1620414"/>
            <a:ext cx="1108586" cy="906427"/>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971499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Edge Weight Updates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1066800" y="3519194"/>
                <a:ext cx="10058400" cy="2433550"/>
              </a:xfrm>
            </p:spPr>
            <p:txBody>
              <a:bodyPr>
                <a:normAutofit fontScale="92500" lnSpcReduction="10000"/>
              </a:bodyPr>
              <a:lstStyle/>
              <a:p>
                <a:r>
                  <a:rPr lang="en-US" sz="2400" dirty="0">
                    <a:latin typeface="Helvetica" pitchFamily="2" charset="0"/>
                  </a:rPr>
                  <a:t>The basic premise…</a:t>
                </a:r>
              </a:p>
              <a:p>
                <a:pPr marL="0" indent="0">
                  <a:buNone/>
                </a:pPr>
                <a:r>
                  <a:rPr lang="en-US" sz="2400" dirty="0">
                    <a:latin typeface="Helvetica" pitchFamily="2" charset="0"/>
                  </a:rPr>
                  <a:t>Step 3: Calculate the error. For the output node, this is </a:t>
                </a:r>
              </a:p>
              <a:p>
                <a:pPr marL="0" indent="0" algn="ctr">
                  <a:buNone/>
                </a:pPr>
                <a:r>
                  <a:rPr lang="en-US" sz="2400" dirty="0">
                    <a:latin typeface="Helvetica" pitchFamily="2" charset="0"/>
                  </a:rPr>
                  <a:t>	</a:t>
                </a:r>
                <a14:m>
                  <m:oMath xmlns:m="http://schemas.openxmlformats.org/officeDocument/2006/math">
                    <m:r>
                      <a:rPr lang="en-US" sz="2400" i="1">
                        <a:latin typeface="Cambria Math" panose="02040503050406030204" pitchFamily="18" charset="0"/>
                      </a:rPr>
                      <m:t>𝑜𝑢𝑡𝑝𝑢𝑡</m:t>
                    </m:r>
                    <m:r>
                      <a:rPr lang="en-US" sz="2400" i="1">
                        <a:latin typeface="Cambria Math" panose="02040503050406030204" pitchFamily="18" charset="0"/>
                      </a:rPr>
                      <m:t>⋅</m:t>
                    </m:r>
                    <m:d>
                      <m:dPr>
                        <m:ctrlPr>
                          <a:rPr lang="en-US" sz="2400" i="1">
                            <a:latin typeface="Cambria Math" panose="02040503050406030204" pitchFamily="18" charset="0"/>
                          </a:rPr>
                        </m:ctrlPr>
                      </m:dPr>
                      <m:e>
                        <m:r>
                          <a:rPr lang="en-US" sz="2400" i="1">
                            <a:latin typeface="Cambria Math" panose="02040503050406030204" pitchFamily="18" charset="0"/>
                          </a:rPr>
                          <m:t>1−</m:t>
                        </m:r>
                        <m:r>
                          <a:rPr lang="en-US" sz="2400" i="1">
                            <a:latin typeface="Cambria Math" panose="02040503050406030204" pitchFamily="18" charset="0"/>
                          </a:rPr>
                          <m:t>𝑜𝑢𝑡𝑝𝑢𝑡</m:t>
                        </m:r>
                      </m:e>
                    </m:d>
                    <m:r>
                      <a:rPr lang="en-US" sz="2400" i="1">
                        <a:latin typeface="Cambria Math" panose="02040503050406030204" pitchFamily="18" charset="0"/>
                      </a:rPr>
                      <m:t>⋅</m:t>
                    </m:r>
                    <m:d>
                      <m:dPr>
                        <m:ctrlPr>
                          <a:rPr lang="en-US" sz="2400" i="1">
                            <a:latin typeface="Cambria Math" panose="02040503050406030204" pitchFamily="18" charset="0"/>
                          </a:rPr>
                        </m:ctrlPr>
                      </m:dPr>
                      <m:e>
                        <m:r>
                          <a:rPr lang="en-US" sz="2400" i="1">
                            <a:latin typeface="Cambria Math" panose="02040503050406030204" pitchFamily="18" charset="0"/>
                          </a:rPr>
                          <m:t>𝑐𝑜𝑟𝑟𝑒𝑐𝑡</m:t>
                        </m:r>
                        <m:r>
                          <a:rPr lang="en-US" sz="2400" i="1">
                            <a:latin typeface="Cambria Math" panose="02040503050406030204" pitchFamily="18" charset="0"/>
                          </a:rPr>
                          <m:t>−</m:t>
                        </m:r>
                        <m:r>
                          <a:rPr lang="en-US" sz="2400" i="1">
                            <a:latin typeface="Cambria Math" panose="02040503050406030204" pitchFamily="18" charset="0"/>
                          </a:rPr>
                          <m:t>𝑜𝑢𝑡𝑝𝑢𝑡</m:t>
                        </m:r>
                      </m:e>
                    </m:d>
                  </m:oMath>
                </a14:m>
                <a:r>
                  <a:rPr lang="en-US" sz="2400" dirty="0">
                    <a:latin typeface="Helvetica" pitchFamily="2" charset="0"/>
                  </a:rPr>
                  <a:t> </a:t>
                </a:r>
              </a:p>
              <a:p>
                <a:pPr marL="0" indent="0" algn="ctr">
                  <a:buNone/>
                </a:pPr>
                <a:r>
                  <a:rPr lang="en-US" sz="2400" dirty="0">
                    <a:latin typeface="Helvetica" pitchFamily="2" charset="0"/>
                  </a:rPr>
                  <a:t>	or</a:t>
                </a:r>
              </a:p>
              <a:p>
                <a:pPr marL="0" indent="0" algn="ctr">
                  <a:buNone/>
                </a:pPr>
                <a:r>
                  <a:rPr lang="en-US" sz="2400" dirty="0">
                    <a:latin typeface="Helvetica" pitchFamily="2" charset="0"/>
                  </a:rPr>
                  <a:t>	</a:t>
                </a:r>
                <a:r>
                  <a:rPr lang="en-US" sz="2400" dirty="0"/>
                  <a:t> </a:t>
                </a:r>
                <a14:m>
                  <m:oMath xmlns:m="http://schemas.openxmlformats.org/officeDocument/2006/math">
                    <m:r>
                      <m:rPr>
                        <m:sty m:val="p"/>
                      </m:rPr>
                      <a:rPr lang="en-US" sz="2400">
                        <a:latin typeface="Cambria Math" panose="02040503050406030204" pitchFamily="18" charset="0"/>
                      </a:rPr>
                      <m:t>Δ</m:t>
                    </m:r>
                    <m:d>
                      <m:dPr>
                        <m:ctrlPr>
                          <a:rPr lang="en-US" sz="2400" i="1">
                            <a:latin typeface="Cambria Math" panose="02040503050406030204" pitchFamily="18" charset="0"/>
                          </a:rPr>
                        </m:ctrlPr>
                      </m:dPr>
                      <m:e>
                        <m:r>
                          <a:rPr lang="en-US" sz="2400" b="0" i="1" smtClean="0">
                            <a:latin typeface="Cambria Math" panose="02040503050406030204" pitchFamily="18" charset="0"/>
                          </a:rPr>
                          <m:t>𝑂𝑢𝑡𝑝𝑢𝑡</m:t>
                        </m:r>
                      </m:e>
                    </m:d>
                    <m:r>
                      <a:rPr lang="en-US" sz="2400" b="0" i="1" smtClean="0">
                        <a:latin typeface="Cambria Math" panose="02040503050406030204" pitchFamily="18" charset="0"/>
                      </a:rPr>
                      <m:t>=</m:t>
                    </m:r>
                    <m:r>
                      <a:rPr lang="en-US" sz="2400" i="1">
                        <a:latin typeface="Cambria Math" panose="02040503050406030204" pitchFamily="18" charset="0"/>
                      </a:rPr>
                      <m:t> </m:t>
                    </m:r>
                  </m:oMath>
                </a14:m>
                <a:r>
                  <a:rPr lang="en-US" sz="2400" dirty="0">
                    <a:latin typeface="Helvetica" pitchFamily="2" charset="0"/>
                  </a:rPr>
                  <a:t>0.78*(1-0.78)*(0.9 – 0.78) </a:t>
                </a:r>
              </a:p>
              <a:p>
                <a:pPr marL="0" indent="0">
                  <a:buNone/>
                </a:pPr>
                <a:endParaRPr lang="en-US" sz="2400" dirty="0">
                  <a:latin typeface="Helvetica" pitchFamily="2" charset="0"/>
                </a:endParaRPr>
              </a:p>
              <a:p>
                <a:endParaRPr lang="en-US" sz="2400" dirty="0">
                  <a:latin typeface="Helvetica" pitchFamily="2" charset="0"/>
                </a:endParaRPr>
              </a:p>
              <a:p>
                <a:pPr marL="0" indent="0">
                  <a:buNone/>
                </a:pPr>
                <a:endParaRPr lang="en-US" sz="2400" dirty="0">
                  <a:latin typeface="Helvetica" pitchFamily="2" charset="0"/>
                </a:endParaRPr>
              </a:p>
            </p:txBody>
          </p:sp>
        </mc:Choice>
        <mc:Fallback xmlns="">
          <p:sp>
            <p:nvSpPr>
              <p:cNvPr id="3" name="Content Placeholder 2">
                <a:extLst>
                  <a:ext uri="{FF2B5EF4-FFF2-40B4-BE49-F238E27FC236}">
                    <a16:creationId xmlns:a16="http://schemas.microsoft.com/office/drawing/2014/main" id="{EA0A034E-28F8-AA4F-920F-EAD2DD597D90}"/>
                  </a:ext>
                </a:extLst>
              </p:cNvPr>
              <p:cNvSpPr>
                <a:spLocks noGrp="1" noRot="1" noChangeAspect="1" noMove="1" noResize="1" noEditPoints="1" noAdjustHandles="1" noChangeArrowheads="1" noChangeShapeType="1" noTextEdit="1"/>
              </p:cNvSpPr>
              <p:nvPr>
                <p:ph idx="1"/>
              </p:nvPr>
            </p:nvSpPr>
            <p:spPr>
              <a:xfrm>
                <a:off x="1066800" y="3519194"/>
                <a:ext cx="10058400" cy="2433550"/>
              </a:xfrm>
              <a:blipFill>
                <a:blip r:embed="rId2"/>
                <a:stretch>
                  <a:fillRect l="-884" b="-2073"/>
                </a:stretch>
              </a:blipFill>
            </p:spPr>
            <p:txBody>
              <a:bodyPr/>
              <a:lstStyle/>
              <a:p>
                <a:r>
                  <a:rPr lang="en-US">
                    <a:noFill/>
                  </a:rPr>
                  <a:t> </a:t>
                </a:r>
              </a:p>
            </p:txBody>
          </p:sp>
        </mc:Fallback>
      </mc:AlternateContent>
      <p:sp>
        <p:nvSpPr>
          <p:cNvPr id="10" name="Oval 9">
            <a:extLst>
              <a:ext uri="{FF2B5EF4-FFF2-40B4-BE49-F238E27FC236}">
                <a16:creationId xmlns:a16="http://schemas.microsoft.com/office/drawing/2014/main" id="{1698BFCF-C959-2845-9ABA-9AAB1F5766B8}"/>
              </a:ext>
            </a:extLst>
          </p:cNvPr>
          <p:cNvSpPr/>
          <p:nvPr/>
        </p:nvSpPr>
        <p:spPr>
          <a:xfrm>
            <a:off x="7004607" y="905257"/>
            <a:ext cx="938637" cy="825956"/>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1.0</a:t>
            </a:r>
          </a:p>
        </p:txBody>
      </p:sp>
      <p:sp>
        <p:nvSpPr>
          <p:cNvPr id="24" name="Oval 23">
            <a:extLst>
              <a:ext uri="{FF2B5EF4-FFF2-40B4-BE49-F238E27FC236}">
                <a16:creationId xmlns:a16="http://schemas.microsoft.com/office/drawing/2014/main" id="{17D03E63-9B2D-754F-A282-D92ABF99748D}"/>
              </a:ext>
            </a:extLst>
          </p:cNvPr>
          <p:cNvSpPr/>
          <p:nvPr/>
        </p:nvSpPr>
        <p:spPr>
          <a:xfrm>
            <a:off x="7004606" y="2113863"/>
            <a:ext cx="938637" cy="825956"/>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0.87</a:t>
            </a:r>
          </a:p>
        </p:txBody>
      </p:sp>
      <p:sp>
        <p:nvSpPr>
          <p:cNvPr id="30" name="Oval 29">
            <a:extLst>
              <a:ext uri="{FF2B5EF4-FFF2-40B4-BE49-F238E27FC236}">
                <a16:creationId xmlns:a16="http://schemas.microsoft.com/office/drawing/2014/main" id="{FF531BDE-3E1F-A342-B7EE-FF2752E6930E}"/>
              </a:ext>
            </a:extLst>
          </p:cNvPr>
          <p:cNvSpPr/>
          <p:nvPr/>
        </p:nvSpPr>
        <p:spPr>
          <a:xfrm>
            <a:off x="8914369" y="915416"/>
            <a:ext cx="938637" cy="825956"/>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H1</a:t>
            </a:r>
          </a:p>
        </p:txBody>
      </p:sp>
      <p:sp>
        <p:nvSpPr>
          <p:cNvPr id="31" name="Oval 30">
            <a:extLst>
              <a:ext uri="{FF2B5EF4-FFF2-40B4-BE49-F238E27FC236}">
                <a16:creationId xmlns:a16="http://schemas.microsoft.com/office/drawing/2014/main" id="{4BA5A16A-3FBD-6D4A-90FB-3850247A3595}"/>
              </a:ext>
            </a:extLst>
          </p:cNvPr>
          <p:cNvSpPr/>
          <p:nvPr/>
        </p:nvSpPr>
        <p:spPr>
          <a:xfrm>
            <a:off x="8914369" y="2113863"/>
            <a:ext cx="938637" cy="825956"/>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H2</a:t>
            </a:r>
          </a:p>
        </p:txBody>
      </p:sp>
      <p:sp>
        <p:nvSpPr>
          <p:cNvPr id="32" name="Oval 31">
            <a:extLst>
              <a:ext uri="{FF2B5EF4-FFF2-40B4-BE49-F238E27FC236}">
                <a16:creationId xmlns:a16="http://schemas.microsoft.com/office/drawing/2014/main" id="{00CC43C8-2F5C-A746-866E-C7D74CFF6DF8}"/>
              </a:ext>
            </a:extLst>
          </p:cNvPr>
          <p:cNvSpPr/>
          <p:nvPr/>
        </p:nvSpPr>
        <p:spPr>
          <a:xfrm>
            <a:off x="10655881" y="1527760"/>
            <a:ext cx="938637" cy="825956"/>
          </a:xfrm>
          <a:prstGeom prst="ellipse">
            <a:avLst/>
          </a:prstGeom>
          <a:solidFill>
            <a:schemeClr val="tx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rPr>
              <a:t>0.78</a:t>
            </a:r>
          </a:p>
        </p:txBody>
      </p:sp>
      <p:cxnSp>
        <p:nvCxnSpPr>
          <p:cNvPr id="18" name="Straight Arrow Connector 17">
            <a:extLst>
              <a:ext uri="{FF2B5EF4-FFF2-40B4-BE49-F238E27FC236}">
                <a16:creationId xmlns:a16="http://schemas.microsoft.com/office/drawing/2014/main" id="{EBDF5298-AD83-8E4D-B888-F536E5519DAA}"/>
              </a:ext>
            </a:extLst>
          </p:cNvPr>
          <p:cNvCxnSpPr>
            <a:stCxn id="10" idx="6"/>
            <a:endCxn id="30" idx="2"/>
          </p:cNvCxnSpPr>
          <p:nvPr/>
        </p:nvCxnSpPr>
        <p:spPr>
          <a:xfrm>
            <a:off x="7943244" y="1318235"/>
            <a:ext cx="971125" cy="10159"/>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AEAFE640-5461-CF4D-BFE9-94D04A165DE9}"/>
              </a:ext>
            </a:extLst>
          </p:cNvPr>
          <p:cNvCxnSpPr/>
          <p:nvPr/>
        </p:nvCxnSpPr>
        <p:spPr>
          <a:xfrm>
            <a:off x="7943244" y="2534016"/>
            <a:ext cx="971125" cy="10159"/>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8DC78D01-58A2-D342-913A-293620B4DED0}"/>
              </a:ext>
            </a:extLst>
          </p:cNvPr>
          <p:cNvCxnSpPr>
            <a:cxnSpLocks/>
            <a:endCxn id="32" idx="2"/>
          </p:cNvCxnSpPr>
          <p:nvPr/>
        </p:nvCxnSpPr>
        <p:spPr>
          <a:xfrm>
            <a:off x="9853006" y="1356284"/>
            <a:ext cx="802875" cy="584454"/>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BB8C5821-068D-414C-9BC1-77591174F340}"/>
              </a:ext>
            </a:extLst>
          </p:cNvPr>
          <p:cNvCxnSpPr>
            <a:cxnSpLocks/>
            <a:endCxn id="32" idx="2"/>
          </p:cNvCxnSpPr>
          <p:nvPr/>
        </p:nvCxnSpPr>
        <p:spPr>
          <a:xfrm flipV="1">
            <a:off x="9853006" y="1940738"/>
            <a:ext cx="802875" cy="588198"/>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04C92CC2-0F0C-DB46-B699-00E72F4EB110}"/>
              </a:ext>
            </a:extLst>
          </p:cNvPr>
          <p:cNvCxnSpPr>
            <a:cxnSpLocks/>
            <a:stCxn id="10" idx="6"/>
            <a:endCxn id="31" idx="1"/>
          </p:cNvCxnSpPr>
          <p:nvPr/>
        </p:nvCxnSpPr>
        <p:spPr>
          <a:xfrm>
            <a:off x="7943244" y="1318235"/>
            <a:ext cx="1108585" cy="916586"/>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1432CEF2-45D1-5042-9D14-E716C41E548A}"/>
              </a:ext>
            </a:extLst>
          </p:cNvPr>
          <p:cNvCxnSpPr>
            <a:cxnSpLocks/>
            <a:stCxn id="24" idx="6"/>
            <a:endCxn id="30" idx="3"/>
          </p:cNvCxnSpPr>
          <p:nvPr/>
        </p:nvCxnSpPr>
        <p:spPr>
          <a:xfrm flipV="1">
            <a:off x="7943243" y="1620414"/>
            <a:ext cx="1108586" cy="906427"/>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E982BB5B-1133-8B45-B938-5AE123EBC2CF}"/>
                  </a:ext>
                </a:extLst>
              </p:cNvPr>
              <p:cNvSpPr txBox="1"/>
              <p:nvPr/>
            </p:nvSpPr>
            <p:spPr>
              <a:xfrm>
                <a:off x="10635133" y="2404718"/>
                <a:ext cx="1278943" cy="646331"/>
              </a:xfrm>
              <a:prstGeom prst="rect">
                <a:avLst/>
              </a:prstGeom>
              <a:noFill/>
            </p:spPr>
            <p:txBody>
              <a:bodyPr wrap="square" rtlCol="0">
                <a:spAutoFit/>
              </a:bodyPr>
              <a:lstStyle/>
              <a:p>
                <a14:m>
                  <m:oMath xmlns:m="http://schemas.openxmlformats.org/officeDocument/2006/math">
                    <m:r>
                      <m:rPr>
                        <m:sty m:val="p"/>
                      </m:rPr>
                      <a:rPr lang="en-US">
                        <a:latin typeface="Cambria Math" panose="02040503050406030204" pitchFamily="18" charset="0"/>
                      </a:rPr>
                      <m:t>Δ</m:t>
                    </m:r>
                  </m:oMath>
                </a14:m>
                <a:r>
                  <a:rPr lang="en-US" dirty="0"/>
                  <a:t>(Output) known</a:t>
                </a:r>
              </a:p>
            </p:txBody>
          </p:sp>
        </mc:Choice>
        <mc:Fallback xmlns="">
          <p:sp>
            <p:nvSpPr>
              <p:cNvPr id="4" name="TextBox 3">
                <a:extLst>
                  <a:ext uri="{FF2B5EF4-FFF2-40B4-BE49-F238E27FC236}">
                    <a16:creationId xmlns:a16="http://schemas.microsoft.com/office/drawing/2014/main" id="{E982BB5B-1133-8B45-B938-5AE123EBC2CF}"/>
                  </a:ext>
                </a:extLst>
              </p:cNvPr>
              <p:cNvSpPr txBox="1">
                <a:spLocks noRot="1" noChangeAspect="1" noMove="1" noResize="1" noEditPoints="1" noAdjustHandles="1" noChangeArrowheads="1" noChangeShapeType="1" noTextEdit="1"/>
              </p:cNvSpPr>
              <p:nvPr/>
            </p:nvSpPr>
            <p:spPr>
              <a:xfrm>
                <a:off x="10635133" y="2404718"/>
                <a:ext cx="1278943" cy="646331"/>
              </a:xfrm>
              <a:prstGeom prst="rect">
                <a:avLst/>
              </a:prstGeom>
              <a:blipFill>
                <a:blip r:embed="rId3"/>
                <a:stretch>
                  <a:fillRect l="-2941" t="-1923" r="-2941" b="-13462"/>
                </a:stretch>
              </a:blipFill>
            </p:spPr>
            <p:txBody>
              <a:bodyPr/>
              <a:lstStyle/>
              <a:p>
                <a:r>
                  <a:rPr lang="en-US">
                    <a:noFill/>
                  </a:rPr>
                  <a:t> </a:t>
                </a:r>
              </a:p>
            </p:txBody>
          </p:sp>
        </mc:Fallback>
      </mc:AlternateContent>
    </p:spTree>
    <p:extLst>
      <p:ext uri="{BB962C8B-B14F-4D97-AF65-F5344CB8AC3E}">
        <p14:creationId xmlns:p14="http://schemas.microsoft.com/office/powerpoint/2010/main" val="215159592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VTI">
  <a:themeElements>
    <a:clrScheme name="Office">
      <a:dk1>
        <a:srgbClr val="000000"/>
      </a:dk1>
      <a:lt1>
        <a:srgbClr val="FFFFFF"/>
      </a:lt1>
      <a:dk2>
        <a:srgbClr val="2E3948"/>
      </a:dk2>
      <a:lt2>
        <a:srgbClr val="E7E6E6"/>
      </a:lt2>
      <a:accent1>
        <a:srgbClr val="5A82CB"/>
      </a:accent1>
      <a:accent2>
        <a:srgbClr val="ED7D31"/>
      </a:accent2>
      <a:accent3>
        <a:srgbClr val="A3A3A3"/>
      </a:accent3>
      <a:accent4>
        <a:srgbClr val="CF9B00"/>
      </a:accent4>
      <a:accent5>
        <a:srgbClr val="5B9BD5"/>
      </a:accent5>
      <a:accent6>
        <a:srgbClr val="70AD47"/>
      </a:accent6>
      <a:hlink>
        <a:srgbClr val="D26012"/>
      </a:hlink>
      <a:folHlink>
        <a:srgbClr val="A9718D"/>
      </a:folHlink>
    </a:clrScheme>
    <a:fontScheme name="Savon">
      <a:majorFont>
        <a:latin typeface="Sagona ExtraLight"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Sagona Book"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80000"/>
                <a:shade val="100000"/>
                <a:satMod val="300000"/>
              </a:schemeClr>
            </a:gs>
            <a:gs pos="100000">
              <a:schemeClr val="phClr">
                <a:tint val="100000"/>
                <a:shade val="30000"/>
                <a:satMod val="200000"/>
              </a:schemeClr>
            </a:gs>
          </a:gsLst>
          <a:path path="circle">
            <a:fillToRect l="50000" t="50000" r="50000" b="50000"/>
          </a:path>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SavonVTI" id="{A72E8C35-66DD-49F8-AF66-813F19B983AE}" vid="{93CCBC76-B7A1-4C3D-93EA-5CE34C4670F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46710</TotalTime>
  <Words>9627</Words>
  <Application>Microsoft Macintosh PowerPoint</Application>
  <PresentationFormat>Widescreen</PresentationFormat>
  <Paragraphs>3077</Paragraphs>
  <Slides>176</Slides>
  <Notes>10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176</vt:i4>
      </vt:variant>
    </vt:vector>
  </HeadingPairs>
  <TitlesOfParts>
    <vt:vector size="186" baseType="lpstr">
      <vt:lpstr>Arial</vt:lpstr>
      <vt:lpstr>Calibri</vt:lpstr>
      <vt:lpstr>Cambria Math</vt:lpstr>
      <vt:lpstr>Consolas</vt:lpstr>
      <vt:lpstr>Garamond</vt:lpstr>
      <vt:lpstr>Helvetica</vt:lpstr>
      <vt:lpstr>Linux Libertine</vt:lpstr>
      <vt:lpstr>Sagona Book</vt:lpstr>
      <vt:lpstr>Sagona ExtraLight</vt:lpstr>
      <vt:lpstr>SavonVTI</vt:lpstr>
      <vt:lpstr>Introduction to AI, Spring 2023  Neural Networks</vt:lpstr>
      <vt:lpstr>Welcome to Neural Networks!</vt:lpstr>
      <vt:lpstr>Welcome to Neural Networks!</vt:lpstr>
      <vt:lpstr>Welcome to Neural Networks!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Ready to Dig a Little Deeper?</vt:lpstr>
      <vt:lpstr>Simple Example</vt:lpstr>
      <vt:lpstr>Simple Example</vt:lpstr>
      <vt:lpstr>Simple Example</vt:lpstr>
      <vt:lpstr>Simple Example</vt:lpstr>
      <vt:lpstr>Simple Example</vt:lpstr>
      <vt:lpstr>Simple Example</vt:lpstr>
      <vt:lpstr>Simple Example</vt:lpstr>
      <vt:lpstr>Simple Example</vt:lpstr>
      <vt:lpstr>Simple Example</vt:lpstr>
      <vt:lpstr>Simple Example</vt:lpstr>
      <vt:lpstr>Simple Example</vt:lpstr>
      <vt:lpstr>Simple Example</vt:lpstr>
      <vt:lpstr>Simple Example</vt:lpstr>
      <vt:lpstr>Simple Example Part 2</vt:lpstr>
      <vt:lpstr>Simple Example Part 2</vt:lpstr>
      <vt:lpstr>Takeaways from that example</vt:lpstr>
      <vt:lpstr>Types of Neural Networks</vt:lpstr>
      <vt:lpstr>Types of Neural Networks (Linear Classifier)</vt:lpstr>
      <vt:lpstr>Types of Neural Networks (Linear Classifier)</vt:lpstr>
      <vt:lpstr>Types of Neural Networks</vt:lpstr>
      <vt:lpstr>Types of Neural Networks</vt:lpstr>
      <vt:lpstr>A Bit of Neural Network History</vt:lpstr>
      <vt:lpstr>The Value of a Neural Net</vt:lpstr>
      <vt:lpstr>The Value of a Neural Net</vt:lpstr>
      <vt:lpstr>The Value of a Neural Net</vt:lpstr>
      <vt:lpstr>The Value of a Neural Net</vt:lpstr>
      <vt:lpstr>The Value of a Neural Net</vt:lpstr>
      <vt:lpstr>The Value of a Neural Net</vt:lpstr>
      <vt:lpstr>The Value of a Neural Net</vt:lpstr>
      <vt:lpstr>The Value of a Neural Net</vt:lpstr>
      <vt:lpstr>The Value of a Neural Net</vt:lpstr>
      <vt:lpstr>The Value of Neural Nets</vt:lpstr>
      <vt:lpstr>The Danger of Neural Nets</vt:lpstr>
      <vt:lpstr>The Danger of Neural Nets</vt:lpstr>
      <vt:lpstr>The Danger of Neural Nets</vt:lpstr>
      <vt:lpstr>The Danger of Neural Nets</vt:lpstr>
      <vt:lpstr>The Danger of Neural Nets</vt:lpstr>
      <vt:lpstr>Example Neural Net</vt:lpstr>
      <vt:lpstr>Sigmoid Activation Function</vt:lpstr>
      <vt:lpstr>Sigmoid Activation Function</vt:lpstr>
      <vt:lpstr>Sigmoid Activation Function</vt:lpstr>
      <vt:lpstr>Sigmoid Activation Function</vt:lpstr>
      <vt:lpstr>ReLU  Activation Function</vt:lpstr>
      <vt:lpstr>ReLU  Activation Function</vt:lpstr>
      <vt:lpstr>Training a Neural Net</vt:lpstr>
      <vt:lpstr>Training a Neural Net</vt:lpstr>
      <vt:lpstr>Training a Neural Net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Example Neural Net</vt:lpstr>
      <vt:lpstr>Back Propagation Learning</vt:lpstr>
      <vt:lpstr>Back Propagation and Error</vt:lpstr>
      <vt:lpstr>Back Propagation and Error</vt:lpstr>
      <vt:lpstr>Back Propagation and Error</vt:lpstr>
      <vt:lpstr>Back Propagation and Error</vt:lpstr>
      <vt:lpstr>A Trip Down Memory Lane…</vt:lpstr>
      <vt:lpstr>Local Search – State-Space Landscape</vt:lpstr>
      <vt:lpstr>Gradient Descent.</vt:lpstr>
      <vt:lpstr>Gradient Descent</vt:lpstr>
      <vt:lpstr>Gradient Descent</vt:lpstr>
      <vt:lpstr>Gradient Descent</vt:lpstr>
      <vt:lpstr>Gradient Descent</vt:lpstr>
      <vt:lpstr>Gradient Descent</vt:lpstr>
      <vt:lpstr>Gradient Descent</vt:lpstr>
      <vt:lpstr>Back Propagation and Error</vt:lpstr>
      <vt:lpstr>Updates Based on Error</vt:lpstr>
      <vt:lpstr>Updates Based on Error</vt:lpstr>
      <vt:lpstr>Sigmoid Gradient</vt:lpstr>
      <vt:lpstr>Sigmoid Error</vt:lpstr>
      <vt:lpstr>Error Values</vt:lpstr>
      <vt:lpstr>Edge Weight Updates</vt:lpstr>
      <vt:lpstr>Edge Weight Updates</vt:lpstr>
      <vt:lpstr>Edge Weight Updates</vt:lpstr>
      <vt:lpstr>Edge Weight Updates</vt:lpstr>
      <vt:lpstr>Edge Weight Updates</vt:lpstr>
      <vt:lpstr>Edge Weight Updates</vt:lpstr>
      <vt:lpstr>Edge Weight Updates</vt:lpstr>
      <vt:lpstr>The Final Formula for Now</vt:lpstr>
      <vt:lpstr>Back Propagation Example</vt:lpstr>
      <vt:lpstr>Back Propagation Example</vt:lpstr>
      <vt:lpstr>Back Propagation Example</vt:lpstr>
      <vt:lpstr>Back Propagation Example</vt:lpstr>
      <vt:lpstr>Back Propagation Example</vt:lpstr>
      <vt:lpstr>Back Propagation Example</vt:lpstr>
      <vt:lpstr>Back Propagation Example</vt:lpstr>
      <vt:lpstr>Back Propagation Example</vt:lpstr>
      <vt:lpstr>Back Propagation Example</vt:lpstr>
      <vt:lpstr>Back Propagation Example</vt:lpstr>
      <vt:lpstr>Back Propagation Example</vt:lpstr>
      <vt:lpstr>Back Propagation Example</vt:lpstr>
      <vt:lpstr>Back Propagation Example</vt:lpstr>
      <vt:lpstr>Back Propagation Example</vt:lpstr>
      <vt:lpstr>Back Propagation Example</vt:lpstr>
      <vt:lpstr>Back Propagation Example</vt:lpstr>
      <vt:lpstr>Back Propagation Example</vt:lpstr>
      <vt:lpstr>Back Propagation Example</vt:lpstr>
      <vt:lpstr>Back Propagation Example</vt:lpstr>
      <vt:lpstr>Back Propagation Example</vt:lpstr>
      <vt:lpstr>Back Propagation Example</vt:lpstr>
      <vt:lpstr>Back Propagation Example</vt:lpstr>
      <vt:lpstr>Back Propagation Example</vt:lpstr>
      <vt:lpstr>Back Propagation Example</vt:lpstr>
      <vt:lpstr>Back Propagation Example</vt:lpstr>
      <vt:lpstr>Back Propagation Example</vt:lpstr>
      <vt:lpstr>Back Propagation Example</vt:lpstr>
      <vt:lpstr>Back Propagation Example</vt:lpstr>
      <vt:lpstr>Back Propagation Example</vt:lpstr>
      <vt:lpstr>Back Propagation Example</vt:lpstr>
      <vt:lpstr>Back Propagation Example</vt:lpstr>
      <vt:lpstr>Back Propagation Example</vt:lpstr>
      <vt:lpstr>Back Propagation Example</vt:lpstr>
      <vt:lpstr>Back Propagation Example</vt:lpstr>
      <vt:lpstr>Back Propagation Example</vt:lpstr>
      <vt:lpstr>Back Propagation Example</vt:lpstr>
      <vt:lpstr>Back Propagation Example</vt:lpstr>
      <vt:lpstr>Back Propagation Example</vt:lpstr>
      <vt:lpstr>Back Propagation Example</vt:lpstr>
      <vt:lpstr>Back Propagation Example</vt:lpstr>
      <vt:lpstr>Back Propagation Example</vt:lpstr>
      <vt:lpstr>Back Propagation Example</vt:lpstr>
      <vt:lpstr>Back Propagation Example</vt:lpstr>
      <vt:lpstr>Back Propagation Example</vt:lpstr>
      <vt:lpstr>Back Propagation Example</vt:lpstr>
      <vt:lpstr>Back Propagation Example</vt:lpstr>
      <vt:lpstr>Back Propagation Example</vt:lpstr>
      <vt:lpstr>Back Propagation Example</vt:lpstr>
      <vt:lpstr>Back Propagation Example</vt:lpstr>
      <vt:lpstr>Back Propagation Example</vt:lpstr>
      <vt:lpstr>Back Propagation Example</vt:lpstr>
      <vt:lpstr>Back Propagation Example</vt:lpstr>
      <vt:lpstr>Back Propagation Example</vt:lpstr>
      <vt:lpstr>Back Propagation Example</vt:lpstr>
      <vt:lpstr>Back Propagation Example</vt:lpstr>
      <vt:lpstr>Back Propagation Example</vt:lpstr>
      <vt:lpstr>Back Propagation Example</vt:lpstr>
      <vt:lpstr>Back Propagation Example</vt:lpstr>
      <vt:lpstr>Back Propagation Example</vt:lpstr>
      <vt:lpstr>Back Propagation Example</vt:lpstr>
      <vt:lpstr>Back Propagation Example</vt:lpstr>
      <vt:lpstr>Back Propagation Example</vt:lpstr>
      <vt:lpstr>Back Propagation Example</vt:lpstr>
      <vt:lpstr>Back Propagation Example</vt:lpstr>
      <vt:lpstr>Back Propagation Example</vt:lpstr>
      <vt:lpstr>Back Propagation Example</vt:lpstr>
      <vt:lpstr>Back Propagation Example</vt:lpstr>
      <vt:lpstr>Back Propagation Example</vt:lpstr>
      <vt:lpstr>Back Propagation Example</vt:lpstr>
      <vt:lpstr>Back Propagation Example</vt:lpstr>
      <vt:lpstr>Back Propagation Example</vt:lpstr>
      <vt:lpstr>Some Other Great Resources: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AI, SPR2020  Philsophical Underpinnings</dc:title>
  <dc:creator>Benjamin Michael Samuel</dc:creator>
  <cp:lastModifiedBy>Ben Samuel</cp:lastModifiedBy>
  <cp:revision>2288</cp:revision>
  <cp:lastPrinted>2020-04-08T04:06:17Z</cp:lastPrinted>
  <dcterms:created xsi:type="dcterms:W3CDTF">2020-01-13T18:17:54Z</dcterms:created>
  <dcterms:modified xsi:type="dcterms:W3CDTF">2023-05-10T02:21:56Z</dcterms:modified>
</cp:coreProperties>
</file>